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D500966-3AC4-47E5-8E3A-31A8F704F154}">
  <a:tblStyle styleId="{CD500966-3AC4-47E5-8E3A-31A8F704F15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17"/>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23" name="Shape 23"/>
        <p:cNvGrpSpPr/>
        <p:nvPr/>
      </p:nvGrpSpPr>
      <p:grpSpPr>
        <a:xfrm>
          <a:off x="0" y="0"/>
          <a:ext cx="0" cy="0"/>
          <a:chOff x="0" y="0"/>
          <a:chExt cx="0" cy="0"/>
        </a:xfrm>
      </p:grpSpPr>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type="objOnly">
  <p:cSld name="OBJECT_ONLY">
    <p:spTree>
      <p:nvGrpSpPr>
        <p:cNvPr id="27" name="Shape 27"/>
        <p:cNvGrpSpPr/>
        <p:nvPr/>
      </p:nvGrpSpPr>
      <p:grpSpPr>
        <a:xfrm>
          <a:off x="0" y="0"/>
          <a:ext cx="0" cy="0"/>
          <a:chOff x="0" y="0"/>
          <a:chExt cx="0" cy="0"/>
        </a:xfrm>
      </p:grpSpPr>
      <p:sp>
        <p:nvSpPr>
          <p:cNvPr id="28" name="Google Shape;28;p5"/>
          <p:cNvSpPr txBox="1"/>
          <p:nvPr>
            <p:ph idx="1" type="body"/>
          </p:nvPr>
        </p:nvSpPr>
        <p:spPr>
          <a:xfrm>
            <a:off x="914400" y="609600"/>
            <a:ext cx="1036320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2" name="Shape 32"/>
        <p:cNvGrpSpPr/>
        <p:nvPr/>
      </p:nvGrpSpPr>
      <p:grpSpPr>
        <a:xfrm>
          <a:off x="0" y="0"/>
          <a:ext cx="0" cy="0"/>
          <a:chOff x="0" y="0"/>
          <a:chExt cx="0" cy="0"/>
        </a:xfrm>
      </p:grpSpPr>
      <p:sp>
        <p:nvSpPr>
          <p:cNvPr id="33" name="Google Shape;33;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8" name="Shape 38"/>
        <p:cNvGrpSpPr/>
        <p:nvPr/>
      </p:nvGrpSpPr>
      <p:grpSpPr>
        <a:xfrm>
          <a:off x="0" y="0"/>
          <a:ext cx="0" cy="0"/>
          <a:chOff x="0" y="0"/>
          <a:chExt cx="0" cy="0"/>
        </a:xfrm>
      </p:grpSpPr>
      <p:sp>
        <p:nvSpPr>
          <p:cNvPr id="39" name="Google Shape;39;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5" name="Shape 45"/>
        <p:cNvGrpSpPr/>
        <p:nvPr/>
      </p:nvGrpSpPr>
      <p:grpSpPr>
        <a:xfrm>
          <a:off x="0" y="0"/>
          <a:ext cx="0" cy="0"/>
          <a:chOff x="0" y="0"/>
          <a:chExt cx="0" cy="0"/>
        </a:xfrm>
      </p:grpSpPr>
      <p:sp>
        <p:nvSpPr>
          <p:cNvPr id="46" name="Google Shape;46;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4" name="Shape 54"/>
        <p:cNvGrpSpPr/>
        <p:nvPr/>
      </p:nvGrpSpPr>
      <p:grpSpPr>
        <a:xfrm>
          <a:off x="0" y="0"/>
          <a:ext cx="0" cy="0"/>
          <a:chOff x="0" y="0"/>
          <a:chExt cx="0" cy="0"/>
        </a:xfrm>
      </p:grpSpPr>
      <p:sp>
        <p:nvSpPr>
          <p:cNvPr id="55" name="Google Shape;55;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9" name="Shape 59"/>
        <p:cNvGrpSpPr/>
        <p:nvPr/>
      </p:nvGrpSpPr>
      <p:grpSpPr>
        <a:xfrm>
          <a:off x="0" y="0"/>
          <a:ext cx="0" cy="0"/>
          <a:chOff x="0" y="0"/>
          <a:chExt cx="0" cy="0"/>
        </a:xfrm>
      </p:grpSpPr>
      <p:sp>
        <p:nvSpPr>
          <p:cNvPr id="60" name="Google Shape;60;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6" name="Shape 66"/>
        <p:cNvGrpSpPr/>
        <p:nvPr/>
      </p:nvGrpSpPr>
      <p:grpSpPr>
        <a:xfrm>
          <a:off x="0" y="0"/>
          <a:ext cx="0" cy="0"/>
          <a:chOff x="0" y="0"/>
          <a:chExt cx="0" cy="0"/>
        </a:xfrm>
      </p:grpSpPr>
      <p:sp>
        <p:nvSpPr>
          <p:cNvPr id="67" name="Google Shape;67;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1"/>
          <p:cNvSpPr/>
          <p:nvPr>
            <p:ph idx="2" type="pic"/>
          </p:nvPr>
        </p:nvSpPr>
        <p:spPr>
          <a:xfrm>
            <a:off x="5183188" y="987425"/>
            <a:ext cx="6172200" cy="4873625"/>
          </a:xfrm>
          <a:prstGeom prst="rect">
            <a:avLst/>
          </a:prstGeom>
          <a:noFill/>
          <a:ln>
            <a:noFill/>
          </a:ln>
        </p:spPr>
      </p:sp>
      <p:sp>
        <p:nvSpPr>
          <p:cNvPr id="69" name="Google Shape;69;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3" name="Shape 73"/>
        <p:cNvGrpSpPr/>
        <p:nvPr/>
      </p:nvGrpSpPr>
      <p:grpSpPr>
        <a:xfrm>
          <a:off x="0" y="0"/>
          <a:ext cx="0" cy="0"/>
          <a:chOff x="0" y="0"/>
          <a:chExt cx="0" cy="0"/>
        </a:xfrm>
      </p:grpSpPr>
      <p:sp>
        <p:nvSpPr>
          <p:cNvPr id="74" name="Google Shape;74;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9" name="Shape 79"/>
        <p:cNvGrpSpPr/>
        <p:nvPr/>
      </p:nvGrpSpPr>
      <p:grpSpPr>
        <a:xfrm>
          <a:off x="0" y="0"/>
          <a:ext cx="0" cy="0"/>
          <a:chOff x="0" y="0"/>
          <a:chExt cx="0" cy="0"/>
        </a:xfrm>
      </p:grpSpPr>
      <p:sp>
        <p:nvSpPr>
          <p:cNvPr id="80" name="Google Shape;80;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22.png"/><Relationship Id="rId5" Type="http://schemas.openxmlformats.org/officeDocument/2006/relationships/image" Target="../media/image7.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8.jp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jp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2.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0.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png"/></Relationships>
</file>

<file path=ppt/slides/_rels/slide51.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s://zakon.rada.gov.ua/laws/show/889-19#n703" TargetMode="External"/><Relationship Id="rId4" Type="http://schemas.openxmlformats.org/officeDocument/2006/relationships/hyperlink" Target="https://zakon.rada.gov.ua/laws/show/889-19#n705" TargetMode="External"/><Relationship Id="rId9" Type="http://schemas.openxmlformats.org/officeDocument/2006/relationships/hyperlink" Target="https://zakon.rada.gov.ua/laws/show/889-19#n714" TargetMode="External"/><Relationship Id="rId5" Type="http://schemas.openxmlformats.org/officeDocument/2006/relationships/hyperlink" Target="https://zakon.rada.gov.ua/laws/show/889-19#n709" TargetMode="External"/><Relationship Id="rId6" Type="http://schemas.openxmlformats.org/officeDocument/2006/relationships/hyperlink" Target="https://zakon.rada.gov.ua/laws/show/889-19#n711" TargetMode="External"/><Relationship Id="rId7" Type="http://schemas.openxmlformats.org/officeDocument/2006/relationships/hyperlink" Target="https://zakon.rada.gov.ua/laws/show/889-19#n715" TargetMode="External"/><Relationship Id="rId8" Type="http://schemas.openxmlformats.org/officeDocument/2006/relationships/hyperlink" Target="https://zakon.rada.gov.ua/laws/show/889-19#n716"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8.jpg"/><Relationship Id="rId4" Type="http://schemas.openxmlformats.org/officeDocument/2006/relationships/image" Target="../media/image1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21.png"/><Relationship Id="rId4" Type="http://schemas.openxmlformats.org/officeDocument/2006/relationships/image" Target="../media/image2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2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23.jpg"/><Relationship Id="rId4" Type="http://schemas.openxmlformats.org/officeDocument/2006/relationships/image" Target="../media/image2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2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 Id="rId3" Type="http://schemas.openxmlformats.org/officeDocument/2006/relationships/image" Target="../media/image2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 Id="rId3" Type="http://schemas.openxmlformats.org/officeDocument/2006/relationships/image" Target="../media/image2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 Id="rId3" Type="http://schemas.openxmlformats.org/officeDocument/2006/relationships/image" Target="../media/image2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 Id="rId3" Type="http://schemas.openxmlformats.org/officeDocument/2006/relationships/image" Target="../media/image2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25.png"/><Relationship Id="rId4" Type="http://schemas.openxmlformats.org/officeDocument/2006/relationships/image" Target="../media/image2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2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21.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2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hyperlink" Target="https://www.facebook.com/" TargetMode="External"/><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4"/>
          <p:cNvPicPr preferRelativeResize="0"/>
          <p:nvPr/>
        </p:nvPicPr>
        <p:blipFill rotWithShape="1">
          <a:blip r:embed="rId3">
            <a:alphaModFix/>
          </a:blip>
          <a:srcRect b="0" l="0" r="0" t="0"/>
          <a:stretch/>
        </p:blipFill>
        <p:spPr>
          <a:xfrm>
            <a:off x="6863198" y="1339089"/>
            <a:ext cx="5296606" cy="5386451"/>
          </a:xfrm>
          <a:prstGeom prst="rect">
            <a:avLst/>
          </a:prstGeom>
          <a:noFill/>
          <a:ln>
            <a:noFill/>
          </a:ln>
        </p:spPr>
      </p:pic>
      <p:sp>
        <p:nvSpPr>
          <p:cNvPr id="90" name="Google Shape;90;p14"/>
          <p:cNvSpPr txBox="1"/>
          <p:nvPr>
            <p:ph type="ctrTitle"/>
          </p:nvPr>
        </p:nvSpPr>
        <p:spPr>
          <a:xfrm>
            <a:off x="223721" y="2024743"/>
            <a:ext cx="6766500" cy="2122714"/>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00B0F0"/>
              </a:buClr>
              <a:buSzPts val="4000"/>
              <a:buFont typeface="Calibri"/>
              <a:buNone/>
            </a:pPr>
            <a:r>
              <a:rPr b="1" lang="uk-UA" sz="4000">
                <a:solidFill>
                  <a:srgbClr val="00B0F0"/>
                </a:solidFill>
                <a:latin typeface="Calibri"/>
                <a:ea typeface="Calibri"/>
                <a:cs typeface="Calibri"/>
                <a:sym typeface="Calibri"/>
              </a:rPr>
              <a:t>Доброчесність публічних службовців та Правила етичної поведінки</a:t>
            </a:r>
            <a:endParaRPr/>
          </a:p>
        </p:txBody>
      </p:sp>
      <p:sp>
        <p:nvSpPr>
          <p:cNvPr id="91" name="Google Shape;91;p14"/>
          <p:cNvSpPr txBox="1"/>
          <p:nvPr>
            <p:ph idx="1" type="subTitle"/>
          </p:nvPr>
        </p:nvSpPr>
        <p:spPr>
          <a:xfrm>
            <a:off x="0" y="5839355"/>
            <a:ext cx="6792686" cy="88618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chemeClr val="dk1"/>
              </a:buClr>
              <a:buSzPct val="100000"/>
              <a:buNone/>
            </a:pPr>
            <a:r>
              <a:rPr i="1" lang="uk-UA"/>
              <a:t>Начальник Центрального міжрегіонального управління НАДС</a:t>
            </a:r>
            <a:endParaRPr/>
          </a:p>
          <a:p>
            <a:pPr indent="0" lvl="0" marL="0" rtl="0" algn="ctr">
              <a:lnSpc>
                <a:spcPct val="90000"/>
              </a:lnSpc>
              <a:spcBef>
                <a:spcPts val="1000"/>
              </a:spcBef>
              <a:spcAft>
                <a:spcPts val="0"/>
              </a:spcAft>
              <a:buClr>
                <a:srgbClr val="00B0F0"/>
              </a:buClr>
              <a:buSzPct val="100000"/>
              <a:buNone/>
            </a:pPr>
            <a:r>
              <a:rPr b="1" lang="uk-UA">
                <a:solidFill>
                  <a:srgbClr val="00B0F0"/>
                </a:solidFill>
              </a:rPr>
              <a:t>Максим ГАВРИЛЮК</a:t>
            </a:r>
            <a:endParaRPr/>
          </a:p>
        </p:txBody>
      </p:sp>
      <p:pic>
        <p:nvPicPr>
          <p:cNvPr id="92" name="Google Shape;92;p14"/>
          <p:cNvPicPr preferRelativeResize="0"/>
          <p:nvPr/>
        </p:nvPicPr>
        <p:blipFill rotWithShape="1">
          <a:blip r:embed="rId4">
            <a:alphaModFix/>
          </a:blip>
          <a:srcRect b="0" l="0" r="0" t="0"/>
          <a:stretch/>
        </p:blipFill>
        <p:spPr>
          <a:xfrm>
            <a:off x="9511501" y="0"/>
            <a:ext cx="1412421" cy="1452207"/>
          </a:xfrm>
          <a:prstGeom prst="rect">
            <a:avLst/>
          </a:prstGeom>
          <a:noFill/>
          <a:ln>
            <a:noFill/>
          </a:ln>
        </p:spPr>
      </p:pic>
      <p:pic>
        <p:nvPicPr>
          <p:cNvPr id="93" name="Google Shape;93;p14"/>
          <p:cNvPicPr preferRelativeResize="0"/>
          <p:nvPr/>
        </p:nvPicPr>
        <p:blipFill rotWithShape="1">
          <a:blip r:embed="rId5">
            <a:alphaModFix/>
          </a:blip>
          <a:srcRect b="0" l="0" r="0" t="0"/>
          <a:stretch/>
        </p:blipFill>
        <p:spPr>
          <a:xfrm>
            <a:off x="10923922" y="0"/>
            <a:ext cx="1268078" cy="1268078"/>
          </a:xfrm>
          <a:prstGeom prst="rect">
            <a:avLst/>
          </a:prstGeom>
          <a:noFill/>
          <a:ln>
            <a:noFill/>
          </a:ln>
        </p:spPr>
      </p:pic>
      <p:pic>
        <p:nvPicPr>
          <p:cNvPr id="94" name="Google Shape;94;p14"/>
          <p:cNvPicPr preferRelativeResize="0"/>
          <p:nvPr/>
        </p:nvPicPr>
        <p:blipFill rotWithShape="1">
          <a:blip r:embed="rId6">
            <a:alphaModFix/>
          </a:blip>
          <a:srcRect b="0" l="0" r="0" t="0"/>
          <a:stretch/>
        </p:blipFill>
        <p:spPr>
          <a:xfrm>
            <a:off x="0" y="0"/>
            <a:ext cx="1787979" cy="17800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24000"/>
          </a:blip>
          <a:tile algn="tl" flip="none" tx="0" sx="100000" ty="0" sy="100000"/>
        </a:blipFill>
      </p:bgPr>
    </p:bg>
    <p:spTree>
      <p:nvGrpSpPr>
        <p:cNvPr id="98" name="Shape 98"/>
        <p:cNvGrpSpPr/>
        <p:nvPr/>
      </p:nvGrpSpPr>
      <p:grpSpPr>
        <a:xfrm>
          <a:off x="0" y="0"/>
          <a:ext cx="0" cy="0"/>
          <a:chOff x="0" y="0"/>
          <a:chExt cx="0" cy="0"/>
        </a:xfrm>
      </p:grpSpPr>
      <p:sp>
        <p:nvSpPr>
          <p:cNvPr id="99" name="Google Shape;99;p15"/>
          <p:cNvSpPr txBox="1"/>
          <p:nvPr>
            <p:ph type="title"/>
          </p:nvPr>
        </p:nvSpPr>
        <p:spPr>
          <a:xfrm>
            <a:off x="346881" y="0"/>
            <a:ext cx="35474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B0F0"/>
              </a:buClr>
              <a:buSzPts val="4400"/>
              <a:buFont typeface="Calibri"/>
              <a:buNone/>
            </a:pPr>
            <a:r>
              <a:rPr b="1" lang="uk-UA">
                <a:solidFill>
                  <a:srgbClr val="00B0F0"/>
                </a:solidFill>
                <a:latin typeface="Calibri"/>
                <a:ea typeface="Calibri"/>
                <a:cs typeface="Calibri"/>
                <a:sym typeface="Calibri"/>
              </a:rPr>
              <a:t>Обмеження</a:t>
            </a:r>
            <a:r>
              <a:rPr b="1" lang="uk-UA">
                <a:solidFill>
                  <a:srgbClr val="00B0F0"/>
                </a:solidFill>
              </a:rPr>
              <a:t> </a:t>
            </a:r>
            <a:endParaRPr/>
          </a:p>
        </p:txBody>
      </p:sp>
      <p:pic>
        <p:nvPicPr>
          <p:cNvPr id="100" name="Google Shape;100;p15"/>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114300" y="18255"/>
            <a:ext cx="11010900" cy="126463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a:solidFill>
                  <a:srgbClr val="00B0F0"/>
                </a:solidFill>
                <a:latin typeface="Calibri"/>
                <a:ea typeface="Calibri"/>
                <a:cs typeface="Calibri"/>
                <a:sym typeface="Calibri"/>
              </a:rPr>
              <a:t>Стаття 9 Закону України «Про державну службу» Виконання наказу</a:t>
            </a:r>
            <a:endParaRPr/>
          </a:p>
        </p:txBody>
      </p:sp>
      <p:sp>
        <p:nvSpPr>
          <p:cNvPr id="106" name="Google Shape;106;p16"/>
          <p:cNvSpPr txBox="1"/>
          <p:nvPr>
            <p:ph idx="1" type="body"/>
          </p:nvPr>
        </p:nvSpPr>
        <p:spPr>
          <a:xfrm>
            <a:off x="354841" y="1651380"/>
            <a:ext cx="11505061" cy="4653886"/>
          </a:xfrm>
          <a:prstGeom prst="rect">
            <a:avLst/>
          </a:prstGeom>
          <a:noFill/>
          <a:ln>
            <a:noFill/>
          </a:ln>
        </p:spPr>
        <p:txBody>
          <a:bodyPr anchorCtr="0" anchor="t" bIns="45700" lIns="91425" spcFirstLastPara="1" rIns="91425" wrap="square" tIns="45700">
            <a:normAutofit/>
          </a:bodyPr>
          <a:lstStyle/>
          <a:p>
            <a:pPr indent="531813" lvl="0" marL="0" rtl="0" algn="just">
              <a:lnSpc>
                <a:spcPct val="90000"/>
              </a:lnSpc>
              <a:spcBef>
                <a:spcPts val="0"/>
              </a:spcBef>
              <a:spcAft>
                <a:spcPts val="0"/>
              </a:spcAft>
              <a:buClr>
                <a:schemeClr val="dk1"/>
              </a:buClr>
              <a:buSzPts val="3200"/>
              <a:buNone/>
            </a:pPr>
            <a:r>
              <a:rPr lang="uk-UA" sz="3200"/>
              <a:t>Під час виконання своїх обов’язків державний службовець </a:t>
            </a:r>
            <a:r>
              <a:rPr b="1" lang="uk-UA" sz="3200">
                <a:solidFill>
                  <a:srgbClr val="00B0F0"/>
                </a:solidFill>
              </a:rPr>
              <a:t>не зобов’язаний</a:t>
            </a:r>
            <a:r>
              <a:rPr lang="uk-UA" sz="3200"/>
              <a:t> виконувати доручення працівників патронатної служби.</a:t>
            </a:r>
            <a:endParaRPr/>
          </a:p>
          <a:p>
            <a:pPr indent="531813" lvl="0" marL="0" rtl="0" algn="just">
              <a:lnSpc>
                <a:spcPct val="90000"/>
              </a:lnSpc>
              <a:spcBef>
                <a:spcPts val="1000"/>
              </a:spcBef>
              <a:spcAft>
                <a:spcPts val="0"/>
              </a:spcAft>
              <a:buClr>
                <a:schemeClr val="dk1"/>
              </a:buClr>
              <a:buSzPts val="3200"/>
              <a:buNone/>
            </a:pPr>
            <a:r>
              <a:t/>
            </a:r>
            <a:endParaRPr sz="3200"/>
          </a:p>
          <a:p>
            <a:pPr indent="531813" lvl="0" marL="0" rtl="0" algn="just">
              <a:lnSpc>
                <a:spcPct val="90000"/>
              </a:lnSpc>
              <a:spcBef>
                <a:spcPts val="1000"/>
              </a:spcBef>
              <a:spcAft>
                <a:spcPts val="0"/>
              </a:spcAft>
              <a:buClr>
                <a:schemeClr val="dk1"/>
              </a:buClr>
              <a:buSzPts val="3200"/>
              <a:buNone/>
            </a:pPr>
            <a:r>
              <a:rPr lang="uk-UA" sz="3200"/>
              <a:t>Якщо державний службовець отримав наказ (розпорядження), доручення </a:t>
            </a:r>
            <a:r>
              <a:rPr b="1" lang="uk-UA" sz="3200">
                <a:solidFill>
                  <a:srgbClr val="00B0F0"/>
                </a:solidFill>
              </a:rPr>
              <a:t>не від безпосереднього керівника</a:t>
            </a:r>
            <a:r>
              <a:rPr lang="uk-UA" sz="3200">
                <a:solidFill>
                  <a:srgbClr val="00B0F0"/>
                </a:solidFill>
              </a:rPr>
              <a:t>, </a:t>
            </a:r>
            <a:r>
              <a:rPr lang="uk-UA" sz="3200"/>
              <a:t>а від керівника вищого рівня, він зобов’язаний повідомити про це безпосереднього керівника.</a:t>
            </a:r>
            <a:endParaRPr/>
          </a:p>
        </p:txBody>
      </p:sp>
      <p:pic>
        <p:nvPicPr>
          <p:cNvPr id="107" name="Google Shape;107;p16"/>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113" name="Google Shape;113;p17"/>
          <p:cNvSpPr txBox="1"/>
          <p:nvPr>
            <p:ph idx="1" type="body"/>
          </p:nvPr>
        </p:nvSpPr>
        <p:spPr>
          <a:xfrm>
            <a:off x="142875" y="390525"/>
            <a:ext cx="11906250" cy="6334125"/>
          </a:xfrm>
          <a:prstGeom prst="rect">
            <a:avLst/>
          </a:prstGeom>
          <a:noFill/>
          <a:ln>
            <a:noFill/>
          </a:ln>
        </p:spPr>
        <p:txBody>
          <a:bodyPr anchorCtr="0" anchor="t" bIns="45700" lIns="91425" spcFirstLastPara="1" rIns="91425" wrap="square" tIns="45700">
            <a:noAutofit/>
          </a:bodyPr>
          <a:lstStyle/>
          <a:p>
            <a:pPr indent="531813" lvl="0" marL="0" rtl="0" algn="just">
              <a:lnSpc>
                <a:spcPct val="90000"/>
              </a:lnSpc>
              <a:spcBef>
                <a:spcPts val="0"/>
              </a:spcBef>
              <a:spcAft>
                <a:spcPts val="0"/>
              </a:spcAft>
              <a:buClr>
                <a:schemeClr val="dk1"/>
              </a:buClr>
              <a:buSzPts val="2400"/>
              <a:buNone/>
            </a:pPr>
            <a:r>
              <a:rPr lang="uk-UA" sz="2400"/>
              <a:t>Державний службовець </a:t>
            </a:r>
            <a:r>
              <a:rPr b="1" lang="uk-UA" sz="2400">
                <a:solidFill>
                  <a:srgbClr val="00B0F0"/>
                </a:solidFill>
              </a:rPr>
              <a:t>у разі виникнення у нього сумніву </a:t>
            </a:r>
            <a:r>
              <a:rPr lang="uk-UA" sz="2400"/>
              <a:t>щодо законності виданого керівником наказу (розпорядження), доручення </a:t>
            </a:r>
            <a:r>
              <a:rPr b="1" lang="uk-UA" sz="2400">
                <a:solidFill>
                  <a:srgbClr val="00B0F0"/>
                </a:solidFill>
              </a:rPr>
              <a:t>повинен вимагати </a:t>
            </a:r>
            <a:r>
              <a:rPr lang="uk-UA" sz="2400"/>
              <a:t>його письмового підтвердження, після отримання якого зобов’язаний виконати такий наказ (розпорядження), доручення. Одночасно з виконанням такого наказу (розпорядження), доручення державний службовець зобов’язаний у письмовій формі повідомити про нього керівника вищого рівня або орган вищого рівня. У такому разі державний службовець звільняється від відповідальності за виконання зазначеного наказу (розпорядження), доручення, якщо його буде визнано незаконним у встановленому законом порядку, крім випадків виконання явно злочинного наказу (розпорядження), доручення.</a:t>
            </a:r>
            <a:endParaRPr/>
          </a:p>
          <a:p>
            <a:pPr indent="531813" lvl="0" marL="0" rtl="0" algn="just">
              <a:lnSpc>
                <a:spcPct val="90000"/>
              </a:lnSpc>
              <a:spcBef>
                <a:spcPts val="1000"/>
              </a:spcBef>
              <a:spcAft>
                <a:spcPts val="0"/>
              </a:spcAft>
              <a:buClr>
                <a:schemeClr val="dk1"/>
              </a:buClr>
              <a:buSzPts val="2400"/>
              <a:buNone/>
            </a:pPr>
            <a:r>
              <a:rPr lang="uk-UA" sz="2400"/>
              <a:t>Якщо державний службовець виконав наказ (розпорядження), доручення, визнані у встановленому законом порядку незаконними, і не вчинив дій, - він несе відповідальність за своє діяння відповідно до закону.</a:t>
            </a:r>
            <a:endParaRPr/>
          </a:p>
          <a:p>
            <a:pPr indent="531813" lvl="0" marL="0" rtl="0" algn="just">
              <a:lnSpc>
                <a:spcPct val="90000"/>
              </a:lnSpc>
              <a:spcBef>
                <a:spcPts val="1000"/>
              </a:spcBef>
              <a:spcAft>
                <a:spcPts val="0"/>
              </a:spcAft>
              <a:buClr>
                <a:schemeClr val="dk1"/>
              </a:buClr>
              <a:buSzPts val="2400"/>
              <a:buNone/>
            </a:pPr>
            <a:r>
              <a:rPr lang="uk-UA" sz="2400"/>
              <a:t>Керівник у разі отримання вимоги державного службовця про надання письмового підтвердження наказу (розпорядження), доручення </a:t>
            </a:r>
            <a:r>
              <a:rPr b="1" lang="uk-UA" sz="2400">
                <a:solidFill>
                  <a:srgbClr val="00B0F0"/>
                </a:solidFill>
              </a:rPr>
              <a:t>зобов’язаний</a:t>
            </a:r>
            <a:r>
              <a:rPr lang="uk-UA" sz="2400"/>
              <a:t> письмово підтвердити або скасувати відповідний наказ (розпорядження), доручення </a:t>
            </a:r>
            <a:r>
              <a:rPr b="1" lang="uk-UA" sz="2400">
                <a:solidFill>
                  <a:srgbClr val="00B0F0"/>
                </a:solidFill>
              </a:rPr>
              <a:t>в одноденний строк</a:t>
            </a:r>
            <a:r>
              <a:rPr lang="uk-UA" sz="2400">
                <a:solidFill>
                  <a:srgbClr val="00B0F0"/>
                </a:solidFill>
              </a:rPr>
              <a:t>.</a:t>
            </a:r>
            <a:endParaRPr/>
          </a:p>
          <a:p>
            <a:pPr indent="531813" lvl="0" marL="0" rtl="0" algn="just">
              <a:lnSpc>
                <a:spcPct val="90000"/>
              </a:lnSpc>
              <a:spcBef>
                <a:spcPts val="1000"/>
              </a:spcBef>
              <a:spcAft>
                <a:spcPts val="0"/>
              </a:spcAft>
              <a:buClr>
                <a:schemeClr val="dk1"/>
              </a:buClr>
              <a:buSzPts val="2400"/>
              <a:buNone/>
            </a:pPr>
            <a:r>
              <a:rPr lang="uk-UA" sz="2400"/>
              <a:t>У разі неотримання письмового підтвердження у зазначений строк наказ (розпорядження), доручення </a:t>
            </a:r>
            <a:r>
              <a:rPr b="1" lang="uk-UA" sz="2400">
                <a:solidFill>
                  <a:srgbClr val="00B0F0"/>
                </a:solidFill>
              </a:rPr>
              <a:t>вважається скасованим</a:t>
            </a:r>
            <a:r>
              <a:rPr lang="uk-UA" sz="2400">
                <a:solidFill>
                  <a:srgbClr val="00B0F0"/>
                </a:solidFill>
              </a:rPr>
              <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title"/>
          </p:nvPr>
        </p:nvSpPr>
        <p:spPr>
          <a:xfrm>
            <a:off x="133350" y="1"/>
            <a:ext cx="11096625" cy="125559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a:solidFill>
                  <a:srgbClr val="00B0F0"/>
                </a:solidFill>
                <a:latin typeface="Calibri"/>
                <a:ea typeface="Calibri"/>
                <a:cs typeface="Calibri"/>
                <a:sym typeface="Calibri"/>
              </a:rPr>
              <a:t>Стаття 8 Закону України «Про державну службу»</a:t>
            </a:r>
            <a:endParaRPr b="1">
              <a:solidFill>
                <a:srgbClr val="00B0F0"/>
              </a:solidFill>
              <a:latin typeface="Calibri"/>
              <a:ea typeface="Calibri"/>
              <a:cs typeface="Calibri"/>
              <a:sym typeface="Calibri"/>
            </a:endParaRPr>
          </a:p>
        </p:txBody>
      </p:sp>
      <p:sp>
        <p:nvSpPr>
          <p:cNvPr id="119" name="Google Shape;119;p18"/>
          <p:cNvSpPr txBox="1"/>
          <p:nvPr>
            <p:ph idx="1" type="body"/>
          </p:nvPr>
        </p:nvSpPr>
        <p:spPr>
          <a:xfrm>
            <a:off x="368489" y="1255596"/>
            <a:ext cx="11477767" cy="5036022"/>
          </a:xfrm>
          <a:prstGeom prst="rect">
            <a:avLst/>
          </a:prstGeom>
          <a:noFill/>
          <a:ln>
            <a:noFill/>
          </a:ln>
        </p:spPr>
        <p:txBody>
          <a:bodyPr anchorCtr="0" anchor="t" bIns="45700" lIns="91425" spcFirstLastPara="1" rIns="91425" wrap="square" tIns="45700">
            <a:normAutofit lnSpcReduction="10000"/>
          </a:bodyPr>
          <a:lstStyle/>
          <a:p>
            <a:pPr indent="531813" lvl="0" marL="0" rtl="0" algn="just">
              <a:lnSpc>
                <a:spcPct val="90000"/>
              </a:lnSpc>
              <a:spcBef>
                <a:spcPts val="0"/>
              </a:spcBef>
              <a:spcAft>
                <a:spcPts val="0"/>
              </a:spcAft>
              <a:buClr>
                <a:schemeClr val="dk1"/>
              </a:buClr>
              <a:buSzPts val="3200"/>
              <a:buNone/>
            </a:pPr>
            <a:r>
              <a:t/>
            </a:r>
            <a:endParaRPr sz="3200"/>
          </a:p>
          <a:p>
            <a:pPr indent="531813" lvl="0" marL="0" rtl="0" algn="just">
              <a:lnSpc>
                <a:spcPct val="90000"/>
              </a:lnSpc>
              <a:spcBef>
                <a:spcPts val="1000"/>
              </a:spcBef>
              <a:spcAft>
                <a:spcPts val="0"/>
              </a:spcAft>
              <a:buClr>
                <a:schemeClr val="dk1"/>
              </a:buClr>
              <a:buSzPts val="3200"/>
              <a:buNone/>
            </a:pPr>
            <a:r>
              <a:rPr lang="uk-UA" sz="3200"/>
              <a:t>Обов’язок дотримуватися принципів державної служби та </a:t>
            </a:r>
            <a:r>
              <a:rPr lang="uk-UA" sz="3200">
                <a:solidFill>
                  <a:srgbClr val="00B0F0"/>
                </a:solidFill>
              </a:rPr>
              <a:t>правил етичної поведінки</a:t>
            </a:r>
            <a:r>
              <a:rPr lang="uk-UA" sz="3200"/>
              <a:t>.</a:t>
            </a:r>
            <a:endParaRPr sz="3200"/>
          </a:p>
          <a:p>
            <a:pPr indent="531813" lvl="0" marL="0" rtl="0" algn="just">
              <a:lnSpc>
                <a:spcPct val="90000"/>
              </a:lnSpc>
              <a:spcBef>
                <a:spcPts val="1000"/>
              </a:spcBef>
              <a:spcAft>
                <a:spcPts val="0"/>
              </a:spcAft>
              <a:buClr>
                <a:schemeClr val="dk1"/>
              </a:buClr>
              <a:buSzPts val="3200"/>
              <a:buNone/>
            </a:pPr>
            <a:r>
              <a:t/>
            </a:r>
            <a:endParaRPr sz="3200"/>
          </a:p>
          <a:p>
            <a:pPr indent="531813" lvl="0" marL="0" rtl="0" algn="just">
              <a:lnSpc>
                <a:spcPct val="90000"/>
              </a:lnSpc>
              <a:spcBef>
                <a:spcPts val="1000"/>
              </a:spcBef>
              <a:spcAft>
                <a:spcPts val="0"/>
              </a:spcAft>
              <a:buClr>
                <a:schemeClr val="dk1"/>
              </a:buClr>
              <a:buSzPts val="3200"/>
              <a:buNone/>
            </a:pPr>
            <a:r>
              <a:rPr lang="uk-UA" sz="3200"/>
              <a:t>У разі виявлення </a:t>
            </a:r>
            <a:r>
              <a:rPr b="1" lang="uk-UA" sz="3200">
                <a:solidFill>
                  <a:srgbClr val="00B0F0"/>
                </a:solidFill>
              </a:rPr>
              <a:t>державним службовцем </a:t>
            </a:r>
            <a:r>
              <a:rPr lang="uk-UA" sz="3200"/>
              <a:t>під час його службової діяльності або поза її межами фактів порушення вимог цього Закону з боку державних органів, їх посадових осіб він </a:t>
            </a:r>
            <a:r>
              <a:rPr b="1" lang="uk-UA" sz="3200">
                <a:solidFill>
                  <a:srgbClr val="00B0F0"/>
                </a:solidFill>
              </a:rPr>
              <a:t>зобов’язаний звернутися </a:t>
            </a:r>
            <a:r>
              <a:rPr lang="uk-UA" sz="3200"/>
              <a:t>для забезпечення законності до центрального органу виконавчої влади, що забезпечує формування та реалізує державну політику у сфері державної служби.</a:t>
            </a:r>
            <a:endParaRPr/>
          </a:p>
        </p:txBody>
      </p:sp>
      <p:pic>
        <p:nvPicPr>
          <p:cNvPr id="120" name="Google Shape;120;p18"/>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1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126" name="Google Shape;126;p19"/>
          <p:cNvSpPr txBox="1"/>
          <p:nvPr>
            <p:ph type="title"/>
          </p:nvPr>
        </p:nvSpPr>
        <p:spPr>
          <a:xfrm>
            <a:off x="354842" y="0"/>
            <a:ext cx="10179808" cy="10953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200"/>
              <a:buFont typeface="Calibri"/>
              <a:buNone/>
            </a:pPr>
            <a:r>
              <a:rPr b="1" lang="uk-UA" sz="3200">
                <a:solidFill>
                  <a:srgbClr val="00B0F0"/>
                </a:solidFill>
                <a:latin typeface="Calibri"/>
                <a:ea typeface="Calibri"/>
                <a:cs typeface="Calibri"/>
                <a:sym typeface="Calibri"/>
              </a:rPr>
              <a:t>Стаття 32 Закону України «Про державну службу» Обмеження щодо призначення</a:t>
            </a:r>
            <a:endParaRPr/>
          </a:p>
        </p:txBody>
      </p:sp>
      <p:sp>
        <p:nvSpPr>
          <p:cNvPr id="127" name="Google Shape;127;p19"/>
          <p:cNvSpPr txBox="1"/>
          <p:nvPr>
            <p:ph idx="1" type="body"/>
          </p:nvPr>
        </p:nvSpPr>
        <p:spPr>
          <a:xfrm>
            <a:off x="96838" y="923926"/>
            <a:ext cx="11925299" cy="5810250"/>
          </a:xfrm>
          <a:prstGeom prst="rect">
            <a:avLst/>
          </a:prstGeom>
          <a:noFill/>
          <a:ln>
            <a:noFill/>
          </a:ln>
        </p:spPr>
        <p:txBody>
          <a:bodyPr anchorCtr="0" anchor="t" bIns="45700" lIns="91425" spcFirstLastPara="1" rIns="91425" wrap="square" tIns="45700">
            <a:noAutofit/>
          </a:bodyPr>
          <a:lstStyle/>
          <a:p>
            <a:pPr indent="531813" lvl="0" marL="0" rtl="0" algn="just">
              <a:lnSpc>
                <a:spcPct val="90000"/>
              </a:lnSpc>
              <a:spcBef>
                <a:spcPts val="0"/>
              </a:spcBef>
              <a:spcAft>
                <a:spcPts val="0"/>
              </a:spcAft>
              <a:buClr>
                <a:schemeClr val="dk1"/>
              </a:buClr>
              <a:buSzPts val="2000"/>
              <a:buNone/>
            </a:pPr>
            <a:r>
              <a:rPr lang="uk-UA" sz="2000"/>
              <a:t>Не допускається призначення на посаду державної служби особи, яка буде </a:t>
            </a:r>
            <a:r>
              <a:rPr b="1" lang="uk-UA" sz="2000">
                <a:solidFill>
                  <a:srgbClr val="00B0F0"/>
                </a:solidFill>
              </a:rPr>
              <a:t>прямо підпорядкована </a:t>
            </a:r>
            <a:r>
              <a:rPr lang="uk-UA" sz="2000"/>
              <a:t>близькій особі або якій будуть прямо підпорядковані близькі особи. У разі виникнення обставин, що призводять до порушення вимог частини першої цієї статті, відповідні особи, близькі їм особи зобов’язані повідомити про це керівника державної служби та вжити заходів до усунення таких обставин </a:t>
            </a:r>
            <a:r>
              <a:rPr b="1" lang="uk-UA" sz="2000">
                <a:solidFill>
                  <a:srgbClr val="00B0F0"/>
                </a:solidFill>
              </a:rPr>
              <a:t>у 15-денний строк</a:t>
            </a:r>
            <a:r>
              <a:rPr lang="uk-UA" sz="2000">
                <a:solidFill>
                  <a:srgbClr val="00B0F0"/>
                </a:solidFill>
              </a:rPr>
              <a:t>.</a:t>
            </a:r>
            <a:endParaRPr/>
          </a:p>
          <a:p>
            <a:pPr indent="531813" lvl="0" marL="0" rtl="0" algn="just">
              <a:lnSpc>
                <a:spcPct val="90000"/>
              </a:lnSpc>
              <a:spcBef>
                <a:spcPts val="1000"/>
              </a:spcBef>
              <a:spcAft>
                <a:spcPts val="0"/>
              </a:spcAft>
              <a:buClr>
                <a:schemeClr val="dk1"/>
              </a:buClr>
              <a:buSzPts val="2000"/>
              <a:buNone/>
            </a:pPr>
            <a:r>
              <a:t/>
            </a:r>
            <a:endParaRPr sz="2000"/>
          </a:p>
          <a:p>
            <a:pPr indent="531813" lvl="0" marL="0" rtl="0" algn="just">
              <a:lnSpc>
                <a:spcPct val="90000"/>
              </a:lnSpc>
              <a:spcBef>
                <a:spcPts val="1000"/>
              </a:spcBef>
              <a:spcAft>
                <a:spcPts val="0"/>
              </a:spcAft>
              <a:buClr>
                <a:schemeClr val="dk1"/>
              </a:buClr>
              <a:buSzPts val="2000"/>
              <a:buNone/>
            </a:pPr>
            <a:r>
              <a:rPr lang="uk-UA" sz="2000"/>
              <a:t>Якщо в зазначений строк такі обставини добровільно не усунуто, керівник державної служби повинен вжити у місячний строк заходів до їх усунення. Для цього керівник державної служби </a:t>
            </a:r>
            <a:r>
              <a:rPr b="1" lang="uk-UA" sz="2000">
                <a:solidFill>
                  <a:srgbClr val="00B0F0"/>
                </a:solidFill>
              </a:rPr>
              <a:t>може перевести </a:t>
            </a:r>
            <a:r>
              <a:rPr lang="uk-UA" sz="2000"/>
              <a:t>державного службовця за його згодою на іншу рівнозначну вакантну посаду державної служби в цьому державному органі або дати згоду на переведення до іншого державного органу. У такому разі переведення державного службовця здійснюється без обов’язкового проведення конкурсу. У разі неможливості переведення особа, яка перебуває у підпорядкуванні, підлягає звільненню із займаної посади.</a:t>
            </a:r>
            <a:endParaRPr/>
          </a:p>
          <a:p>
            <a:pPr indent="531813" lvl="0" marL="0" rtl="0" algn="just">
              <a:lnSpc>
                <a:spcPct val="90000"/>
              </a:lnSpc>
              <a:spcBef>
                <a:spcPts val="1000"/>
              </a:spcBef>
              <a:spcAft>
                <a:spcPts val="0"/>
              </a:spcAft>
              <a:buClr>
                <a:schemeClr val="dk1"/>
              </a:buClr>
              <a:buSzPts val="2000"/>
              <a:buNone/>
            </a:pPr>
            <a:r>
              <a:rPr lang="uk-UA" sz="2000"/>
              <a:t>У разі порушення вимоги, керівник державної служби несе відповідальність, встановлену законом. Особи, які не повідомили керівника державної служби про обставини, зазначені у частині першій цієї статті, несуть відповідальність, встановлену законом.</a:t>
            </a:r>
            <a:endParaRPr/>
          </a:p>
          <a:p>
            <a:pPr indent="531813" lvl="0" marL="0" rtl="0" algn="just">
              <a:lnSpc>
                <a:spcPct val="90000"/>
              </a:lnSpc>
              <a:spcBef>
                <a:spcPts val="1000"/>
              </a:spcBef>
              <a:spcAft>
                <a:spcPts val="0"/>
              </a:spcAft>
              <a:buClr>
                <a:schemeClr val="dk1"/>
              </a:buClr>
              <a:buSzPts val="2000"/>
              <a:buNone/>
            </a:pPr>
            <a:r>
              <a:t/>
            </a:r>
            <a:endParaRPr sz="2000"/>
          </a:p>
          <a:p>
            <a:pPr indent="531813" lvl="0" marL="0" rtl="0" algn="just">
              <a:lnSpc>
                <a:spcPct val="90000"/>
              </a:lnSpc>
              <a:spcBef>
                <a:spcPts val="1000"/>
              </a:spcBef>
              <a:spcAft>
                <a:spcPts val="0"/>
              </a:spcAft>
              <a:buClr>
                <a:schemeClr val="dk1"/>
              </a:buClr>
              <a:buSzPts val="2000"/>
              <a:buNone/>
            </a:pPr>
            <a:r>
              <a:rPr lang="uk-UA" sz="2000"/>
              <a:t>На державних службовців поширюються обмеження, передбачені </a:t>
            </a:r>
            <a:r>
              <a:rPr b="1" lang="uk-UA" sz="2000">
                <a:solidFill>
                  <a:srgbClr val="00B0F0"/>
                </a:solidFill>
              </a:rPr>
              <a:t>Законом України "Про запобігання корупції".</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24000"/>
          </a:blip>
          <a:tile algn="tl" flip="none" tx="0" sx="100000" ty="0" sy="100000"/>
        </a:blipFill>
      </p:bgPr>
    </p:bg>
    <p:spTree>
      <p:nvGrpSpPr>
        <p:cNvPr id="131" name="Shape 131"/>
        <p:cNvGrpSpPr/>
        <p:nvPr/>
      </p:nvGrpSpPr>
      <p:grpSpPr>
        <a:xfrm>
          <a:off x="0" y="0"/>
          <a:ext cx="0" cy="0"/>
          <a:chOff x="0" y="0"/>
          <a:chExt cx="0" cy="0"/>
        </a:xfrm>
      </p:grpSpPr>
      <p:sp>
        <p:nvSpPr>
          <p:cNvPr id="132" name="Google Shape;132;p20"/>
          <p:cNvSpPr txBox="1"/>
          <p:nvPr>
            <p:ph type="title"/>
          </p:nvPr>
        </p:nvSpPr>
        <p:spPr>
          <a:xfrm>
            <a:off x="200025" y="155575"/>
            <a:ext cx="10515600" cy="9302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B0F0"/>
              </a:buClr>
              <a:buSzPts val="4400"/>
              <a:buFont typeface="Calibri"/>
              <a:buNone/>
            </a:pPr>
            <a:r>
              <a:rPr b="1" lang="uk-UA">
                <a:solidFill>
                  <a:srgbClr val="00B0F0"/>
                </a:solidFill>
                <a:latin typeface="Calibri"/>
                <a:ea typeface="Calibri"/>
                <a:cs typeface="Calibri"/>
                <a:sym typeface="Calibri"/>
              </a:rPr>
              <a:t>Антикорупційна доброчесність</a:t>
            </a:r>
            <a:endParaRPr b="1">
              <a:solidFill>
                <a:srgbClr val="00B0F0"/>
              </a:solidFill>
              <a:latin typeface="Calibri"/>
              <a:ea typeface="Calibri"/>
              <a:cs typeface="Calibri"/>
              <a:sym typeface="Calibri"/>
            </a:endParaRPr>
          </a:p>
        </p:txBody>
      </p:sp>
      <p:pic>
        <p:nvPicPr>
          <p:cNvPr id="133" name="Google Shape;133;p20"/>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1"/>
          <p:cNvSpPr txBox="1"/>
          <p:nvPr>
            <p:ph type="title"/>
          </p:nvPr>
        </p:nvSpPr>
        <p:spPr>
          <a:xfrm>
            <a:off x="1166647" y="606972"/>
            <a:ext cx="4934608" cy="567558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2600"/>
              <a:buFont typeface="Calibri"/>
              <a:buNone/>
            </a:pPr>
            <a:r>
              <a:rPr b="1" lang="uk-UA" sz="2600">
                <a:solidFill>
                  <a:srgbClr val="00B0F0"/>
                </a:solidFill>
              </a:rPr>
              <a:t>МЕТОДИЧНІ РЕКОМЕНДАЦІЇ</a:t>
            </a:r>
            <a:br>
              <a:rPr b="1" lang="uk-UA" sz="2600">
                <a:solidFill>
                  <a:srgbClr val="00B0F0"/>
                </a:solidFill>
              </a:rPr>
            </a:br>
            <a:r>
              <a:rPr b="1" lang="uk-UA" sz="2600">
                <a:solidFill>
                  <a:srgbClr val="00B0F0"/>
                </a:solidFill>
              </a:rPr>
              <a:t>щодо застосування окремих положень Закону України</a:t>
            </a:r>
            <a:br>
              <a:rPr b="1" lang="uk-UA" sz="2600">
                <a:solidFill>
                  <a:srgbClr val="00B0F0"/>
                </a:solidFill>
              </a:rPr>
            </a:br>
            <a:r>
              <a:rPr b="1" lang="uk-UA" sz="2600">
                <a:solidFill>
                  <a:srgbClr val="00B0F0"/>
                </a:solidFill>
              </a:rPr>
              <a:t>«Про запобігання корупції» стосовно запобігання та врегулювання</a:t>
            </a:r>
            <a:br>
              <a:rPr b="1" lang="uk-UA" sz="2600">
                <a:solidFill>
                  <a:srgbClr val="00B0F0"/>
                </a:solidFill>
              </a:rPr>
            </a:br>
            <a:r>
              <a:rPr b="1" lang="uk-UA" sz="2600">
                <a:solidFill>
                  <a:srgbClr val="00B0F0"/>
                </a:solidFill>
              </a:rPr>
              <a:t>конфлікту інтересів, дотримання обмежень щодо запобігання корупції, затверджені НАЗК від 12.01.2024 №2 (зі змінами та доповненнями)</a:t>
            </a:r>
            <a:br>
              <a:rPr b="1" lang="uk-UA" sz="2600">
                <a:solidFill>
                  <a:srgbClr val="253B97"/>
                </a:solidFill>
              </a:rPr>
            </a:br>
            <a:endParaRPr b="1" sz="2600">
              <a:solidFill>
                <a:srgbClr val="253B97"/>
              </a:solidFill>
            </a:endParaRPr>
          </a:p>
        </p:txBody>
      </p:sp>
      <p:pic>
        <p:nvPicPr>
          <p:cNvPr id="139" name="Google Shape;139;p21"/>
          <p:cNvPicPr preferRelativeResize="0"/>
          <p:nvPr>
            <p:ph idx="1" type="body"/>
          </p:nvPr>
        </p:nvPicPr>
        <p:blipFill rotWithShape="1">
          <a:blip r:embed="rId3">
            <a:alphaModFix/>
          </a:blip>
          <a:srcRect b="0" l="0" r="0" t="0"/>
          <a:stretch/>
        </p:blipFill>
        <p:spPr>
          <a:xfrm>
            <a:off x="6774963" y="15765"/>
            <a:ext cx="4845537" cy="6858000"/>
          </a:xfrm>
          <a:prstGeom prst="rect">
            <a:avLst/>
          </a:prstGeom>
          <a:noFill/>
          <a:ln>
            <a:noFill/>
          </a:ln>
        </p:spPr>
      </p:pic>
      <p:pic>
        <p:nvPicPr>
          <p:cNvPr id="140" name="Google Shape;140;p21"/>
          <p:cNvPicPr preferRelativeResize="0"/>
          <p:nvPr/>
        </p:nvPicPr>
        <p:blipFill rotWithShape="1">
          <a:blip r:embed="rId4">
            <a:alphaModFix/>
          </a:blip>
          <a:srcRect b="0" l="0" r="0" t="0"/>
          <a:stretch/>
        </p:blipFill>
        <p:spPr>
          <a:xfrm>
            <a:off x="10900602" y="0"/>
            <a:ext cx="1268078" cy="126807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2"/>
          <p:cNvPicPr preferRelativeResize="0"/>
          <p:nvPr/>
        </p:nvPicPr>
        <p:blipFill rotWithShape="1">
          <a:blip r:embed="rId3">
            <a:alphaModFix/>
          </a:blip>
          <a:srcRect b="0" l="0" r="0" t="0"/>
          <a:stretch/>
        </p:blipFill>
        <p:spPr>
          <a:xfrm>
            <a:off x="10935035" y="0"/>
            <a:ext cx="1268078" cy="1268078"/>
          </a:xfrm>
          <a:prstGeom prst="rect">
            <a:avLst/>
          </a:prstGeom>
          <a:noFill/>
          <a:ln>
            <a:noFill/>
          </a:ln>
        </p:spPr>
      </p:pic>
      <p:sp>
        <p:nvSpPr>
          <p:cNvPr id="146" name="Google Shape;146;p22"/>
          <p:cNvSpPr txBox="1"/>
          <p:nvPr>
            <p:ph type="title"/>
          </p:nvPr>
        </p:nvSpPr>
        <p:spPr>
          <a:xfrm>
            <a:off x="368490" y="2"/>
            <a:ext cx="11491414" cy="63835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a:solidFill>
                  <a:srgbClr val="00B0F0"/>
                </a:solidFill>
              </a:rPr>
              <a:t>Антикорупційні обмеження</a:t>
            </a:r>
            <a:endParaRPr/>
          </a:p>
        </p:txBody>
      </p:sp>
      <p:sp>
        <p:nvSpPr>
          <p:cNvPr id="147" name="Google Shape;147;p22"/>
          <p:cNvSpPr txBox="1"/>
          <p:nvPr>
            <p:ph idx="1" type="body"/>
          </p:nvPr>
        </p:nvSpPr>
        <p:spPr>
          <a:xfrm>
            <a:off x="329076" y="749903"/>
            <a:ext cx="11491414" cy="5840083"/>
          </a:xfrm>
          <a:prstGeom prst="rect">
            <a:avLst/>
          </a:prstGeom>
          <a:noFill/>
          <a:ln>
            <a:noFill/>
          </a:ln>
        </p:spPr>
        <p:txBody>
          <a:bodyPr anchorCtr="0" anchor="t" bIns="45700" lIns="91425" spcFirstLastPara="1" rIns="91425" wrap="square" tIns="45700">
            <a:normAutofit fontScale="92500"/>
          </a:bodyPr>
          <a:lstStyle/>
          <a:p>
            <a:pPr indent="-514350" lvl="0" marL="514350" rtl="0" algn="just">
              <a:lnSpc>
                <a:spcPct val="90000"/>
              </a:lnSpc>
              <a:spcBef>
                <a:spcPts val="0"/>
              </a:spcBef>
              <a:spcAft>
                <a:spcPts val="0"/>
              </a:spcAft>
              <a:buClr>
                <a:schemeClr val="dk1"/>
              </a:buClr>
              <a:buSzPct val="100000"/>
              <a:buFont typeface="Calibri"/>
              <a:buAutoNum type="arabicPeriod"/>
            </a:pPr>
            <a:r>
              <a:rPr lang="uk-UA"/>
              <a:t>Обмеження щодо використання службових повноважень чи свого становища</a:t>
            </a:r>
            <a:endParaRPr/>
          </a:p>
          <a:p>
            <a:pPr indent="-514350" lvl="0" marL="514350" rtl="0" algn="just">
              <a:lnSpc>
                <a:spcPct val="90000"/>
              </a:lnSpc>
              <a:spcBef>
                <a:spcPts val="1000"/>
              </a:spcBef>
              <a:spcAft>
                <a:spcPts val="0"/>
              </a:spcAft>
              <a:buClr>
                <a:schemeClr val="dk1"/>
              </a:buClr>
              <a:buSzPct val="100000"/>
              <a:buFont typeface="Calibri"/>
              <a:buAutoNum type="arabicPeriod"/>
            </a:pPr>
            <a:r>
              <a:rPr lang="uk-UA"/>
              <a:t>Обмеження щодо одержання подарунків</a:t>
            </a:r>
            <a:endParaRPr/>
          </a:p>
          <a:p>
            <a:pPr indent="-514350" lvl="0" marL="514350" rtl="0" algn="just">
              <a:lnSpc>
                <a:spcPct val="90000"/>
              </a:lnSpc>
              <a:spcBef>
                <a:spcPts val="1000"/>
              </a:spcBef>
              <a:spcAft>
                <a:spcPts val="0"/>
              </a:spcAft>
              <a:buClr>
                <a:schemeClr val="dk1"/>
              </a:buClr>
              <a:buSzPct val="100000"/>
              <a:buFont typeface="Calibri"/>
              <a:buAutoNum type="arabicPeriod"/>
            </a:pPr>
            <a:r>
              <a:rPr lang="uk-UA"/>
              <a:t>Обмеження щодо сумісництва та суміщення з іншими видами діяльності</a:t>
            </a:r>
            <a:endParaRPr/>
          </a:p>
          <a:p>
            <a:pPr indent="-514350" lvl="0" marL="514350" rtl="0" algn="just">
              <a:lnSpc>
                <a:spcPct val="90000"/>
              </a:lnSpc>
              <a:spcBef>
                <a:spcPts val="1000"/>
              </a:spcBef>
              <a:spcAft>
                <a:spcPts val="0"/>
              </a:spcAft>
              <a:buClr>
                <a:schemeClr val="dk1"/>
              </a:buClr>
              <a:buSzPct val="100000"/>
              <a:buFont typeface="Calibri"/>
              <a:buAutoNum type="arabicPeriod"/>
            </a:pPr>
            <a:r>
              <a:rPr lang="uk-UA"/>
              <a:t>Обмеження після припинення діяльності, пов’язаної з виконанням функцій держави, місцевого самоврядування</a:t>
            </a:r>
            <a:endParaRPr/>
          </a:p>
          <a:p>
            <a:pPr indent="-514350" lvl="0" marL="514350" rtl="0" algn="just">
              <a:lnSpc>
                <a:spcPct val="90000"/>
              </a:lnSpc>
              <a:spcBef>
                <a:spcPts val="1000"/>
              </a:spcBef>
              <a:spcAft>
                <a:spcPts val="0"/>
              </a:spcAft>
              <a:buClr>
                <a:schemeClr val="dk1"/>
              </a:buClr>
              <a:buSzPct val="100000"/>
              <a:buFont typeface="Calibri"/>
              <a:buAutoNum type="arabicPeriod"/>
            </a:pPr>
            <a:r>
              <a:rPr lang="uk-UA"/>
              <a:t>Обмеження спільної роботи близьких осіб</a:t>
            </a:r>
            <a:endParaRPr/>
          </a:p>
          <a:p>
            <a:pPr indent="-514350" lvl="0" marL="514350" rtl="0" algn="just">
              <a:lnSpc>
                <a:spcPct val="90000"/>
              </a:lnSpc>
              <a:spcBef>
                <a:spcPts val="1000"/>
              </a:spcBef>
              <a:spcAft>
                <a:spcPts val="0"/>
              </a:spcAft>
              <a:buClr>
                <a:schemeClr val="dk1"/>
              </a:buClr>
              <a:buSzPct val="100000"/>
              <a:buFont typeface="Calibri"/>
              <a:buAutoNum type="arabicPeriod"/>
            </a:pPr>
            <a:r>
              <a:rPr lang="uk-UA"/>
              <a:t>Запобігання та врегулювання конфлікту інтересів</a:t>
            </a:r>
            <a:endParaRPr/>
          </a:p>
          <a:p>
            <a:pPr indent="-514350" lvl="0" marL="514350" rtl="0" algn="just">
              <a:lnSpc>
                <a:spcPct val="90000"/>
              </a:lnSpc>
              <a:spcBef>
                <a:spcPts val="1000"/>
              </a:spcBef>
              <a:spcAft>
                <a:spcPts val="0"/>
              </a:spcAft>
              <a:buClr>
                <a:schemeClr val="dk1"/>
              </a:buClr>
              <a:buSzPct val="100000"/>
              <a:buFont typeface="Calibri"/>
              <a:buAutoNum type="arabicPeriod"/>
            </a:pPr>
            <a:r>
              <a:rPr lang="uk-UA"/>
              <a:t>Подання декларацій осіб, уповноважених на виконання функцій держави або місцевого самоврядування</a:t>
            </a:r>
            <a:endParaRPr/>
          </a:p>
          <a:p>
            <a:pPr indent="0" lvl="0" marL="0" rtl="0" algn="just">
              <a:lnSpc>
                <a:spcPct val="90000"/>
              </a:lnSpc>
              <a:spcBef>
                <a:spcPts val="1000"/>
              </a:spcBef>
              <a:spcAft>
                <a:spcPts val="0"/>
              </a:spcAft>
              <a:buClr>
                <a:schemeClr val="dk1"/>
              </a:buClr>
              <a:buSzPct val="100000"/>
              <a:buNone/>
            </a:pPr>
            <a:r>
              <a:t/>
            </a:r>
            <a:endParaRPr/>
          </a:p>
          <a:p>
            <a:pPr indent="0" lvl="0" marL="0" rtl="0" algn="r">
              <a:lnSpc>
                <a:spcPct val="90000"/>
              </a:lnSpc>
              <a:spcBef>
                <a:spcPts val="1000"/>
              </a:spcBef>
              <a:spcAft>
                <a:spcPts val="0"/>
              </a:spcAft>
              <a:buClr>
                <a:srgbClr val="00B0F0"/>
              </a:buClr>
              <a:buSzPct val="100000"/>
              <a:buNone/>
            </a:pPr>
            <a:r>
              <a:rPr i="1" lang="uk-UA">
                <a:solidFill>
                  <a:srgbClr val="00B0F0"/>
                </a:solidFill>
              </a:rPr>
              <a:t>Розділ IV, V та VII ЗУ «Про запобігання корупції» від 14.10.2014 № 1700-VII</a:t>
            </a:r>
            <a:endParaRPr i="1">
              <a:solidFill>
                <a:srgbClr val="00B0F0"/>
              </a:solidFill>
            </a:endParaRPr>
          </a:p>
          <a:p>
            <a:pPr indent="0" lvl="0" marL="0" rtl="0" algn="just">
              <a:lnSpc>
                <a:spcPct val="90000"/>
              </a:lnSpc>
              <a:spcBef>
                <a:spcPts val="1000"/>
              </a:spcBef>
              <a:spcAft>
                <a:spcPts val="0"/>
              </a:spcAft>
              <a:buClr>
                <a:schemeClr val="dk1"/>
              </a:buClr>
              <a:buSzPct val="100000"/>
              <a:buNone/>
            </a:pPr>
            <a:r>
              <a:t/>
            </a:r>
            <a:endParaRPr/>
          </a:p>
          <a:p>
            <a:pPr indent="-349885" lvl="0" marL="514350" rtl="0" algn="just">
              <a:lnSpc>
                <a:spcPct val="90000"/>
              </a:lnSpc>
              <a:spcBef>
                <a:spcPts val="1000"/>
              </a:spcBef>
              <a:spcAft>
                <a:spcPts val="0"/>
              </a:spcAft>
              <a:buClr>
                <a:schemeClr val="dk1"/>
              </a:buClr>
              <a:buSzPct val="100000"/>
              <a:buFont typeface="Calibri"/>
              <a:buNone/>
            </a:pPr>
            <a:r>
              <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3"/>
          <p:cNvPicPr preferRelativeResize="0"/>
          <p:nvPr/>
        </p:nvPicPr>
        <p:blipFill rotWithShape="1">
          <a:blip r:embed="rId3">
            <a:alphaModFix/>
          </a:blip>
          <a:srcRect b="0" l="0" r="0" t="0"/>
          <a:stretch/>
        </p:blipFill>
        <p:spPr>
          <a:xfrm>
            <a:off x="10923922" y="4"/>
            <a:ext cx="1268078" cy="1268078"/>
          </a:xfrm>
          <a:prstGeom prst="rect">
            <a:avLst/>
          </a:prstGeom>
          <a:noFill/>
          <a:ln>
            <a:noFill/>
          </a:ln>
        </p:spPr>
      </p:pic>
      <p:sp>
        <p:nvSpPr>
          <p:cNvPr id="153" name="Google Shape;153;p23"/>
          <p:cNvSpPr txBox="1"/>
          <p:nvPr>
            <p:ph type="title"/>
          </p:nvPr>
        </p:nvSpPr>
        <p:spPr>
          <a:xfrm>
            <a:off x="0" y="1"/>
            <a:ext cx="11610975" cy="117319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3600"/>
              <a:buFont typeface="Calibri"/>
              <a:buNone/>
            </a:pPr>
            <a:r>
              <a:rPr b="1" lang="uk-UA" sz="3600">
                <a:solidFill>
                  <a:srgbClr val="00B0F0"/>
                </a:solidFill>
              </a:rPr>
              <a:t>Стаття 22. Обмеження щодо використання службових повноважень чи свого становища</a:t>
            </a:r>
            <a:endParaRPr b="1" sz="3600">
              <a:solidFill>
                <a:srgbClr val="00B0F0"/>
              </a:solidFill>
            </a:endParaRPr>
          </a:p>
        </p:txBody>
      </p:sp>
      <p:sp>
        <p:nvSpPr>
          <p:cNvPr id="154" name="Google Shape;154;p23"/>
          <p:cNvSpPr txBox="1"/>
          <p:nvPr>
            <p:ph idx="1" type="body"/>
          </p:nvPr>
        </p:nvSpPr>
        <p:spPr>
          <a:xfrm>
            <a:off x="362309" y="1268082"/>
            <a:ext cx="11481759" cy="5589917"/>
          </a:xfrm>
          <a:prstGeom prst="rect">
            <a:avLst/>
          </a:prstGeom>
          <a:noFill/>
          <a:ln>
            <a:noFill/>
          </a:ln>
        </p:spPr>
        <p:txBody>
          <a:bodyPr anchorCtr="0" anchor="t" bIns="45700" lIns="91425" spcFirstLastPara="1" rIns="91425" wrap="square" tIns="45700">
            <a:normAutofit fontScale="92500" lnSpcReduction="10000"/>
          </a:bodyPr>
          <a:lstStyle/>
          <a:p>
            <a:pPr indent="361950" lvl="0" marL="0" rtl="0" algn="just">
              <a:lnSpc>
                <a:spcPct val="90000"/>
              </a:lnSpc>
              <a:spcBef>
                <a:spcPts val="0"/>
              </a:spcBef>
              <a:spcAft>
                <a:spcPts val="0"/>
              </a:spcAft>
              <a:buClr>
                <a:schemeClr val="dk1"/>
              </a:buClr>
              <a:buSzPct val="100000"/>
              <a:buNone/>
            </a:pPr>
            <a:r>
              <a:rPr lang="uk-UA" sz="3600"/>
              <a:t>Особам, зазначеним у частині першій статті 3 цього Закону, забороняється використовувати свої службові повноваження або своє становище та пов’язані з цим можливості з метою одержання неправомірної вигоди для себе чи інших осіб, у тому числі використовувати будь-яке державне чи комунальне майно або кошти в приватних інтересах.</a:t>
            </a:r>
            <a:endParaRPr/>
          </a:p>
          <a:p>
            <a:pPr indent="361950" lvl="0" marL="0" rtl="0" algn="just">
              <a:lnSpc>
                <a:spcPct val="90000"/>
              </a:lnSpc>
              <a:spcBef>
                <a:spcPts val="1000"/>
              </a:spcBef>
              <a:spcAft>
                <a:spcPts val="0"/>
              </a:spcAft>
              <a:buClr>
                <a:schemeClr val="dk1"/>
              </a:buClr>
              <a:buSzPct val="100000"/>
              <a:buNone/>
            </a:pPr>
            <a:r>
              <a:t/>
            </a:r>
            <a:endParaRPr sz="3600"/>
          </a:p>
          <a:p>
            <a:pPr indent="361950" lvl="0" marL="0" rtl="0" algn="just">
              <a:lnSpc>
                <a:spcPct val="90000"/>
              </a:lnSpc>
              <a:spcBef>
                <a:spcPts val="1000"/>
              </a:spcBef>
              <a:spcAft>
                <a:spcPts val="0"/>
              </a:spcAft>
              <a:buClr>
                <a:srgbClr val="00B0F0"/>
              </a:buClr>
              <a:buSzPct val="100000"/>
              <a:buNone/>
            </a:pPr>
            <a:r>
              <a:rPr b="1" i="1" lang="uk-UA" sz="3600">
                <a:solidFill>
                  <a:srgbClr val="00B0F0"/>
                </a:solidFill>
              </a:rPr>
              <a:t>приватний інтерес </a:t>
            </a:r>
            <a:r>
              <a:rPr lang="uk-UA" sz="3600"/>
              <a:t>- будь-який майновий чи немайновий інтерес особи, у тому числі зумовлений особистими, сімейними, дружніми чи іншими позаслужбовими стосунками з фізичними чи юридичними особами, у тому числі ті, що виникають у зв’язку з членством або діяльністю в громадських, політичних, релігійних чи інших організаціях.</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160" name="Google Shape;160;p24"/>
          <p:cNvSpPr txBox="1"/>
          <p:nvPr>
            <p:ph type="title"/>
          </p:nvPr>
        </p:nvSpPr>
        <p:spPr>
          <a:xfrm>
            <a:off x="160283" y="89229"/>
            <a:ext cx="11041117" cy="92764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B0F0"/>
              </a:buClr>
              <a:buSzPts val="2600"/>
              <a:buFont typeface="Calibri"/>
              <a:buNone/>
            </a:pPr>
            <a:r>
              <a:rPr b="1" lang="uk-UA" sz="2600">
                <a:solidFill>
                  <a:srgbClr val="00B0F0"/>
                </a:solidFill>
                <a:latin typeface="Calibri"/>
                <a:ea typeface="Calibri"/>
                <a:cs typeface="Calibri"/>
                <a:sym typeface="Calibri"/>
              </a:rPr>
              <a:t>Розділ XVII. ККУ КРИМІНАЛЬНІ ПРАВОПОРУШЕННЯ У СФЕРІ СЛУЖБОВОЇ ДІЯЛЬНОСТІ ТА ПРОФЕСІЙНОЇ ДІЯЛЬНОСТІ, ПОВ'ЯЗАНОЇ З НАДАННЯМ ПУБЛІЧНИХ ПОСЛУГ</a:t>
            </a:r>
            <a:endParaRPr/>
          </a:p>
        </p:txBody>
      </p:sp>
      <p:sp>
        <p:nvSpPr>
          <p:cNvPr id="161" name="Google Shape;161;p24"/>
          <p:cNvSpPr txBox="1"/>
          <p:nvPr>
            <p:ph idx="1" type="body"/>
          </p:nvPr>
        </p:nvSpPr>
        <p:spPr>
          <a:xfrm>
            <a:off x="299545" y="1221829"/>
            <a:ext cx="11705896" cy="551004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rgbClr val="00B0F0"/>
              </a:buClr>
              <a:buSzPct val="100000"/>
              <a:buNone/>
            </a:pPr>
            <a:r>
              <a:rPr lang="uk-UA">
                <a:solidFill>
                  <a:srgbClr val="00B0F0"/>
                </a:solidFill>
              </a:rPr>
              <a:t>Стаття 364. Зловживання владою або службовим становищем</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1. Зловживання владою або службовим становищем, тобто умисне, з метою одержання будь-якої неправомірної вигоди для самої себе чи іншої фізичної або юридичної особи використання службовою особою влади чи службового становища всупереч інтересам служби, якщо воно завдало істотної шкоди охоронюваним законом правам, свободам та інтересам окремих громадян або державним чи громадським інтересам, або інтересам юридичних осіб, -</a:t>
            </a:r>
            <a:endParaRPr/>
          </a:p>
          <a:p>
            <a:pPr indent="0" lvl="0" marL="0" rtl="0" algn="just">
              <a:lnSpc>
                <a:spcPct val="90000"/>
              </a:lnSpc>
              <a:spcBef>
                <a:spcPts val="1000"/>
              </a:spcBef>
              <a:spcAft>
                <a:spcPts val="0"/>
              </a:spcAft>
              <a:buClr>
                <a:schemeClr val="dk1"/>
              </a:buClr>
              <a:buSzPct val="100000"/>
              <a:buNone/>
            </a:pPr>
            <a:r>
              <a:rPr lang="uk-UA"/>
              <a:t>	</a:t>
            </a:r>
            <a:r>
              <a:rPr lang="uk-UA">
                <a:solidFill>
                  <a:srgbClr val="253B97"/>
                </a:solidFill>
              </a:rPr>
              <a:t>- карається пробаційним наглядом на строк до трьох років або обмеженням волі на строк до трьох років, або позбавленням волі на той самий строк, з позбавленням права обіймати певні посади чи займатися певною діяльністю на строк до трьох років, із штрафом від двохсот п’ятдесяти до семисот п’ятдесяти неоподатковуваних мінімумів доходів громадян.</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2. Те саме діяння, якщо воно спричинило тяжкі наслідки, -</a:t>
            </a:r>
            <a:endParaRPr/>
          </a:p>
          <a:p>
            <a:pPr indent="0" lvl="0" marL="0" rtl="0" algn="just">
              <a:lnSpc>
                <a:spcPct val="90000"/>
              </a:lnSpc>
              <a:spcBef>
                <a:spcPts val="1000"/>
              </a:spcBef>
              <a:spcAft>
                <a:spcPts val="0"/>
              </a:spcAft>
              <a:buClr>
                <a:schemeClr val="dk1"/>
              </a:buClr>
              <a:buSzPct val="100000"/>
              <a:buNone/>
            </a:pPr>
            <a:r>
              <a:rPr lang="uk-UA"/>
              <a:t>	</a:t>
            </a:r>
            <a:r>
              <a:rPr lang="uk-UA">
                <a:solidFill>
                  <a:srgbClr val="253B97"/>
                </a:solidFill>
              </a:rPr>
              <a:t>- карається позбавленням волі на строк від трьох до шести років з позбавленням права обіймати певні посади чи займатися певною діяльністю на строк до трьох років, зі штрафом від п’ятисот до однієї тисячі неоподатковуваних мінімумів доходів громадян.</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5"/>
          <p:cNvSpPr txBox="1"/>
          <p:nvPr>
            <p:ph type="title"/>
          </p:nvPr>
        </p:nvSpPr>
        <p:spPr>
          <a:xfrm>
            <a:off x="790904" y="253288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4400"/>
              <a:buFont typeface="Calibri"/>
              <a:buNone/>
            </a:pPr>
            <a:r>
              <a:rPr b="1" lang="uk-UA">
                <a:solidFill>
                  <a:srgbClr val="00B0F0"/>
                </a:solidFill>
              </a:rPr>
              <a:t>ПОДАРУНКИ</a:t>
            </a:r>
            <a:endParaRPr b="1">
              <a:solidFill>
                <a:srgbClr val="00B0F0"/>
              </a:solidFill>
            </a:endParaRPr>
          </a:p>
        </p:txBody>
      </p:sp>
      <p:pic>
        <p:nvPicPr>
          <p:cNvPr id="167" name="Google Shape;167;p2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26"/>
          <p:cNvPicPr preferRelativeResize="0"/>
          <p:nvPr/>
        </p:nvPicPr>
        <p:blipFill rotWithShape="1">
          <a:blip r:embed="rId3">
            <a:alphaModFix/>
          </a:blip>
          <a:srcRect b="0" l="0" r="0" t="0"/>
          <a:stretch/>
        </p:blipFill>
        <p:spPr>
          <a:xfrm>
            <a:off x="10923921" y="1"/>
            <a:ext cx="1268078" cy="1268078"/>
          </a:xfrm>
          <a:prstGeom prst="rect">
            <a:avLst/>
          </a:prstGeom>
          <a:noFill/>
          <a:ln>
            <a:noFill/>
          </a:ln>
        </p:spPr>
      </p:pic>
      <p:sp>
        <p:nvSpPr>
          <p:cNvPr id="173" name="Google Shape;173;p26"/>
          <p:cNvSpPr txBox="1"/>
          <p:nvPr>
            <p:ph type="title"/>
          </p:nvPr>
        </p:nvSpPr>
        <p:spPr>
          <a:xfrm>
            <a:off x="27316" y="1"/>
            <a:ext cx="12164683" cy="74187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B0F0"/>
              </a:buClr>
              <a:buSzPts val="2800"/>
              <a:buFont typeface="Calibri"/>
              <a:buNone/>
            </a:pPr>
            <a:r>
              <a:rPr b="1" lang="uk-UA" sz="2800">
                <a:solidFill>
                  <a:srgbClr val="00B0F0"/>
                </a:solidFill>
                <a:latin typeface="Calibri"/>
                <a:ea typeface="Calibri"/>
                <a:cs typeface="Calibri"/>
                <a:sym typeface="Calibri"/>
              </a:rPr>
              <a:t>Стаття 23. Обмеження щодо одержання подарунків</a:t>
            </a:r>
            <a:endParaRPr/>
          </a:p>
        </p:txBody>
      </p:sp>
      <p:sp>
        <p:nvSpPr>
          <p:cNvPr id="174" name="Google Shape;174;p26"/>
          <p:cNvSpPr txBox="1"/>
          <p:nvPr>
            <p:ph idx="1" type="body"/>
          </p:nvPr>
        </p:nvSpPr>
        <p:spPr>
          <a:xfrm>
            <a:off x="345057" y="685800"/>
            <a:ext cx="11644619" cy="6172199"/>
          </a:xfrm>
          <a:prstGeom prst="rect">
            <a:avLst/>
          </a:prstGeom>
          <a:noFill/>
          <a:ln>
            <a:noFill/>
          </a:ln>
        </p:spPr>
        <p:txBody>
          <a:bodyPr anchorCtr="0" anchor="t" bIns="45700" lIns="91425" spcFirstLastPara="1" rIns="91425" wrap="square" tIns="45700">
            <a:normAutofit fontScale="70000" lnSpcReduction="20000"/>
          </a:bodyPr>
          <a:lstStyle/>
          <a:p>
            <a:pPr indent="361950" lvl="0" marL="0" rtl="0" algn="just">
              <a:lnSpc>
                <a:spcPct val="90000"/>
              </a:lnSpc>
              <a:spcBef>
                <a:spcPts val="0"/>
              </a:spcBef>
              <a:spcAft>
                <a:spcPts val="0"/>
              </a:spcAft>
              <a:buClr>
                <a:schemeClr val="dk1"/>
              </a:buClr>
              <a:buSzPct val="100000"/>
              <a:buNone/>
            </a:pPr>
            <a:r>
              <a:rPr lang="uk-UA"/>
              <a:t>Особам, зазначеним у пунктах 1, 2 частини першої статті 3 цього Закону, забороняється безпосередньо або через інших осіб вимагати, просити, одержувати подарунки для себе чи близьких їм осіб від юридичних або фізичних осіб:</a:t>
            </a:r>
            <a:endParaRPr/>
          </a:p>
          <a:p>
            <a:pPr indent="361950" lvl="0" marL="0" rtl="0" algn="just">
              <a:lnSpc>
                <a:spcPct val="90000"/>
              </a:lnSpc>
              <a:spcBef>
                <a:spcPts val="1000"/>
              </a:spcBef>
              <a:spcAft>
                <a:spcPts val="0"/>
              </a:spcAft>
              <a:buClr>
                <a:schemeClr val="dk1"/>
              </a:buClr>
              <a:buSzPct val="100000"/>
              <a:buNone/>
            </a:pPr>
            <a:r>
              <a:rPr lang="uk-UA"/>
              <a:t>1) у зв’язку із здійсненням такими особами діяльності, пов’язаної із виконанням функцій держави або місцевого самоврядування;</a:t>
            </a:r>
            <a:endParaRPr/>
          </a:p>
          <a:p>
            <a:pPr indent="361950" lvl="0" marL="0" rtl="0" algn="just">
              <a:lnSpc>
                <a:spcPct val="90000"/>
              </a:lnSpc>
              <a:spcBef>
                <a:spcPts val="1000"/>
              </a:spcBef>
              <a:spcAft>
                <a:spcPts val="0"/>
              </a:spcAft>
              <a:buClr>
                <a:schemeClr val="dk1"/>
              </a:buClr>
              <a:buSzPct val="100000"/>
              <a:buNone/>
            </a:pPr>
            <a:r>
              <a:rPr lang="uk-UA"/>
              <a:t>2) якщо особа, яка дарує, перебуває в підпорядкуванні такої особи.</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Особи, зазначені у пунктах 1, 2 частини першої статті 3 цього Закону, можуть приймати подарунки, які відповідають загальновизнаним уявленням про гостинність, крім випадків, передбачених частиною першою цієї статті, </a:t>
            </a:r>
            <a:r>
              <a:rPr lang="uk-UA">
                <a:solidFill>
                  <a:srgbClr val="00B0F0"/>
                </a:solidFill>
              </a:rPr>
              <a:t>якщо вартість таких подарунків одноразово не перевищує двох прожиткових мінімумів </a:t>
            </a:r>
            <a:r>
              <a:rPr lang="uk-UA"/>
              <a:t>для працездатних осіб, встановлених на день прийняття подарунка, а сукупна вартість таких подарунків, отриманих від однієї особи (групи осіб) протягом року, не перевищує чотирьох прожиткових мінімумів для працездатних осіб, встановлених на 1 січня року, в якому прийнято подарунки.</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Передбачене цією частиною обмеження щодо вартості подарунків не поширюється на подарунки, які:</a:t>
            </a:r>
            <a:endParaRPr/>
          </a:p>
          <a:p>
            <a:pPr indent="361950" lvl="0" marL="0" rtl="0" algn="just">
              <a:lnSpc>
                <a:spcPct val="90000"/>
              </a:lnSpc>
              <a:spcBef>
                <a:spcPts val="1000"/>
              </a:spcBef>
              <a:spcAft>
                <a:spcPts val="0"/>
              </a:spcAft>
              <a:buClr>
                <a:schemeClr val="dk1"/>
              </a:buClr>
              <a:buSzPct val="100000"/>
              <a:buNone/>
            </a:pPr>
            <a:r>
              <a:rPr lang="uk-UA"/>
              <a:t>1) даруються близькими особами;</a:t>
            </a:r>
            <a:endParaRPr/>
          </a:p>
          <a:p>
            <a:pPr indent="361950" lvl="0" marL="0" rtl="0" algn="just">
              <a:lnSpc>
                <a:spcPct val="90000"/>
              </a:lnSpc>
              <a:spcBef>
                <a:spcPts val="1000"/>
              </a:spcBef>
              <a:spcAft>
                <a:spcPts val="0"/>
              </a:spcAft>
              <a:buClr>
                <a:schemeClr val="dk1"/>
              </a:buClr>
              <a:buSzPct val="100000"/>
              <a:buNone/>
            </a:pPr>
            <a:r>
              <a:rPr lang="uk-UA"/>
              <a:t>2) одержуються як загальнодоступні знижки на товари, послуги, загальнодоступні виграші, призи, премії, бонуси;</a:t>
            </a:r>
            <a:endParaRPr/>
          </a:p>
          <a:p>
            <a:pPr indent="361950" lvl="0" marL="0" rtl="0" algn="just">
              <a:lnSpc>
                <a:spcPct val="90000"/>
              </a:lnSpc>
              <a:spcBef>
                <a:spcPts val="1000"/>
              </a:spcBef>
              <a:spcAft>
                <a:spcPts val="0"/>
              </a:spcAft>
              <a:buClr>
                <a:schemeClr val="dk1"/>
              </a:buClr>
              <a:buSzPct val="100000"/>
              <a:buNone/>
            </a:pPr>
            <a:r>
              <a:rPr lang="uk-UA"/>
              <a:t>3) одержуються як відшкодування або покриття витрат на службове відрядження, якщо таке відшкодування або покриття витрат здійснюється за рахунок коштів державного чи місцевого бюджету, коштів міжнародних міжурядових організацій, коштів міжнародної технічної допомоги, а також коштів організатора (співорганізатора) заходу, для участі в якому особа перебуває у службовому відрядженні.</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2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graphicFrame>
        <p:nvGraphicFramePr>
          <p:cNvPr id="180" name="Google Shape;180;p27"/>
          <p:cNvGraphicFramePr/>
          <p:nvPr/>
        </p:nvGraphicFramePr>
        <p:xfrm>
          <a:off x="1103585" y="788277"/>
          <a:ext cx="3000000" cy="3000000"/>
        </p:xfrm>
        <a:graphic>
          <a:graphicData uri="http://schemas.openxmlformats.org/drawingml/2006/table">
            <a:tbl>
              <a:tblPr>
                <a:noFill/>
                <a:tableStyleId>{CD500966-3AC4-47E5-8E3A-31A8F704F154}</a:tableStyleId>
              </a:tblPr>
              <a:tblGrid>
                <a:gridCol w="5083075"/>
                <a:gridCol w="5083075"/>
              </a:tblGrid>
              <a:tr h="816775">
                <a:tc>
                  <a:txBody>
                    <a:bodyPr/>
                    <a:lstStyle/>
                    <a:p>
                      <a:pPr indent="0" lvl="0" marL="0" marR="0" rtl="0" algn="ctr">
                        <a:spcBef>
                          <a:spcPts val="0"/>
                        </a:spcBef>
                        <a:spcAft>
                          <a:spcPts val="0"/>
                        </a:spcAft>
                        <a:buNone/>
                      </a:pPr>
                      <a:r>
                        <a:rPr lang="uk-UA" sz="1800" u="none" cap="none" strike="noStrike"/>
                        <a:t>Цивільний кодекс України</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1800" u="none" cap="none" strike="noStrike"/>
                        <a:t>Закон України«Про запобігання корупції»</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r>
              <a:tr h="2208675">
                <a:tc>
                  <a:txBody>
                    <a:bodyPr/>
                    <a:lstStyle/>
                    <a:p>
                      <a:pPr indent="0" lvl="0" marL="0" marR="0" rtl="0" algn="l">
                        <a:spcBef>
                          <a:spcPts val="0"/>
                        </a:spcBef>
                        <a:spcAft>
                          <a:spcPts val="0"/>
                        </a:spcAft>
                        <a:buNone/>
                      </a:pPr>
                      <a:r>
                        <a:rPr b="1" lang="uk-UA" sz="1800" u="none" cap="none" strike="noStrike">
                          <a:solidFill>
                            <a:srgbClr val="00B0F0"/>
                          </a:solidFill>
                        </a:rPr>
                        <a:t>дарунок</a:t>
                      </a:r>
                      <a:r>
                        <a:rPr lang="uk-UA" sz="1800" u="none" cap="none" strike="noStrike"/>
                        <a:t> – це рухомі речі, в тому числі гроші та цінні папери, нерухомі речі, майнові права, які передаються обдаровуваному безоплатно</a:t>
                      </a:r>
                      <a:br>
                        <a:rPr lang="uk-UA" sz="1800" u="none" cap="none" strike="noStrike"/>
                      </a:br>
                      <a:r>
                        <a:rPr lang="uk-UA" sz="1800" u="none" cap="none" strike="noStrike"/>
                        <a:t>у власність </a:t>
                      </a:r>
                      <a:r>
                        <a:rPr b="0" lang="uk-UA" sz="1800" u="none" cap="none" strike="noStrike">
                          <a:solidFill>
                            <a:srgbClr val="A9A9A9"/>
                          </a:solidFill>
                          <a:latin typeface="Arial"/>
                          <a:ea typeface="Arial"/>
                          <a:cs typeface="Arial"/>
                          <a:sym typeface="Arial"/>
                        </a:rPr>
                        <a:t>(ст. ст. 717, 718)</a:t>
                      </a:r>
                      <a:endParaRPr sz="1800" u="none" cap="none" strike="noStrike"/>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l">
                        <a:spcBef>
                          <a:spcPts val="0"/>
                        </a:spcBef>
                        <a:spcAft>
                          <a:spcPts val="0"/>
                        </a:spcAft>
                        <a:buNone/>
                      </a:pPr>
                      <a:r>
                        <a:rPr b="1" lang="uk-UA" sz="1800" u="none" cap="none" strike="noStrike">
                          <a:solidFill>
                            <a:srgbClr val="00B0F0"/>
                          </a:solidFill>
                        </a:rPr>
                        <a:t>подарунок</a:t>
                      </a:r>
                      <a:r>
                        <a:rPr lang="uk-UA" sz="1800" u="none" cap="none" strike="noStrike"/>
                        <a:t> – грошові кошти або інше майно, переваги, пільги, послуги, нематеріальні активи, які надають/одержують безоплатно або за ціною, нижчою мінімальної ринкової </a:t>
                      </a:r>
                      <a:r>
                        <a:rPr b="0" lang="uk-UA" sz="1800" u="none" cap="none" strike="noStrike">
                          <a:solidFill>
                            <a:srgbClr val="A9A9A9"/>
                          </a:solidFill>
                          <a:latin typeface="Arial"/>
                          <a:ea typeface="Arial"/>
                          <a:cs typeface="Arial"/>
                          <a:sym typeface="Arial"/>
                        </a:rPr>
                        <a:t>(ст. 1)</a:t>
                      </a:r>
                      <a:endParaRPr sz="1800" u="none" cap="none" strike="noStrike"/>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r>
              <a:tr h="2208675">
                <a:tc>
                  <a:txBody>
                    <a:bodyPr/>
                    <a:lstStyle/>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рухомі речі</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гроші</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цінні папери</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нерухомі речі</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майнові права</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грошові кошти</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інше майно</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переваги</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пільги</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послуги</a:t>
                      </a:r>
                      <a:endParaRPr/>
                    </a:p>
                    <a:p>
                      <a:pPr indent="-114300" lvl="0" marL="0" marR="0" rtl="0" algn="just">
                        <a:spcBef>
                          <a:spcPts val="0"/>
                        </a:spcBef>
                        <a:spcAft>
                          <a:spcPts val="0"/>
                        </a:spcAft>
                        <a:buClr>
                          <a:srgbClr val="333333"/>
                        </a:buClr>
                        <a:buSzPts val="1800"/>
                        <a:buFont typeface="Arial"/>
                        <a:buChar char="•"/>
                      </a:pPr>
                      <a:r>
                        <a:rPr b="0" lang="uk-UA" sz="1800" u="none" cap="none" strike="noStrike">
                          <a:solidFill>
                            <a:srgbClr val="333333"/>
                          </a:solidFill>
                          <a:latin typeface="Arial"/>
                          <a:ea typeface="Arial"/>
                          <a:cs typeface="Arial"/>
                          <a:sym typeface="Arial"/>
                        </a:rPr>
                        <a:t>нематеріальні активи</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8"/>
          <p:cNvSpPr txBox="1"/>
          <p:nvPr>
            <p:ph type="title"/>
          </p:nvPr>
        </p:nvSpPr>
        <p:spPr>
          <a:xfrm>
            <a:off x="231227" y="89228"/>
            <a:ext cx="11853042"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000"/>
              <a:buFont typeface="Calibri"/>
              <a:buNone/>
            </a:pPr>
            <a:r>
              <a:rPr b="1" lang="uk-UA" sz="3000">
                <a:solidFill>
                  <a:srgbClr val="253B97"/>
                </a:solidFill>
                <a:latin typeface="Calibri"/>
                <a:ea typeface="Calibri"/>
                <a:cs typeface="Calibri"/>
                <a:sym typeface="Calibri"/>
              </a:rPr>
              <a:t>Категорії подарунків</a:t>
            </a:r>
            <a:endParaRPr/>
          </a:p>
        </p:txBody>
      </p:sp>
      <p:pic>
        <p:nvPicPr>
          <p:cNvPr id="186" name="Google Shape;186;p28"/>
          <p:cNvPicPr preferRelativeResize="0"/>
          <p:nvPr>
            <p:ph idx="1" type="body"/>
          </p:nvPr>
        </p:nvPicPr>
        <p:blipFill rotWithShape="1">
          <a:blip r:embed="rId3">
            <a:alphaModFix/>
          </a:blip>
          <a:srcRect b="0" l="0" r="0" t="0"/>
          <a:stretch/>
        </p:blipFill>
        <p:spPr>
          <a:xfrm>
            <a:off x="1188654" y="1516255"/>
            <a:ext cx="9776629" cy="1400366"/>
          </a:xfrm>
          <a:prstGeom prst="rect">
            <a:avLst/>
          </a:prstGeom>
          <a:noFill/>
          <a:ln>
            <a:noFill/>
          </a:ln>
        </p:spPr>
      </p:pic>
      <p:pic>
        <p:nvPicPr>
          <p:cNvPr id="187" name="Google Shape;187;p28"/>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9"/>
          <p:cNvSpPr txBox="1"/>
          <p:nvPr>
            <p:ph type="title"/>
          </p:nvPr>
        </p:nvSpPr>
        <p:spPr>
          <a:xfrm>
            <a:off x="189185" y="120761"/>
            <a:ext cx="10734737" cy="136908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Категорично забороняється вимагати, просити, одержувати подарунки (незалежно від їх вартості) для себе або близьких осіб від юридичних та фізичних осіб (ч. 1 ст. 23 Закону):</a:t>
            </a:r>
            <a:endParaRPr/>
          </a:p>
        </p:txBody>
      </p:sp>
      <p:pic>
        <p:nvPicPr>
          <p:cNvPr id="193" name="Google Shape;193;p29"/>
          <p:cNvPicPr preferRelativeResize="0"/>
          <p:nvPr>
            <p:ph idx="1" type="body"/>
          </p:nvPr>
        </p:nvPicPr>
        <p:blipFill rotWithShape="1">
          <a:blip r:embed="rId3">
            <a:alphaModFix/>
          </a:blip>
          <a:srcRect b="0" l="0" r="0" t="0"/>
          <a:stretch/>
        </p:blipFill>
        <p:spPr>
          <a:xfrm>
            <a:off x="930165" y="2431960"/>
            <a:ext cx="10500801" cy="3030792"/>
          </a:xfrm>
          <a:prstGeom prst="rect">
            <a:avLst/>
          </a:prstGeom>
          <a:noFill/>
          <a:ln>
            <a:noFill/>
          </a:ln>
        </p:spPr>
      </p:pic>
      <p:pic>
        <p:nvPicPr>
          <p:cNvPr id="194" name="Google Shape;194;p29"/>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ph type="title"/>
          </p:nvPr>
        </p:nvSpPr>
        <p:spPr>
          <a:xfrm>
            <a:off x="207579" y="89228"/>
            <a:ext cx="11098596" cy="147287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Дозволено отримувати подарунки, які відповідають загальновизнаним уявленням про гостинність (ч. 2 ст. 23 Закону), якщо:</a:t>
            </a:r>
            <a:endParaRPr/>
          </a:p>
        </p:txBody>
      </p:sp>
      <p:pic>
        <p:nvPicPr>
          <p:cNvPr id="200" name="Google Shape;200;p30"/>
          <p:cNvPicPr preferRelativeResize="0"/>
          <p:nvPr>
            <p:ph idx="1" type="body"/>
          </p:nvPr>
        </p:nvPicPr>
        <p:blipFill rotWithShape="1">
          <a:blip r:embed="rId3">
            <a:alphaModFix/>
          </a:blip>
          <a:srcRect b="0" l="0" r="0" t="0"/>
          <a:stretch/>
        </p:blipFill>
        <p:spPr>
          <a:xfrm>
            <a:off x="2857499" y="1371286"/>
            <a:ext cx="6980183" cy="5383783"/>
          </a:xfrm>
          <a:prstGeom prst="rect">
            <a:avLst/>
          </a:prstGeom>
          <a:noFill/>
          <a:ln>
            <a:noFill/>
          </a:ln>
        </p:spPr>
      </p:pic>
      <p:pic>
        <p:nvPicPr>
          <p:cNvPr id="201" name="Google Shape;201;p30"/>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1"/>
          <p:cNvSpPr txBox="1"/>
          <p:nvPr>
            <p:ph idx="1" type="body"/>
          </p:nvPr>
        </p:nvSpPr>
        <p:spPr>
          <a:xfrm>
            <a:off x="0" y="2408948"/>
            <a:ext cx="12192000" cy="4449051"/>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2400"/>
              <a:buNone/>
            </a:pPr>
            <a:r>
              <a:rPr lang="uk-UA" sz="2400"/>
              <a:t>! Розмір прожиткового мінімуму для працездатних осіб встановлюється у Законі України про Державний бюджет України на відповідний рік.</a:t>
            </a:r>
            <a:endParaRPr/>
          </a:p>
          <a:p>
            <a:pPr indent="0" lvl="0" marL="0" rtl="0" algn="just">
              <a:lnSpc>
                <a:spcPct val="90000"/>
              </a:lnSpc>
              <a:spcBef>
                <a:spcPts val="1000"/>
              </a:spcBef>
              <a:spcAft>
                <a:spcPts val="0"/>
              </a:spcAft>
              <a:buClr>
                <a:schemeClr val="dk1"/>
              </a:buClr>
              <a:buSzPts val="2400"/>
              <a:buNone/>
            </a:pPr>
            <a:r>
              <a:t/>
            </a:r>
            <a:endParaRPr sz="2400"/>
          </a:p>
          <a:p>
            <a:pPr indent="0" lvl="0" marL="0" rtl="0" algn="just">
              <a:lnSpc>
                <a:spcPct val="90000"/>
              </a:lnSpc>
              <a:spcBef>
                <a:spcPts val="1000"/>
              </a:spcBef>
              <a:spcAft>
                <a:spcPts val="0"/>
              </a:spcAft>
              <a:buClr>
                <a:schemeClr val="dk1"/>
              </a:buClr>
              <a:buSzPts val="2400"/>
              <a:buNone/>
            </a:pPr>
            <a:r>
              <a:rPr lang="uk-UA" sz="2400"/>
              <a:t>	У Законі України «Про Державний бюджет України на 2026 рік» встановлено, що з 1 січня 2026 року прожитковий мінімум для працездатних осіб становить </a:t>
            </a:r>
            <a:r>
              <a:rPr b="1" lang="uk-UA" sz="2400">
                <a:solidFill>
                  <a:srgbClr val="253B97"/>
                </a:solidFill>
              </a:rPr>
              <a:t>3209 гривень</a:t>
            </a:r>
            <a:r>
              <a:rPr lang="uk-UA" sz="2400">
                <a:solidFill>
                  <a:srgbClr val="253B97"/>
                </a:solidFill>
              </a:rPr>
              <a:t>.</a:t>
            </a:r>
            <a:endParaRPr/>
          </a:p>
          <a:p>
            <a:pPr indent="0" lvl="0" marL="0" rtl="0" algn="just">
              <a:lnSpc>
                <a:spcPct val="90000"/>
              </a:lnSpc>
              <a:spcBef>
                <a:spcPts val="1000"/>
              </a:spcBef>
              <a:spcAft>
                <a:spcPts val="0"/>
              </a:spcAft>
              <a:buClr>
                <a:schemeClr val="dk1"/>
              </a:buClr>
              <a:buSzPts val="2400"/>
              <a:buNone/>
            </a:pPr>
            <a:r>
              <a:t/>
            </a:r>
            <a:endParaRPr sz="2400"/>
          </a:p>
          <a:p>
            <a:pPr indent="0" lvl="0" marL="0" rtl="0" algn="just">
              <a:lnSpc>
                <a:spcPct val="90000"/>
              </a:lnSpc>
              <a:spcBef>
                <a:spcPts val="1000"/>
              </a:spcBef>
              <a:spcAft>
                <a:spcPts val="0"/>
              </a:spcAft>
              <a:buClr>
                <a:schemeClr val="dk1"/>
              </a:buClr>
              <a:buSzPts val="2400"/>
              <a:buNone/>
            </a:pPr>
            <a:r>
              <a:rPr lang="uk-UA" sz="2400"/>
              <a:t>	Зазначені подарунки дозволено отримувати лише за таких умов:</a:t>
            </a:r>
            <a:endParaRPr/>
          </a:p>
          <a:p>
            <a:pPr indent="0" lvl="0" marL="0" rtl="0" algn="just">
              <a:lnSpc>
                <a:spcPct val="90000"/>
              </a:lnSpc>
              <a:spcBef>
                <a:spcPts val="1000"/>
              </a:spcBef>
              <a:spcAft>
                <a:spcPts val="0"/>
              </a:spcAft>
              <a:buClr>
                <a:schemeClr val="dk1"/>
              </a:buClr>
              <a:buSzPts val="2400"/>
              <a:buNone/>
            </a:pPr>
            <a:r>
              <a:rPr lang="uk-UA" sz="2400"/>
              <a:t>	- подарунки отримуються не у зв’язку зі здійсненням особами діяльності, пов’язаної з виконанням функцій держави або місцевого самоврядування;</a:t>
            </a:r>
            <a:endParaRPr/>
          </a:p>
          <a:p>
            <a:pPr indent="0" lvl="0" marL="0" rtl="0" algn="just">
              <a:lnSpc>
                <a:spcPct val="90000"/>
              </a:lnSpc>
              <a:spcBef>
                <a:spcPts val="1000"/>
              </a:spcBef>
              <a:spcAft>
                <a:spcPts val="0"/>
              </a:spcAft>
              <a:buClr>
                <a:schemeClr val="dk1"/>
              </a:buClr>
              <a:buSzPts val="2400"/>
              <a:buNone/>
            </a:pPr>
            <a:r>
              <a:rPr lang="uk-UA" sz="2400"/>
              <a:t>	- особа, яка дарує, не перебуває в підпорядкуванні особи, якій вона дарує подарунок.</a:t>
            </a:r>
            <a:endParaRPr/>
          </a:p>
        </p:txBody>
      </p:sp>
      <p:graphicFrame>
        <p:nvGraphicFramePr>
          <p:cNvPr id="207" name="Google Shape;207;p31"/>
          <p:cNvGraphicFramePr/>
          <p:nvPr/>
        </p:nvGraphicFramePr>
        <p:xfrm>
          <a:off x="2695899" y="0"/>
          <a:ext cx="3000000" cy="3000000"/>
        </p:xfrm>
        <a:graphic>
          <a:graphicData uri="http://schemas.openxmlformats.org/drawingml/2006/table">
            <a:tbl>
              <a:tblPr>
                <a:noFill/>
                <a:tableStyleId>{CD500966-3AC4-47E5-8E3A-31A8F704F154}</a:tableStyleId>
              </a:tblPr>
              <a:tblGrid>
                <a:gridCol w="1688875"/>
                <a:gridCol w="1688875"/>
                <a:gridCol w="1688875"/>
                <a:gridCol w="1688875"/>
              </a:tblGrid>
              <a:tr h="330200">
                <a:tc>
                  <a:txBody>
                    <a:bodyPr/>
                    <a:lstStyle/>
                    <a:p>
                      <a:pPr indent="0" lvl="0" marL="0" marR="0" rtl="0" algn="ctr">
                        <a:spcBef>
                          <a:spcPts val="0"/>
                        </a:spcBef>
                        <a:spcAft>
                          <a:spcPts val="0"/>
                        </a:spcAft>
                        <a:buNone/>
                      </a:pPr>
                      <a:r>
                        <a:t/>
                      </a:r>
                      <a:endParaRPr sz="2600" u="none" cap="none" strike="noStrike"/>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u="none" cap="none" strike="noStrike"/>
                        <a:t>1ПМ</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u="none" cap="none" strike="noStrike"/>
                        <a:t>2ПМ</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l">
                        <a:spcBef>
                          <a:spcPts val="0"/>
                        </a:spcBef>
                        <a:spcAft>
                          <a:spcPts val="0"/>
                        </a:spcAft>
                        <a:buNone/>
                      </a:pPr>
                      <a:r>
                        <a:rPr lang="uk-UA" sz="2600" u="none" cap="none" strike="noStrike"/>
                        <a:t>4ПМ</a:t>
                      </a:r>
                      <a:endParaRPr/>
                    </a:p>
                  </a:txBody>
                  <a:tcPr marT="45725" marB="45725" marR="91450" marL="91450">
                    <a:lnL cap="flat" cmpd="sng" w="9525">
                      <a:solidFill>
                        <a:srgbClr val="AABBCC"/>
                      </a:solidFill>
                      <a:prstDash val="solid"/>
                      <a:round/>
                      <a:headEnd len="sm" w="sm" type="none"/>
                      <a:tailEnd len="sm" w="sm" type="none"/>
                    </a:lnL>
                    <a:lnB cap="flat" cmpd="sng" w="9525">
                      <a:solidFill>
                        <a:srgbClr val="AABBCC"/>
                      </a:solidFill>
                      <a:prstDash val="solid"/>
                      <a:round/>
                      <a:headEnd len="sm" w="sm" type="none"/>
                      <a:tailEnd len="sm" w="sm" type="none"/>
                    </a:lnB>
                  </a:tcPr>
                </a:tc>
              </a:tr>
              <a:tr h="330200">
                <a:tc>
                  <a:txBody>
                    <a:bodyPr/>
                    <a:lstStyle/>
                    <a:p>
                      <a:pPr indent="0" lvl="0" marL="0" marR="0" rtl="0" algn="ctr">
                        <a:spcBef>
                          <a:spcPts val="0"/>
                        </a:spcBef>
                        <a:spcAft>
                          <a:spcPts val="0"/>
                        </a:spcAft>
                        <a:buNone/>
                      </a:pPr>
                      <a:r>
                        <a:rPr lang="uk-UA" sz="2600"/>
                        <a:t>2022 рік</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2 481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4 962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9 924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r>
              <a:tr h="330200">
                <a:tc>
                  <a:txBody>
                    <a:bodyPr/>
                    <a:lstStyle/>
                    <a:p>
                      <a:pPr indent="0" lvl="0" marL="0" marR="0" rtl="0" algn="ctr">
                        <a:spcBef>
                          <a:spcPts val="0"/>
                        </a:spcBef>
                        <a:spcAft>
                          <a:spcPts val="0"/>
                        </a:spcAft>
                        <a:buNone/>
                      </a:pPr>
                      <a:r>
                        <a:rPr lang="uk-UA" sz="2600"/>
                        <a:t>2023 рік</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2 684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5 368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10 736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r>
              <a:tr h="330200">
                <a:tc>
                  <a:txBody>
                    <a:bodyPr/>
                    <a:lstStyle/>
                    <a:p>
                      <a:pPr indent="0" lvl="0" marL="0" marR="0" rtl="0" algn="ctr">
                        <a:spcBef>
                          <a:spcPts val="0"/>
                        </a:spcBef>
                        <a:spcAft>
                          <a:spcPts val="0"/>
                        </a:spcAft>
                        <a:buNone/>
                      </a:pPr>
                      <a:r>
                        <a:rPr b="0" lang="uk-UA" sz="2600">
                          <a:solidFill>
                            <a:srgbClr val="333333"/>
                          </a:solidFill>
                          <a:latin typeface="Arial"/>
                          <a:ea typeface="Arial"/>
                          <a:cs typeface="Arial"/>
                          <a:sym typeface="Arial"/>
                        </a:rPr>
                        <a:t>2024 рік</a:t>
                      </a:r>
                      <a:endParaRPr sz="2600"/>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3 028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6 056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12 112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r>
              <a:tr h="330200">
                <a:tc>
                  <a:txBody>
                    <a:bodyPr/>
                    <a:lstStyle/>
                    <a:p>
                      <a:pPr indent="0" lvl="0" marL="0" marR="0" rtl="0" algn="ctr">
                        <a:spcBef>
                          <a:spcPts val="0"/>
                        </a:spcBef>
                        <a:spcAft>
                          <a:spcPts val="0"/>
                        </a:spcAft>
                        <a:buNone/>
                      </a:pPr>
                      <a:r>
                        <a:rPr lang="uk-UA" sz="2600"/>
                        <a:t>2026 рік</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3209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6418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c>
                  <a:txBody>
                    <a:bodyPr/>
                    <a:lstStyle/>
                    <a:p>
                      <a:pPr indent="0" lvl="0" marL="0" marR="0" rtl="0" algn="ctr">
                        <a:spcBef>
                          <a:spcPts val="0"/>
                        </a:spcBef>
                        <a:spcAft>
                          <a:spcPts val="0"/>
                        </a:spcAft>
                        <a:buNone/>
                      </a:pPr>
                      <a:r>
                        <a:rPr lang="uk-UA" sz="2600"/>
                        <a:t>12836 грн</a:t>
                      </a:r>
                      <a:endParaRPr/>
                    </a:p>
                  </a:txBody>
                  <a:tcPr marT="47625" marB="47625" marR="95250" marL="95250">
                    <a:lnL cap="flat" cmpd="sng" w="9525">
                      <a:solidFill>
                        <a:srgbClr val="AABBCC"/>
                      </a:solidFill>
                      <a:prstDash val="solid"/>
                      <a:round/>
                      <a:headEnd len="sm" w="sm" type="none"/>
                      <a:tailEnd len="sm" w="sm" type="none"/>
                    </a:lnL>
                    <a:lnR cap="flat" cmpd="sng" w="9525">
                      <a:solidFill>
                        <a:srgbClr val="AABBCC"/>
                      </a:solidFill>
                      <a:prstDash val="solid"/>
                      <a:round/>
                      <a:headEnd len="sm" w="sm" type="none"/>
                      <a:tailEnd len="sm" w="sm" type="none"/>
                    </a:lnR>
                    <a:lnT cap="flat" cmpd="sng" w="9525">
                      <a:solidFill>
                        <a:srgbClr val="AABBCC"/>
                      </a:solidFill>
                      <a:prstDash val="solid"/>
                      <a:round/>
                      <a:headEnd len="sm" w="sm" type="none"/>
                      <a:tailEnd len="sm" w="sm" type="none"/>
                    </a:lnT>
                    <a:lnB cap="flat" cmpd="sng" w="9525">
                      <a:solidFill>
                        <a:srgbClr val="AABBCC"/>
                      </a:solidFill>
                      <a:prstDash val="solid"/>
                      <a:round/>
                      <a:headEnd len="sm" w="sm" type="none"/>
                      <a:tailEnd len="sm" w="sm" type="none"/>
                    </a:lnB>
                  </a:tcPr>
                </a:tc>
              </a:tr>
            </a:tbl>
          </a:graphicData>
        </a:graphic>
      </p:graphicFrame>
      <p:pic>
        <p:nvPicPr>
          <p:cNvPr id="208" name="Google Shape;208;p31"/>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2"/>
          <p:cNvPicPr preferRelativeResize="0"/>
          <p:nvPr>
            <p:ph idx="1" type="body"/>
          </p:nvPr>
        </p:nvPicPr>
        <p:blipFill rotWithShape="1">
          <a:blip r:embed="rId3">
            <a:alphaModFix/>
          </a:blip>
          <a:srcRect b="0" l="0" r="0" t="0"/>
          <a:stretch/>
        </p:blipFill>
        <p:spPr>
          <a:xfrm>
            <a:off x="0" y="0"/>
            <a:ext cx="9382102" cy="3720662"/>
          </a:xfrm>
          <a:prstGeom prst="rect">
            <a:avLst/>
          </a:prstGeom>
          <a:noFill/>
          <a:ln>
            <a:noFill/>
          </a:ln>
        </p:spPr>
      </p:pic>
      <p:pic>
        <p:nvPicPr>
          <p:cNvPr id="214" name="Google Shape;214;p32"/>
          <p:cNvPicPr preferRelativeResize="0"/>
          <p:nvPr/>
        </p:nvPicPr>
        <p:blipFill rotWithShape="1">
          <a:blip r:embed="rId4">
            <a:alphaModFix/>
          </a:blip>
          <a:srcRect b="0" l="0" r="0" t="0"/>
          <a:stretch/>
        </p:blipFill>
        <p:spPr>
          <a:xfrm>
            <a:off x="5596794" y="3831021"/>
            <a:ext cx="6595206" cy="3026979"/>
          </a:xfrm>
          <a:prstGeom prst="rect">
            <a:avLst/>
          </a:prstGeom>
          <a:noFill/>
          <a:ln>
            <a:noFill/>
          </a:ln>
        </p:spPr>
      </p:pic>
      <p:pic>
        <p:nvPicPr>
          <p:cNvPr id="215" name="Google Shape;215;p32"/>
          <p:cNvPicPr preferRelativeResize="0"/>
          <p:nvPr/>
        </p:nvPicPr>
        <p:blipFill rotWithShape="1">
          <a:blip r:embed="rId5">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3"/>
          <p:cNvSpPr txBox="1"/>
          <p:nvPr>
            <p:ph type="title"/>
          </p:nvPr>
        </p:nvSpPr>
        <p:spPr>
          <a:xfrm>
            <a:off x="55179" y="57697"/>
            <a:ext cx="12068504" cy="62810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Близькими особами є (абз. 4 ч. 1 ст. 1 Закону):</a:t>
            </a:r>
            <a:endParaRPr b="1" sz="2800">
              <a:solidFill>
                <a:srgbClr val="253B97"/>
              </a:solidFill>
              <a:latin typeface="Calibri"/>
              <a:ea typeface="Calibri"/>
              <a:cs typeface="Calibri"/>
              <a:sym typeface="Calibri"/>
            </a:endParaRPr>
          </a:p>
        </p:txBody>
      </p:sp>
      <p:sp>
        <p:nvSpPr>
          <p:cNvPr id="221" name="Google Shape;221;p33"/>
          <p:cNvSpPr txBox="1"/>
          <p:nvPr>
            <p:ph idx="1" type="body"/>
          </p:nvPr>
        </p:nvSpPr>
        <p:spPr>
          <a:xfrm>
            <a:off x="181303" y="594732"/>
            <a:ext cx="11902966" cy="6192323"/>
          </a:xfrm>
          <a:prstGeom prst="rect">
            <a:avLst/>
          </a:prstGeom>
          <a:noFill/>
          <a:ln>
            <a:noFill/>
          </a:ln>
        </p:spPr>
        <p:txBody>
          <a:bodyPr anchorCtr="0" anchor="t" bIns="45700" lIns="91425" spcFirstLastPara="1" rIns="91425" wrap="square" tIns="45700">
            <a:normAutofit fontScale="62500" lnSpcReduction="20000"/>
          </a:bodyPr>
          <a:lstStyle/>
          <a:p>
            <a:pPr indent="-117475" lvl="0" marL="228600" rtl="0" algn="l">
              <a:lnSpc>
                <a:spcPct val="90000"/>
              </a:lnSpc>
              <a:spcBef>
                <a:spcPts val="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uk-UA" sz="3200"/>
              <a:t>члени сім’ї;</a:t>
            </a:r>
            <a:endParaRPr/>
          </a:p>
          <a:p>
            <a:pPr indent="-228600" lvl="0" marL="228600" rtl="0" algn="l">
              <a:lnSpc>
                <a:spcPct val="90000"/>
              </a:lnSpc>
              <a:spcBef>
                <a:spcPts val="1000"/>
              </a:spcBef>
              <a:spcAft>
                <a:spcPts val="0"/>
              </a:spcAft>
              <a:buClr>
                <a:schemeClr val="dk1"/>
              </a:buClr>
              <a:buSzPct val="100000"/>
              <a:buChar char="•"/>
            </a:pPr>
            <a:r>
              <a:rPr lang="uk-UA" sz="3200"/>
              <a:t>чоловік, дружина;</a:t>
            </a:r>
            <a:endParaRPr/>
          </a:p>
          <a:p>
            <a:pPr indent="-228600" lvl="0" marL="228600" rtl="0" algn="l">
              <a:lnSpc>
                <a:spcPct val="90000"/>
              </a:lnSpc>
              <a:spcBef>
                <a:spcPts val="1000"/>
              </a:spcBef>
              <a:spcAft>
                <a:spcPts val="0"/>
              </a:spcAft>
              <a:buClr>
                <a:schemeClr val="dk1"/>
              </a:buClr>
              <a:buSzPct val="100000"/>
              <a:buChar char="•"/>
            </a:pPr>
            <a:r>
              <a:rPr lang="uk-UA" sz="3200"/>
              <a:t>батько, мати;</a:t>
            </a:r>
            <a:endParaRPr/>
          </a:p>
          <a:p>
            <a:pPr indent="-228600" lvl="0" marL="228600" rtl="0" algn="l">
              <a:lnSpc>
                <a:spcPct val="90000"/>
              </a:lnSpc>
              <a:spcBef>
                <a:spcPts val="1000"/>
              </a:spcBef>
              <a:spcAft>
                <a:spcPts val="0"/>
              </a:spcAft>
              <a:buClr>
                <a:schemeClr val="dk1"/>
              </a:buClr>
              <a:buSzPct val="100000"/>
              <a:buChar char="•"/>
            </a:pPr>
            <a:r>
              <a:rPr lang="uk-UA" sz="3200"/>
              <a:t>вітчим, мачуха;</a:t>
            </a:r>
            <a:endParaRPr/>
          </a:p>
          <a:p>
            <a:pPr indent="-228600" lvl="0" marL="228600" rtl="0" algn="l">
              <a:lnSpc>
                <a:spcPct val="90000"/>
              </a:lnSpc>
              <a:spcBef>
                <a:spcPts val="1000"/>
              </a:spcBef>
              <a:spcAft>
                <a:spcPts val="0"/>
              </a:spcAft>
              <a:buClr>
                <a:schemeClr val="dk1"/>
              </a:buClr>
              <a:buSzPct val="100000"/>
              <a:buChar char="•"/>
            </a:pPr>
            <a:r>
              <a:rPr lang="uk-UA" sz="3200"/>
              <a:t>син, дочка, пасинок, падчерка;</a:t>
            </a:r>
            <a:endParaRPr/>
          </a:p>
          <a:p>
            <a:pPr indent="-228600" lvl="0" marL="228600" rtl="0" algn="l">
              <a:lnSpc>
                <a:spcPct val="90000"/>
              </a:lnSpc>
              <a:spcBef>
                <a:spcPts val="1000"/>
              </a:spcBef>
              <a:spcAft>
                <a:spcPts val="0"/>
              </a:spcAft>
              <a:buClr>
                <a:schemeClr val="dk1"/>
              </a:buClr>
              <a:buSzPct val="100000"/>
              <a:buChar char="•"/>
            </a:pPr>
            <a:r>
              <a:rPr lang="uk-UA" sz="3200"/>
              <a:t>рідний та двоюрідний брати, рідна та двоюрідна сестри;</a:t>
            </a:r>
            <a:endParaRPr/>
          </a:p>
          <a:p>
            <a:pPr indent="-228600" lvl="0" marL="228600" rtl="0" algn="l">
              <a:lnSpc>
                <a:spcPct val="90000"/>
              </a:lnSpc>
              <a:spcBef>
                <a:spcPts val="1000"/>
              </a:spcBef>
              <a:spcAft>
                <a:spcPts val="0"/>
              </a:spcAft>
              <a:buClr>
                <a:schemeClr val="dk1"/>
              </a:buClr>
              <a:buSzPct val="100000"/>
              <a:buChar char="•"/>
            </a:pPr>
            <a:r>
              <a:rPr lang="uk-UA" sz="3200"/>
              <a:t>рідний брат та сестра дружини (чоловіка);</a:t>
            </a:r>
            <a:endParaRPr/>
          </a:p>
          <a:p>
            <a:pPr indent="-228600" lvl="0" marL="228600" rtl="0" algn="l">
              <a:lnSpc>
                <a:spcPct val="90000"/>
              </a:lnSpc>
              <a:spcBef>
                <a:spcPts val="1000"/>
              </a:spcBef>
              <a:spcAft>
                <a:spcPts val="0"/>
              </a:spcAft>
              <a:buClr>
                <a:schemeClr val="dk1"/>
              </a:buClr>
              <a:buSzPct val="100000"/>
              <a:buChar char="•"/>
            </a:pPr>
            <a:r>
              <a:rPr lang="uk-UA" sz="3200"/>
              <a:t>племінник, племінниця;</a:t>
            </a:r>
            <a:endParaRPr/>
          </a:p>
          <a:p>
            <a:pPr indent="-228600" lvl="0" marL="228600" rtl="0" algn="l">
              <a:lnSpc>
                <a:spcPct val="90000"/>
              </a:lnSpc>
              <a:spcBef>
                <a:spcPts val="1000"/>
              </a:spcBef>
              <a:spcAft>
                <a:spcPts val="0"/>
              </a:spcAft>
              <a:buClr>
                <a:schemeClr val="dk1"/>
              </a:buClr>
              <a:buSzPct val="100000"/>
              <a:buChar char="•"/>
            </a:pPr>
            <a:r>
              <a:rPr lang="uk-UA" sz="3200"/>
              <a:t>рідний дядько, рідна тітка;</a:t>
            </a:r>
            <a:endParaRPr/>
          </a:p>
          <a:p>
            <a:pPr indent="-228600" lvl="0" marL="228600" rtl="0" algn="l">
              <a:lnSpc>
                <a:spcPct val="90000"/>
              </a:lnSpc>
              <a:spcBef>
                <a:spcPts val="1000"/>
              </a:spcBef>
              <a:spcAft>
                <a:spcPts val="0"/>
              </a:spcAft>
              <a:buClr>
                <a:schemeClr val="dk1"/>
              </a:buClr>
              <a:buSzPct val="100000"/>
              <a:buChar char="•"/>
            </a:pPr>
            <a:r>
              <a:rPr lang="uk-UA" sz="3200"/>
              <a:t>дід, баба, прадід, прабаба;</a:t>
            </a:r>
            <a:endParaRPr/>
          </a:p>
          <a:p>
            <a:pPr indent="-228600" lvl="0" marL="228600" rtl="0" algn="l">
              <a:lnSpc>
                <a:spcPct val="90000"/>
              </a:lnSpc>
              <a:spcBef>
                <a:spcPts val="1000"/>
              </a:spcBef>
              <a:spcAft>
                <a:spcPts val="0"/>
              </a:spcAft>
              <a:buClr>
                <a:schemeClr val="dk1"/>
              </a:buClr>
              <a:buSzPct val="100000"/>
              <a:buChar char="•"/>
            </a:pPr>
            <a:r>
              <a:rPr lang="uk-UA" sz="3200"/>
              <a:t>внук, внучка, правнук, правнучка;</a:t>
            </a:r>
            <a:endParaRPr/>
          </a:p>
          <a:p>
            <a:pPr indent="-228600" lvl="0" marL="228600" rtl="0" algn="l">
              <a:lnSpc>
                <a:spcPct val="90000"/>
              </a:lnSpc>
              <a:spcBef>
                <a:spcPts val="1000"/>
              </a:spcBef>
              <a:spcAft>
                <a:spcPts val="0"/>
              </a:spcAft>
              <a:buClr>
                <a:schemeClr val="dk1"/>
              </a:buClr>
              <a:buSzPct val="100000"/>
              <a:buChar char="•"/>
            </a:pPr>
            <a:r>
              <a:rPr lang="uk-UA" sz="3200"/>
              <a:t>зять, невістка;</a:t>
            </a:r>
            <a:endParaRPr/>
          </a:p>
          <a:p>
            <a:pPr indent="-228600" lvl="0" marL="228600" rtl="0" algn="l">
              <a:lnSpc>
                <a:spcPct val="90000"/>
              </a:lnSpc>
              <a:spcBef>
                <a:spcPts val="1000"/>
              </a:spcBef>
              <a:spcAft>
                <a:spcPts val="0"/>
              </a:spcAft>
              <a:buClr>
                <a:schemeClr val="dk1"/>
              </a:buClr>
              <a:buSzPct val="100000"/>
              <a:buChar char="•"/>
            </a:pPr>
            <a:r>
              <a:rPr lang="uk-UA" sz="3200"/>
              <a:t>тесть, теща, свекор, свекруха;</a:t>
            </a:r>
            <a:endParaRPr/>
          </a:p>
          <a:p>
            <a:pPr indent="-228600" lvl="0" marL="228600" rtl="0" algn="l">
              <a:lnSpc>
                <a:spcPct val="90000"/>
              </a:lnSpc>
              <a:spcBef>
                <a:spcPts val="1000"/>
              </a:spcBef>
              <a:spcAft>
                <a:spcPts val="0"/>
              </a:spcAft>
              <a:buClr>
                <a:schemeClr val="dk1"/>
              </a:buClr>
              <a:buSzPct val="100000"/>
              <a:buChar char="•"/>
            </a:pPr>
            <a:r>
              <a:rPr lang="uk-UA" sz="3200"/>
              <a:t>батько та мати дружини (чоловіка) сина (дочки);</a:t>
            </a:r>
            <a:endParaRPr/>
          </a:p>
          <a:p>
            <a:pPr indent="-228600" lvl="0" marL="228600" rtl="0" algn="l">
              <a:lnSpc>
                <a:spcPct val="90000"/>
              </a:lnSpc>
              <a:spcBef>
                <a:spcPts val="1000"/>
              </a:spcBef>
              <a:spcAft>
                <a:spcPts val="0"/>
              </a:spcAft>
              <a:buClr>
                <a:schemeClr val="dk1"/>
              </a:buClr>
              <a:buSzPct val="100000"/>
              <a:buChar char="•"/>
            </a:pPr>
            <a:r>
              <a:rPr lang="uk-UA" sz="3200"/>
              <a:t>усиновлювач чи усиновлений;</a:t>
            </a:r>
            <a:endParaRPr/>
          </a:p>
          <a:p>
            <a:pPr indent="-228600" lvl="0" marL="228600" rtl="0" algn="l">
              <a:lnSpc>
                <a:spcPct val="90000"/>
              </a:lnSpc>
              <a:spcBef>
                <a:spcPts val="1000"/>
              </a:spcBef>
              <a:spcAft>
                <a:spcPts val="0"/>
              </a:spcAft>
              <a:buClr>
                <a:schemeClr val="dk1"/>
              </a:buClr>
              <a:buSzPct val="100000"/>
              <a:buChar char="•"/>
            </a:pPr>
            <a:r>
              <a:rPr lang="uk-UA" sz="3200"/>
              <a:t>опікун чи піклувальник;</a:t>
            </a:r>
            <a:endParaRPr/>
          </a:p>
          <a:p>
            <a:pPr indent="-228600" lvl="0" marL="228600" rtl="0" algn="l">
              <a:lnSpc>
                <a:spcPct val="90000"/>
              </a:lnSpc>
              <a:spcBef>
                <a:spcPts val="1000"/>
              </a:spcBef>
              <a:spcAft>
                <a:spcPts val="0"/>
              </a:spcAft>
              <a:buClr>
                <a:schemeClr val="dk1"/>
              </a:buClr>
              <a:buSzPct val="100000"/>
              <a:buChar char="•"/>
            </a:pPr>
            <a:r>
              <a:rPr lang="uk-UA" sz="3200"/>
              <a:t>особа, яка перебуває під опікою або піклуванням зазначеного суб’єкта.</a:t>
            </a:r>
            <a:endParaRPr/>
          </a:p>
        </p:txBody>
      </p:sp>
      <p:pic>
        <p:nvPicPr>
          <p:cNvPr id="222" name="Google Shape;222;p33"/>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3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228" name="Google Shape;228;p34"/>
          <p:cNvSpPr txBox="1"/>
          <p:nvPr>
            <p:ph idx="1" type="body"/>
          </p:nvPr>
        </p:nvSpPr>
        <p:spPr>
          <a:xfrm>
            <a:off x="118241" y="134007"/>
            <a:ext cx="11950262" cy="666881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ctr">
              <a:lnSpc>
                <a:spcPct val="90000"/>
              </a:lnSpc>
              <a:spcBef>
                <a:spcPts val="0"/>
              </a:spcBef>
              <a:spcAft>
                <a:spcPts val="0"/>
              </a:spcAft>
              <a:buClr>
                <a:srgbClr val="253B97"/>
              </a:buClr>
              <a:buSzPct val="100000"/>
              <a:buNone/>
            </a:pPr>
            <a:r>
              <a:rPr b="1" lang="uk-UA">
                <a:solidFill>
                  <a:srgbClr val="253B97"/>
                </a:solidFill>
              </a:rPr>
              <a:t>! Після отримання дозволеного подарунка особа зобов’язана не приймати рішень та не </a:t>
            </a:r>
            <a:endParaRPr/>
          </a:p>
          <a:p>
            <a:pPr indent="0" lvl="0" marL="0" rtl="0" algn="ctr">
              <a:lnSpc>
                <a:spcPct val="90000"/>
              </a:lnSpc>
              <a:spcBef>
                <a:spcPts val="1000"/>
              </a:spcBef>
              <a:spcAft>
                <a:spcPts val="0"/>
              </a:spcAft>
              <a:buClr>
                <a:srgbClr val="253B97"/>
              </a:buClr>
              <a:buSzPct val="100000"/>
              <a:buNone/>
            </a:pPr>
            <a:r>
              <a:rPr b="1" lang="uk-UA">
                <a:solidFill>
                  <a:srgbClr val="253B97"/>
                </a:solidFill>
              </a:rPr>
              <a:t>вчиняти дій на користь особи, від якої отримано такий подарунок.</a:t>
            </a:r>
            <a:endParaRPr/>
          </a:p>
          <a:p>
            <a:pPr indent="0" lvl="0" marL="0" rtl="0" algn="l">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Рішення, прийняте особою на користь </a:t>
            </a:r>
            <a:r>
              <a:rPr i="1" lang="uk-UA">
                <a:solidFill>
                  <a:srgbClr val="253B97"/>
                </a:solidFill>
              </a:rPr>
              <a:t>особи, від якої вона чи її близькі особи отримали протягом останніх трьох років подарунок, вважається таким, що прийняте в умовах реального конфлікту інтересів</a:t>
            </a:r>
            <a:r>
              <a:rPr lang="uk-UA">
                <a:solidFill>
                  <a:srgbClr val="253B97"/>
                </a:solidFill>
              </a:rPr>
              <a:t>. </a:t>
            </a:r>
            <a:r>
              <a:rPr lang="uk-UA"/>
              <a:t>Такі рішення підлягають скасуванню (на такі рішення поширюються вимоги ст. 67 Закону).</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Окремим видом подарунків є подарунки державі, Автономній Республіці Крим, територіальній громаді, державним або комунальним підприємствам, установам чи організаціям. Такі подарунки є державною, комунальною власністю і передаються органу, підприємству, установі чи організації у порядку, визначеному Кабінетом Міністрів України.</a:t>
            </a:r>
            <a:endParaRPr/>
          </a:p>
          <a:p>
            <a:pPr indent="0" lvl="0" marL="0" rtl="0" algn="just">
              <a:lnSpc>
                <a:spcPct val="90000"/>
              </a:lnSpc>
              <a:spcBef>
                <a:spcPts val="1000"/>
              </a:spcBef>
              <a:spcAft>
                <a:spcPts val="0"/>
              </a:spcAft>
              <a:buClr>
                <a:schemeClr val="dk1"/>
              </a:buClr>
              <a:buSzPct val="100000"/>
              <a:buNone/>
            </a:pPr>
            <a:r>
              <a:rPr lang="uk-UA"/>
              <a:t>	Постановою Кабінету Міністрів України від 16.11.2011 № 1195 затверджено Порядок передачі дарунків, одержаних як подарунки державі, Автономній Республіці Крим, територіальній громаді, державним або комунальним установам чи організаціям.</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Процедура передачі таких подарунків передбачає:</a:t>
            </a:r>
            <a:endParaRPr/>
          </a:p>
          <a:p>
            <a:pPr indent="0" lvl="0" marL="0" rtl="0" algn="l">
              <a:lnSpc>
                <a:spcPct val="90000"/>
              </a:lnSpc>
              <a:spcBef>
                <a:spcPts val="1000"/>
              </a:spcBef>
              <a:spcAft>
                <a:spcPts val="0"/>
              </a:spcAft>
              <a:buClr>
                <a:schemeClr val="dk1"/>
              </a:buClr>
              <a:buSzPct val="100000"/>
              <a:buNone/>
            </a:pPr>
            <a:r>
              <a:rPr lang="uk-UA"/>
              <a:t>- складення акта приймання-передачі подарунку від особи, яка прийняла подарунок, до матеріально-відповідальної особи органу, установи, організації;</a:t>
            </a:r>
            <a:endParaRPr/>
          </a:p>
          <a:p>
            <a:pPr indent="0" lvl="0" marL="0" rtl="0" algn="l">
              <a:lnSpc>
                <a:spcPct val="90000"/>
              </a:lnSpc>
              <a:spcBef>
                <a:spcPts val="1000"/>
              </a:spcBef>
              <a:spcAft>
                <a:spcPts val="0"/>
              </a:spcAft>
              <a:buClr>
                <a:schemeClr val="dk1"/>
              </a:buClr>
              <a:buSzPct val="100000"/>
              <a:buNone/>
            </a:pPr>
            <a:r>
              <a:rPr lang="uk-UA"/>
              <a:t>- оцінку вартості дарунку відповідною комісією в органі, установі, організації, членом якої в обов’язковому порядку має бути фахівець з оцінки майна;</a:t>
            </a:r>
            <a:endParaRPr/>
          </a:p>
          <a:p>
            <a:pPr indent="0" lvl="0" marL="0" rtl="0" algn="l">
              <a:lnSpc>
                <a:spcPct val="90000"/>
              </a:lnSpc>
              <a:spcBef>
                <a:spcPts val="1000"/>
              </a:spcBef>
              <a:spcAft>
                <a:spcPts val="0"/>
              </a:spcAft>
              <a:buClr>
                <a:schemeClr val="dk1"/>
              </a:buClr>
              <a:buSzPct val="100000"/>
              <a:buNone/>
            </a:pPr>
            <a:r>
              <a:rPr lang="uk-UA"/>
              <a:t>- відображення операцій, пов’язаних з передачею дарунка органові, установі, організації в бухгалтерському обліку.</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5"/>
          <p:cNvSpPr txBox="1"/>
          <p:nvPr>
            <p:ph type="title"/>
          </p:nvPr>
        </p:nvSpPr>
        <p:spPr>
          <a:xfrm>
            <a:off x="18691" y="0"/>
            <a:ext cx="11106509" cy="94593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24. Запобігання одержанню неправомірної вигоди або подарунка та поводження з ними</a:t>
            </a:r>
            <a:endParaRPr/>
          </a:p>
        </p:txBody>
      </p:sp>
      <p:sp>
        <p:nvSpPr>
          <p:cNvPr id="234" name="Google Shape;234;p35"/>
          <p:cNvSpPr txBox="1"/>
          <p:nvPr>
            <p:ph idx="1" type="body"/>
          </p:nvPr>
        </p:nvSpPr>
        <p:spPr>
          <a:xfrm>
            <a:off x="228599" y="1016876"/>
            <a:ext cx="11690131" cy="5841123"/>
          </a:xfrm>
          <a:prstGeom prst="rect">
            <a:avLst/>
          </a:prstGeom>
          <a:noFill/>
          <a:ln>
            <a:noFill/>
          </a:ln>
        </p:spPr>
        <p:txBody>
          <a:bodyPr anchorCtr="0" anchor="t" bIns="45700" lIns="91425" spcFirstLastPara="1" rIns="91425" wrap="square" tIns="45700">
            <a:normAutofit fontScale="55000" lnSpcReduction="20000"/>
          </a:bodyPr>
          <a:lstStyle/>
          <a:p>
            <a:pPr indent="361950" lvl="0" marL="0" rtl="0" algn="just">
              <a:lnSpc>
                <a:spcPct val="90000"/>
              </a:lnSpc>
              <a:spcBef>
                <a:spcPts val="0"/>
              </a:spcBef>
              <a:spcAft>
                <a:spcPts val="0"/>
              </a:spcAft>
              <a:buClr>
                <a:schemeClr val="dk1"/>
              </a:buClr>
              <a:buSzPct val="100000"/>
              <a:buNone/>
            </a:pPr>
            <a:r>
              <a:rPr lang="uk-UA"/>
              <a:t>Особи, уповноважені на виконання функцій держави або місцевого самоврядування, прирівняні до них особи у разі надходження пропозиції щодо неправомірної вигоди або подарунка, незважаючи на приватні інтереси, зобов’язані невідкладно вжити таких заходів:</a:t>
            </a:r>
            <a:endParaRPr/>
          </a:p>
          <a:p>
            <a:pPr indent="361950" lvl="0" marL="0" rtl="0" algn="just">
              <a:lnSpc>
                <a:spcPct val="90000"/>
              </a:lnSpc>
              <a:spcBef>
                <a:spcPts val="1000"/>
              </a:spcBef>
              <a:spcAft>
                <a:spcPts val="0"/>
              </a:spcAft>
              <a:buClr>
                <a:schemeClr val="dk1"/>
              </a:buClr>
              <a:buSzPct val="100000"/>
              <a:buNone/>
            </a:pPr>
            <a:r>
              <a:rPr lang="uk-UA"/>
              <a:t>1) відмовитися від пропозиції;</a:t>
            </a:r>
            <a:endParaRPr/>
          </a:p>
          <a:p>
            <a:pPr indent="361950" lvl="0" marL="0" rtl="0" algn="just">
              <a:lnSpc>
                <a:spcPct val="90000"/>
              </a:lnSpc>
              <a:spcBef>
                <a:spcPts val="1000"/>
              </a:spcBef>
              <a:spcAft>
                <a:spcPts val="0"/>
              </a:spcAft>
              <a:buClr>
                <a:schemeClr val="dk1"/>
              </a:buClr>
              <a:buSzPct val="100000"/>
              <a:buNone/>
            </a:pPr>
            <a:r>
              <a:rPr lang="uk-UA"/>
              <a:t>2) за можливості ідентифікувати особу, яка зробила пропозицію;</a:t>
            </a:r>
            <a:endParaRPr/>
          </a:p>
          <a:p>
            <a:pPr indent="361950" lvl="0" marL="0" rtl="0" algn="just">
              <a:lnSpc>
                <a:spcPct val="90000"/>
              </a:lnSpc>
              <a:spcBef>
                <a:spcPts val="1000"/>
              </a:spcBef>
              <a:spcAft>
                <a:spcPts val="0"/>
              </a:spcAft>
              <a:buClr>
                <a:schemeClr val="dk1"/>
              </a:buClr>
              <a:buSzPct val="100000"/>
              <a:buNone/>
            </a:pPr>
            <a:r>
              <a:rPr lang="uk-UA"/>
              <a:t>3) залучити свідків, якщо це можливо, у тому числі з числа співробітників;</a:t>
            </a:r>
            <a:endParaRPr/>
          </a:p>
          <a:p>
            <a:pPr indent="361950" lvl="0" marL="0" rtl="0" algn="just">
              <a:lnSpc>
                <a:spcPct val="90000"/>
              </a:lnSpc>
              <a:spcBef>
                <a:spcPts val="1000"/>
              </a:spcBef>
              <a:spcAft>
                <a:spcPts val="0"/>
              </a:spcAft>
              <a:buClr>
                <a:schemeClr val="dk1"/>
              </a:buClr>
              <a:buSzPct val="100000"/>
              <a:buNone/>
            </a:pPr>
            <a:r>
              <a:rPr lang="uk-UA"/>
              <a:t>4) письмово повідомити про пропозицію безпосереднього керівника (за наявності) або керівника відповідного органу, підприємства, установи, організації, спеціально уповноважених суб’єктів у сфері протидії корупції.</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Якщо особа, на яку поширюються обмеження щодо використання службового становища та щодо одержання подарунків, виявила у своєму службовому приміщенні чи отримала майно, що може бути неправомірною вигодою, або подарунок, вона зобов’язана невідкладно, але не пізніше одного робочого дня, письмово повідомити</a:t>
            </a:r>
            <a:r>
              <a:rPr lang="uk-UA">
                <a:solidFill>
                  <a:srgbClr val="FF0000"/>
                </a:solidFill>
              </a:rPr>
              <a:t> </a:t>
            </a:r>
            <a:r>
              <a:rPr lang="uk-UA"/>
              <a:t>про цей факт свого безпосереднього керівника або керівника відповідного органу, підприємства, установи, організації.</a:t>
            </a:r>
            <a:endParaRPr/>
          </a:p>
          <a:p>
            <a:pPr indent="361950" lvl="0" marL="0" rtl="0" algn="just">
              <a:lnSpc>
                <a:spcPct val="90000"/>
              </a:lnSpc>
              <a:spcBef>
                <a:spcPts val="1000"/>
              </a:spcBef>
              <a:spcAft>
                <a:spcPts val="0"/>
              </a:spcAft>
              <a:buClr>
                <a:schemeClr val="dk1"/>
              </a:buClr>
              <a:buSzPct val="100000"/>
              <a:buNone/>
            </a:pPr>
            <a:r>
              <a:rPr lang="uk-UA"/>
              <a:t>Про виявлення майна, що може бути неправомірною вигодою, або подарунка складається акт, який підписується особою, яка виявила неправомірну вигоду або подарунок, та її безпосереднім керівником або керівником відповідного органу, підприємства, установи, організації.</a:t>
            </a:r>
            <a:endParaRPr/>
          </a:p>
          <a:p>
            <a:pPr indent="361950" lvl="0" marL="0" rtl="0" algn="just">
              <a:lnSpc>
                <a:spcPct val="90000"/>
              </a:lnSpc>
              <a:spcBef>
                <a:spcPts val="1000"/>
              </a:spcBef>
              <a:spcAft>
                <a:spcPts val="0"/>
              </a:spcAft>
              <a:buClr>
                <a:schemeClr val="dk1"/>
              </a:buClr>
              <a:buSzPct val="100000"/>
              <a:buNone/>
            </a:pPr>
            <a:r>
              <a:rPr lang="uk-UA"/>
              <a:t>У разі якщо майно, що може бути неправомірною вигодою, або подарунок виявляє особа, яка є керівником органу, підприємства, установи, організації, акт про виявлення майна, що може бути неправомірною вигодою, або подарунка підписує ця особа та особа, уповноважена на виконання обов’язків керівника відповідного органу, підприємства, установи, організації у разі його відсутності.</a:t>
            </a:r>
            <a:endParaRPr/>
          </a:p>
          <a:p>
            <a:pPr indent="361950" lvl="0" marL="0" rtl="0" algn="just">
              <a:lnSpc>
                <a:spcPct val="90000"/>
              </a:lnSpc>
              <a:spcBef>
                <a:spcPts val="1000"/>
              </a:spcBef>
              <a:spcAft>
                <a:spcPts val="0"/>
              </a:spcAft>
              <a:buClr>
                <a:schemeClr val="dk1"/>
              </a:buClr>
              <a:buSzPct val="100000"/>
              <a:buNone/>
            </a:pPr>
            <a:r>
              <a:rPr lang="uk-UA"/>
              <a:t>Предмети неправомірної вигоди, а також одержані чи виявлені подарунки зберігаються в органі до їх передачі спеціально уповноваженим суб’єктам у сфері протидії корупції.</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У випадку наявності в особи, зазначеної у пунктах 1, 2 частини першої статті 3 цього Закону, сумнівів щодо можливості одержання нею подарунка, вона має право письмово звернутися для одержання консультації з цього питання </a:t>
            </a:r>
            <a:r>
              <a:rPr lang="uk-UA">
                <a:solidFill>
                  <a:srgbClr val="253B97"/>
                </a:solidFill>
              </a:rPr>
              <a:t>до Національного агентства, яке надає відповідне роз’яснення.</a:t>
            </a:r>
            <a:endParaRPr/>
          </a:p>
        </p:txBody>
      </p:sp>
      <p:pic>
        <p:nvPicPr>
          <p:cNvPr id="235" name="Google Shape;235;p3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p36"/>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241" name="Google Shape;241;p36"/>
          <p:cNvSpPr txBox="1"/>
          <p:nvPr>
            <p:ph type="title"/>
          </p:nvPr>
        </p:nvSpPr>
        <p:spPr>
          <a:xfrm>
            <a:off x="0" y="0"/>
            <a:ext cx="12192000" cy="69215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Загальновизнане уявлення про гостинність</a:t>
            </a:r>
            <a:endParaRPr b="1" sz="2800">
              <a:solidFill>
                <a:srgbClr val="253B97"/>
              </a:solidFill>
              <a:latin typeface="Calibri"/>
              <a:ea typeface="Calibri"/>
              <a:cs typeface="Calibri"/>
              <a:sym typeface="Calibri"/>
            </a:endParaRPr>
          </a:p>
        </p:txBody>
      </p:sp>
      <p:sp>
        <p:nvSpPr>
          <p:cNvPr id="242" name="Google Shape;242;p36"/>
          <p:cNvSpPr txBox="1"/>
          <p:nvPr>
            <p:ph idx="1" type="body"/>
          </p:nvPr>
        </p:nvSpPr>
        <p:spPr>
          <a:xfrm>
            <a:off x="283780" y="709448"/>
            <a:ext cx="11549446" cy="6045035"/>
          </a:xfrm>
          <a:prstGeom prst="rect">
            <a:avLst/>
          </a:prstGeom>
          <a:noFill/>
          <a:ln>
            <a:noFill/>
          </a:ln>
        </p:spPr>
        <p:txBody>
          <a:bodyPr anchorCtr="0" anchor="t" bIns="45700" lIns="91425" spcFirstLastPara="1" rIns="91425" wrap="square" tIns="45700">
            <a:noAutofit/>
          </a:bodyPr>
          <a:lstStyle/>
          <a:p>
            <a:pPr indent="536575" lvl="0" marL="0" rtl="0" algn="just">
              <a:lnSpc>
                <a:spcPct val="80000"/>
              </a:lnSpc>
              <a:spcBef>
                <a:spcPts val="0"/>
              </a:spcBef>
              <a:spcAft>
                <a:spcPts val="0"/>
              </a:spcAft>
              <a:buClr>
                <a:schemeClr val="dk1"/>
              </a:buClr>
              <a:buSzPts val="2400"/>
              <a:buFont typeface="Arial"/>
              <a:buNone/>
            </a:pPr>
            <a:r>
              <a:rPr lang="uk-UA" sz="2400"/>
              <a:t>До особистих подарунків належать подарунки, одержані </a:t>
            </a:r>
            <a:r>
              <a:rPr b="1" lang="uk-UA" sz="2400"/>
              <a:t>від близьких осіб, давніх друзів та добрих знайомих</a:t>
            </a:r>
            <a:r>
              <a:rPr lang="uk-UA" sz="2400"/>
              <a:t>, які дарують подарунки з нагоди, наприклад, дня народження, ювілею, або загальновизнаного свята (Новий рік, Міжнародний жіночий день, День захисника Вітчизни) за умови, що їх дарунки </a:t>
            </a:r>
            <a:r>
              <a:rPr b="1" lang="uk-UA" sz="2400"/>
              <a:t>не впливають на прийняття публічними службовцями правомірних рішень</a:t>
            </a:r>
            <a:r>
              <a:rPr b="1" i="1" lang="uk-UA" sz="2400"/>
              <a:t> </a:t>
            </a:r>
            <a:r>
              <a:rPr lang="uk-UA" sz="2400"/>
              <a:t>або не створюватимуть враження, що це може впливати на їхні рішення. </a:t>
            </a:r>
            <a:endParaRPr/>
          </a:p>
          <a:p>
            <a:pPr indent="536575" lvl="0" marL="0" rtl="0" algn="just">
              <a:lnSpc>
                <a:spcPct val="80000"/>
              </a:lnSpc>
              <a:spcBef>
                <a:spcPts val="1000"/>
              </a:spcBef>
              <a:spcAft>
                <a:spcPts val="0"/>
              </a:spcAft>
              <a:buClr>
                <a:schemeClr val="dk1"/>
              </a:buClr>
              <a:buSzPts val="2400"/>
              <a:buFont typeface="Arial"/>
              <a:buNone/>
            </a:pPr>
            <a:r>
              <a:t/>
            </a:r>
            <a:endParaRPr sz="2400"/>
          </a:p>
          <a:p>
            <a:pPr indent="536575" lvl="0" marL="0" rtl="0" algn="just">
              <a:lnSpc>
                <a:spcPct val="80000"/>
              </a:lnSpc>
              <a:spcBef>
                <a:spcPts val="1000"/>
              </a:spcBef>
              <a:spcAft>
                <a:spcPts val="0"/>
              </a:spcAft>
              <a:buClr>
                <a:schemeClr val="dk1"/>
              </a:buClr>
              <a:buSzPts val="2400"/>
              <a:buFont typeface="Arial"/>
              <a:buNone/>
            </a:pPr>
            <a:r>
              <a:rPr lang="uk-UA" sz="2400"/>
              <a:t>До дарунків, що дозволятимуться приймати публічними службовцями, можуть бути віднесені і ділові дарунки (сувеніри) і прояви гостинності (запрошення на каву або вечерю) </a:t>
            </a:r>
            <a:r>
              <a:rPr b="1" lang="uk-UA" sz="2400"/>
              <a:t>у скромних масштабах</a:t>
            </a:r>
            <a:r>
              <a:rPr lang="uk-UA" sz="2400"/>
              <a:t>, які широко використовуються для налагодження добрих ділових відношень і зміцнення робочих стосунків. </a:t>
            </a:r>
            <a:endParaRPr/>
          </a:p>
          <a:p>
            <a:pPr indent="536575" lvl="0" marL="0" rtl="0" algn="just">
              <a:lnSpc>
                <a:spcPct val="80000"/>
              </a:lnSpc>
              <a:spcBef>
                <a:spcPts val="1000"/>
              </a:spcBef>
              <a:spcAft>
                <a:spcPts val="0"/>
              </a:spcAft>
              <a:buClr>
                <a:schemeClr val="dk1"/>
              </a:buClr>
              <a:buSzPts val="2400"/>
              <a:buFont typeface="Arial"/>
              <a:buNone/>
            </a:pPr>
            <a:r>
              <a:rPr lang="uk-UA" sz="2400"/>
              <a:t>Однак умовами прийняття таких подарунків та проявів гостинності є знову ж таки те, що такі подарунки та прояви гостинності не будуть постійними, не впливатимуть на прийняття публічними службовцями рішень </a:t>
            </a:r>
            <a:r>
              <a:rPr b="1" lang="uk-UA" sz="2400"/>
              <a:t>або не створюватимуть враження</a:t>
            </a:r>
            <a:r>
              <a:rPr lang="uk-UA" sz="2400"/>
              <a:t>, що це може впливати на їхні рішення.</a:t>
            </a:r>
            <a:endParaRPr/>
          </a:p>
          <a:p>
            <a:pPr indent="536575" lvl="0" marL="0" rtl="0" algn="just">
              <a:lnSpc>
                <a:spcPct val="80000"/>
              </a:lnSpc>
              <a:spcBef>
                <a:spcPts val="1000"/>
              </a:spcBef>
              <a:spcAft>
                <a:spcPts val="0"/>
              </a:spcAft>
              <a:buClr>
                <a:schemeClr val="dk1"/>
              </a:buClr>
              <a:buSzPts val="2400"/>
              <a:buFont typeface="Arial"/>
              <a:buNone/>
            </a:pPr>
            <a:r>
              <a:t/>
            </a:r>
            <a:endParaRPr sz="2400"/>
          </a:p>
          <a:p>
            <a:pPr indent="536575" lvl="0" marL="0" rtl="0" algn="r">
              <a:lnSpc>
                <a:spcPct val="80000"/>
              </a:lnSpc>
              <a:spcBef>
                <a:spcPts val="1000"/>
              </a:spcBef>
              <a:spcAft>
                <a:spcPts val="0"/>
              </a:spcAft>
              <a:buClr>
                <a:srgbClr val="253B97"/>
              </a:buClr>
              <a:buSzPts val="2400"/>
              <a:buNone/>
            </a:pPr>
            <a:r>
              <a:rPr i="1" lang="uk-UA" sz="2400">
                <a:solidFill>
                  <a:srgbClr val="253B97"/>
                </a:solidFill>
              </a:rPr>
              <a:t>Роз’яснення Мінюсту від 28.07.2011 «Одержання подарунків особами, уповноваженими на виконання функцій держави або місцевого самоврядування»</a:t>
            </a:r>
            <a:endParaRPr/>
          </a:p>
          <a:p>
            <a:pPr indent="536575" lvl="0" marL="0" rtl="0" algn="just">
              <a:lnSpc>
                <a:spcPct val="80000"/>
              </a:lnSpc>
              <a:spcBef>
                <a:spcPts val="1000"/>
              </a:spcBef>
              <a:spcAft>
                <a:spcPts val="0"/>
              </a:spcAft>
              <a:buClr>
                <a:schemeClr val="dk1"/>
              </a:buClr>
              <a:buSzPts val="2600"/>
              <a:buFont typeface="Arial"/>
              <a:buNone/>
            </a:pPr>
            <a:r>
              <a:t/>
            </a:r>
            <a:endParaRPr sz="2600"/>
          </a:p>
        </p:txBody>
      </p:sp>
      <p:sp>
        <p:nvSpPr>
          <p:cNvPr id="243" name="Google Shape;243;p36"/>
          <p:cNvSpPr/>
          <p:nvPr/>
        </p:nvSpPr>
        <p:spPr>
          <a:xfrm>
            <a:off x="1774825" y="5805488"/>
            <a:ext cx="8642350" cy="8366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1"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7"/>
          <p:cNvSpPr txBox="1"/>
          <p:nvPr>
            <p:ph type="title"/>
          </p:nvPr>
        </p:nvSpPr>
        <p:spPr>
          <a:xfrm>
            <a:off x="191814" y="112877"/>
            <a:ext cx="11095311" cy="110895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172-5. КУпАП Порушення встановлених законом обмежень щодо одержання подарунків</a:t>
            </a:r>
            <a:endParaRPr/>
          </a:p>
        </p:txBody>
      </p:sp>
      <p:sp>
        <p:nvSpPr>
          <p:cNvPr id="249" name="Google Shape;249;p37"/>
          <p:cNvSpPr txBox="1"/>
          <p:nvPr>
            <p:ph idx="1" type="body"/>
          </p:nvPr>
        </p:nvSpPr>
        <p:spPr>
          <a:xfrm>
            <a:off x="417786" y="1403131"/>
            <a:ext cx="11453648" cy="5178972"/>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90000"/>
              </a:lnSpc>
              <a:spcBef>
                <a:spcPts val="0"/>
              </a:spcBef>
              <a:spcAft>
                <a:spcPts val="0"/>
              </a:spcAft>
              <a:buClr>
                <a:schemeClr val="dk1"/>
              </a:buClr>
              <a:buSzPct val="100000"/>
              <a:buNone/>
            </a:pPr>
            <a:r>
              <a:rPr lang="uk-UA"/>
              <a:t>	Порушення встановлених законом обмежень щодо одержання подарунків -</a:t>
            </a:r>
            <a:endParaRPr/>
          </a:p>
          <a:p>
            <a:pPr indent="0" lvl="0" marL="0" rtl="0" algn="just">
              <a:lnSpc>
                <a:spcPct val="90000"/>
              </a:lnSpc>
              <a:spcBef>
                <a:spcPts val="1000"/>
              </a:spcBef>
              <a:spcAft>
                <a:spcPts val="0"/>
              </a:spcAft>
              <a:buClr>
                <a:schemeClr val="dk1"/>
              </a:buClr>
              <a:buSzPct val="100000"/>
              <a:buNone/>
            </a:pPr>
            <a:r>
              <a:rPr lang="uk-UA"/>
              <a:t> 	- тягне за собою накладення штрафу </a:t>
            </a:r>
            <a:r>
              <a:rPr lang="uk-UA">
                <a:solidFill>
                  <a:srgbClr val="253B97"/>
                </a:solidFill>
              </a:rPr>
              <a:t>від ста до двохсот неоподатковуваних мінімумів </a:t>
            </a:r>
            <a:r>
              <a:rPr lang="uk-UA"/>
              <a:t>доходів громадян з конфіскацією такого подарунка.  </a:t>
            </a:r>
            <a:r>
              <a:rPr b="1" lang="uk-UA">
                <a:solidFill>
                  <a:schemeClr val="accent6"/>
                </a:solidFill>
              </a:rPr>
              <a:t>(1700-2400)</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Та сама дія, вчинена особою, яку протягом року було піддано адміністративному стягненню за порушення, передбачене частиною першою цієї статті, -</a:t>
            </a:r>
            <a:endParaRPr/>
          </a:p>
          <a:p>
            <a:pPr indent="0" lvl="0" marL="0" rtl="0" algn="just">
              <a:lnSpc>
                <a:spcPct val="90000"/>
              </a:lnSpc>
              <a:spcBef>
                <a:spcPts val="1000"/>
              </a:spcBef>
              <a:spcAft>
                <a:spcPts val="0"/>
              </a:spcAft>
              <a:buClr>
                <a:schemeClr val="dk1"/>
              </a:buClr>
              <a:buSzPct val="100000"/>
              <a:buNone/>
            </a:pPr>
            <a:r>
              <a:rPr lang="uk-UA"/>
              <a:t>	- тягне за собою накладення штрафу </a:t>
            </a:r>
            <a:r>
              <a:rPr lang="uk-UA">
                <a:solidFill>
                  <a:srgbClr val="253B97"/>
                </a:solidFill>
              </a:rPr>
              <a:t>від двохсот до чотирьохсот неоподатковуваних мінімумів доходів громадян з конфіскацією такого дарунка (пожертви) та з позбавленням права обіймати певні посади або займатися певною діяльністю строком на один рік.</a:t>
            </a:r>
            <a:r>
              <a:rPr lang="uk-UA">
                <a:solidFill>
                  <a:srgbClr val="FF0000"/>
                </a:solidFill>
              </a:rPr>
              <a:t>  </a:t>
            </a:r>
            <a:r>
              <a:rPr b="1" lang="uk-UA">
                <a:solidFill>
                  <a:schemeClr val="accent6"/>
                </a:solidFill>
              </a:rPr>
              <a:t>(2400-4800)</a:t>
            </a:r>
            <a:endParaRPr/>
          </a:p>
        </p:txBody>
      </p:sp>
      <p:pic>
        <p:nvPicPr>
          <p:cNvPr id="250" name="Google Shape;250;p37"/>
          <p:cNvPicPr preferRelativeResize="0"/>
          <p:nvPr/>
        </p:nvPicPr>
        <p:blipFill rotWithShape="1">
          <a:blip r:embed="rId3">
            <a:alphaModFix/>
          </a:blip>
          <a:srcRect b="0" l="0" r="0" t="0"/>
          <a:stretch/>
        </p:blipFill>
        <p:spPr>
          <a:xfrm>
            <a:off x="10915985" y="0"/>
            <a:ext cx="1268078" cy="126807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8"/>
          <p:cNvSpPr txBox="1"/>
          <p:nvPr>
            <p:ph type="title"/>
          </p:nvPr>
        </p:nvSpPr>
        <p:spPr>
          <a:xfrm>
            <a:off x="149773" y="89230"/>
            <a:ext cx="10965902" cy="86458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368. ККУ Прийняття пропозиції, обіцянки або одержання неправомірної вигоди службовою особою</a:t>
            </a:r>
            <a:endParaRPr/>
          </a:p>
        </p:txBody>
      </p:sp>
      <p:sp>
        <p:nvSpPr>
          <p:cNvPr id="256" name="Google Shape;256;p38"/>
          <p:cNvSpPr txBox="1"/>
          <p:nvPr>
            <p:ph idx="1" type="body"/>
          </p:nvPr>
        </p:nvSpPr>
        <p:spPr>
          <a:xfrm>
            <a:off x="236483" y="985345"/>
            <a:ext cx="11824138" cy="5778061"/>
          </a:xfrm>
          <a:prstGeom prst="rect">
            <a:avLst/>
          </a:prstGeom>
          <a:noFill/>
          <a:ln>
            <a:noFill/>
          </a:ln>
        </p:spPr>
        <p:txBody>
          <a:bodyPr anchorCtr="0" anchor="t" bIns="45700" lIns="91425" spcFirstLastPara="1" rIns="91425" wrap="square" tIns="45700">
            <a:normAutofit fontScale="62500" lnSpcReduction="20000"/>
          </a:bodyPr>
          <a:lstStyle/>
          <a:p>
            <a:pPr indent="0" lvl="0" marL="0" rtl="0" algn="just">
              <a:lnSpc>
                <a:spcPct val="90000"/>
              </a:lnSpc>
              <a:spcBef>
                <a:spcPts val="0"/>
              </a:spcBef>
              <a:spcAft>
                <a:spcPts val="0"/>
              </a:spcAft>
              <a:buClr>
                <a:schemeClr val="dk1"/>
              </a:buClr>
              <a:buSzPct val="100000"/>
              <a:buNone/>
            </a:pPr>
            <a:r>
              <a:rPr lang="uk-UA"/>
              <a:t>	1. Прийняття пропозиції, обіцянки або одержання службовою особою неправомірної вигоди, а так само прохання надати таку вигоду для себе чи третьої особи за вчинення чи невчинення такою службовою особою в інтересах того, хто пропонує, обіцяє чи надає неправомірну вигоду, чи в інтересах третьої особи будь-якої дії з використанням наданої їй влади чи службового становища -</a:t>
            </a:r>
            <a:endParaRPr/>
          </a:p>
          <a:p>
            <a:pPr indent="0" lvl="0" marL="0" rtl="0" algn="just">
              <a:lnSpc>
                <a:spcPct val="90000"/>
              </a:lnSpc>
              <a:spcBef>
                <a:spcPts val="0"/>
              </a:spcBef>
              <a:spcAft>
                <a:spcPts val="0"/>
              </a:spcAft>
              <a:buClr>
                <a:schemeClr val="dk1"/>
              </a:buClr>
              <a:buSzPct val="100000"/>
              <a:buNone/>
            </a:pPr>
            <a:r>
              <a:rPr lang="uk-UA"/>
              <a:t>	- карається штрафом від однієї тисячі до чотирьох тисяч неоподатковуваних мінімумів доходів громадян або пробаційним наглядом на строк до трьох років, або позбавленням волі на строк від двох до чотирьох років, з позбавленням права обіймати певні посади чи займатися певною діяльністю на строк до трьох років.</a:t>
            </a:r>
            <a:endParaRPr/>
          </a:p>
          <a:p>
            <a:pPr indent="0" lvl="0" marL="0" rtl="0" algn="just">
              <a:lnSpc>
                <a:spcPct val="90000"/>
              </a:lnSpc>
              <a:spcBef>
                <a:spcPts val="0"/>
              </a:spcBef>
              <a:spcAft>
                <a:spcPts val="0"/>
              </a:spcAft>
              <a:buClr>
                <a:schemeClr val="dk1"/>
              </a:buClr>
              <a:buSzPct val="100000"/>
              <a:buNone/>
            </a:pPr>
            <a:r>
              <a:t/>
            </a:r>
            <a:endParaRPr/>
          </a:p>
          <a:p>
            <a:pPr indent="0" lvl="0" marL="0" rtl="0" algn="just">
              <a:lnSpc>
                <a:spcPct val="90000"/>
              </a:lnSpc>
              <a:spcBef>
                <a:spcPts val="0"/>
              </a:spcBef>
              <a:spcAft>
                <a:spcPts val="0"/>
              </a:spcAft>
              <a:buClr>
                <a:schemeClr val="dk1"/>
              </a:buClr>
              <a:buSzPct val="100000"/>
              <a:buNone/>
            </a:pPr>
            <a:r>
              <a:rPr lang="uk-UA"/>
              <a:t>	2. Діяння, передбачене частиною першою цієї статті, предметом якого була неправомірна вигода у значному розмірі, -</a:t>
            </a:r>
            <a:endParaRPr/>
          </a:p>
          <a:p>
            <a:pPr indent="0" lvl="0" marL="0" rtl="0" algn="just">
              <a:lnSpc>
                <a:spcPct val="90000"/>
              </a:lnSpc>
              <a:spcBef>
                <a:spcPts val="0"/>
              </a:spcBef>
              <a:spcAft>
                <a:spcPts val="0"/>
              </a:spcAft>
              <a:buClr>
                <a:schemeClr val="dk1"/>
              </a:buClr>
              <a:buSzPct val="100000"/>
              <a:buNone/>
            </a:pPr>
            <a:r>
              <a:rPr lang="uk-UA"/>
              <a:t>	-карається позбавленням волі на строк від трьох до шести років з позбавленням права обіймати певні посади чи займатися певною діяльністю на строк до трьох років.</a:t>
            </a:r>
            <a:endParaRPr/>
          </a:p>
          <a:p>
            <a:pPr indent="0" lvl="0" marL="0" rtl="0" algn="just">
              <a:lnSpc>
                <a:spcPct val="90000"/>
              </a:lnSpc>
              <a:spcBef>
                <a:spcPts val="0"/>
              </a:spcBef>
              <a:spcAft>
                <a:spcPts val="0"/>
              </a:spcAft>
              <a:buClr>
                <a:schemeClr val="dk1"/>
              </a:buClr>
              <a:buSzPct val="100000"/>
              <a:buNone/>
            </a:pPr>
            <a:r>
              <a:t/>
            </a:r>
            <a:endParaRPr/>
          </a:p>
          <a:p>
            <a:pPr indent="0" lvl="0" marL="0" rtl="0" algn="just">
              <a:lnSpc>
                <a:spcPct val="90000"/>
              </a:lnSpc>
              <a:spcBef>
                <a:spcPts val="0"/>
              </a:spcBef>
              <a:spcAft>
                <a:spcPts val="0"/>
              </a:spcAft>
              <a:buClr>
                <a:schemeClr val="dk1"/>
              </a:buClr>
              <a:buSzPct val="100000"/>
              <a:buNone/>
            </a:pPr>
            <a:r>
              <a:rPr lang="uk-UA"/>
              <a:t>	3. Діяння, передбачене частиною першою або другою цієї статті, предметом якого була неправомірна вигода у великому розмірі або вчинене службовою особою, яка займає відповідальне становище, або за попередньою змовою групою осіб, або повторно, або поєднане з вимаганням неправомірної вигоди, -</a:t>
            </a:r>
            <a:endParaRPr/>
          </a:p>
          <a:p>
            <a:pPr indent="0" lvl="0" marL="0" rtl="0" algn="just">
              <a:lnSpc>
                <a:spcPct val="90000"/>
              </a:lnSpc>
              <a:spcBef>
                <a:spcPts val="0"/>
              </a:spcBef>
              <a:spcAft>
                <a:spcPts val="0"/>
              </a:spcAft>
              <a:buClr>
                <a:schemeClr val="dk1"/>
              </a:buClr>
              <a:buSzPct val="100000"/>
              <a:buNone/>
            </a:pPr>
            <a:r>
              <a:rPr lang="uk-UA"/>
              <a:t>	- карається позбавленням волі на строк від п’яти до десяти років з позбавленням права обіймати певні посади чи займатися певною діяльністю на строк до трьох років, з конфіскацією майна.</a:t>
            </a:r>
            <a:endParaRPr/>
          </a:p>
          <a:p>
            <a:pPr indent="0" lvl="0" marL="0" rtl="0" algn="just">
              <a:lnSpc>
                <a:spcPct val="90000"/>
              </a:lnSpc>
              <a:spcBef>
                <a:spcPts val="0"/>
              </a:spcBef>
              <a:spcAft>
                <a:spcPts val="0"/>
              </a:spcAft>
              <a:buClr>
                <a:schemeClr val="dk1"/>
              </a:buClr>
              <a:buSzPct val="100000"/>
              <a:buNone/>
            </a:pPr>
            <a:r>
              <a:t/>
            </a:r>
            <a:endParaRPr/>
          </a:p>
          <a:p>
            <a:pPr indent="0" lvl="0" marL="0" rtl="0" algn="just">
              <a:lnSpc>
                <a:spcPct val="90000"/>
              </a:lnSpc>
              <a:spcBef>
                <a:spcPts val="0"/>
              </a:spcBef>
              <a:spcAft>
                <a:spcPts val="0"/>
              </a:spcAft>
              <a:buClr>
                <a:schemeClr val="dk1"/>
              </a:buClr>
              <a:buSzPct val="100000"/>
              <a:buNone/>
            </a:pPr>
            <a:r>
              <a:rPr lang="uk-UA"/>
              <a:t>	4. Діяння, передбачене частинами першою, другою або третьою цієї статті, предметом якого була неправомірна вигода в особливо великому розмірі, або вчинене службовою особою, яка займає особливо відповідальне становище, -</a:t>
            </a:r>
            <a:endParaRPr/>
          </a:p>
          <a:p>
            <a:pPr indent="0" lvl="0" marL="0" rtl="0" algn="just">
              <a:lnSpc>
                <a:spcPct val="90000"/>
              </a:lnSpc>
              <a:spcBef>
                <a:spcPts val="0"/>
              </a:spcBef>
              <a:spcAft>
                <a:spcPts val="0"/>
              </a:spcAft>
              <a:buClr>
                <a:schemeClr val="dk1"/>
              </a:buClr>
              <a:buSzPct val="100000"/>
              <a:buNone/>
            </a:pPr>
            <a:r>
              <a:rPr lang="uk-UA"/>
              <a:t>	- карається позбавленням волі на строк від восьми до дванадцяти років з позбавленням права обіймати певні посади чи займатися певною діяльністю на строк до трьох років, з конфіскацією майна.</a:t>
            </a:r>
            <a:endParaRPr/>
          </a:p>
          <a:p>
            <a:pPr indent="0" lvl="0" marL="0" rtl="0" algn="just">
              <a:lnSpc>
                <a:spcPct val="90000"/>
              </a:lnSpc>
              <a:spcBef>
                <a:spcPts val="0"/>
              </a:spcBef>
              <a:spcAft>
                <a:spcPts val="0"/>
              </a:spcAft>
              <a:buClr>
                <a:schemeClr val="dk1"/>
              </a:buClr>
              <a:buSzPct val="100000"/>
              <a:buNone/>
            </a:pPr>
            <a:r>
              <a:t/>
            </a:r>
            <a:endParaRPr/>
          </a:p>
          <a:p>
            <a:pPr indent="0" lvl="0" marL="0" rtl="0" algn="r">
              <a:lnSpc>
                <a:spcPct val="90000"/>
              </a:lnSpc>
              <a:spcBef>
                <a:spcPts val="0"/>
              </a:spcBef>
              <a:spcAft>
                <a:spcPts val="0"/>
              </a:spcAft>
              <a:buClr>
                <a:schemeClr val="dk1"/>
              </a:buClr>
              <a:buSzPct val="100000"/>
              <a:buNone/>
            </a:pPr>
            <a:r>
              <a:rPr i="1" lang="uk-UA"/>
              <a:t>Примітка. 1. Неправомірною вигодою в значному розмірі вважається вигода, що </a:t>
            </a:r>
            <a:r>
              <a:rPr b="1" i="1" lang="uk-UA" u="sng"/>
              <a:t>в сто і більше разів </a:t>
            </a:r>
            <a:r>
              <a:rPr i="1" lang="uk-UA"/>
              <a:t>перевищує неоподатковуваний мінімум доходів громадян, </a:t>
            </a:r>
            <a:r>
              <a:rPr b="1" i="1" lang="uk-UA">
                <a:solidFill>
                  <a:schemeClr val="accent6"/>
                </a:solidFill>
              </a:rPr>
              <a:t>(1700 і більше) </a:t>
            </a:r>
            <a:r>
              <a:rPr i="1" lang="uk-UA"/>
              <a:t>у великому розмірі - така, що у двісті і більше разів перевищує неоподатковуваний мінімум доходів громадян </a:t>
            </a:r>
            <a:r>
              <a:rPr b="1" i="1" lang="uk-UA">
                <a:solidFill>
                  <a:schemeClr val="accent6"/>
                </a:solidFill>
              </a:rPr>
              <a:t>(2400 і більше)</a:t>
            </a:r>
            <a:r>
              <a:rPr i="1" lang="uk-UA"/>
              <a:t>, в особливо великому розмірі - така, що у п’ятсот і більше разів перевищує неоподатковуваний мінімум доходів громадян.</a:t>
            </a:r>
            <a:endParaRPr/>
          </a:p>
        </p:txBody>
      </p:sp>
      <p:pic>
        <p:nvPicPr>
          <p:cNvPr id="257" name="Google Shape;257;p38"/>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9"/>
          <p:cNvSpPr txBox="1"/>
          <p:nvPr>
            <p:ph type="title"/>
          </p:nvPr>
        </p:nvSpPr>
        <p:spPr>
          <a:xfrm>
            <a:off x="790904" y="253288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400"/>
              <a:buFont typeface="Calibri"/>
              <a:buNone/>
            </a:pPr>
            <a:r>
              <a:rPr b="1" lang="uk-UA">
                <a:solidFill>
                  <a:srgbClr val="253B97"/>
                </a:solidFill>
              </a:rPr>
              <a:t>СУМІЩЕННЯ</a:t>
            </a:r>
            <a:endParaRPr b="1">
              <a:solidFill>
                <a:srgbClr val="253B97"/>
              </a:solidFill>
            </a:endParaRPr>
          </a:p>
        </p:txBody>
      </p:sp>
      <p:pic>
        <p:nvPicPr>
          <p:cNvPr id="263" name="Google Shape;263;p3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0"/>
          <p:cNvSpPr txBox="1"/>
          <p:nvPr>
            <p:ph type="title"/>
          </p:nvPr>
        </p:nvSpPr>
        <p:spPr>
          <a:xfrm>
            <a:off x="1438" y="1"/>
            <a:ext cx="11219012" cy="110358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25. Обмеження щодо сумісництва та суміщення з іншими видами діяльності</a:t>
            </a:r>
            <a:endParaRPr/>
          </a:p>
        </p:txBody>
      </p:sp>
      <p:sp>
        <p:nvSpPr>
          <p:cNvPr id="269" name="Google Shape;269;p40"/>
          <p:cNvSpPr txBox="1"/>
          <p:nvPr>
            <p:ph idx="1" type="body"/>
          </p:nvPr>
        </p:nvSpPr>
        <p:spPr>
          <a:xfrm>
            <a:off x="236483" y="1056290"/>
            <a:ext cx="11624837" cy="5801709"/>
          </a:xfrm>
          <a:prstGeom prst="rect">
            <a:avLst/>
          </a:prstGeom>
          <a:noFill/>
          <a:ln>
            <a:noFill/>
          </a:ln>
        </p:spPr>
        <p:txBody>
          <a:bodyPr anchorCtr="0" anchor="t" bIns="45700" lIns="91425" spcFirstLastPara="1" rIns="91425" wrap="square" tIns="45700">
            <a:normAutofit fontScale="77500" lnSpcReduction="20000"/>
          </a:bodyPr>
          <a:lstStyle/>
          <a:p>
            <a:pPr indent="361950" lvl="0" marL="0" rtl="0" algn="just">
              <a:lnSpc>
                <a:spcPct val="90000"/>
              </a:lnSpc>
              <a:spcBef>
                <a:spcPts val="0"/>
              </a:spcBef>
              <a:spcAft>
                <a:spcPts val="0"/>
              </a:spcAft>
              <a:buClr>
                <a:schemeClr val="dk1"/>
              </a:buClr>
              <a:buSzPct val="100000"/>
              <a:buNone/>
            </a:pPr>
            <a:r>
              <a:rPr lang="uk-UA"/>
              <a:t>Особам, зазначеним у пункті 1 частини першої статті 3 цього Закону, забороняється:</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1) </a:t>
            </a:r>
            <a:r>
              <a:rPr lang="uk-UA">
                <a:solidFill>
                  <a:srgbClr val="253B97"/>
                </a:solidFill>
              </a:rPr>
              <a:t>займатися іншою оплачуваною </a:t>
            </a:r>
            <a:r>
              <a:rPr lang="uk-UA"/>
              <a:t>(крім викладацької, наукової і творчої діяльності, медичної практики, інструкторської та суддівської практики із спорту) </a:t>
            </a:r>
            <a:r>
              <a:rPr lang="uk-UA">
                <a:solidFill>
                  <a:srgbClr val="253B97"/>
                </a:solidFill>
              </a:rPr>
              <a:t>або підприємницькою діяльністю,</a:t>
            </a:r>
            <a:r>
              <a:rPr lang="uk-UA"/>
              <a:t> якщо інше не передбачено Конституцією або законами України;</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2) входити до складу правління, інших виконавчих чи контрольних органів, наглядової ради підприємства або організації, що має на меті одержання прибутку (крім випадків, коли особи здійснюють функції з управління акціями (частками, паями), що належать державі чи територіальній громаді, та представляють інтереси держави чи територіальної громади в раді (спостережній раді), ревізійній комісії господарської організації), якщо інше не передбачено Конституцією або законами України, крім випадку, передбаченого абзацом першим частини другої цієї статті.</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Особа, призначена (обрана) на посаду, зазначену в п. 1 ч. 1 ст. 3 Закону, зобов’язана не пізніше 15 робочих днів з дня призначення (обрання) на посаду здійснити дії, спрямовані на припинення підприємницької діяльності. У зазначений строк особі забороняється здійснювати підприємницьку діяльність та отримувати будь-які доходи (винагороду тощо) у зв’язку із здійсненням підприємницької діяльності.</a:t>
            </a:r>
            <a:endParaRPr/>
          </a:p>
        </p:txBody>
      </p:sp>
      <p:pic>
        <p:nvPicPr>
          <p:cNvPr id="270" name="Google Shape;270;p40"/>
          <p:cNvPicPr preferRelativeResize="0"/>
          <p:nvPr/>
        </p:nvPicPr>
        <p:blipFill rotWithShape="1">
          <a:blip r:embed="rId3">
            <a:alphaModFix/>
          </a:blip>
          <a:srcRect b="0" l="0" r="0" t="0"/>
          <a:stretch/>
        </p:blipFill>
        <p:spPr>
          <a:xfrm>
            <a:off x="10923922" y="-7937"/>
            <a:ext cx="1268078" cy="126807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41"/>
          <p:cNvPicPr preferRelativeResize="0"/>
          <p:nvPr/>
        </p:nvPicPr>
        <p:blipFill rotWithShape="1">
          <a:blip r:embed="rId3">
            <a:alphaModFix/>
          </a:blip>
          <a:srcRect b="0" l="0" r="0" t="0"/>
          <a:stretch/>
        </p:blipFill>
        <p:spPr>
          <a:xfrm>
            <a:off x="10923922" y="1"/>
            <a:ext cx="1268078" cy="1268078"/>
          </a:xfrm>
          <a:prstGeom prst="rect">
            <a:avLst/>
          </a:prstGeom>
          <a:noFill/>
          <a:ln>
            <a:noFill/>
          </a:ln>
        </p:spPr>
      </p:pic>
      <p:sp>
        <p:nvSpPr>
          <p:cNvPr id="276" name="Google Shape;276;p41"/>
          <p:cNvSpPr txBox="1"/>
          <p:nvPr>
            <p:ph type="title"/>
          </p:nvPr>
        </p:nvSpPr>
        <p:spPr>
          <a:xfrm>
            <a:off x="128750" y="1"/>
            <a:ext cx="11947635" cy="70944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400"/>
              <a:buFont typeface="Calibri"/>
              <a:buNone/>
            </a:pPr>
            <a:r>
              <a:rPr lang="uk-UA">
                <a:solidFill>
                  <a:srgbClr val="253B97"/>
                </a:solidFill>
              </a:rPr>
              <a:t> </a:t>
            </a:r>
            <a:r>
              <a:rPr b="1" lang="uk-UA" sz="2800">
                <a:solidFill>
                  <a:srgbClr val="253B97"/>
                </a:solidFill>
                <a:latin typeface="Calibri"/>
                <a:ea typeface="Calibri"/>
                <a:cs typeface="Calibri"/>
                <a:sym typeface="Calibri"/>
              </a:rPr>
              <a:t>Інша оплачувана діяльність</a:t>
            </a:r>
            <a:endParaRPr/>
          </a:p>
        </p:txBody>
      </p:sp>
      <p:sp>
        <p:nvSpPr>
          <p:cNvPr id="277" name="Google Shape;277;p41"/>
          <p:cNvSpPr txBox="1"/>
          <p:nvPr>
            <p:ph idx="1" type="body"/>
          </p:nvPr>
        </p:nvSpPr>
        <p:spPr>
          <a:xfrm>
            <a:off x="173421" y="654270"/>
            <a:ext cx="11855669" cy="608549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ctr">
              <a:lnSpc>
                <a:spcPct val="90000"/>
              </a:lnSpc>
              <a:spcBef>
                <a:spcPts val="0"/>
              </a:spcBef>
              <a:spcAft>
                <a:spcPts val="0"/>
              </a:spcAft>
              <a:buClr>
                <a:schemeClr val="dk1"/>
              </a:buClr>
              <a:buSzPct val="100000"/>
              <a:buNone/>
            </a:pPr>
            <a:r>
              <a:rPr lang="uk-UA"/>
              <a:t>Формулювання «іншою оплачуваною діяльністю», вжите законодавцем у п. 1 ч. 1 ст. 25 Закону, означає, що для констатації порушення особою обмеження, встановленого цією нормою, необхідним є наявність </a:t>
            </a:r>
            <a:r>
              <a:rPr b="1" lang="uk-UA">
                <a:solidFill>
                  <a:srgbClr val="253B97"/>
                </a:solidFill>
              </a:rPr>
              <a:t>всіх трьох </a:t>
            </a:r>
            <a:r>
              <a:rPr lang="uk-UA"/>
              <a:t>компонентів. Тобто:</a:t>
            </a:r>
            <a:endParaRPr/>
          </a:p>
          <a:p>
            <a:pPr indent="-228600" lvl="0" marL="228600" rtl="0" algn="just">
              <a:lnSpc>
                <a:spcPct val="90000"/>
              </a:lnSpc>
              <a:spcBef>
                <a:spcPts val="1000"/>
              </a:spcBef>
              <a:spcAft>
                <a:spcPts val="0"/>
              </a:spcAft>
              <a:buClr>
                <a:schemeClr val="dk1"/>
              </a:buClr>
              <a:buSzPct val="100000"/>
              <a:buChar char="•"/>
            </a:pPr>
            <a:r>
              <a:rPr lang="uk-UA"/>
              <a:t>здійснення власне діяльності як такої (виконання певних робіт, надання послуг тощо), та/або зайняття посади, яка передбачає здійснення певної діяльності.</a:t>
            </a:r>
            <a:endParaRPr/>
          </a:p>
          <a:p>
            <a:pPr indent="-228600" lvl="0" marL="228600" rtl="0" algn="just">
              <a:lnSpc>
                <a:spcPct val="90000"/>
              </a:lnSpc>
              <a:spcBef>
                <a:spcPts val="1000"/>
              </a:spcBef>
              <a:spcAft>
                <a:spcPts val="0"/>
              </a:spcAft>
              <a:buClr>
                <a:schemeClr val="dk1"/>
              </a:buClr>
              <a:buSzPct val="100000"/>
              <a:buChar char="•"/>
            </a:pPr>
            <a:r>
              <a:rPr lang="uk-UA"/>
              <a:t>здійснення іншої, ніж основна, діяльності (виконання інших обов’язків, ніж обов’язки за посадою, яка відносить особу до суб’єктів, на яких поширюється таке обмеження). </a:t>
            </a:r>
            <a:r>
              <a:rPr b="1" lang="uk-UA">
                <a:solidFill>
                  <a:srgbClr val="253B97"/>
                </a:solidFill>
              </a:rPr>
              <a:t>Не є «іншою» діяльністю в контексті ст. 25 Закону виконання особою певної роботи, яка пов’язана із зайняттям нею посади, зазначеної в п.1 ч. 1 ст. 3 Закону</a:t>
            </a:r>
            <a:r>
              <a:rPr lang="uk-UA">
                <a:solidFill>
                  <a:srgbClr val="253B97"/>
                </a:solidFill>
              </a:rPr>
              <a:t>;</a:t>
            </a:r>
            <a:endParaRPr/>
          </a:p>
          <a:p>
            <a:pPr indent="-228600" lvl="0" marL="228600" rtl="0" algn="just">
              <a:lnSpc>
                <a:spcPct val="90000"/>
              </a:lnSpc>
              <a:spcBef>
                <a:spcPts val="1000"/>
              </a:spcBef>
              <a:spcAft>
                <a:spcPts val="0"/>
              </a:spcAft>
              <a:buClr>
                <a:schemeClr val="dk1"/>
              </a:buClr>
              <a:buSzPct val="100000"/>
              <a:buChar char="•"/>
            </a:pPr>
            <a:r>
              <a:rPr lang="uk-UA"/>
              <a:t>оплатного характеру іншої діяльності (виконання робіт та/або надання послуг, які оплачуються або можуть бути оплачені в майбутньому).</a:t>
            </a:r>
            <a:endParaRPr/>
          </a:p>
          <a:p>
            <a:pPr indent="0" lvl="0" marL="0" rtl="0" algn="ctr">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Діяльність вважається оплачуваною за наявності хоча б однієї з таких умов:</a:t>
            </a:r>
            <a:endParaRPr/>
          </a:p>
          <a:p>
            <a:pPr indent="-228600" lvl="0" marL="228600" rtl="0" algn="just">
              <a:lnSpc>
                <a:spcPct val="90000"/>
              </a:lnSpc>
              <a:spcBef>
                <a:spcPts val="1000"/>
              </a:spcBef>
              <a:spcAft>
                <a:spcPts val="0"/>
              </a:spcAft>
              <a:buClr>
                <a:schemeClr val="dk1"/>
              </a:buClr>
              <a:buSzPct val="100000"/>
              <a:buChar char="•"/>
            </a:pPr>
            <a:r>
              <a:rPr lang="uk-UA"/>
              <a:t>оплата (можливість оплати) за таку діяльність передбачається законодавством та/або статутом та/або іншими документами юридичної особи, у якій здійснюється відповідна діяльність, або у трудовому договорі (контракті), цивільно-правовому договорі (угоді);</a:t>
            </a:r>
            <a:endParaRPr/>
          </a:p>
          <a:p>
            <a:pPr indent="-228600" lvl="0" marL="228600" rtl="0" algn="just">
              <a:lnSpc>
                <a:spcPct val="90000"/>
              </a:lnSpc>
              <a:spcBef>
                <a:spcPts val="1000"/>
              </a:spcBef>
              <a:spcAft>
                <a:spcPts val="0"/>
              </a:spcAft>
              <a:buClr>
                <a:schemeClr val="dk1"/>
              </a:buClr>
              <a:buSzPct val="100000"/>
              <a:buChar char="•"/>
            </a:pPr>
            <a:r>
              <a:rPr lang="uk-UA"/>
              <a:t>особа фактично отримала оплату за таку діяльність (роботу, послугу).</a:t>
            </a:r>
            <a:endParaRPr/>
          </a:p>
          <a:p>
            <a:pPr indent="-117475" lvl="0" marL="228600" rtl="0" algn="l">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Положення п. 1 ч. 1 ст. 25 Закону не містить заборони на отримання додаткового доходу як такого, не встановлює обмежень стосовно його джерел. Зокрема, Закон не містить заборони на отримання пасивного доходу – відсотків за банківськими вкладами, дивідендів, роялті, соціальних виплат, доходу внаслідок реалізації особою права розпорядження належним їй майном, в тому числі результатами інтелектуальної, творчої діяльності (наприклад, передання власного майна в оренду, продаж власно виробленої продукції, публічний показ, поширення власних аудіовізуальних творів тощо).</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42"/>
          <p:cNvPicPr preferRelativeResize="0"/>
          <p:nvPr/>
        </p:nvPicPr>
        <p:blipFill rotWithShape="1">
          <a:blip r:embed="rId3">
            <a:alphaModFix/>
          </a:blip>
          <a:srcRect b="0" l="0" r="0" t="0"/>
          <a:stretch/>
        </p:blipFill>
        <p:spPr>
          <a:xfrm>
            <a:off x="10942315" y="0"/>
            <a:ext cx="1268078" cy="1268078"/>
          </a:xfrm>
          <a:prstGeom prst="rect">
            <a:avLst/>
          </a:prstGeom>
          <a:noFill/>
          <a:ln>
            <a:noFill/>
          </a:ln>
        </p:spPr>
      </p:pic>
      <p:sp>
        <p:nvSpPr>
          <p:cNvPr id="283" name="Google Shape;283;p42"/>
          <p:cNvSpPr txBox="1"/>
          <p:nvPr>
            <p:ph type="title"/>
          </p:nvPr>
        </p:nvSpPr>
        <p:spPr>
          <a:xfrm>
            <a:off x="0" y="0"/>
            <a:ext cx="12192000" cy="65426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Викладацька діяльність</a:t>
            </a:r>
            <a:endParaRPr/>
          </a:p>
        </p:txBody>
      </p:sp>
      <p:sp>
        <p:nvSpPr>
          <p:cNvPr id="284" name="Google Shape;284;p42"/>
          <p:cNvSpPr txBox="1"/>
          <p:nvPr>
            <p:ph idx="1" type="body"/>
          </p:nvPr>
        </p:nvSpPr>
        <p:spPr>
          <a:xfrm>
            <a:off x="110359" y="583324"/>
            <a:ext cx="11989675" cy="6219497"/>
          </a:xfrm>
          <a:prstGeom prst="rect">
            <a:avLst/>
          </a:prstGeom>
          <a:noFill/>
          <a:ln>
            <a:noFill/>
          </a:ln>
        </p:spPr>
        <p:txBody>
          <a:bodyPr anchorCtr="0" anchor="t" bIns="45700" lIns="91425" spcFirstLastPara="1" rIns="91425" wrap="square" tIns="45700">
            <a:normAutofit fontScale="62500" lnSpcReduction="20000"/>
          </a:bodyPr>
          <a:lstStyle/>
          <a:p>
            <a:pPr indent="0" lvl="0" marL="0" rtl="0" algn="ctr">
              <a:lnSpc>
                <a:spcPct val="90000"/>
              </a:lnSpc>
              <a:spcBef>
                <a:spcPts val="0"/>
              </a:spcBef>
              <a:spcAft>
                <a:spcPts val="0"/>
              </a:spcAft>
              <a:buClr>
                <a:srgbClr val="253B97"/>
              </a:buClr>
              <a:buSzPct val="100000"/>
              <a:buNone/>
            </a:pPr>
            <a:r>
              <a:rPr b="1" lang="uk-UA">
                <a:solidFill>
                  <a:srgbClr val="253B97"/>
                </a:solidFill>
              </a:rPr>
              <a:t>Викладацька діяльність </a:t>
            </a:r>
            <a:r>
              <a:rPr lang="uk-UA">
                <a:solidFill>
                  <a:srgbClr val="253B97"/>
                </a:solidFill>
              </a:rPr>
              <a:t>– </a:t>
            </a:r>
            <a:r>
              <a:rPr lang="uk-UA"/>
              <a:t>діяльність, яка спрямована на формування знань, інших компетентностей, світогляду, розвиток інтелектуальних і творчих здібностей, емоційно-вольових та/або фізичних якостей здобувачів освіти (лекція, семінар, тренінг, курси, майстер-клас, вебінар тощо), та яка провадиться педагогічним (науково-педагогічним) працівником, самозайнятою особою (крім осіб, яким така форма викладацької діяльності заборонена законом) або іншою фізичною особою на основі відповідного трудового або цивільно-правового договору (п. 4 ч. 1 ст. 1 Закону України «Про освіту»).</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До викладацької діяльності належить діяльність із такими ознаками:</a:t>
            </a:r>
            <a:endParaRPr/>
          </a:p>
          <a:p>
            <a:pPr indent="-228600" lvl="0" marL="228600" rtl="0" algn="l">
              <a:lnSpc>
                <a:spcPct val="90000"/>
              </a:lnSpc>
              <a:spcBef>
                <a:spcPts val="1000"/>
              </a:spcBef>
              <a:spcAft>
                <a:spcPts val="0"/>
              </a:spcAft>
              <a:buClr>
                <a:schemeClr val="dk1"/>
              </a:buClr>
              <a:buSzPct val="100000"/>
              <a:buChar char="•"/>
            </a:pPr>
            <a:r>
              <a:rPr lang="uk-UA"/>
              <a:t>спрямована на формування знань, інших компетентностей, світогляду, розвиток інтелектуальних і творчих здібностей, емоційно-вольових та/або фізичних якостей здобувачів освіти;</a:t>
            </a:r>
            <a:endParaRPr/>
          </a:p>
          <a:p>
            <a:pPr indent="-228600" lvl="0" marL="228600" rtl="0" algn="l">
              <a:lnSpc>
                <a:spcPct val="90000"/>
              </a:lnSpc>
              <a:spcBef>
                <a:spcPts val="1000"/>
              </a:spcBef>
              <a:spcAft>
                <a:spcPts val="0"/>
              </a:spcAft>
              <a:buClr>
                <a:schemeClr val="dk1"/>
              </a:buClr>
              <a:buSzPct val="100000"/>
              <a:buChar char="•"/>
            </a:pPr>
            <a:r>
              <a:rPr lang="uk-UA"/>
              <a:t>суб’єктом здійснення відповідної діяльності є педагогічний (науково-педагогічний) працівник, самозайнята особа (крім осіб, яким така форма викладацької діяльності заборонена законом) або інша фізична особа на основі відповідного трудового або цивільно-правового договору;</a:t>
            </a:r>
            <a:endParaRPr/>
          </a:p>
          <a:p>
            <a:pPr indent="-228600" lvl="0" marL="228600" rtl="0" algn="l">
              <a:lnSpc>
                <a:spcPct val="90000"/>
              </a:lnSpc>
              <a:spcBef>
                <a:spcPts val="1000"/>
              </a:spcBef>
              <a:spcAft>
                <a:spcPts val="0"/>
              </a:spcAft>
              <a:buClr>
                <a:schemeClr val="dk1"/>
              </a:buClr>
              <a:buSzPct val="100000"/>
              <a:buChar char="•"/>
            </a:pPr>
            <a:r>
              <a:rPr lang="uk-UA"/>
              <a:t>правовою підставою здійснення такої діяльності є трудовий або цивільно-правовий договір (усний чи письмовий);</a:t>
            </a:r>
            <a:endParaRPr/>
          </a:p>
          <a:p>
            <a:pPr indent="-228600" lvl="0" marL="228600" rtl="0" algn="l">
              <a:lnSpc>
                <a:spcPct val="90000"/>
              </a:lnSpc>
              <a:spcBef>
                <a:spcPts val="1000"/>
              </a:spcBef>
              <a:spcAft>
                <a:spcPts val="0"/>
              </a:spcAft>
              <a:buClr>
                <a:schemeClr val="dk1"/>
              </a:buClr>
              <a:buSzPct val="100000"/>
              <a:buChar char="•"/>
            </a:pPr>
            <a:r>
              <a:rPr lang="uk-UA"/>
              <a:t>суб’єкт, на якого спрямована відповідна діяльність, є здобувачем освіти в розумінні закону.</a:t>
            </a:r>
            <a:endParaRPr/>
          </a:p>
          <a:p>
            <a:pPr indent="0" lvl="0" marL="0" rtl="0" algn="l">
              <a:lnSpc>
                <a:spcPct val="90000"/>
              </a:lnSpc>
              <a:spcBef>
                <a:spcPts val="1000"/>
              </a:spcBef>
              <a:spcAft>
                <a:spcPts val="0"/>
              </a:spcAft>
              <a:buClr>
                <a:schemeClr val="dk1"/>
              </a:buClr>
              <a:buSzPct val="100000"/>
              <a:buNone/>
            </a:pPr>
            <a:r>
              <a:rPr lang="uk-UA"/>
              <a:t>	! Враховуючи зміст наведеного визначення, а також закріплені у законодавстві різні види освіти (ст. 8 Закону України «Про освіту») та форми її здобуття (ст. 9 Закону України «Про освіту»), викладацьку діяльність можуть здійснювати не тільки заклади освіти (юридичні особи приватного чи публічного права та фізичні особи – підприємці) та їх педагогічні чи науково-педагогічні працівники, а й будь-яка фізична особа. При цьому така діяльність може здійснюватися, у тому числі, як репетиторство, читання лекцій, проведення тренінгів, семінарів тощо.</a:t>
            </a:r>
            <a:endParaRPr/>
          </a:p>
          <a:p>
            <a:pPr indent="-117475" lvl="0" marL="228600" rtl="0" algn="l">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 Викладацька діяльність не може здійснюватися на користь юридичних осіб, оскільки такі особи не є здобувачами освіти (п. 8 ч. 1 ст. 1 Закону України «Про освіту»).</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3"/>
          <p:cNvSpPr txBox="1"/>
          <p:nvPr>
            <p:ph type="title"/>
          </p:nvPr>
        </p:nvSpPr>
        <p:spPr>
          <a:xfrm>
            <a:off x="254876" y="0"/>
            <a:ext cx="10841750" cy="90651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172-4. КУпАП Порушення обмежень щодо сумісництва та суміщення з іншими видами діяльності</a:t>
            </a:r>
            <a:endParaRPr/>
          </a:p>
        </p:txBody>
      </p:sp>
      <p:sp>
        <p:nvSpPr>
          <p:cNvPr id="290" name="Google Shape;290;p43"/>
          <p:cNvSpPr txBox="1"/>
          <p:nvPr>
            <p:ph idx="1" type="body"/>
          </p:nvPr>
        </p:nvSpPr>
        <p:spPr>
          <a:xfrm>
            <a:off x="252248" y="969579"/>
            <a:ext cx="11745311" cy="5793828"/>
          </a:xfrm>
          <a:prstGeom prst="rect">
            <a:avLst/>
          </a:prstGeom>
          <a:noFill/>
          <a:ln>
            <a:noFill/>
          </a:ln>
        </p:spPr>
        <p:txBody>
          <a:bodyPr anchorCtr="0" anchor="t" bIns="45700" lIns="91425" spcFirstLastPara="1" rIns="91425" wrap="square" tIns="45700">
            <a:normAutofit fontScale="70000" lnSpcReduction="20000"/>
          </a:bodyPr>
          <a:lstStyle/>
          <a:p>
            <a:pPr indent="0" lvl="0" marL="0" rtl="0" algn="just">
              <a:lnSpc>
                <a:spcPct val="90000"/>
              </a:lnSpc>
              <a:spcBef>
                <a:spcPts val="0"/>
              </a:spcBef>
              <a:spcAft>
                <a:spcPts val="0"/>
              </a:spcAft>
              <a:buClr>
                <a:schemeClr val="dk1"/>
              </a:buClr>
              <a:buSzPct val="100000"/>
              <a:buNone/>
            </a:pPr>
            <a:r>
              <a:rPr lang="uk-UA"/>
              <a:t>	Порушення особою встановлених законом обмежень щодо зайняття іншою оплачуваною діяльністю (крім викладацької, наукової та творчої діяльності, медичної та суддівської практики, інструкторської практики із спорту) або підприємницькою діяльністю -</a:t>
            </a:r>
            <a:endParaRPr/>
          </a:p>
          <a:p>
            <a:pPr indent="0" lvl="0" marL="0" rtl="0" algn="just">
              <a:lnSpc>
                <a:spcPct val="90000"/>
              </a:lnSpc>
              <a:spcBef>
                <a:spcPts val="1000"/>
              </a:spcBef>
              <a:spcAft>
                <a:spcPts val="0"/>
              </a:spcAft>
              <a:buClr>
                <a:schemeClr val="dk1"/>
              </a:buClr>
              <a:buSzPct val="100000"/>
              <a:buNone/>
            </a:pPr>
            <a:r>
              <a:rPr lang="uk-UA"/>
              <a:t>	- тягне за собою накладення штрафу </a:t>
            </a:r>
            <a:r>
              <a:rPr lang="uk-UA">
                <a:solidFill>
                  <a:srgbClr val="253B97"/>
                </a:solidFill>
              </a:rPr>
              <a:t>від трьохсот до п’ятисот неоподатковуваних мінімумів</a:t>
            </a:r>
            <a:r>
              <a:rPr lang="uk-UA"/>
              <a:t> доходів громадян з конфіскацією отриманого доходу від підприємницької діяльності чи винагороди від роботи за сумісництвом.  </a:t>
            </a:r>
            <a:r>
              <a:rPr b="1" i="1" lang="uk-UA">
                <a:solidFill>
                  <a:schemeClr val="accent6"/>
                </a:solidFill>
              </a:rPr>
              <a:t>(5100-8500)</a:t>
            </a:r>
            <a:endParaRPr/>
          </a:p>
          <a:p>
            <a:pPr indent="0" lvl="0" marL="0" rtl="0" algn="just">
              <a:lnSpc>
                <a:spcPct val="90000"/>
              </a:lnSpc>
              <a:spcBef>
                <a:spcPts val="1000"/>
              </a:spcBef>
              <a:spcAft>
                <a:spcPts val="0"/>
              </a:spcAft>
              <a:buClr>
                <a:schemeClr val="dk1"/>
              </a:buClr>
              <a:buSzPct val="100000"/>
              <a:buNone/>
            </a:pPr>
            <a:r>
              <a:rPr lang="uk-UA"/>
              <a:t>	Порушення особою встановлених законом обмежень щодо входження до складу правління, інших виконавчих чи контрольних органів, чи наглядової ради підприємства або організації, що має на меті одержання прибутку (крім випадків, коли особа здійснює функції з управління акціями (частками, паями), що належать державі чи територіальній громаді, та представляє інтереси держави чи територіальної громади в раді (спостережній раді), ревізійній комісії господарської організації), -</a:t>
            </a:r>
            <a:endParaRPr/>
          </a:p>
          <a:p>
            <a:pPr indent="0" lvl="0" marL="0" rtl="0" algn="just">
              <a:lnSpc>
                <a:spcPct val="90000"/>
              </a:lnSpc>
              <a:spcBef>
                <a:spcPts val="1000"/>
              </a:spcBef>
              <a:spcAft>
                <a:spcPts val="0"/>
              </a:spcAft>
              <a:buClr>
                <a:schemeClr val="dk1"/>
              </a:buClr>
              <a:buSzPct val="100000"/>
              <a:buNone/>
            </a:pPr>
            <a:r>
              <a:rPr lang="uk-UA"/>
              <a:t>	- тягне за собою накладення штрафу </a:t>
            </a:r>
            <a:r>
              <a:rPr lang="uk-UA">
                <a:solidFill>
                  <a:srgbClr val="253B97"/>
                </a:solidFill>
              </a:rPr>
              <a:t>від трьохсот до п’ятисот неоподатковуваних мінімумів</a:t>
            </a:r>
            <a:r>
              <a:rPr lang="uk-UA">
                <a:solidFill>
                  <a:srgbClr val="FF0000"/>
                </a:solidFill>
              </a:rPr>
              <a:t> </a:t>
            </a:r>
            <a:r>
              <a:rPr lang="uk-UA"/>
              <a:t>доходів громадян з конфіскацією отриманого доходу від такої діяльності. </a:t>
            </a:r>
            <a:r>
              <a:rPr b="1" i="1" lang="uk-UA">
                <a:solidFill>
                  <a:schemeClr val="accent6"/>
                </a:solidFill>
              </a:rPr>
              <a:t>(5100-8500)</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Дії, передбачені частиною першою або другою, вчинені особою, яку протягом року було піддано адміністративному стягненню за такі ж порушення, -</a:t>
            </a:r>
            <a:endParaRPr/>
          </a:p>
          <a:p>
            <a:pPr indent="0" lvl="0" marL="0" rtl="0" algn="just">
              <a:lnSpc>
                <a:spcPct val="90000"/>
              </a:lnSpc>
              <a:spcBef>
                <a:spcPts val="1000"/>
              </a:spcBef>
              <a:spcAft>
                <a:spcPts val="0"/>
              </a:spcAft>
              <a:buClr>
                <a:schemeClr val="dk1"/>
              </a:buClr>
              <a:buSzPct val="100000"/>
              <a:buNone/>
            </a:pPr>
            <a:r>
              <a:rPr lang="uk-UA"/>
              <a:t>	-тягнуть за собою накладення штрафу </a:t>
            </a:r>
            <a:r>
              <a:rPr lang="uk-UA">
                <a:solidFill>
                  <a:srgbClr val="253B97"/>
                </a:solidFill>
              </a:rPr>
              <a:t>від п’ятисот до восьмисот неоподатковуваних мінімумів доходів громадян з конфіскацією отриманого доходу чи винагороди та з позбавленням права обіймати певні посади або займатися певною діяльністю строком на один рік. </a:t>
            </a:r>
            <a:r>
              <a:rPr lang="uk-UA">
                <a:solidFill>
                  <a:srgbClr val="FF0000"/>
                </a:solidFill>
              </a:rPr>
              <a:t> </a:t>
            </a:r>
            <a:r>
              <a:rPr b="1" lang="uk-UA">
                <a:solidFill>
                  <a:schemeClr val="accent6"/>
                </a:solidFill>
              </a:rPr>
              <a:t>(8500-13600)</a:t>
            </a:r>
            <a:endParaRPr/>
          </a:p>
        </p:txBody>
      </p:sp>
      <p:pic>
        <p:nvPicPr>
          <p:cNvPr id="291" name="Google Shape;291;p43"/>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4"/>
          <p:cNvSpPr txBox="1"/>
          <p:nvPr>
            <p:ph type="title"/>
          </p:nvPr>
        </p:nvSpPr>
        <p:spPr>
          <a:xfrm>
            <a:off x="790904" y="253288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400"/>
              <a:buFont typeface="Calibri"/>
              <a:buNone/>
            </a:pPr>
            <a:r>
              <a:rPr b="1" lang="uk-UA">
                <a:solidFill>
                  <a:srgbClr val="253B97"/>
                </a:solidFill>
              </a:rPr>
              <a:t>ПІСЛЯ ЗВІЛЬНЕННЯ</a:t>
            </a:r>
            <a:endParaRPr b="1">
              <a:solidFill>
                <a:srgbClr val="253B97"/>
              </a:solidFill>
            </a:endParaRPr>
          </a:p>
        </p:txBody>
      </p:sp>
      <p:pic>
        <p:nvPicPr>
          <p:cNvPr id="297" name="Google Shape;297;p4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4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303" name="Google Shape;303;p45"/>
          <p:cNvSpPr txBox="1"/>
          <p:nvPr>
            <p:ph type="title"/>
          </p:nvPr>
        </p:nvSpPr>
        <p:spPr>
          <a:xfrm>
            <a:off x="0" y="0"/>
            <a:ext cx="11268075" cy="111935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26. Обмеження після припинення діяльності, пов’язаної з виконанням функцій держави, місцевого самоврядування</a:t>
            </a:r>
            <a:endParaRPr/>
          </a:p>
        </p:txBody>
      </p:sp>
      <p:sp>
        <p:nvSpPr>
          <p:cNvPr id="304" name="Google Shape;304;p45"/>
          <p:cNvSpPr txBox="1"/>
          <p:nvPr>
            <p:ph idx="1" type="body"/>
          </p:nvPr>
        </p:nvSpPr>
        <p:spPr>
          <a:xfrm>
            <a:off x="291662" y="1072056"/>
            <a:ext cx="11535153" cy="5785944"/>
          </a:xfrm>
          <a:prstGeom prst="rect">
            <a:avLst/>
          </a:prstGeom>
          <a:noFill/>
          <a:ln>
            <a:noFill/>
          </a:ln>
        </p:spPr>
        <p:txBody>
          <a:bodyPr anchorCtr="0" anchor="t" bIns="45700" lIns="91425" spcFirstLastPara="1" rIns="91425" wrap="square" tIns="45700">
            <a:normAutofit fontScale="70000" lnSpcReduction="20000"/>
          </a:bodyPr>
          <a:lstStyle/>
          <a:p>
            <a:pPr indent="361950" lvl="0" marL="0" rtl="0" algn="just">
              <a:lnSpc>
                <a:spcPct val="90000"/>
              </a:lnSpc>
              <a:spcBef>
                <a:spcPts val="0"/>
              </a:spcBef>
              <a:spcAft>
                <a:spcPts val="0"/>
              </a:spcAft>
              <a:buClr>
                <a:schemeClr val="dk1"/>
              </a:buClr>
              <a:buSzPct val="100000"/>
              <a:buNone/>
            </a:pPr>
            <a:r>
              <a:rPr lang="uk-UA"/>
              <a:t>Особам, уповноваженим на виконання функцій держави або місцевого самоврядування, зазначеним у пункті 1 частини першої статті 3 цього Закону, які звільнилися або іншим чином припинили діяльність, пов’язану з виконанням функцій держави або місцевого самоврядування, забороняється:</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1) протягом року з дня припинення відповідної діяльності укладати трудові договори (контракти) або вчиняти правочини у сфері підприємницької діяльності з юридичними особами приватного права або фізичними особами - підприємцями, якщо особи, зазначені в абзаці першому цієї частини, протягом року до дня припинення виконання функцій держави або місцевого самоврядування здійснювали повноваження з контролю, нагляду або підготовки чи прийняття відповідних рішень щодо діяльності цих юридичних осіб або фізичних осіб - підприємців;</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2) розголошувати або використовувати в інший спосіб у своїх інтересах інформацію, яка стала їм відома у зв’язку з виконанням службових повноважень, крім випадків, встановлених законом;</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3) протягом року з дня припинення відповідної діяльності представляти інтереси будь-якої особи у справах (у тому числі в тих, що розглядаються в судах), в яких іншою стороною є орган, підприємство, установа, організація, в якому (яких) вони працювали на момент припинення зазначеної діяльності.</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46"/>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310" name="Google Shape;310;p46"/>
          <p:cNvSpPr txBox="1"/>
          <p:nvPr>
            <p:ph type="title"/>
          </p:nvPr>
        </p:nvSpPr>
        <p:spPr>
          <a:xfrm>
            <a:off x="0" y="112878"/>
            <a:ext cx="11249025" cy="118777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53B97"/>
              </a:buClr>
              <a:buSzPct val="100000"/>
              <a:buFont typeface="Calibri"/>
              <a:buNone/>
            </a:pPr>
            <a:r>
              <a:rPr b="1" lang="uk-UA" sz="2800">
                <a:solidFill>
                  <a:srgbClr val="253B97"/>
                </a:solidFill>
                <a:latin typeface="Calibri"/>
                <a:ea typeface="Calibri"/>
                <a:cs typeface="Calibri"/>
                <a:sym typeface="Calibri"/>
              </a:rPr>
              <a:t>Стаття 172-8. Незаконне використання інформації, що стала відома особі у зв’язку з виконанням службових або інших визначених законом повноважень</a:t>
            </a:r>
            <a:endParaRPr/>
          </a:p>
        </p:txBody>
      </p:sp>
      <p:sp>
        <p:nvSpPr>
          <p:cNvPr id="311" name="Google Shape;311;p46"/>
          <p:cNvSpPr txBox="1"/>
          <p:nvPr>
            <p:ph idx="1" type="body"/>
          </p:nvPr>
        </p:nvSpPr>
        <p:spPr>
          <a:xfrm>
            <a:off x="244366" y="1324302"/>
            <a:ext cx="11784724" cy="540757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90000"/>
              </a:lnSpc>
              <a:spcBef>
                <a:spcPts val="0"/>
              </a:spcBef>
              <a:spcAft>
                <a:spcPts val="0"/>
              </a:spcAft>
              <a:buClr>
                <a:schemeClr val="dk1"/>
              </a:buClr>
              <a:buSzPct val="100000"/>
              <a:buNone/>
            </a:pPr>
            <a:r>
              <a:rPr lang="uk-UA"/>
              <a:t>	Незаконне розголошення або використання в інший спосіб особою у своїх інтересах інформації, яка стала їй відома у зв’язку з виконанням службових або інших визначених законом повноважень, -</a:t>
            </a:r>
            <a:endParaRPr/>
          </a:p>
          <a:p>
            <a:pPr indent="0" lvl="0" marL="0" rtl="0" algn="just">
              <a:lnSpc>
                <a:spcPct val="90000"/>
              </a:lnSpc>
              <a:spcBef>
                <a:spcPts val="1000"/>
              </a:spcBef>
              <a:spcAft>
                <a:spcPts val="0"/>
              </a:spcAft>
              <a:buClr>
                <a:schemeClr val="dk1"/>
              </a:buClr>
              <a:buSzPct val="100000"/>
              <a:buNone/>
            </a:pPr>
            <a:r>
              <a:rPr lang="uk-UA"/>
              <a:t>	- тягне за собою накладення штрафу </a:t>
            </a:r>
            <a:r>
              <a:rPr lang="uk-UA">
                <a:solidFill>
                  <a:srgbClr val="253B97"/>
                </a:solidFill>
              </a:rPr>
              <a:t>від ста до ста п’ятдесяти неоподатковуваних мінімумів </a:t>
            </a:r>
            <a:r>
              <a:rPr lang="uk-UA"/>
              <a:t>доходів громадян.  </a:t>
            </a:r>
            <a:r>
              <a:rPr b="1" lang="uk-UA">
                <a:solidFill>
                  <a:schemeClr val="accent6"/>
                </a:solidFill>
              </a:rPr>
              <a:t>(1700-2550)</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Незаконне розголошення або використання в інший спосіб особою у своїх інтересах чи в інтересах іншої фізичної або юридичної особи інформації про викривача, його близьких осіб чи інформації, що може ідентифікувати особу викривача, його близьких осіб, яка стала їй (їм) відома у зв’язку з виконанням службових або інших визначених законом повноважень, -</a:t>
            </a:r>
            <a:endParaRPr/>
          </a:p>
          <a:p>
            <a:pPr indent="0" lvl="0" marL="0" rtl="0" algn="just">
              <a:lnSpc>
                <a:spcPct val="90000"/>
              </a:lnSpc>
              <a:spcBef>
                <a:spcPts val="1000"/>
              </a:spcBef>
              <a:spcAft>
                <a:spcPts val="0"/>
              </a:spcAft>
              <a:buClr>
                <a:schemeClr val="dk1"/>
              </a:buClr>
              <a:buSzPct val="100000"/>
              <a:buNone/>
            </a:pPr>
            <a:r>
              <a:rPr lang="uk-UA"/>
              <a:t>	- тягне за собою накладення </a:t>
            </a:r>
            <a:r>
              <a:rPr lang="uk-UA">
                <a:solidFill>
                  <a:srgbClr val="253B97"/>
                </a:solidFill>
              </a:rPr>
              <a:t>штрафу від однієї тисячі до двох тисяч п’ятисот неоподатковуваних мінімумів доходів громадян з позбавленням права обіймати певні посади або займатися певною діяльністю строком на один рік.  </a:t>
            </a:r>
            <a:r>
              <a:rPr b="1" lang="uk-UA">
                <a:solidFill>
                  <a:schemeClr val="accent6"/>
                </a:solidFill>
              </a:rPr>
              <a:t>(17000-42500)</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7"/>
          <p:cNvSpPr txBox="1"/>
          <p:nvPr>
            <p:ph type="title"/>
          </p:nvPr>
        </p:nvSpPr>
        <p:spPr>
          <a:xfrm>
            <a:off x="790904" y="253288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400"/>
              <a:buFont typeface="Calibri"/>
              <a:buNone/>
            </a:pPr>
            <a:r>
              <a:rPr b="1" lang="uk-UA">
                <a:solidFill>
                  <a:srgbClr val="253B97"/>
                </a:solidFill>
              </a:rPr>
              <a:t>РОБОТА БЛИЗЬКИХ ОСІБ</a:t>
            </a:r>
            <a:endParaRPr b="1">
              <a:solidFill>
                <a:srgbClr val="253B97"/>
              </a:solidFill>
            </a:endParaRPr>
          </a:p>
        </p:txBody>
      </p:sp>
      <p:pic>
        <p:nvPicPr>
          <p:cNvPr id="317" name="Google Shape;317;p4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48"/>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323" name="Google Shape;323;p48"/>
          <p:cNvSpPr txBox="1"/>
          <p:nvPr>
            <p:ph type="title"/>
          </p:nvPr>
        </p:nvSpPr>
        <p:spPr>
          <a:xfrm>
            <a:off x="0" y="0"/>
            <a:ext cx="12192000" cy="73324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27. Обмеження спільної роботи близьких осіб</a:t>
            </a:r>
            <a:endParaRPr/>
          </a:p>
        </p:txBody>
      </p:sp>
      <p:sp>
        <p:nvSpPr>
          <p:cNvPr id="324" name="Google Shape;324;p48"/>
          <p:cNvSpPr txBox="1"/>
          <p:nvPr>
            <p:ph idx="1" type="body"/>
          </p:nvPr>
        </p:nvSpPr>
        <p:spPr>
          <a:xfrm>
            <a:off x="353683" y="905774"/>
            <a:ext cx="11473132" cy="5952226"/>
          </a:xfrm>
          <a:prstGeom prst="rect">
            <a:avLst/>
          </a:prstGeom>
          <a:noFill/>
          <a:ln>
            <a:noFill/>
          </a:ln>
        </p:spPr>
        <p:txBody>
          <a:bodyPr anchorCtr="0" anchor="t" bIns="45700" lIns="91425" spcFirstLastPara="1" rIns="91425" wrap="square" tIns="45700">
            <a:normAutofit fontScale="70000" lnSpcReduction="20000"/>
          </a:bodyPr>
          <a:lstStyle/>
          <a:p>
            <a:pPr indent="361950" lvl="0" marL="0" rtl="0" algn="just">
              <a:lnSpc>
                <a:spcPct val="90000"/>
              </a:lnSpc>
              <a:spcBef>
                <a:spcPts val="0"/>
              </a:spcBef>
              <a:spcAft>
                <a:spcPts val="0"/>
              </a:spcAft>
              <a:buClr>
                <a:schemeClr val="dk1"/>
              </a:buClr>
              <a:buSzPct val="100000"/>
              <a:buNone/>
            </a:pPr>
            <a:r>
              <a:rPr lang="uk-UA"/>
              <a:t> Особи, зазначені у пункті 1 частини першої статті 3 цього Закону, </a:t>
            </a:r>
            <a:r>
              <a:rPr lang="uk-UA">
                <a:solidFill>
                  <a:srgbClr val="253B97"/>
                </a:solidFill>
              </a:rPr>
              <a:t>не можуть мати у прямому підпорядкуванні близьких їм осіб або бути прямо підпорядкованими у зв’язку з виконанням повноважень близьким їм особам.</a:t>
            </a:r>
            <a:endParaRPr/>
          </a:p>
          <a:p>
            <a:pPr indent="361950" lvl="0" marL="0" rtl="0" algn="just">
              <a:lnSpc>
                <a:spcPct val="90000"/>
              </a:lnSpc>
              <a:spcBef>
                <a:spcPts val="1000"/>
              </a:spcBef>
              <a:spcAft>
                <a:spcPts val="0"/>
              </a:spcAft>
              <a:buClr>
                <a:schemeClr val="dk1"/>
              </a:buClr>
              <a:buSzPct val="100000"/>
              <a:buNone/>
            </a:pPr>
            <a:r>
              <a:rPr lang="uk-UA"/>
              <a:t>Особи, які претендують на зайняття посад, зазначених у пункті 1 частини першої статті 3 цього Закону, </a:t>
            </a:r>
            <a:r>
              <a:rPr lang="uk-UA">
                <a:solidFill>
                  <a:srgbClr val="253B97"/>
                </a:solidFill>
              </a:rPr>
              <a:t>зобов’язані повідомити керівництво органу, на посаду в якому вони претендують, про працюючих у цьому органі близьких їм осіб.</a:t>
            </a:r>
            <a:endParaRPr/>
          </a:p>
          <a:p>
            <a:pPr indent="361950" lvl="0" marL="0" rtl="0" algn="just">
              <a:lnSpc>
                <a:spcPct val="90000"/>
              </a:lnSpc>
              <a:spcBef>
                <a:spcPts val="1000"/>
              </a:spcBef>
              <a:spcAft>
                <a:spcPts val="0"/>
              </a:spcAft>
              <a:buClr>
                <a:schemeClr val="dk1"/>
              </a:buClr>
              <a:buSzPct val="100000"/>
              <a:buNone/>
            </a:pPr>
            <a:r>
              <a:rPr lang="uk-UA"/>
              <a:t>Положення абзаців першого та другого цієї частини </a:t>
            </a:r>
            <a:r>
              <a:rPr lang="uk-UA">
                <a:solidFill>
                  <a:srgbClr val="253B97"/>
                </a:solidFill>
              </a:rPr>
              <a:t>не поширюються </a:t>
            </a:r>
            <a:r>
              <a:rPr lang="uk-UA"/>
              <a:t>на:</a:t>
            </a:r>
            <a:endParaRPr/>
          </a:p>
          <a:p>
            <a:pPr indent="361950" lvl="0" marL="0" rtl="0" algn="just">
              <a:lnSpc>
                <a:spcPct val="90000"/>
              </a:lnSpc>
              <a:spcBef>
                <a:spcPts val="1000"/>
              </a:spcBef>
              <a:spcAft>
                <a:spcPts val="0"/>
              </a:spcAft>
              <a:buClr>
                <a:schemeClr val="dk1"/>
              </a:buClr>
              <a:buSzPct val="100000"/>
              <a:buNone/>
            </a:pPr>
            <a:r>
              <a:rPr lang="uk-UA"/>
              <a:t>1) народних засідателів і присяжних;</a:t>
            </a:r>
            <a:endParaRPr/>
          </a:p>
          <a:p>
            <a:pPr indent="361950" lvl="0" marL="0" rtl="0" algn="just">
              <a:lnSpc>
                <a:spcPct val="90000"/>
              </a:lnSpc>
              <a:spcBef>
                <a:spcPts val="1000"/>
              </a:spcBef>
              <a:spcAft>
                <a:spcPts val="0"/>
              </a:spcAft>
              <a:buClr>
                <a:schemeClr val="dk1"/>
              </a:buClr>
              <a:buSzPct val="100000"/>
              <a:buNone/>
            </a:pPr>
            <a:r>
              <a:rPr lang="uk-UA"/>
              <a:t>2) близьких осіб, які прямо підпорядковані один одному у зв’язку з набуттям одним з них статусу виборної особи, крім випадків прийняття близької особи на роботу помічником-консультантом народного депутата України, помічником-консультантом депутата Верховної Ради Автономної Республіки Крим, помічником-консультантом депутата місцевої ради;</a:t>
            </a:r>
            <a:endParaRPr/>
          </a:p>
          <a:p>
            <a:pPr indent="361950" lvl="0" marL="0" rtl="0" algn="just">
              <a:lnSpc>
                <a:spcPct val="90000"/>
              </a:lnSpc>
              <a:spcBef>
                <a:spcPts val="1000"/>
              </a:spcBef>
              <a:spcAft>
                <a:spcPts val="0"/>
              </a:spcAft>
              <a:buClr>
                <a:schemeClr val="dk1"/>
              </a:buClr>
              <a:buSzPct val="100000"/>
              <a:buNone/>
            </a:pPr>
            <a:r>
              <a:rPr lang="uk-UA"/>
              <a:t>3) осіб, які працюють у сільських населених пунктах (крім тих, що є районними центрами), а також гірських населених пунктах.</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У разі виникнення обставин, що порушують вимоги частини першої цієї статті, відповідні особи, близькі їм особи вживають заходів щодо усунення таких обставин </a:t>
            </a:r>
            <a:r>
              <a:rPr lang="uk-UA">
                <a:solidFill>
                  <a:srgbClr val="253B97"/>
                </a:solidFill>
              </a:rPr>
              <a:t>у п’ятнадцятиденний строк.</a:t>
            </a:r>
            <a:endParaRPr/>
          </a:p>
          <a:p>
            <a:pPr indent="361950" lvl="0" marL="0" rtl="0" algn="just">
              <a:lnSpc>
                <a:spcPct val="90000"/>
              </a:lnSpc>
              <a:spcBef>
                <a:spcPts val="1000"/>
              </a:spcBef>
              <a:spcAft>
                <a:spcPts val="0"/>
              </a:spcAft>
              <a:buClr>
                <a:schemeClr val="dk1"/>
              </a:buClr>
              <a:buSzPct val="100000"/>
              <a:buNone/>
            </a:pPr>
            <a:r>
              <a:rPr lang="uk-UA"/>
              <a:t>Якщо в зазначений строк ці обставини добровільно не усунуто, відповідні особи або близькі їм особи в місячний строк з моменту виникнення обставин </a:t>
            </a:r>
            <a:r>
              <a:rPr lang="uk-UA">
                <a:solidFill>
                  <a:srgbClr val="253B97"/>
                </a:solidFill>
              </a:rPr>
              <a:t>підлягають переведенню</a:t>
            </a:r>
            <a:r>
              <a:rPr lang="uk-UA">
                <a:solidFill>
                  <a:srgbClr val="FF0000"/>
                </a:solidFill>
              </a:rPr>
              <a:t> </a:t>
            </a:r>
            <a:r>
              <a:rPr lang="uk-UA"/>
              <a:t>в установленому порядку на іншу посаду, що виключає пряме підпорядкування.</a:t>
            </a:r>
            <a:endParaRPr/>
          </a:p>
          <a:p>
            <a:pPr indent="361950" lvl="0" marL="0" rtl="0" algn="just">
              <a:lnSpc>
                <a:spcPct val="90000"/>
              </a:lnSpc>
              <a:spcBef>
                <a:spcPts val="1000"/>
              </a:spcBef>
              <a:spcAft>
                <a:spcPts val="0"/>
              </a:spcAft>
              <a:buClr>
                <a:schemeClr val="dk1"/>
              </a:buClr>
              <a:buSzPct val="100000"/>
              <a:buNone/>
            </a:pPr>
            <a:r>
              <a:rPr lang="uk-UA"/>
              <a:t>У разі неможливості такого переведення особа, яка перебуває у підпорядкуванні</a:t>
            </a:r>
            <a:r>
              <a:rPr lang="uk-UA">
                <a:solidFill>
                  <a:srgbClr val="253B97"/>
                </a:solidFill>
              </a:rPr>
              <a:t>, підлягає звільненню </a:t>
            </a:r>
            <a:r>
              <a:rPr lang="uk-UA"/>
              <a:t>із займаної посади.</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4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330" name="Google Shape;330;p49"/>
          <p:cNvSpPr txBox="1"/>
          <p:nvPr>
            <p:ph idx="1" type="body"/>
          </p:nvPr>
        </p:nvSpPr>
        <p:spPr>
          <a:xfrm>
            <a:off x="402021" y="378372"/>
            <a:ext cx="11390586" cy="6235261"/>
          </a:xfrm>
          <a:prstGeom prst="rect">
            <a:avLst/>
          </a:prstGeom>
          <a:noFill/>
          <a:ln>
            <a:noFill/>
          </a:ln>
        </p:spPr>
        <p:txBody>
          <a:bodyPr anchorCtr="0" anchor="t" bIns="45700" lIns="91425" spcFirstLastPara="1" rIns="91425" wrap="square" tIns="45700">
            <a:normAutofit lnSpcReduction="10000"/>
          </a:bodyPr>
          <a:lstStyle/>
          <a:p>
            <a:pPr indent="0" lvl="0" marL="0" rtl="0" algn="just">
              <a:lnSpc>
                <a:spcPct val="90000"/>
              </a:lnSpc>
              <a:spcBef>
                <a:spcPts val="0"/>
              </a:spcBef>
              <a:spcAft>
                <a:spcPts val="0"/>
              </a:spcAft>
              <a:buClr>
                <a:schemeClr val="dk1"/>
              </a:buClr>
              <a:buSzPts val="2800"/>
              <a:buNone/>
            </a:pPr>
            <a:r>
              <a:rPr lang="uk-UA"/>
              <a:t>	Особи, які претендують на зайняття посад, зазначених у п. 1 ч. 1 ст. 3 Закону, </a:t>
            </a:r>
            <a:r>
              <a:rPr b="1" lang="uk-UA">
                <a:solidFill>
                  <a:srgbClr val="253B97"/>
                </a:solidFill>
              </a:rPr>
              <a:t>зобов’язані повідомити </a:t>
            </a:r>
            <a:r>
              <a:rPr lang="uk-UA"/>
              <a:t>керівництво органу, на посаду в якому вони претендують, про працюючих у цьому органі близьких їм осіб (ч. 1 ст. 27 Закону).</a:t>
            </a:r>
            <a:endParaRPr/>
          </a:p>
          <a:p>
            <a:pPr indent="0" lvl="0" marL="0" rtl="0" algn="just">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rPr lang="uk-UA"/>
              <a:t>	Таке повідомлення здійснюється стосовно </a:t>
            </a:r>
            <a:r>
              <a:rPr b="1" lang="uk-UA">
                <a:solidFill>
                  <a:srgbClr val="253B97"/>
                </a:solidFill>
              </a:rPr>
              <a:t>всіх близьких осіб</a:t>
            </a:r>
            <a:r>
              <a:rPr lang="uk-UA">
                <a:solidFill>
                  <a:srgbClr val="253B97"/>
                </a:solidFill>
              </a:rPr>
              <a:t>, </a:t>
            </a:r>
            <a:r>
              <a:rPr lang="uk-UA"/>
              <a:t>які працюють в органі, незалежно від того, яку посаду вони обіймають, та чи призведе таке призначення до утворення відносин прямого підпорядкування між близькими особами.</a:t>
            </a:r>
            <a:endParaRPr/>
          </a:p>
          <a:p>
            <a:pPr indent="0" lvl="0" marL="0" rtl="0" algn="just">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rPr lang="uk-UA"/>
              <a:t>	У повідомленні необхідно зазначати також про близьких осіб, які працюють в органі вищого (нижчого) рівня до органу, в який працевлаштовується особа, оскільки поняття «пряме підпорядкування» охоплює повноваження щодо прийняття на роботу, звільнення з роботи, застосування заохочень, дисциплінарних стягнень (у тому числі участь у вирішенні таких питань) тощо.</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0"/>
          <p:cNvSpPr txBox="1"/>
          <p:nvPr>
            <p:ph type="title"/>
          </p:nvPr>
        </p:nvSpPr>
        <p:spPr>
          <a:xfrm>
            <a:off x="228600" y="283780"/>
            <a:ext cx="5123793" cy="576229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Font typeface="Calibri"/>
              <a:buNone/>
            </a:pPr>
            <a:r>
              <a:rPr lang="uk-UA" sz="2400"/>
              <a:t>1) у 15-денний строк близькі особи вживають заходів щодо усунення таких обставин;</a:t>
            </a:r>
            <a:br>
              <a:rPr lang="uk-UA" sz="2400"/>
            </a:br>
            <a:r>
              <a:rPr lang="uk-UA" sz="2400"/>
              <a:t>2) якщо в зазначений строк ці обставини добровільно не усунуто, відповідні особи або близькі їм особи в місячний строк з моменту виникнення обставин підлягають переведенню в установленому порядку на іншу посаду, що виключає пряме підпорядкування;</a:t>
            </a:r>
            <a:br>
              <a:rPr lang="uk-UA" sz="2400"/>
            </a:br>
            <a:r>
              <a:rPr lang="uk-UA" sz="2400"/>
              <a:t>3) у разі неможливості такого переведення особа, яка перебуває у підпорядкуванні, підлягає звільненню із займаної посади</a:t>
            </a:r>
            <a:endParaRPr/>
          </a:p>
        </p:txBody>
      </p:sp>
      <p:pic>
        <p:nvPicPr>
          <p:cNvPr id="336" name="Google Shape;336;p50"/>
          <p:cNvPicPr preferRelativeResize="0"/>
          <p:nvPr>
            <p:ph idx="1" type="body"/>
          </p:nvPr>
        </p:nvPicPr>
        <p:blipFill rotWithShape="1">
          <a:blip r:embed="rId3">
            <a:alphaModFix/>
          </a:blip>
          <a:srcRect b="0" l="0" r="0" t="0"/>
          <a:stretch/>
        </p:blipFill>
        <p:spPr>
          <a:xfrm>
            <a:off x="5367917" y="256955"/>
            <a:ext cx="6618824" cy="4551527"/>
          </a:xfrm>
          <a:prstGeom prst="rect">
            <a:avLst/>
          </a:prstGeom>
          <a:noFill/>
          <a:ln>
            <a:noFill/>
          </a:ln>
        </p:spPr>
      </p:pic>
      <p:pic>
        <p:nvPicPr>
          <p:cNvPr id="337" name="Google Shape;337;p50"/>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1"/>
          <p:cNvSpPr txBox="1"/>
          <p:nvPr>
            <p:ph type="title"/>
          </p:nvPr>
        </p:nvSpPr>
        <p:spPr>
          <a:xfrm>
            <a:off x="790904" y="253288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400"/>
              <a:buFont typeface="Calibri"/>
              <a:buNone/>
            </a:pPr>
            <a:r>
              <a:rPr b="1" lang="uk-UA">
                <a:solidFill>
                  <a:srgbClr val="253B97"/>
                </a:solidFill>
              </a:rPr>
              <a:t>КОНФЛІКТ ІНТЕРЕСІВ</a:t>
            </a:r>
            <a:endParaRPr b="1">
              <a:solidFill>
                <a:srgbClr val="253B97"/>
              </a:solidFill>
            </a:endParaRPr>
          </a:p>
        </p:txBody>
      </p:sp>
      <p:pic>
        <p:nvPicPr>
          <p:cNvPr id="343" name="Google Shape;343;p51"/>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2"/>
          <p:cNvSpPr txBox="1"/>
          <p:nvPr>
            <p:ph type="title"/>
          </p:nvPr>
        </p:nvSpPr>
        <p:spPr>
          <a:xfrm>
            <a:off x="0" y="0"/>
            <a:ext cx="12192000" cy="78500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200"/>
              <a:buFont typeface="Calibri"/>
              <a:buNone/>
            </a:pPr>
            <a:r>
              <a:rPr b="1" lang="uk-UA" sz="3200">
                <a:solidFill>
                  <a:srgbClr val="253B97"/>
                </a:solidFill>
                <a:latin typeface="Calibri"/>
                <a:ea typeface="Calibri"/>
                <a:cs typeface="Calibri"/>
                <a:sym typeface="Calibri"/>
              </a:rPr>
              <a:t>Запобігання та врегулювання конфлікту інтересів</a:t>
            </a:r>
            <a:endParaRPr/>
          </a:p>
        </p:txBody>
      </p:sp>
      <p:sp>
        <p:nvSpPr>
          <p:cNvPr id="349" name="Google Shape;349;p52"/>
          <p:cNvSpPr txBox="1"/>
          <p:nvPr>
            <p:ph idx="1" type="body"/>
          </p:nvPr>
        </p:nvSpPr>
        <p:spPr>
          <a:xfrm>
            <a:off x="370936" y="1268078"/>
            <a:ext cx="11481758" cy="5589921"/>
          </a:xfrm>
          <a:prstGeom prst="rect">
            <a:avLst/>
          </a:prstGeom>
          <a:noFill/>
          <a:ln>
            <a:noFill/>
          </a:ln>
        </p:spPr>
        <p:txBody>
          <a:bodyPr anchorCtr="0" anchor="t" bIns="45700" lIns="91425" spcFirstLastPara="1" rIns="91425" wrap="square" tIns="45700">
            <a:normAutofit/>
          </a:bodyPr>
          <a:lstStyle/>
          <a:p>
            <a:pPr indent="361950" lvl="0" marL="0" rtl="0" algn="just">
              <a:lnSpc>
                <a:spcPct val="90000"/>
              </a:lnSpc>
              <a:spcBef>
                <a:spcPts val="0"/>
              </a:spcBef>
              <a:spcAft>
                <a:spcPts val="0"/>
              </a:spcAft>
              <a:buClr>
                <a:schemeClr val="dk1"/>
              </a:buClr>
              <a:buSzPts val="3000"/>
              <a:buNone/>
            </a:pPr>
            <a:r>
              <a:rPr lang="uk-UA" sz="3000"/>
              <a:t>1. </a:t>
            </a:r>
            <a:r>
              <a:rPr lang="uk-UA" sz="3000">
                <a:solidFill>
                  <a:srgbClr val="253B97"/>
                </a:solidFill>
              </a:rPr>
              <a:t>Потенційний конфлікт інтересів </a:t>
            </a:r>
            <a:r>
              <a:rPr lang="uk-UA" sz="3000"/>
              <a:t>- наявність у особи приватного інтересу у сфері, в якій вона виконує свої службові чи представницькі повноваження, що може вплинути на об’єктивність чи неупередженість прийняття нею рішень, або на вчинення чи невчинення дій під час виконання зазначених повноважень.</a:t>
            </a:r>
            <a:endParaRPr/>
          </a:p>
          <a:p>
            <a:pPr indent="361950" lvl="0" marL="0" rtl="0" algn="just">
              <a:lnSpc>
                <a:spcPct val="90000"/>
              </a:lnSpc>
              <a:spcBef>
                <a:spcPts val="1000"/>
              </a:spcBef>
              <a:spcAft>
                <a:spcPts val="0"/>
              </a:spcAft>
              <a:buClr>
                <a:schemeClr val="dk1"/>
              </a:buClr>
              <a:buSzPts val="3000"/>
              <a:buNone/>
            </a:pPr>
            <a:r>
              <a:t/>
            </a:r>
            <a:endParaRPr sz="3000"/>
          </a:p>
          <a:p>
            <a:pPr indent="361950" lvl="0" marL="0" rtl="0" algn="just">
              <a:lnSpc>
                <a:spcPct val="90000"/>
              </a:lnSpc>
              <a:spcBef>
                <a:spcPts val="1000"/>
              </a:spcBef>
              <a:spcAft>
                <a:spcPts val="0"/>
              </a:spcAft>
              <a:buClr>
                <a:schemeClr val="dk1"/>
              </a:buClr>
              <a:buSzPts val="3000"/>
              <a:buNone/>
            </a:pPr>
            <a:r>
              <a:rPr lang="uk-UA" sz="3000"/>
              <a:t>2. </a:t>
            </a:r>
            <a:r>
              <a:rPr lang="uk-UA" sz="3000">
                <a:solidFill>
                  <a:srgbClr val="253B97"/>
                </a:solidFill>
              </a:rPr>
              <a:t>Реальний конфлікт інтересів </a:t>
            </a:r>
            <a:r>
              <a:rPr lang="uk-UA" sz="3000"/>
              <a:t>- суперечність між приватним інтересом особи та її службовими чи представницькими повноваженнями, що впливає на об’єктивність або неупередженість прийняття рішень, або на вчинення чи невчинення дій під час виконання зазначених повноважень.</a:t>
            </a:r>
            <a:endParaRPr/>
          </a:p>
        </p:txBody>
      </p:sp>
      <p:pic>
        <p:nvPicPr>
          <p:cNvPr id="350" name="Google Shape;350;p52"/>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id="355" name="Google Shape;355;p53"/>
          <p:cNvPicPr preferRelativeResize="0"/>
          <p:nvPr/>
        </p:nvPicPr>
        <p:blipFill rotWithShape="1">
          <a:blip r:embed="rId3">
            <a:alphaModFix/>
          </a:blip>
          <a:srcRect b="0" l="0" r="0" t="0"/>
          <a:stretch/>
        </p:blipFill>
        <p:spPr>
          <a:xfrm>
            <a:off x="3010391" y="86709"/>
            <a:ext cx="6488333" cy="6703867"/>
          </a:xfrm>
          <a:prstGeom prst="rect">
            <a:avLst/>
          </a:prstGeom>
          <a:noFill/>
          <a:ln>
            <a:noFill/>
          </a:ln>
        </p:spPr>
      </p:pic>
      <p:pic>
        <p:nvPicPr>
          <p:cNvPr id="356" name="Google Shape;356;p53"/>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4"/>
          <p:cNvSpPr txBox="1"/>
          <p:nvPr>
            <p:ph type="title"/>
          </p:nvPr>
        </p:nvSpPr>
        <p:spPr>
          <a:xfrm>
            <a:off x="252249" y="104995"/>
            <a:ext cx="10796752" cy="110106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172-7. КУпАП Порушення вимог щодо запобігання та врегулювання конфлікту інтересів</a:t>
            </a:r>
            <a:endParaRPr/>
          </a:p>
        </p:txBody>
      </p:sp>
      <p:sp>
        <p:nvSpPr>
          <p:cNvPr id="362" name="Google Shape;362;p54"/>
          <p:cNvSpPr txBox="1"/>
          <p:nvPr>
            <p:ph idx="1" type="body"/>
          </p:nvPr>
        </p:nvSpPr>
        <p:spPr>
          <a:xfrm>
            <a:off x="307428" y="1221828"/>
            <a:ext cx="11705896" cy="5494282"/>
          </a:xfrm>
          <a:prstGeom prst="rect">
            <a:avLst/>
          </a:prstGeom>
          <a:noFill/>
          <a:ln>
            <a:noFill/>
          </a:ln>
        </p:spPr>
        <p:txBody>
          <a:bodyPr anchorCtr="0" anchor="t" bIns="45700" lIns="91425" spcFirstLastPara="1" rIns="91425" wrap="square" tIns="45700">
            <a:normAutofit fontScale="92500" lnSpcReduction="20000"/>
          </a:bodyPr>
          <a:lstStyle/>
          <a:p>
            <a:pPr indent="0" lvl="0" marL="0" rtl="0" algn="just">
              <a:lnSpc>
                <a:spcPct val="90000"/>
              </a:lnSpc>
              <a:spcBef>
                <a:spcPts val="0"/>
              </a:spcBef>
              <a:spcAft>
                <a:spcPts val="0"/>
              </a:spcAft>
              <a:buClr>
                <a:schemeClr val="dk1"/>
              </a:buClr>
              <a:buSzPct val="100000"/>
              <a:buNone/>
            </a:pPr>
            <a:r>
              <a:rPr lang="uk-UA"/>
              <a:t>	Неповідомлення особою у встановлених законом випадках та порядку про наявність у неї реального конфлікту інтересів -</a:t>
            </a:r>
            <a:endParaRPr/>
          </a:p>
          <a:p>
            <a:pPr indent="0" lvl="0" marL="0" rtl="0" algn="just">
              <a:lnSpc>
                <a:spcPct val="90000"/>
              </a:lnSpc>
              <a:spcBef>
                <a:spcPts val="1000"/>
              </a:spcBef>
              <a:spcAft>
                <a:spcPts val="0"/>
              </a:spcAft>
              <a:buClr>
                <a:schemeClr val="dk1"/>
              </a:buClr>
              <a:buSzPct val="100000"/>
              <a:buNone/>
            </a:pPr>
            <a:r>
              <a:rPr lang="uk-UA"/>
              <a:t>	- тягне за собою накладення штрафу </a:t>
            </a:r>
            <a:r>
              <a:rPr lang="uk-UA">
                <a:solidFill>
                  <a:srgbClr val="253B97"/>
                </a:solidFill>
              </a:rPr>
              <a:t>від ста до двохсот неоподатковуваних мінімумів </a:t>
            </a:r>
            <a:r>
              <a:rPr lang="uk-UA"/>
              <a:t>доходів громадян.  </a:t>
            </a:r>
            <a:r>
              <a:rPr b="1" lang="uk-UA">
                <a:solidFill>
                  <a:schemeClr val="accent6"/>
                </a:solidFill>
              </a:rPr>
              <a:t>(1700-3400)</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Вчинення дій чи прийняття рішень в умовах реального конфлікту інтересів </a:t>
            </a:r>
            <a:endParaRPr/>
          </a:p>
          <a:p>
            <a:pPr indent="0" lvl="0" marL="0" rtl="0" algn="just">
              <a:lnSpc>
                <a:spcPct val="90000"/>
              </a:lnSpc>
              <a:spcBef>
                <a:spcPts val="1000"/>
              </a:spcBef>
              <a:spcAft>
                <a:spcPts val="0"/>
              </a:spcAft>
              <a:buClr>
                <a:schemeClr val="dk1"/>
              </a:buClr>
              <a:buSzPct val="100000"/>
              <a:buNone/>
            </a:pPr>
            <a:r>
              <a:rPr lang="uk-UA"/>
              <a:t>	- тягнуть за собою накладення штрафу </a:t>
            </a:r>
            <a:r>
              <a:rPr lang="uk-UA">
                <a:solidFill>
                  <a:srgbClr val="253B97"/>
                </a:solidFill>
              </a:rPr>
              <a:t>від двохсот до чотирьохсот неоподатковуваних мінімумів </a:t>
            </a:r>
            <a:r>
              <a:rPr lang="uk-UA"/>
              <a:t>доходів громадян.  </a:t>
            </a:r>
            <a:r>
              <a:rPr b="1" lang="uk-UA">
                <a:solidFill>
                  <a:schemeClr val="accent6"/>
                </a:solidFill>
              </a:rPr>
              <a:t>(3400-6800)</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Дії, передбачені частиною першою або другою, вчинені особою, яку протягом року було піддано адміністративному стягненню за такі ж порушення, -</a:t>
            </a:r>
            <a:endParaRPr/>
          </a:p>
          <a:p>
            <a:pPr indent="0" lvl="0" marL="0" rtl="0" algn="just">
              <a:lnSpc>
                <a:spcPct val="90000"/>
              </a:lnSpc>
              <a:spcBef>
                <a:spcPts val="1000"/>
              </a:spcBef>
              <a:spcAft>
                <a:spcPts val="0"/>
              </a:spcAft>
              <a:buClr>
                <a:schemeClr val="dk1"/>
              </a:buClr>
              <a:buSzPct val="100000"/>
              <a:buNone/>
            </a:pPr>
            <a:r>
              <a:rPr lang="uk-UA"/>
              <a:t>	- тягнуть за собою накладення штрафу </a:t>
            </a:r>
            <a:r>
              <a:rPr lang="uk-UA">
                <a:solidFill>
                  <a:srgbClr val="253B97"/>
                </a:solidFill>
              </a:rPr>
              <a:t>від чотирьохсот до восьмисот неоподатковуваних мінімумів доходів громадян з позбавленням права обіймати певні посади або займатися певною діяльністю строком на один рік.  </a:t>
            </a:r>
            <a:r>
              <a:rPr b="1" lang="uk-UA">
                <a:solidFill>
                  <a:schemeClr val="accent6"/>
                </a:solidFill>
              </a:rPr>
              <a:t>(6800-13600)</a:t>
            </a:r>
            <a:endParaRPr/>
          </a:p>
        </p:txBody>
      </p:sp>
      <p:pic>
        <p:nvPicPr>
          <p:cNvPr id="363" name="Google Shape;363;p5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5"/>
          <p:cNvSpPr txBox="1"/>
          <p:nvPr>
            <p:ph type="title"/>
          </p:nvPr>
        </p:nvSpPr>
        <p:spPr>
          <a:xfrm>
            <a:off x="790904" y="253288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400"/>
              <a:buFont typeface="Calibri"/>
              <a:buNone/>
            </a:pPr>
            <a:r>
              <a:rPr b="1" lang="uk-UA">
                <a:solidFill>
                  <a:srgbClr val="253B97"/>
                </a:solidFill>
              </a:rPr>
              <a:t>ДЕКЛАРУВАННЯ</a:t>
            </a:r>
            <a:endParaRPr b="1">
              <a:solidFill>
                <a:srgbClr val="253B97"/>
              </a:solidFill>
            </a:endParaRPr>
          </a:p>
        </p:txBody>
      </p:sp>
      <p:pic>
        <p:nvPicPr>
          <p:cNvPr id="369" name="Google Shape;369;p5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id="374" name="Google Shape;374;p56"/>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375" name="Google Shape;375;p56"/>
          <p:cNvSpPr txBox="1"/>
          <p:nvPr>
            <p:ph type="title"/>
          </p:nvPr>
        </p:nvSpPr>
        <p:spPr>
          <a:xfrm>
            <a:off x="128751" y="0"/>
            <a:ext cx="11163717" cy="78575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Законом та Порядком № 449/21 передбачено три види декларацій:</a:t>
            </a:r>
            <a:endParaRPr/>
          </a:p>
        </p:txBody>
      </p:sp>
      <p:sp>
        <p:nvSpPr>
          <p:cNvPr id="376" name="Google Shape;376;p56"/>
          <p:cNvSpPr txBox="1"/>
          <p:nvPr>
            <p:ph idx="1" type="body"/>
          </p:nvPr>
        </p:nvSpPr>
        <p:spPr>
          <a:xfrm>
            <a:off x="252247" y="843454"/>
            <a:ext cx="11705897" cy="5849007"/>
          </a:xfrm>
          <a:prstGeom prst="rect">
            <a:avLst/>
          </a:prstGeom>
          <a:noFill/>
          <a:ln>
            <a:noFill/>
          </a:ln>
        </p:spPr>
        <p:txBody>
          <a:bodyPr anchorCtr="0" anchor="t" bIns="45700" lIns="91425" spcFirstLastPara="1" rIns="91425" wrap="square" tIns="45700">
            <a:normAutofit fontScale="55000" lnSpcReduction="20000"/>
          </a:bodyPr>
          <a:lstStyle/>
          <a:p>
            <a:pPr indent="0" lvl="0" marL="0" rtl="0" algn="ctr">
              <a:lnSpc>
                <a:spcPct val="90000"/>
              </a:lnSpc>
              <a:spcBef>
                <a:spcPts val="0"/>
              </a:spcBef>
              <a:spcAft>
                <a:spcPts val="0"/>
              </a:spcAft>
              <a:buClr>
                <a:schemeClr val="dk1"/>
              </a:buClr>
              <a:buSzPct val="100000"/>
              <a:buNone/>
            </a:pPr>
            <a:r>
              <a:rPr lang="uk-UA"/>
              <a:t>	</a:t>
            </a:r>
            <a:r>
              <a:rPr lang="uk-UA">
                <a:solidFill>
                  <a:srgbClr val="253B97"/>
                </a:solidFill>
              </a:rPr>
              <a:t>1) щорічна декларація </a:t>
            </a:r>
            <a:r>
              <a:rPr lang="uk-UA"/>
              <a:t>– декларація, яка подається відповідно до ч. 1 ст. 45 Закону, або абз. 2 ч. 2 ст. 45 Закону в період з 00 годин 00 хвилин 01 січня до 00 годин 00 хвилин 01 квітня року, наступного за звітним роком. Така декларація охоплює звітний рік (період з 01 січня до 31 грудня включно), що передує року, в якому подається декларація, та за загальним правилом містить інформацію станом на 31 грудня звітного року (додатково див. відповіді на запитання 72 та 74 цих Роз’яснень).</a:t>
            </a:r>
            <a:endParaRPr/>
          </a:p>
          <a:p>
            <a:pPr indent="0" lvl="0" marL="0" rtl="0" algn="l">
              <a:lnSpc>
                <a:spcPct val="90000"/>
              </a:lnSpc>
              <a:spcBef>
                <a:spcPts val="1000"/>
              </a:spcBef>
              <a:spcAft>
                <a:spcPts val="0"/>
              </a:spcAft>
              <a:buClr>
                <a:schemeClr val="dk1"/>
              </a:buClr>
              <a:buSzPct val="100000"/>
              <a:buNone/>
            </a:pPr>
            <a:r>
              <a:rPr lang="uk-UA"/>
              <a:t>	Обов’язок подавати щорічну декларацію виникає в суб’єкта декларування:</a:t>
            </a:r>
            <a:endParaRPr/>
          </a:p>
          <a:p>
            <a:pPr indent="0" lvl="0" marL="0" rtl="0" algn="just">
              <a:lnSpc>
                <a:spcPct val="90000"/>
              </a:lnSpc>
              <a:spcBef>
                <a:spcPts val="1000"/>
              </a:spcBef>
              <a:spcAft>
                <a:spcPts val="0"/>
              </a:spcAft>
              <a:buClr>
                <a:schemeClr val="dk1"/>
              </a:buClr>
              <a:buSzPct val="100000"/>
              <a:buNone/>
            </a:pPr>
            <a:r>
              <a:rPr lang="uk-UA"/>
              <a:t>- щороку протягом строку здійснення діяльності, яка передбачає обов’язок подання декларації, або перебування на посаді, яка зумовлює здійснення такої діяльності (щорічна декларація (продовжується діяльність)). </a:t>
            </a:r>
            <a:endParaRPr/>
          </a:p>
          <a:p>
            <a:pPr indent="0" lvl="0" marL="0" rtl="0" algn="just">
              <a:lnSpc>
                <a:spcPct val="90000"/>
              </a:lnSpc>
              <a:spcBef>
                <a:spcPts val="1000"/>
              </a:spcBef>
              <a:spcAft>
                <a:spcPts val="0"/>
              </a:spcAft>
              <a:buClr>
                <a:schemeClr val="dk1"/>
              </a:buClr>
              <a:buSzPct val="100000"/>
              <a:buNone/>
            </a:pPr>
            <a:r>
              <a:rPr lang="uk-UA"/>
              <a:t>- наступного року після припинення діяльності, яка передбачає обов’язок подання декларації, або перебування на посаді, яка зумовлює здійснення такої діяльності (щорічна декларація (після звільнення)). </a:t>
            </a:r>
            <a:endParaRPr/>
          </a:p>
          <a:p>
            <a:pPr indent="0" lvl="0" marL="0" rtl="0" algn="l">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	</a:t>
            </a:r>
            <a:r>
              <a:rPr lang="uk-UA">
                <a:solidFill>
                  <a:srgbClr val="253B97"/>
                </a:solidFill>
              </a:rPr>
              <a:t>2) декларація при звільненні </a:t>
            </a:r>
            <a:r>
              <a:rPr lang="uk-UA"/>
              <a:t>– декларація, яка подається відповідно до абз. 1 ч. 2 ст. 45 Закону протягом 30 календарних днів з дня припинення діяльності.</a:t>
            </a:r>
            <a:endParaRPr/>
          </a:p>
          <a:p>
            <a:pPr indent="0" lvl="0" marL="0" rtl="0" algn="just">
              <a:lnSpc>
                <a:spcPct val="90000"/>
              </a:lnSpc>
              <a:spcBef>
                <a:spcPts val="1000"/>
              </a:spcBef>
              <a:spcAft>
                <a:spcPts val="0"/>
              </a:spcAft>
              <a:buClr>
                <a:schemeClr val="dk1"/>
              </a:buClr>
              <a:buSzPct val="100000"/>
              <a:buNone/>
            </a:pPr>
            <a:r>
              <a:rPr lang="uk-UA"/>
              <a:t>	Така декларація подається за період, який не був охоплений деклараціями, раніше поданими суб’єктом декларування, та містить інформацію станом на останній день такого періоду, яким є останній день здійснення діяльності, яка передбачає обов’язок подання декларації, перебування на посаді, яка зумовлює здійснення такої діяльності. </a:t>
            </a:r>
            <a:endParaRPr/>
          </a:p>
          <a:p>
            <a:pPr indent="0" lvl="0" marL="0" rtl="0" algn="just">
              <a:lnSpc>
                <a:spcPct val="90000"/>
              </a:lnSpc>
              <a:spcBef>
                <a:spcPts val="1000"/>
              </a:spcBef>
              <a:spcAft>
                <a:spcPts val="0"/>
              </a:spcAft>
              <a:buClr>
                <a:schemeClr val="dk1"/>
              </a:buClr>
              <a:buSzPct val="100000"/>
              <a:buNone/>
            </a:pPr>
            <a:r>
              <a:rPr lang="uk-UA"/>
              <a:t>	Днем припинення діяльності є останній день виконання функцій держави або місцевого самоврядування, або іншої діяльності, зазначеної у пп. «а», «в» – «ґ» п. 2 ч. 1 ст. 3 Закону, у тому числі перебування на посадах, зазначених у п. 1, пп. «а»,  «в» – «ґ» п. 2 ч. 1 ст. 3 Закону.</a:t>
            </a:r>
            <a:endParaRPr/>
          </a:p>
          <a:p>
            <a:pPr indent="0" lvl="0" marL="0" rtl="0" algn="just">
              <a:lnSpc>
                <a:spcPct val="90000"/>
              </a:lnSpc>
              <a:spcBef>
                <a:spcPts val="1000"/>
              </a:spcBef>
              <a:spcAft>
                <a:spcPts val="0"/>
              </a:spcAft>
              <a:buClr>
                <a:schemeClr val="dk1"/>
              </a:buClr>
              <a:buSzPct val="100000"/>
              <a:buNone/>
            </a:pPr>
            <a:r>
              <a:rPr lang="uk-UA"/>
              <a:t>	Відлік строку подання декларації при звільненні починається з 00 годин 00 хвилин дня, наступного за днем припинення діяльності.</a:t>
            </a:r>
            <a:endParaRPr/>
          </a:p>
          <a:p>
            <a:pPr indent="0" lvl="0" marL="0" rtl="0" algn="just">
              <a:lnSpc>
                <a:spcPct val="90000"/>
              </a:lnSpc>
              <a:spcBef>
                <a:spcPts val="1000"/>
              </a:spcBef>
              <a:spcAft>
                <a:spcPts val="0"/>
              </a:spcAft>
              <a:buClr>
                <a:schemeClr val="dk1"/>
              </a:buClr>
              <a:buSzPct val="100000"/>
              <a:buNone/>
            </a:pPr>
            <a:r>
              <a:rPr lang="uk-UA"/>
              <a:t>	Якщо в особи упродовж звітного періоду були підстави для подання декларації при звільненні декілька разів, кожна з них має бути подана за період, який не був охоплений раніше поданими деклараціями.</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p5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382" name="Google Shape;382;p57"/>
          <p:cNvSpPr txBox="1"/>
          <p:nvPr>
            <p:ph idx="1" type="body"/>
          </p:nvPr>
        </p:nvSpPr>
        <p:spPr>
          <a:xfrm>
            <a:off x="283779" y="291662"/>
            <a:ext cx="11792607" cy="6471745"/>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lnSpc>
                <a:spcPct val="90000"/>
              </a:lnSpc>
              <a:spcBef>
                <a:spcPts val="0"/>
              </a:spcBef>
              <a:spcAft>
                <a:spcPts val="0"/>
              </a:spcAft>
              <a:buClr>
                <a:srgbClr val="253B97"/>
              </a:buClr>
              <a:buSzPct val="100000"/>
              <a:buNone/>
            </a:pPr>
            <a:r>
              <a:rPr lang="uk-UA">
                <a:solidFill>
                  <a:srgbClr val="253B97"/>
                </a:solidFill>
              </a:rPr>
              <a:t>3) декларація кандидата на посаду </a:t>
            </a:r>
            <a:r>
              <a:rPr lang="uk-UA"/>
              <a:t>– декларація, яка подається відповідно до ч. 3 ст. 45 Закону та охоплює звітний період з 01 січня до 31 грудня включно, що передує року, в якому особа подала заяву на зайняття посади, якщо інше не передбачено законодавством та за загальним правилом містить інформацію станом на 31 грудня звітного року (додатково див. відповіді на запитання 72 та 74 цих Роз’яснень).</a:t>
            </a:r>
            <a:endParaRPr/>
          </a:p>
          <a:p>
            <a:pPr indent="0" lvl="0" marL="0" rtl="0" algn="l">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Як правило, така декларація подається після визначення особи переможцем конкурсу, до дня призначення або обрання особи на посаду. Водночас необхідно звертати увагу на вимоги спеціальних законів. </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Якщо особа стає переможцем конкурсу на декілька посад в одному органі та раніше не подавала декларацію за минулий рік, вона подає одну декларацію кандидата на посаду, вказуючи посаду, на яку має намір бути призначеною.</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Якщо особа, у якої виник обов’язок подати декларацію кандидата на посаду, незалежно від обставин вже подала щорічну декларацію (з будь-якою позначкою) за минулий рік, декларація кандидата на посаду за цей період не подається (пп. 3 п. 2 розділу ІІ Порядку № 449/21).</a:t>
            </a:r>
            <a:endParaRPr/>
          </a:p>
          <a:p>
            <a:pPr indent="0" lvl="0" marL="0" rtl="0" algn="just">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chemeClr val="dk1"/>
              </a:buClr>
              <a:buSzPct val="100000"/>
              <a:buNone/>
            </a:pPr>
            <a:r>
              <a:rPr lang="uk-UA"/>
              <a:t>	! Водночас, якщо подана декларація кандидата на посаду охоплювала попередній звітний рік, а в особи виник обов’язок подати щорічну декларацію за той самий звітний період, то особа зобов’язана подати щорічну декларацію.</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58"/>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388" name="Google Shape;388;p58"/>
          <p:cNvSpPr txBox="1"/>
          <p:nvPr>
            <p:ph type="title"/>
          </p:nvPr>
        </p:nvSpPr>
        <p:spPr>
          <a:xfrm>
            <a:off x="246993" y="112878"/>
            <a:ext cx="11750566" cy="66751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200"/>
              <a:buFont typeface="Calibri"/>
              <a:buNone/>
            </a:pPr>
            <a:r>
              <a:rPr b="1" lang="uk-UA" sz="3200">
                <a:solidFill>
                  <a:srgbClr val="253B97"/>
                </a:solidFill>
                <a:latin typeface="Calibri"/>
                <a:ea typeface="Calibri"/>
                <a:cs typeface="Calibri"/>
                <a:sym typeface="Calibri"/>
              </a:rPr>
              <a:t>Неподання або несвоєчасне подання</a:t>
            </a:r>
            <a:endParaRPr b="1" sz="3200">
              <a:solidFill>
                <a:srgbClr val="253B97"/>
              </a:solidFill>
              <a:latin typeface="Calibri"/>
              <a:ea typeface="Calibri"/>
              <a:cs typeface="Calibri"/>
              <a:sym typeface="Calibri"/>
            </a:endParaRPr>
          </a:p>
        </p:txBody>
      </p:sp>
      <p:sp>
        <p:nvSpPr>
          <p:cNvPr id="389" name="Google Shape;389;p58"/>
          <p:cNvSpPr txBox="1"/>
          <p:nvPr>
            <p:ph idx="1" type="body"/>
          </p:nvPr>
        </p:nvSpPr>
        <p:spPr>
          <a:xfrm>
            <a:off x="141890" y="859222"/>
            <a:ext cx="11863551" cy="5864772"/>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lnSpc>
                <a:spcPct val="90000"/>
              </a:lnSpc>
              <a:spcBef>
                <a:spcPts val="0"/>
              </a:spcBef>
              <a:spcAft>
                <a:spcPts val="0"/>
              </a:spcAft>
              <a:buClr>
                <a:srgbClr val="253B97"/>
              </a:buClr>
              <a:buSzPct val="100000"/>
              <a:buNone/>
            </a:pPr>
            <a:r>
              <a:rPr lang="uk-UA">
                <a:solidFill>
                  <a:srgbClr val="253B97"/>
                </a:solidFill>
              </a:rPr>
              <a:t>Кримінальна відповідальність за ст. 366-3 КК України, адміністративна відповідальність за ч. 1 ст. 172-6 КУпАП.</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За умисне неподання суб’єктом декларування декларації передбачена кримінальна відповідальність у вигляді штрафу від 2500 до 3000 неоподатковуваних мінімумів доходів громадян або громадських робіт на строк від 150 до 240 годин, або обмеження волі на строк до 2 років, або позбавлення волі строком на 1 рік, з позбавленням права обіймати певні посади чи займатися певною діяльністю на строк до 3 років (ст. 366-3 КК України).</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За несвоєчасне подання без поважних причин декларації передбачена адміністративна відповідальність у вигляді накладення штрафу від 50 до 100 неоподатковуваних мінімумів доходів громадян (ч. 1 ст. 172-6 КУпАП).</a:t>
            </a:r>
            <a:endParaRPr/>
          </a:p>
          <a:p>
            <a:pPr indent="0" lvl="0" marL="0" rtl="0" algn="just">
              <a:lnSpc>
                <a:spcPct val="90000"/>
              </a:lnSpc>
              <a:spcBef>
                <a:spcPts val="1000"/>
              </a:spcBef>
              <a:spcAft>
                <a:spcPts val="0"/>
              </a:spcAft>
              <a:buClr>
                <a:schemeClr val="dk1"/>
              </a:buClr>
              <a:buSzPct val="100000"/>
              <a:buNone/>
            </a:pPr>
            <a:r>
              <a:t/>
            </a:r>
            <a:endParaRPr/>
          </a:p>
          <a:p>
            <a:pPr indent="0" lvl="0" marL="0" rtl="0" algn="r">
              <a:lnSpc>
                <a:spcPct val="90000"/>
              </a:lnSpc>
              <a:spcBef>
                <a:spcPts val="1000"/>
              </a:spcBef>
              <a:spcAft>
                <a:spcPts val="0"/>
              </a:spcAft>
              <a:buClr>
                <a:schemeClr val="dk1"/>
              </a:buClr>
              <a:buSzPct val="100000"/>
              <a:buNone/>
            </a:pPr>
            <a:r>
              <a:rPr i="1" lang="uk-UA"/>
              <a:t>Суб’єктами адміністративної або кримінальної відповідальності за неподання або несвоєчасне подання декларації є особи, які зазначені у п. 1, пп. «а», «в» – «ґ» п. 2 ч. 1 ст. 3 Закону, які відповідно до ч.ч. 1, 2 ст. 45 Закону зобов’язані подавати декларацію.</a:t>
            </a:r>
            <a:endParaRPr/>
          </a:p>
          <a:p>
            <a:pPr indent="0" lvl="0" marL="0" rtl="0" algn="just">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rgbClr val="253B97"/>
              </a:buClr>
              <a:buSzPct val="100000"/>
              <a:buNone/>
            </a:pPr>
            <a:r>
              <a:rPr lang="uk-UA">
                <a:solidFill>
                  <a:srgbClr val="253B97"/>
                </a:solidFill>
              </a:rPr>
              <a:t>! Відомості про осіб, яких притягнуто до відповідальності за вчинення корупційних або пов’язаних з корупцією правопорушень, підлягають внесенню до Єдиного державного реєстру осіб, які вчинили корупційні або пов’язані з корупцією правопорушення (Реєстру порушників).</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9"/>
          <p:cNvSpPr txBox="1"/>
          <p:nvPr>
            <p:ph type="title"/>
          </p:nvPr>
        </p:nvSpPr>
        <p:spPr>
          <a:xfrm>
            <a:off x="228600" y="104994"/>
            <a:ext cx="10944225"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53B97"/>
              </a:buClr>
              <a:buSzPts val="3200"/>
              <a:buFont typeface="Calibri"/>
              <a:buNone/>
            </a:pPr>
            <a:r>
              <a:rPr b="1" lang="uk-UA" sz="3200">
                <a:solidFill>
                  <a:srgbClr val="253B97"/>
                </a:solidFill>
              </a:rPr>
              <a:t>Неповідомлення або несвоєчасне повідомлення про відкриття валютного рахунка в установі банку-нерезидента (ПВВР) або про суттєві зміни у майновому стані</a:t>
            </a:r>
            <a:endParaRPr/>
          </a:p>
        </p:txBody>
      </p:sp>
      <p:sp>
        <p:nvSpPr>
          <p:cNvPr id="395" name="Google Shape;395;p59"/>
          <p:cNvSpPr txBox="1"/>
          <p:nvPr>
            <p:ph idx="1" type="body"/>
          </p:nvPr>
        </p:nvSpPr>
        <p:spPr>
          <a:xfrm>
            <a:off x="346841" y="1489841"/>
            <a:ext cx="11642835" cy="5194738"/>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За неповідомлення або несвоєчасне повідомлення про відкриття валютного рахунка в установі банку-нерезидента або про суттєві зміни в майновому стані передбачена адміністративна відповідальність у вигляді накладення штрафу від 100 до 200 неоподатковуваних мінімумів доходів громадян (ч. 2 ст. 172-6 КУпАП).</a:t>
            </a:r>
            <a:endParaRPr/>
          </a:p>
          <a:p>
            <a:pPr indent="0" lvl="0" marL="0" rtl="0" algn="just">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t/>
            </a:r>
            <a:endParaRPr/>
          </a:p>
          <a:p>
            <a:pPr indent="0" lvl="0" marL="0" rtl="0" algn="ctr">
              <a:lnSpc>
                <a:spcPct val="90000"/>
              </a:lnSpc>
              <a:spcBef>
                <a:spcPts val="1000"/>
              </a:spcBef>
              <a:spcAft>
                <a:spcPts val="0"/>
              </a:spcAft>
              <a:buClr>
                <a:srgbClr val="253B97"/>
              </a:buClr>
              <a:buSzPts val="2800"/>
              <a:buNone/>
            </a:pPr>
            <a:r>
              <a:rPr lang="uk-UA">
                <a:solidFill>
                  <a:srgbClr val="253B97"/>
                </a:solidFill>
              </a:rPr>
              <a:t>! Відомості про осіб, яких притягнуто до відповідальності за вчинення корупційних або пов’язаних з корупцією правопорушень, підлягають внесенню до Єдиного державного реєстру осіб, які вчинили корупційні або пов’язані з корупцією правопорушення (Реєстру корупціонерів).</a:t>
            </a:r>
            <a:endParaRPr/>
          </a:p>
        </p:txBody>
      </p:sp>
      <p:pic>
        <p:nvPicPr>
          <p:cNvPr id="396" name="Google Shape;396;p5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60"/>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402" name="Google Shape;402;p60"/>
          <p:cNvSpPr txBox="1"/>
          <p:nvPr>
            <p:ph idx="1" type="body"/>
          </p:nvPr>
        </p:nvSpPr>
        <p:spPr>
          <a:xfrm>
            <a:off x="354724" y="283779"/>
            <a:ext cx="11658600" cy="6440214"/>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rgbClr val="253B97"/>
              </a:buClr>
              <a:buSzPct val="100000"/>
              <a:buNone/>
            </a:pPr>
            <a:r>
              <a:rPr b="1" lang="uk-UA">
                <a:solidFill>
                  <a:srgbClr val="253B97"/>
                </a:solidFill>
              </a:rPr>
              <a:t>У разі отримання доходу, придбання майна або здійснення видатку суб’єктом декларування на суму, яка перевищує 50 ПМ (абз. 1 ч. 4 ст. 52 Закону).</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Обов’язок подати ПСЗ виникає лише за таких обставин у сукупності:</a:t>
            </a:r>
            <a:endParaRPr/>
          </a:p>
          <a:p>
            <a:pPr indent="0" lvl="0" marL="0" rtl="0" algn="l">
              <a:lnSpc>
                <a:spcPct val="90000"/>
              </a:lnSpc>
              <a:spcBef>
                <a:spcPts val="1000"/>
              </a:spcBef>
              <a:spcAft>
                <a:spcPts val="0"/>
              </a:spcAft>
              <a:buClr>
                <a:schemeClr val="dk1"/>
              </a:buClr>
              <a:buSzPct val="100000"/>
              <a:buNone/>
            </a:pPr>
            <a:r>
              <a:rPr lang="uk-UA"/>
              <a:t>	- отримано дохід, придбано майно, здійснено видаток,</a:t>
            </a:r>
            <a:endParaRPr/>
          </a:p>
          <a:p>
            <a:pPr indent="0" lvl="0" marL="0" rtl="0" algn="l">
              <a:lnSpc>
                <a:spcPct val="90000"/>
              </a:lnSpc>
              <a:spcBef>
                <a:spcPts val="1000"/>
              </a:spcBef>
              <a:spcAft>
                <a:spcPts val="0"/>
              </a:spcAft>
              <a:buClr>
                <a:schemeClr val="dk1"/>
              </a:buClr>
              <a:buSzPct val="100000"/>
              <a:buNone/>
            </a:pPr>
            <a:r>
              <a:rPr lang="uk-UA"/>
              <a:t>	- дохід отримав / майно придбав / видаток здійснив саме суб’єкт декларування,</a:t>
            </a:r>
            <a:endParaRPr/>
          </a:p>
          <a:p>
            <a:pPr indent="0" lvl="0" marL="0" rtl="0" algn="l">
              <a:lnSpc>
                <a:spcPct val="90000"/>
              </a:lnSpc>
              <a:spcBef>
                <a:spcPts val="1000"/>
              </a:spcBef>
              <a:spcAft>
                <a:spcPts val="0"/>
              </a:spcAft>
              <a:buClr>
                <a:schemeClr val="dk1"/>
              </a:buClr>
              <a:buSzPct val="100000"/>
              <a:buNone/>
            </a:pPr>
            <a:r>
              <a:rPr lang="uk-UA"/>
              <a:t>	- розмір доходу /видатку, вартість придбаного майна перевищує 50 ПМ.  </a:t>
            </a:r>
            <a:r>
              <a:rPr b="1" lang="uk-UA">
                <a:solidFill>
                  <a:schemeClr val="accent6"/>
                </a:solidFill>
              </a:rPr>
              <a:t>(151400)</a:t>
            </a:r>
            <a:endParaRPr/>
          </a:p>
          <a:p>
            <a:pPr indent="0" lvl="0" marL="0" rtl="0" algn="l">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rgbClr val="253B97"/>
              </a:buClr>
              <a:buSzPct val="100000"/>
              <a:buNone/>
            </a:pPr>
            <a:r>
              <a:rPr lang="uk-UA">
                <a:solidFill>
                  <a:srgbClr val="253B97"/>
                </a:solidFill>
              </a:rPr>
              <a:t>! Подання ПСЗ в інших випадках (у тому числі щодо членів сім’ї) Законом не передбачено.</a:t>
            </a:r>
            <a:endParaRPr/>
          </a:p>
          <a:p>
            <a:pPr indent="0" lvl="0" marL="0" rtl="0" algn="ctr">
              <a:lnSpc>
                <a:spcPct val="90000"/>
              </a:lnSpc>
              <a:spcBef>
                <a:spcPts val="1000"/>
              </a:spcBef>
              <a:spcAft>
                <a:spcPts val="0"/>
              </a:spcAft>
              <a:buClr>
                <a:schemeClr val="dk1"/>
              </a:buClr>
              <a:buSzPct val="100000"/>
              <a:buNone/>
            </a:pPr>
            <a:r>
              <a:t/>
            </a:r>
            <a:endParaRPr>
              <a:solidFill>
                <a:srgbClr val="253B97"/>
              </a:solidFill>
            </a:endParaRPr>
          </a:p>
          <a:p>
            <a:pPr indent="0" lvl="0" marL="0" rtl="0" algn="ctr">
              <a:lnSpc>
                <a:spcPct val="90000"/>
              </a:lnSpc>
              <a:spcBef>
                <a:spcPts val="1000"/>
              </a:spcBef>
              <a:spcAft>
                <a:spcPts val="0"/>
              </a:spcAft>
              <a:buClr>
                <a:srgbClr val="253B97"/>
              </a:buClr>
              <a:buSzPct val="100000"/>
              <a:buNone/>
            </a:pPr>
            <a:r>
              <a:rPr lang="uk-UA">
                <a:solidFill>
                  <a:srgbClr val="253B97"/>
                </a:solidFill>
              </a:rPr>
              <a:t>ПСЗ суб’єкт декларування подає особисто у 10-денний строк з моменту отримання доходу, придбання майна або здійснення видатку шляхом заповнення відповідної електронної форми у персональному електронному кабінеті Реєстру (абз. 1 ч. 4 ст. 52 Закону, п. 4 Порядку № 450/21).</a:t>
            </a:r>
            <a:endParaRPr/>
          </a:p>
          <a:p>
            <a:pPr indent="0" lvl="0" marL="0" rtl="0" algn="ctr">
              <a:lnSpc>
                <a:spcPct val="90000"/>
              </a:lnSpc>
              <a:spcBef>
                <a:spcPts val="1000"/>
              </a:spcBef>
              <a:spcAft>
                <a:spcPts val="0"/>
              </a:spcAft>
              <a:buClr>
                <a:schemeClr val="dk1"/>
              </a:buClr>
              <a:buSzPct val="100000"/>
              <a:buNone/>
            </a:pPr>
            <a:r>
              <a:t/>
            </a:r>
            <a:endParaRPr>
              <a:solidFill>
                <a:srgbClr val="253B97"/>
              </a:solidFill>
            </a:endParaRPr>
          </a:p>
          <a:p>
            <a:pPr indent="0" lvl="0" marL="0" rtl="0" algn="ctr">
              <a:lnSpc>
                <a:spcPct val="90000"/>
              </a:lnSpc>
              <a:spcBef>
                <a:spcPts val="1000"/>
              </a:spcBef>
              <a:spcAft>
                <a:spcPts val="0"/>
              </a:spcAft>
              <a:buClr>
                <a:srgbClr val="253B97"/>
              </a:buClr>
              <a:buSzPct val="100000"/>
              <a:buNone/>
            </a:pPr>
            <a:r>
              <a:rPr lang="uk-UA">
                <a:solidFill>
                  <a:srgbClr val="253B97"/>
                </a:solidFill>
              </a:rPr>
              <a:t>ПСЗ подається незалежно від того, перебуває суб’єкт декларування в Україні чи за її межами (п. 4 Порядку № 450/21).</a:t>
            </a:r>
            <a:endParaRPr/>
          </a:p>
          <a:p>
            <a:pPr indent="0" lvl="0" marL="0" rtl="0" algn="ctr">
              <a:lnSpc>
                <a:spcPct val="90000"/>
              </a:lnSpc>
              <a:spcBef>
                <a:spcPts val="1000"/>
              </a:spcBef>
              <a:spcAft>
                <a:spcPts val="0"/>
              </a:spcAft>
              <a:buClr>
                <a:schemeClr val="dk1"/>
              </a:buClr>
              <a:buSzPct val="100000"/>
              <a:buNone/>
            </a:pPr>
            <a:r>
              <a:t/>
            </a:r>
            <a:endParaRPr>
              <a:solidFill>
                <a:srgbClr val="FF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pic>
        <p:nvPicPr>
          <p:cNvPr id="407" name="Google Shape;407;p61"/>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408" name="Google Shape;408;p61"/>
          <p:cNvSpPr txBox="1"/>
          <p:nvPr>
            <p:ph type="title"/>
          </p:nvPr>
        </p:nvSpPr>
        <p:spPr>
          <a:xfrm>
            <a:off x="191813" y="89229"/>
            <a:ext cx="11876689" cy="65963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Подання недостовірних відомостей</a:t>
            </a:r>
            <a:endParaRPr/>
          </a:p>
        </p:txBody>
      </p:sp>
      <p:sp>
        <p:nvSpPr>
          <p:cNvPr id="409" name="Google Shape;409;p61"/>
          <p:cNvSpPr txBox="1"/>
          <p:nvPr>
            <p:ph idx="1" type="body"/>
          </p:nvPr>
        </p:nvSpPr>
        <p:spPr>
          <a:xfrm>
            <a:off x="141890" y="740979"/>
            <a:ext cx="11847786" cy="5943600"/>
          </a:xfrm>
          <a:prstGeom prst="rect">
            <a:avLst/>
          </a:prstGeom>
          <a:noFill/>
          <a:ln>
            <a:noFill/>
          </a:ln>
        </p:spPr>
        <p:txBody>
          <a:bodyPr anchorCtr="0" anchor="t" bIns="45700" lIns="91425" spcFirstLastPara="1" rIns="91425" wrap="square" tIns="45700">
            <a:normAutofit fontScale="47500" lnSpcReduction="20000"/>
          </a:bodyPr>
          <a:lstStyle/>
          <a:p>
            <a:pPr indent="0" lvl="0" marL="0" rtl="0" algn="ctr">
              <a:lnSpc>
                <a:spcPct val="90000"/>
              </a:lnSpc>
              <a:spcBef>
                <a:spcPts val="0"/>
              </a:spcBef>
              <a:spcAft>
                <a:spcPts val="0"/>
              </a:spcAft>
              <a:buClr>
                <a:srgbClr val="253B97"/>
              </a:buClr>
              <a:buSzPct val="100000"/>
              <a:buNone/>
            </a:pPr>
            <a:r>
              <a:rPr lang="uk-UA">
                <a:solidFill>
                  <a:srgbClr val="253B97"/>
                </a:solidFill>
              </a:rPr>
              <a:t>За подання недостовірних відомостей у декларації особа може притягатися до кримінальної, адміністративної та дисциплінарної відповідальності в установленому законом порядку.</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1. Відповідно до ст. 366-2 КК України:</a:t>
            </a:r>
            <a:endParaRPr/>
          </a:p>
          <a:p>
            <a:pPr indent="0" lvl="0" marL="0" rtl="0" algn="l">
              <a:lnSpc>
                <a:spcPct val="90000"/>
              </a:lnSpc>
              <a:spcBef>
                <a:spcPts val="1000"/>
              </a:spcBef>
              <a:spcAft>
                <a:spcPts val="0"/>
              </a:spcAft>
              <a:buClr>
                <a:schemeClr val="dk1"/>
              </a:buClr>
              <a:buSzPct val="100000"/>
              <a:buNone/>
            </a:pPr>
            <a:r>
              <a:rPr lang="uk-UA"/>
              <a:t>	- умисне внесення суб’єктом декларування завідомо недостовірних відомостей до декларації, </a:t>
            </a:r>
            <a:r>
              <a:rPr lang="uk-UA">
                <a:solidFill>
                  <a:srgbClr val="253B97"/>
                </a:solidFill>
              </a:rPr>
              <a:t>якщо такі відомості відрізняються від достовірних на суму від 500 до 2000 прожиткових мінімумів </a:t>
            </a:r>
            <a:r>
              <a:rPr lang="uk-UA"/>
              <a:t>для працездатних осіб, карається штрафом від 3000 до 4000 неоподатковуваних мінімумів доходів громадян або громадськими роботами на строк від 150 до 240 годин або обмеженням волі на строк до 2 років, з позбавленням права обіймати певні посади чи займатися певною діяльністю </a:t>
            </a:r>
            <a:r>
              <a:rPr lang="uk-UA">
                <a:solidFill>
                  <a:srgbClr val="253B97"/>
                </a:solidFill>
              </a:rPr>
              <a:t>на строк до 3 років;</a:t>
            </a:r>
            <a:endParaRPr/>
          </a:p>
          <a:p>
            <a:pPr indent="0" lvl="0" marL="0" rtl="0" algn="l">
              <a:lnSpc>
                <a:spcPct val="90000"/>
              </a:lnSpc>
              <a:spcBef>
                <a:spcPts val="1000"/>
              </a:spcBef>
              <a:spcAft>
                <a:spcPts val="0"/>
              </a:spcAft>
              <a:buClr>
                <a:schemeClr val="dk1"/>
              </a:buClr>
              <a:buSzPct val="100000"/>
              <a:buNone/>
            </a:pPr>
            <a:r>
              <a:rPr lang="uk-UA"/>
              <a:t>	- умисне внесення суб’єктом декларування завідомо недостовірних відомостей до декларації, </a:t>
            </a:r>
            <a:r>
              <a:rPr lang="uk-UA">
                <a:solidFill>
                  <a:srgbClr val="253B97"/>
                </a:solidFill>
              </a:rPr>
              <a:t>якщо такі відомості відрізняються від достовірних на суму понад 2000 прожиткових мінімумів</a:t>
            </a:r>
            <a:r>
              <a:rPr lang="uk-UA">
                <a:solidFill>
                  <a:srgbClr val="FF0000"/>
                </a:solidFill>
              </a:rPr>
              <a:t> </a:t>
            </a:r>
            <a:r>
              <a:rPr lang="uk-UA"/>
              <a:t>для працездатних осіб, карається штрафом від 4000 до 5000 тисяч неоподатковуваних мінімумів доходів громадян або громадськими роботами на строк від 150 до 240 годин, або обмеженням волі на строк до 2 років, або позбавленням волі на той самий строк, з позбавленням права обіймати певні посади чи займатися певною діяльністю на строк </a:t>
            </a:r>
            <a:r>
              <a:rPr lang="uk-UA">
                <a:solidFill>
                  <a:srgbClr val="253B97"/>
                </a:solidFill>
              </a:rPr>
              <a:t>до 3 років.</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2. Відповідно до ч. 4 ст. 172-6 КУпАП подання завідомо недостовірних відомостей у декларації тягне за собою накладення штрафу </a:t>
            </a:r>
            <a:r>
              <a:rPr lang="uk-UA">
                <a:solidFill>
                  <a:srgbClr val="253B97"/>
                </a:solidFill>
              </a:rPr>
              <a:t>від 1000 до 2500 неоподатковуваних мінімумів </a:t>
            </a:r>
            <a:r>
              <a:rPr lang="uk-UA"/>
              <a:t>доходів громадян.</a:t>
            </a:r>
            <a:endParaRPr/>
          </a:p>
          <a:p>
            <a:pPr indent="0" lvl="0" marL="0" rtl="0" algn="l">
              <a:lnSpc>
                <a:spcPct val="90000"/>
              </a:lnSpc>
              <a:spcBef>
                <a:spcPts val="1000"/>
              </a:spcBef>
              <a:spcAft>
                <a:spcPts val="0"/>
              </a:spcAft>
              <a:buClr>
                <a:schemeClr val="dk1"/>
              </a:buClr>
              <a:buSzPct val="100000"/>
              <a:buNone/>
            </a:pPr>
            <a:r>
              <a:rPr lang="uk-UA"/>
              <a:t>	Відповідальність за цією статтею за подання завідомо недостовірних відомостей у декларації стосовно майна або іншого об’єкта декларування, що має вартість, настає у випадку, </a:t>
            </a:r>
            <a:r>
              <a:rPr lang="uk-UA">
                <a:solidFill>
                  <a:srgbClr val="253B97"/>
                </a:solidFill>
              </a:rPr>
              <a:t>якщо такі відомості відрізняються від достовірних на суму від 100 до 500 прожиткових мінімумів для працездатних осіб.</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3. У разі зазначення у декларації недостовірних відомостей</a:t>
            </a:r>
            <a:r>
              <a:rPr lang="uk-UA">
                <a:solidFill>
                  <a:srgbClr val="253B97"/>
                </a:solidFill>
              </a:rPr>
              <a:t>, які відрізняються від достовірних на суму до 100 прожиткових мінімумів </a:t>
            </a:r>
            <a:r>
              <a:rPr lang="uk-UA"/>
              <a:t>для працездатних осіб до суб’єкта можуть бути застосовані </a:t>
            </a:r>
            <a:r>
              <a:rPr lang="uk-UA">
                <a:solidFill>
                  <a:srgbClr val="253B97"/>
                </a:solidFill>
              </a:rPr>
              <a:t>заходи дисциплінарного впливу.</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Особа, яка вчинила корупційне правопорушення або правопорушення, пов’язане з корупцією, однак судом не застосовано до неї покарання або не накладено на неї стягнення у виді позбавлення права обіймати певні посади або займатися певною діяльністю, пов’язаними з виконанням функцій держави або місцевого самоврядування, або такою, що прирівнюється до цієї діяльності, підлягає притягненню до дисциплінарної відповідальності у встановленому законом порядку (ч. 2 ст. 65-1 Закону).</a:t>
            </a:r>
            <a:endParaRPr/>
          </a:p>
          <a:p>
            <a:pPr indent="0" lvl="0" marL="0" rtl="0" algn="l">
              <a:lnSpc>
                <a:spcPct val="90000"/>
              </a:lnSpc>
              <a:spcBef>
                <a:spcPts val="1000"/>
              </a:spcBef>
              <a:spcAft>
                <a:spcPts val="0"/>
              </a:spcAft>
              <a:buClr>
                <a:schemeClr val="dk1"/>
              </a:buClr>
              <a:buSzPct val="100000"/>
              <a:buNone/>
            </a:pPr>
            <a:r>
              <a:rPr lang="uk-UA"/>
              <a:t>Суб’єктами адміністративної та кримінальної відповідальності за подання недостовірних відомостей є особи, які відповідно до ч. ч. 1, 2 ст. 45 Закону </a:t>
            </a:r>
            <a:r>
              <a:rPr lang="uk-UA">
                <a:solidFill>
                  <a:srgbClr val="253B97"/>
                </a:solidFill>
              </a:rPr>
              <a:t>зобов’язані подавати декларацію.</a:t>
            </a:r>
            <a:endParaRPr/>
          </a:p>
          <a:p>
            <a:pPr indent="0" lvl="0" marL="0" rtl="0" algn="ctr">
              <a:lnSpc>
                <a:spcPct val="90000"/>
              </a:lnSpc>
              <a:spcBef>
                <a:spcPts val="1000"/>
              </a:spcBef>
              <a:spcAft>
                <a:spcPts val="0"/>
              </a:spcAft>
              <a:buClr>
                <a:srgbClr val="253B97"/>
              </a:buClr>
              <a:buSzPct val="100000"/>
              <a:buNone/>
            </a:pPr>
            <a:r>
              <a:rPr lang="uk-UA">
                <a:solidFill>
                  <a:srgbClr val="253B97"/>
                </a:solidFill>
              </a:rPr>
              <a:t>! Відомості про осіб, яких притягнуто до відповідальності за вчинення корупційних або пов’язаних з корупцією правопорушень, підлягають внесенню до Єдиного державного реєстру осіб, які вчинили корупційні або пов’язані з корупцією правопорушення (Реєстру корупціонерів).</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62"/>
          <p:cNvSpPr txBox="1"/>
          <p:nvPr>
            <p:ph idx="1" type="body"/>
          </p:nvPr>
        </p:nvSpPr>
        <p:spPr>
          <a:xfrm>
            <a:off x="362607" y="1409700"/>
            <a:ext cx="11295993" cy="517240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253B97"/>
              </a:buClr>
              <a:buSzPts val="3200"/>
              <a:buNone/>
            </a:pPr>
            <a:r>
              <a:rPr b="1" lang="uk-UA" sz="3200">
                <a:solidFill>
                  <a:srgbClr val="253B97"/>
                </a:solidFill>
              </a:rPr>
              <a:t>У разі встановлення за результатами повної перевірки декларації відображення у декларації недостовірних відомостей Національне агентство письмово повідомляє про це керівника відповідного державного органу, органу влади Автономної Республіки Крим, органу місцевого самоврядування, їх апарату, юридичної особи публічного права, у якому працює відповідний суб’єкт декларування </a:t>
            </a:r>
            <a:endParaRPr/>
          </a:p>
          <a:p>
            <a:pPr indent="0" lvl="0" marL="0" rtl="0" algn="ctr">
              <a:lnSpc>
                <a:spcPct val="90000"/>
              </a:lnSpc>
              <a:spcBef>
                <a:spcPts val="1000"/>
              </a:spcBef>
              <a:spcAft>
                <a:spcPts val="0"/>
              </a:spcAft>
              <a:buClr>
                <a:srgbClr val="253B97"/>
              </a:buClr>
              <a:buSzPts val="3200"/>
              <a:buNone/>
            </a:pPr>
            <a:r>
              <a:rPr b="1" lang="uk-UA" sz="3200">
                <a:solidFill>
                  <a:srgbClr val="253B97"/>
                </a:solidFill>
              </a:rPr>
              <a:t>(ч. 2 ст. 51-3 Закону).</a:t>
            </a:r>
            <a:endParaRPr/>
          </a:p>
        </p:txBody>
      </p:sp>
      <p:pic>
        <p:nvPicPr>
          <p:cNvPr id="415" name="Google Shape;415;p62"/>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63"/>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421" name="Google Shape;421;p63"/>
          <p:cNvSpPr txBox="1"/>
          <p:nvPr>
            <p:ph type="title"/>
          </p:nvPr>
        </p:nvSpPr>
        <p:spPr>
          <a:xfrm>
            <a:off x="144516" y="144409"/>
            <a:ext cx="11824460" cy="64386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200"/>
              <a:buFont typeface="Calibri"/>
              <a:buNone/>
            </a:pPr>
            <a:r>
              <a:rPr b="1" lang="uk-UA" sz="3200">
                <a:solidFill>
                  <a:srgbClr val="253B97"/>
                </a:solidFill>
                <a:latin typeface="Calibri"/>
                <a:ea typeface="Calibri"/>
                <a:cs typeface="Calibri"/>
                <a:sym typeface="Calibri"/>
              </a:rPr>
              <a:t>Стаття 172-9. КУпАП Невжиття заходів щодо протидії корупції</a:t>
            </a:r>
            <a:endParaRPr/>
          </a:p>
        </p:txBody>
      </p:sp>
      <p:sp>
        <p:nvSpPr>
          <p:cNvPr id="422" name="Google Shape;422;p63"/>
          <p:cNvSpPr txBox="1"/>
          <p:nvPr>
            <p:ph idx="1" type="body"/>
          </p:nvPr>
        </p:nvSpPr>
        <p:spPr>
          <a:xfrm>
            <a:off x="441434" y="953814"/>
            <a:ext cx="11469414" cy="5722883"/>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Невжиття передбачених законом заходів посадовою чи службовою особою органу державної влади, посадовою особою місцевого самоврядування, юридичної особи, їх структурних підрозділів у разі виявлення корупційного правопорушення -</a:t>
            </a:r>
            <a:endParaRPr/>
          </a:p>
          <a:p>
            <a:pPr indent="0" lvl="0" marL="0" rtl="0" algn="just">
              <a:lnSpc>
                <a:spcPct val="90000"/>
              </a:lnSpc>
              <a:spcBef>
                <a:spcPts val="1000"/>
              </a:spcBef>
              <a:spcAft>
                <a:spcPts val="0"/>
              </a:spcAft>
              <a:buClr>
                <a:schemeClr val="dk1"/>
              </a:buClr>
              <a:buSzPts val="2800"/>
              <a:buNone/>
            </a:pPr>
            <a:r>
              <a:rPr lang="uk-UA"/>
              <a:t>	- тягне за собою накладення штрафу </a:t>
            </a:r>
            <a:r>
              <a:rPr lang="uk-UA">
                <a:solidFill>
                  <a:srgbClr val="253B97"/>
                </a:solidFill>
              </a:rPr>
              <a:t>від ста двадцяти п’яти до двохсот п’ятдесяти неоподатковуваних мінімумів </a:t>
            </a:r>
            <a:r>
              <a:rPr lang="uk-UA"/>
              <a:t>доходів громадян.  </a:t>
            </a:r>
            <a:r>
              <a:rPr b="1" lang="uk-UA">
                <a:solidFill>
                  <a:schemeClr val="accent6"/>
                </a:solidFill>
              </a:rPr>
              <a:t>(2125-4250)</a:t>
            </a:r>
            <a:endParaRPr/>
          </a:p>
          <a:p>
            <a:pPr indent="0" lvl="0" marL="0" rtl="0" algn="just">
              <a:lnSpc>
                <a:spcPct val="90000"/>
              </a:lnSpc>
              <a:spcBef>
                <a:spcPts val="1000"/>
              </a:spcBef>
              <a:spcAft>
                <a:spcPts val="0"/>
              </a:spcAft>
              <a:buClr>
                <a:schemeClr val="dk1"/>
              </a:buClr>
              <a:buSzPts val="2800"/>
              <a:buNone/>
            </a:pPr>
            <a:r>
              <a:t/>
            </a:r>
            <a:endParaRPr/>
          </a:p>
          <a:p>
            <a:pPr indent="0" lvl="0" marL="0" rtl="0" algn="just">
              <a:lnSpc>
                <a:spcPct val="90000"/>
              </a:lnSpc>
              <a:spcBef>
                <a:spcPts val="1000"/>
              </a:spcBef>
              <a:spcAft>
                <a:spcPts val="0"/>
              </a:spcAft>
              <a:buClr>
                <a:schemeClr val="dk1"/>
              </a:buClr>
              <a:buSzPts val="2800"/>
              <a:buNone/>
            </a:pPr>
            <a:r>
              <a:rPr lang="uk-UA"/>
              <a:t>	Та сама дія, вчинена повторно протягом року після застосування заходів адміністративного стягнення, -</a:t>
            </a:r>
            <a:endParaRPr/>
          </a:p>
          <a:p>
            <a:pPr indent="0" lvl="0" marL="0" rtl="0" algn="just">
              <a:lnSpc>
                <a:spcPct val="90000"/>
              </a:lnSpc>
              <a:spcBef>
                <a:spcPts val="1000"/>
              </a:spcBef>
              <a:spcAft>
                <a:spcPts val="0"/>
              </a:spcAft>
              <a:buClr>
                <a:schemeClr val="dk1"/>
              </a:buClr>
              <a:buSzPts val="2800"/>
              <a:buNone/>
            </a:pPr>
            <a:r>
              <a:rPr lang="uk-UA"/>
              <a:t>	- тягне за собою накладення штрафу </a:t>
            </a:r>
            <a:r>
              <a:rPr lang="uk-UA">
                <a:solidFill>
                  <a:srgbClr val="253B97"/>
                </a:solidFill>
              </a:rPr>
              <a:t>від двохсот п’ятдесяти до чотирьохсот неоподатковуваних мінімумів</a:t>
            </a:r>
            <a:r>
              <a:rPr lang="uk-UA"/>
              <a:t> доходів громадян.  </a:t>
            </a:r>
            <a:r>
              <a:rPr b="1" lang="uk-UA">
                <a:solidFill>
                  <a:schemeClr val="accent6"/>
                </a:solidFill>
              </a:rPr>
              <a:t>(4250-6800)</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4"/>
          <p:cNvSpPr txBox="1"/>
          <p:nvPr>
            <p:ph type="title"/>
          </p:nvPr>
        </p:nvSpPr>
        <p:spPr>
          <a:xfrm>
            <a:off x="157655" y="70944"/>
            <a:ext cx="11000999" cy="130065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Стаття 65. ЗУ «Про державну службу»</a:t>
            </a:r>
            <a:br>
              <a:rPr b="1" lang="uk-UA" sz="2800">
                <a:solidFill>
                  <a:srgbClr val="253B97"/>
                </a:solidFill>
                <a:latin typeface="Calibri"/>
                <a:ea typeface="Calibri"/>
                <a:cs typeface="Calibri"/>
                <a:sym typeface="Calibri"/>
              </a:rPr>
            </a:br>
            <a:r>
              <a:rPr b="1" lang="uk-UA" sz="2800">
                <a:solidFill>
                  <a:srgbClr val="253B97"/>
                </a:solidFill>
                <a:latin typeface="Calibri"/>
                <a:ea typeface="Calibri"/>
                <a:cs typeface="Calibri"/>
                <a:sym typeface="Calibri"/>
              </a:rPr>
              <a:t>Підстави для притягнення державного службовця до дисциплінарної відповідальності</a:t>
            </a:r>
            <a:endParaRPr/>
          </a:p>
        </p:txBody>
      </p:sp>
      <p:sp>
        <p:nvSpPr>
          <p:cNvPr id="428" name="Google Shape;428;p64"/>
          <p:cNvSpPr txBox="1"/>
          <p:nvPr>
            <p:ph idx="1" type="body"/>
          </p:nvPr>
        </p:nvSpPr>
        <p:spPr>
          <a:xfrm>
            <a:off x="275897" y="1269124"/>
            <a:ext cx="11753193" cy="5517931"/>
          </a:xfrm>
          <a:prstGeom prst="rect">
            <a:avLst/>
          </a:prstGeom>
          <a:noFill/>
          <a:ln>
            <a:noFill/>
          </a:ln>
        </p:spPr>
        <p:txBody>
          <a:bodyPr anchorCtr="0" anchor="t" bIns="45700" lIns="91425" spcFirstLastPara="1" rIns="91425" wrap="square" tIns="45700">
            <a:normAutofit fontScale="62500" lnSpcReduction="20000"/>
          </a:bodyPr>
          <a:lstStyle/>
          <a:p>
            <a:pPr indent="0" lvl="0" marL="0" rtl="0" algn="just">
              <a:lnSpc>
                <a:spcPct val="90000"/>
              </a:lnSpc>
              <a:spcBef>
                <a:spcPts val="0"/>
              </a:spcBef>
              <a:spcAft>
                <a:spcPts val="0"/>
              </a:spcAft>
              <a:buClr>
                <a:schemeClr val="dk1"/>
              </a:buClr>
              <a:buSzPct val="100000"/>
              <a:buNone/>
            </a:pPr>
            <a:r>
              <a:rPr lang="uk-UA"/>
              <a:t>2. Дисциплінарними проступками є:</a:t>
            </a:r>
            <a:endParaRPr/>
          </a:p>
          <a:p>
            <a:pPr indent="0" lvl="0" marL="0" rtl="0" algn="just">
              <a:lnSpc>
                <a:spcPct val="90000"/>
              </a:lnSpc>
              <a:spcBef>
                <a:spcPts val="1000"/>
              </a:spcBef>
              <a:spcAft>
                <a:spcPts val="0"/>
              </a:spcAft>
              <a:buClr>
                <a:schemeClr val="dk1"/>
              </a:buClr>
              <a:buSzPct val="100000"/>
              <a:buNone/>
            </a:pPr>
            <a:r>
              <a:rPr lang="uk-UA"/>
              <a:t>2) порушення правил етичної поведінки державних службовців;</a:t>
            </a:r>
            <a:endParaRPr/>
          </a:p>
          <a:p>
            <a:pPr indent="0" lvl="0" marL="0" rtl="0" algn="just">
              <a:lnSpc>
                <a:spcPct val="90000"/>
              </a:lnSpc>
              <a:spcBef>
                <a:spcPts val="1000"/>
              </a:spcBef>
              <a:spcAft>
                <a:spcPts val="0"/>
              </a:spcAft>
              <a:buClr>
                <a:srgbClr val="253B97"/>
              </a:buClr>
              <a:buSzPct val="100000"/>
              <a:buNone/>
            </a:pPr>
            <a:r>
              <a:rPr lang="uk-UA">
                <a:solidFill>
                  <a:srgbClr val="253B97"/>
                </a:solidFill>
              </a:rPr>
              <a:t>7)</a:t>
            </a:r>
            <a:r>
              <a:rPr lang="uk-UA"/>
              <a:t> перевищення службових повноважень, якщо воно не містить складу кримінального або адміністративного правопорушення;</a:t>
            </a:r>
            <a:endParaRPr/>
          </a:p>
          <a:p>
            <a:pPr indent="0" lvl="0" marL="0" rtl="0" algn="just">
              <a:lnSpc>
                <a:spcPct val="90000"/>
              </a:lnSpc>
              <a:spcBef>
                <a:spcPts val="1000"/>
              </a:spcBef>
              <a:spcAft>
                <a:spcPts val="0"/>
              </a:spcAft>
              <a:buClr>
                <a:schemeClr val="dk1"/>
              </a:buClr>
              <a:buSzPct val="100000"/>
              <a:buNone/>
            </a:pPr>
            <a:r>
              <a:rPr lang="uk-UA"/>
              <a:t>8) невиконання вимог щодо політичної неупередженості державного службовця;</a:t>
            </a:r>
            <a:endParaRPr/>
          </a:p>
          <a:p>
            <a:pPr indent="0" lvl="0" marL="0" rtl="0" algn="just">
              <a:lnSpc>
                <a:spcPct val="90000"/>
              </a:lnSpc>
              <a:spcBef>
                <a:spcPts val="1000"/>
              </a:spcBef>
              <a:spcAft>
                <a:spcPts val="0"/>
              </a:spcAft>
              <a:buClr>
                <a:srgbClr val="253B97"/>
              </a:buClr>
              <a:buSzPct val="100000"/>
              <a:buNone/>
            </a:pPr>
            <a:r>
              <a:rPr lang="uk-UA">
                <a:solidFill>
                  <a:srgbClr val="253B97"/>
                </a:solidFill>
              </a:rPr>
              <a:t>9)</a:t>
            </a:r>
            <a:r>
              <a:rPr lang="uk-UA"/>
              <a:t> використання повноважень в особистих (приватних) інтересах або в неправомірних особистих інтересах інших осіб;</a:t>
            </a:r>
            <a:endParaRPr/>
          </a:p>
          <a:p>
            <a:pPr indent="0" lvl="0" marL="0" rtl="0" algn="just">
              <a:lnSpc>
                <a:spcPct val="90000"/>
              </a:lnSpc>
              <a:spcBef>
                <a:spcPts val="1000"/>
              </a:spcBef>
              <a:spcAft>
                <a:spcPts val="0"/>
              </a:spcAft>
              <a:buClr>
                <a:srgbClr val="253B97"/>
              </a:buClr>
              <a:buSzPct val="100000"/>
              <a:buNone/>
            </a:pPr>
            <a:r>
              <a:rPr lang="uk-UA">
                <a:solidFill>
                  <a:srgbClr val="253B97"/>
                </a:solidFill>
              </a:rPr>
              <a:t>10)</a:t>
            </a:r>
            <a:r>
              <a:rPr lang="uk-UA"/>
              <a:t> подання під час вступу на державну службу недостовірної інформації про обставини, що перешкоджають реалізації права на державну службу, а також неподання необхідної інформації про такі обставини, що виникли під час проходження служби;</a:t>
            </a:r>
            <a:endParaRPr/>
          </a:p>
          <a:p>
            <a:pPr indent="0" lvl="0" marL="0" rtl="0" algn="just">
              <a:lnSpc>
                <a:spcPct val="90000"/>
              </a:lnSpc>
              <a:spcBef>
                <a:spcPts val="1000"/>
              </a:spcBef>
              <a:spcAft>
                <a:spcPts val="0"/>
              </a:spcAft>
              <a:buClr>
                <a:srgbClr val="253B97"/>
              </a:buClr>
              <a:buSzPct val="100000"/>
              <a:buNone/>
            </a:pPr>
            <a:r>
              <a:rPr lang="uk-UA">
                <a:solidFill>
                  <a:srgbClr val="253B97"/>
                </a:solidFill>
              </a:rPr>
              <a:t>11)</a:t>
            </a:r>
            <a:r>
              <a:rPr lang="uk-UA"/>
              <a:t> неповідомлення керівнику державної служби про виникнення відносин прямої підпорядкованості між державним службовцем та близькими особами у 15-денний строк з дня їх виникнення;</a:t>
            </a:r>
            <a:endParaRPr/>
          </a:p>
          <a:p>
            <a:pPr indent="0" lvl="0" marL="0" rtl="0" algn="just">
              <a:lnSpc>
                <a:spcPct val="90000"/>
              </a:lnSpc>
              <a:spcBef>
                <a:spcPts val="1000"/>
              </a:spcBef>
              <a:spcAft>
                <a:spcPts val="0"/>
              </a:spcAft>
              <a:buClr>
                <a:srgbClr val="253B97"/>
              </a:buClr>
              <a:buSzPct val="100000"/>
              <a:buNone/>
            </a:pPr>
            <a:r>
              <a:rPr lang="uk-UA">
                <a:solidFill>
                  <a:srgbClr val="253B97"/>
                </a:solidFill>
              </a:rPr>
              <a:t>14) </a:t>
            </a:r>
            <a:r>
              <a:rPr lang="uk-UA"/>
              <a:t>прийняття державним службовцем необґрунтованого рішення, що спричинило порушення цілісності державного або комунального майна, незаконне їх використання або інше заподіяння шкоди державному чи комунальному майну, якщо такі дії не містять складу кримінального або адміністративного правопорушення.</a:t>
            </a:r>
            <a:endParaRPr/>
          </a:p>
          <a:p>
            <a:pPr indent="0" lvl="0" marL="0" rtl="0" algn="just">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rgbClr val="253B97"/>
              </a:buClr>
              <a:buSzPct val="100000"/>
              <a:buNone/>
            </a:pPr>
            <a:r>
              <a:rPr lang="uk-UA">
                <a:solidFill>
                  <a:srgbClr val="253B97"/>
                </a:solidFill>
              </a:rPr>
              <a:t>Звільнення з посади державної служби є винятковим видом дисциплінарного стягнення і може бути застосоване лише у разі вчинення дисциплінарних проступків, передбачених </a:t>
            </a:r>
            <a:r>
              <a:rPr lang="uk-UA" u="sng">
                <a:solidFill>
                  <a:schemeClr val="hlink"/>
                </a:solidFill>
                <a:hlinkClick r:id="rId3"/>
              </a:rPr>
              <a:t>пунктами 1</a:t>
            </a:r>
            <a:r>
              <a:rPr lang="uk-UA">
                <a:solidFill>
                  <a:srgbClr val="253B97"/>
                </a:solidFill>
              </a:rPr>
              <a:t>,</a:t>
            </a:r>
            <a:r>
              <a:rPr lang="uk-UA" u="sng">
                <a:solidFill>
                  <a:schemeClr val="hlink"/>
                </a:solidFill>
                <a:hlinkClick r:id="rId4"/>
              </a:rPr>
              <a:t> 3</a:t>
            </a:r>
            <a:r>
              <a:rPr lang="uk-UA">
                <a:solidFill>
                  <a:srgbClr val="253B97"/>
                </a:solidFill>
              </a:rPr>
              <a:t>, </a:t>
            </a:r>
            <a:r>
              <a:rPr lang="uk-UA" u="sng">
                <a:solidFill>
                  <a:schemeClr val="hlink"/>
                </a:solidFill>
                <a:hlinkClick r:id="rId5"/>
              </a:rPr>
              <a:t>7</a:t>
            </a:r>
            <a:r>
              <a:rPr lang="uk-UA">
                <a:solidFill>
                  <a:srgbClr val="253B97"/>
                </a:solidFill>
              </a:rPr>
              <a:t>, </a:t>
            </a:r>
            <a:r>
              <a:rPr lang="uk-UA" u="sng">
                <a:solidFill>
                  <a:schemeClr val="hlink"/>
                </a:solidFill>
                <a:hlinkClick r:id="rId6"/>
              </a:rPr>
              <a:t>9-11</a:t>
            </a:r>
            <a:r>
              <a:rPr lang="uk-UA">
                <a:solidFill>
                  <a:srgbClr val="253B97"/>
                </a:solidFill>
              </a:rPr>
              <a:t>, </a:t>
            </a:r>
            <a:r>
              <a:rPr lang="uk-UA" u="sng">
                <a:solidFill>
                  <a:schemeClr val="hlink"/>
                </a:solidFill>
                <a:hlinkClick r:id="rId7"/>
              </a:rPr>
              <a:t>13</a:t>
            </a:r>
            <a:r>
              <a:rPr lang="uk-UA">
                <a:solidFill>
                  <a:srgbClr val="253B97"/>
                </a:solidFill>
              </a:rPr>
              <a:t>, </a:t>
            </a:r>
            <a:r>
              <a:rPr lang="uk-UA" u="sng">
                <a:solidFill>
                  <a:schemeClr val="hlink"/>
                </a:solidFill>
                <a:hlinkClick r:id="rId8"/>
              </a:rPr>
              <a:t>14</a:t>
            </a:r>
            <a:r>
              <a:rPr lang="uk-UA">
                <a:solidFill>
                  <a:srgbClr val="253B97"/>
                </a:solidFill>
              </a:rPr>
              <a:t> частини другої статті 65 цього Закону, а також вчинення систематично (повторно протягом року) дисциплінарного проступку, передбаченого </a:t>
            </a:r>
            <a:r>
              <a:rPr lang="uk-UA" u="sng">
                <a:solidFill>
                  <a:schemeClr val="hlink"/>
                </a:solidFill>
                <a:hlinkClick r:id="rId9"/>
              </a:rPr>
              <a:t>пунктом 12</a:t>
            </a:r>
            <a:r>
              <a:rPr lang="uk-UA">
                <a:solidFill>
                  <a:srgbClr val="253B97"/>
                </a:solidFill>
              </a:rPr>
              <a:t> частини другої статті 65 цього Закону.</a:t>
            </a:r>
            <a:endParaRPr/>
          </a:p>
        </p:txBody>
      </p:sp>
      <p:pic>
        <p:nvPicPr>
          <p:cNvPr id="429" name="Google Shape;429;p64"/>
          <p:cNvPicPr preferRelativeResize="0"/>
          <p:nvPr/>
        </p:nvPicPr>
        <p:blipFill rotWithShape="1">
          <a:blip r:embed="rId10">
            <a:alphaModFix/>
          </a:blip>
          <a:srcRect b="0" l="0" r="0" t="0"/>
          <a:stretch/>
        </p:blipFill>
        <p:spPr>
          <a:xfrm>
            <a:off x="10923922" y="0"/>
            <a:ext cx="1268078" cy="126807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5"/>
          <p:cNvSpPr txBox="1"/>
          <p:nvPr>
            <p:ph type="title"/>
          </p:nvPr>
        </p:nvSpPr>
        <p:spPr>
          <a:xfrm>
            <a:off x="134008" y="97111"/>
            <a:ext cx="11172167"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ПОРЯДОК</a:t>
            </a:r>
            <a:br>
              <a:rPr b="1" lang="uk-UA" sz="2800">
                <a:solidFill>
                  <a:srgbClr val="253B97"/>
                </a:solidFill>
                <a:latin typeface="Calibri"/>
                <a:ea typeface="Calibri"/>
                <a:cs typeface="Calibri"/>
                <a:sym typeface="Calibri"/>
              </a:rPr>
            </a:br>
            <a:r>
              <a:rPr b="1" lang="uk-UA" sz="2800">
                <a:solidFill>
                  <a:srgbClr val="253B97"/>
                </a:solidFill>
                <a:latin typeface="Calibri"/>
                <a:ea typeface="Calibri"/>
                <a:cs typeface="Calibri"/>
                <a:sym typeface="Calibri"/>
              </a:rPr>
              <a:t>проведення службового розслідування, затверджений постановою Кабінету Міністрів України від 13 червня 2000 р. № 950</a:t>
            </a:r>
            <a:endParaRPr/>
          </a:p>
        </p:txBody>
      </p:sp>
      <p:sp>
        <p:nvSpPr>
          <p:cNvPr id="435" name="Google Shape;435;p65"/>
          <p:cNvSpPr txBox="1"/>
          <p:nvPr>
            <p:ph idx="1" type="body"/>
          </p:nvPr>
        </p:nvSpPr>
        <p:spPr>
          <a:xfrm>
            <a:off x="346841" y="1458310"/>
            <a:ext cx="11634952" cy="524991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90000"/>
              </a:lnSpc>
              <a:spcBef>
                <a:spcPts val="0"/>
              </a:spcBef>
              <a:spcAft>
                <a:spcPts val="0"/>
              </a:spcAft>
              <a:buClr>
                <a:schemeClr val="dk1"/>
              </a:buClr>
              <a:buSzPct val="100000"/>
              <a:buNone/>
            </a:pPr>
            <a:r>
              <a:rPr lang="uk-UA"/>
              <a:t>	Відповідно до цього Порядку може бути проведено службове розслідування в разі:</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 невиконання або неналежного виконання особою, уповноваженою на виконання функцій держави або місцевого самоврядування, чи особою, яка для цілей Закону прирівнюється до осіб, уповноважених на виконання функцій держави або місцевого самоврядування, службових обов’язків, </a:t>
            </a:r>
            <a:r>
              <a:rPr lang="uk-UA">
                <a:solidFill>
                  <a:srgbClr val="253B97"/>
                </a:solidFill>
              </a:rPr>
              <a:t>перевищення своїх повноважень, а також недодержання вимог законодавства;</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 внесення подання спеціально уповноваженого суб’єкта у сфері протидії корупції або припису Національного агентства з питань запобігання корупції (далі - Національне агентство) </a:t>
            </a:r>
            <a:r>
              <a:rPr lang="uk-UA">
                <a:solidFill>
                  <a:srgbClr val="253B97"/>
                </a:solidFill>
              </a:rPr>
              <a:t>з метою виявлення причин та умов, що сприяли вчиненню корупційного або пов’язаного з корупцією правопорушення чи невиконанню вимог Закону в інший спосіб.</a:t>
            </a:r>
            <a:endParaRPr/>
          </a:p>
        </p:txBody>
      </p:sp>
      <p:pic>
        <p:nvPicPr>
          <p:cNvPr id="436" name="Google Shape;436;p6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24000"/>
          </a:blip>
          <a:tile algn="tl" flip="none" tx="0" sx="100000" ty="0" sy="100000"/>
        </a:blipFill>
      </p:bgPr>
    </p:bg>
    <p:spTree>
      <p:nvGrpSpPr>
        <p:cNvPr id="440" name="Shape 440"/>
        <p:cNvGrpSpPr/>
        <p:nvPr/>
      </p:nvGrpSpPr>
      <p:grpSpPr>
        <a:xfrm>
          <a:off x="0" y="0"/>
          <a:ext cx="0" cy="0"/>
          <a:chOff x="0" y="0"/>
          <a:chExt cx="0" cy="0"/>
        </a:xfrm>
      </p:grpSpPr>
      <p:sp>
        <p:nvSpPr>
          <p:cNvPr id="441" name="Google Shape;441;p66"/>
          <p:cNvSpPr txBox="1"/>
          <p:nvPr>
            <p:ph type="title"/>
          </p:nvPr>
        </p:nvSpPr>
        <p:spPr>
          <a:xfrm>
            <a:off x="374176" y="0"/>
            <a:ext cx="1026525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53B97"/>
              </a:buClr>
              <a:buSzPts val="4400"/>
              <a:buFont typeface="Calibri"/>
              <a:buNone/>
            </a:pPr>
            <a:r>
              <a:rPr b="1" lang="uk-UA">
                <a:solidFill>
                  <a:srgbClr val="253B97"/>
                </a:solidFill>
              </a:rPr>
              <a:t>Правила поведінки та доброчесність</a:t>
            </a:r>
            <a:endParaRPr/>
          </a:p>
        </p:txBody>
      </p:sp>
      <p:pic>
        <p:nvPicPr>
          <p:cNvPr id="442" name="Google Shape;442;p66"/>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67"/>
          <p:cNvSpPr txBox="1"/>
          <p:nvPr>
            <p:ph type="title"/>
          </p:nvPr>
        </p:nvSpPr>
        <p:spPr>
          <a:xfrm>
            <a:off x="0" y="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400"/>
              <a:buFont typeface="Calibri"/>
              <a:buNone/>
            </a:pPr>
            <a:r>
              <a:rPr b="1" lang="uk-UA">
                <a:solidFill>
                  <a:srgbClr val="253B97"/>
                </a:solidFill>
                <a:latin typeface="Calibri"/>
                <a:ea typeface="Calibri"/>
                <a:cs typeface="Calibri"/>
                <a:sym typeface="Calibri"/>
              </a:rPr>
              <a:t>Загальне розуміння «доброчесності»</a:t>
            </a:r>
            <a:endParaRPr b="1">
              <a:solidFill>
                <a:srgbClr val="253B97"/>
              </a:solidFill>
              <a:latin typeface="Calibri"/>
              <a:ea typeface="Calibri"/>
              <a:cs typeface="Calibri"/>
              <a:sym typeface="Calibri"/>
            </a:endParaRPr>
          </a:p>
        </p:txBody>
      </p:sp>
      <p:sp>
        <p:nvSpPr>
          <p:cNvPr id="448" name="Google Shape;448;p67"/>
          <p:cNvSpPr txBox="1"/>
          <p:nvPr>
            <p:ph idx="1" type="body"/>
          </p:nvPr>
        </p:nvSpPr>
        <p:spPr>
          <a:xfrm>
            <a:off x="209550" y="1419226"/>
            <a:ext cx="11791950" cy="5362574"/>
          </a:xfrm>
          <a:prstGeom prst="rect">
            <a:avLst/>
          </a:prstGeom>
          <a:noFill/>
          <a:ln>
            <a:noFill/>
          </a:ln>
        </p:spPr>
        <p:txBody>
          <a:bodyPr anchorCtr="0" anchor="t" bIns="45700" lIns="91425" spcFirstLastPara="1" rIns="91425" wrap="square" tIns="45700">
            <a:normAutofit fontScale="85000" lnSpcReduction="20000"/>
          </a:bodyPr>
          <a:lstStyle/>
          <a:p>
            <a:pPr indent="542925" lvl="0" marL="0" rtl="0" algn="l">
              <a:lnSpc>
                <a:spcPct val="90000"/>
              </a:lnSpc>
              <a:spcBef>
                <a:spcPts val="0"/>
              </a:spcBef>
              <a:spcAft>
                <a:spcPts val="0"/>
              </a:spcAft>
              <a:buClr>
                <a:srgbClr val="253B97"/>
              </a:buClr>
              <a:buSzPct val="100000"/>
              <a:buNone/>
            </a:pPr>
            <a:r>
              <a:rPr lang="uk-UA" sz="3200">
                <a:solidFill>
                  <a:srgbClr val="253B97"/>
                </a:solidFill>
              </a:rPr>
              <a:t>Доброче́сність</a:t>
            </a:r>
            <a:r>
              <a:rPr lang="uk-UA" sz="3200"/>
              <a:t> (церковнослов'янське: Цілому́дрія, моральна й тілесна Чистота́ та Неви́нність, Цнота, латинською: castitas; англійською: chastity, integrity) </a:t>
            </a:r>
            <a:endParaRPr sz="3200"/>
          </a:p>
          <a:p>
            <a:pPr indent="542925" lvl="0" marL="0" rtl="0" algn="l">
              <a:lnSpc>
                <a:spcPct val="90000"/>
              </a:lnSpc>
              <a:spcBef>
                <a:spcPts val="1000"/>
              </a:spcBef>
              <a:spcAft>
                <a:spcPts val="0"/>
              </a:spcAft>
              <a:buClr>
                <a:schemeClr val="dk1"/>
              </a:buClr>
              <a:buSzPct val="100000"/>
              <a:buNone/>
            </a:pPr>
            <a:r>
              <a:t/>
            </a:r>
            <a:endParaRPr sz="3200"/>
          </a:p>
          <a:p>
            <a:pPr indent="542925" lvl="0" marL="0" rtl="0" algn="ctr">
              <a:lnSpc>
                <a:spcPct val="90000"/>
              </a:lnSpc>
              <a:spcBef>
                <a:spcPts val="1000"/>
              </a:spcBef>
              <a:spcAft>
                <a:spcPts val="0"/>
              </a:spcAft>
              <a:buClr>
                <a:srgbClr val="253B97"/>
              </a:buClr>
              <a:buSzPct val="100000"/>
              <a:buNone/>
            </a:pPr>
            <a:r>
              <a:rPr lang="uk-UA" sz="3200">
                <a:solidFill>
                  <a:srgbClr val="253B97"/>
                </a:solidFill>
              </a:rPr>
              <a:t>— моральна якість та чеснота, проявляється у тілесній чистоті у всіх її проявах (це розуміння характерне, як правило, більш світським середовищам).</a:t>
            </a:r>
            <a:endParaRPr/>
          </a:p>
          <a:p>
            <a:pPr indent="542925" lvl="0" marL="0" rtl="0" algn="ctr">
              <a:lnSpc>
                <a:spcPct val="90000"/>
              </a:lnSpc>
              <a:spcBef>
                <a:spcPts val="1000"/>
              </a:spcBef>
              <a:spcAft>
                <a:spcPts val="0"/>
              </a:spcAft>
              <a:buClr>
                <a:schemeClr val="dk1"/>
              </a:buClr>
              <a:buSzPct val="100000"/>
              <a:buNone/>
            </a:pPr>
            <a:r>
              <a:t/>
            </a:r>
            <a:endParaRPr sz="3200"/>
          </a:p>
          <a:p>
            <a:pPr indent="542925" lvl="0" marL="0" rtl="0" algn="ctr">
              <a:lnSpc>
                <a:spcPct val="90000"/>
              </a:lnSpc>
              <a:spcBef>
                <a:spcPts val="1000"/>
              </a:spcBef>
              <a:spcAft>
                <a:spcPts val="0"/>
              </a:spcAft>
              <a:buClr>
                <a:schemeClr val="dk1"/>
              </a:buClr>
              <a:buSzPct val="100000"/>
              <a:buNone/>
            </a:pPr>
            <a:r>
              <a:rPr lang="uk-UA" sz="3200"/>
              <a:t>Чинний в Україні з 28 вересня 2017 року Закон «Про освіту» від 05.09.2017 № 2145-VIII (Стаття 42 і Закон «Про вищу освіту» в редакції від 28 вересня 2017 року, окремо визначають зміст поняття доброчесності в академічній площині.</a:t>
            </a:r>
            <a:endParaRPr/>
          </a:p>
          <a:p>
            <a:pPr indent="542925" lvl="0" marL="0" rtl="0" algn="ctr">
              <a:lnSpc>
                <a:spcPct val="90000"/>
              </a:lnSpc>
              <a:spcBef>
                <a:spcPts val="1000"/>
              </a:spcBef>
              <a:spcAft>
                <a:spcPts val="0"/>
              </a:spcAft>
              <a:buClr>
                <a:srgbClr val="253B97"/>
              </a:buClr>
              <a:buSzPct val="100000"/>
              <a:buNone/>
            </a:pPr>
            <a:r>
              <a:rPr i="1" lang="uk-UA" sz="3200">
                <a:solidFill>
                  <a:srgbClr val="253B97"/>
                </a:solidFill>
              </a:rPr>
              <a:t>Академічна доброчесність </a:t>
            </a:r>
            <a:r>
              <a:rPr lang="uk-UA" sz="3200"/>
              <a:t>— це сукупність етичних принципів та визначених законом правил, якими мають керуватися учасники освітнього процесу під час навчання, викладання та провадження наукової (творчої) діяльності з метою забезпечення довіри до результатів навчання та/або наукових (творчих) досягнень.</a:t>
            </a:r>
            <a:endParaRPr/>
          </a:p>
        </p:txBody>
      </p:sp>
      <p:pic>
        <p:nvPicPr>
          <p:cNvPr id="449" name="Google Shape;449;p6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68"/>
          <p:cNvSpPr txBox="1"/>
          <p:nvPr>
            <p:ph type="title"/>
          </p:nvPr>
        </p:nvSpPr>
        <p:spPr>
          <a:xfrm>
            <a:off x="286406" y="89229"/>
            <a:ext cx="10476844" cy="103800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53B97"/>
              </a:buClr>
              <a:buSzPct val="100000"/>
              <a:buFont typeface="Calibri"/>
              <a:buNone/>
            </a:pPr>
            <a:r>
              <a:rPr b="1" lang="uk-UA" sz="3600">
                <a:solidFill>
                  <a:srgbClr val="253B97"/>
                </a:solidFill>
                <a:latin typeface="Calibri"/>
                <a:ea typeface="Calibri"/>
                <a:cs typeface="Calibri"/>
                <a:sym typeface="Calibri"/>
              </a:rPr>
              <a:t>Правила етичної поведінки та доброчесності у </a:t>
            </a:r>
            <a:br>
              <a:rPr b="1" lang="uk-UA" sz="3600">
                <a:solidFill>
                  <a:srgbClr val="253B97"/>
                </a:solidFill>
                <a:latin typeface="Calibri"/>
                <a:ea typeface="Calibri"/>
                <a:cs typeface="Calibri"/>
                <a:sym typeface="Calibri"/>
              </a:rPr>
            </a:br>
            <a:r>
              <a:rPr b="1" lang="uk-UA" sz="3600">
                <a:solidFill>
                  <a:srgbClr val="253B97"/>
                </a:solidFill>
                <a:latin typeface="Calibri"/>
                <a:ea typeface="Calibri"/>
                <a:cs typeface="Calibri"/>
                <a:sym typeface="Calibri"/>
              </a:rPr>
              <a:t>Законі України «Про державну службу»</a:t>
            </a:r>
            <a:endParaRPr b="1" sz="3600">
              <a:solidFill>
                <a:srgbClr val="253B97"/>
              </a:solidFill>
              <a:latin typeface="Calibri"/>
              <a:ea typeface="Calibri"/>
              <a:cs typeface="Calibri"/>
              <a:sym typeface="Calibri"/>
            </a:endParaRPr>
          </a:p>
        </p:txBody>
      </p:sp>
      <p:sp>
        <p:nvSpPr>
          <p:cNvPr id="455" name="Google Shape;455;p68"/>
          <p:cNvSpPr txBox="1"/>
          <p:nvPr>
            <p:ph idx="1" type="body"/>
          </p:nvPr>
        </p:nvSpPr>
        <p:spPr>
          <a:xfrm>
            <a:off x="338959" y="1174532"/>
            <a:ext cx="11705896" cy="5541578"/>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90000"/>
              </a:lnSpc>
              <a:spcBef>
                <a:spcPts val="0"/>
              </a:spcBef>
              <a:spcAft>
                <a:spcPts val="0"/>
              </a:spcAft>
              <a:buClr>
                <a:srgbClr val="253B97"/>
              </a:buClr>
              <a:buSzPct val="100000"/>
              <a:buNone/>
            </a:pPr>
            <a:r>
              <a:rPr b="1" lang="uk-UA">
                <a:solidFill>
                  <a:srgbClr val="253B97"/>
                </a:solidFill>
              </a:rPr>
              <a:t>Стаття 4. Принципи державної служби:</a:t>
            </a:r>
            <a:endParaRPr/>
          </a:p>
          <a:p>
            <a:pPr indent="0" lvl="0" marL="0" rtl="0" algn="ctr">
              <a:lnSpc>
                <a:spcPct val="90000"/>
              </a:lnSpc>
              <a:spcBef>
                <a:spcPts val="1000"/>
              </a:spcBef>
              <a:spcAft>
                <a:spcPts val="0"/>
              </a:spcAft>
              <a:buClr>
                <a:schemeClr val="dk1"/>
              </a:buClr>
              <a:buSzPct val="100000"/>
              <a:buNone/>
            </a:pPr>
            <a:r>
              <a:rPr lang="uk-UA"/>
              <a:t>5) </a:t>
            </a:r>
            <a:r>
              <a:rPr lang="uk-UA">
                <a:solidFill>
                  <a:srgbClr val="253B97"/>
                </a:solidFill>
              </a:rPr>
              <a:t>доброчесності </a:t>
            </a:r>
            <a:r>
              <a:rPr lang="uk-UA"/>
              <a:t>- спрямованість дій державного службовця на захист публічних інтересів та відмова державного службовця від превалювання приватного інтересу під час здійснення наданих йому повноважень.</a:t>
            </a:r>
            <a:endParaRPr/>
          </a:p>
          <a:p>
            <a:pPr indent="0" lvl="0" marL="0" rtl="0" algn="l">
              <a:lnSpc>
                <a:spcPct val="90000"/>
              </a:lnSpc>
              <a:spcBef>
                <a:spcPts val="1000"/>
              </a:spcBef>
              <a:spcAft>
                <a:spcPts val="0"/>
              </a:spcAft>
              <a:buClr>
                <a:schemeClr val="dk1"/>
              </a:buClr>
              <a:buSzPct val="100000"/>
              <a:buNone/>
            </a:pPr>
            <a:r>
              <a:t/>
            </a:r>
            <a:endParaRPr/>
          </a:p>
          <a:p>
            <a:pPr indent="0" lvl="0" marL="0" rtl="0" algn="ctr">
              <a:lnSpc>
                <a:spcPct val="90000"/>
              </a:lnSpc>
              <a:spcBef>
                <a:spcPts val="1000"/>
              </a:spcBef>
              <a:spcAft>
                <a:spcPts val="0"/>
              </a:spcAft>
              <a:buClr>
                <a:srgbClr val="253B97"/>
              </a:buClr>
              <a:buSzPct val="100000"/>
              <a:buNone/>
            </a:pPr>
            <a:r>
              <a:rPr b="1" lang="uk-UA">
                <a:solidFill>
                  <a:srgbClr val="253B97"/>
                </a:solidFill>
              </a:rPr>
              <a:t>Стаття 8. Основні обов’язки державного службовця:</a:t>
            </a:r>
            <a:endParaRPr/>
          </a:p>
          <a:p>
            <a:pPr indent="0" lvl="0" marL="0" rtl="0" algn="l">
              <a:lnSpc>
                <a:spcPct val="90000"/>
              </a:lnSpc>
              <a:spcBef>
                <a:spcPts val="1000"/>
              </a:spcBef>
              <a:spcAft>
                <a:spcPts val="0"/>
              </a:spcAft>
              <a:buClr>
                <a:schemeClr val="dk1"/>
              </a:buClr>
              <a:buSzPct val="100000"/>
              <a:buNone/>
            </a:pPr>
            <a:r>
              <a:rPr lang="uk-UA"/>
              <a:t>2) дотримуватися принципів державної служби та правил етичної поведінки;</a:t>
            </a:r>
            <a:endParaRPr/>
          </a:p>
          <a:p>
            <a:pPr indent="0" lvl="0" marL="0" rtl="0" algn="l">
              <a:lnSpc>
                <a:spcPct val="90000"/>
              </a:lnSpc>
              <a:spcBef>
                <a:spcPts val="1000"/>
              </a:spcBef>
              <a:spcAft>
                <a:spcPts val="0"/>
              </a:spcAft>
              <a:buClr>
                <a:schemeClr val="dk1"/>
              </a:buClr>
              <a:buSzPct val="100000"/>
              <a:buNone/>
            </a:pPr>
            <a:r>
              <a:rPr lang="uk-UA"/>
              <a:t>3) поважати гідність людини, не допускати порушення прав і свобод людини та громадянина;</a:t>
            </a:r>
            <a:endParaRPr/>
          </a:p>
          <a:p>
            <a:pPr indent="0" lvl="0" marL="0" rtl="0" algn="l">
              <a:lnSpc>
                <a:spcPct val="90000"/>
              </a:lnSpc>
              <a:spcBef>
                <a:spcPts val="1000"/>
              </a:spcBef>
              <a:spcAft>
                <a:spcPts val="0"/>
              </a:spcAft>
              <a:buClr>
                <a:schemeClr val="dk1"/>
              </a:buClr>
              <a:buSzPct val="100000"/>
              <a:buNone/>
            </a:pPr>
            <a:r>
              <a:rPr lang="uk-UA"/>
              <a:t>4) з повагою ставитися до державних символів України;</a:t>
            </a:r>
            <a:endParaRPr/>
          </a:p>
          <a:p>
            <a:pPr indent="0" lvl="0" marL="0" rtl="0" algn="l">
              <a:lnSpc>
                <a:spcPct val="90000"/>
              </a:lnSpc>
              <a:spcBef>
                <a:spcPts val="1000"/>
              </a:spcBef>
              <a:spcAft>
                <a:spcPts val="0"/>
              </a:spcAft>
              <a:buClr>
                <a:schemeClr val="dk1"/>
              </a:buClr>
              <a:buSzPct val="100000"/>
              <a:buNone/>
            </a:pPr>
            <a:r>
              <a:rPr lang="uk-UA"/>
              <a:t>5) обов’язково використовувати державну мову під час виконання своїх посадових обов’язків, не допускати дискримінацію державної мови і протидіяти можливим спробам її дискримінації;</a:t>
            </a:r>
            <a:endParaRPr/>
          </a:p>
          <a:p>
            <a:pPr indent="0" lvl="0" marL="0" rtl="0" algn="l">
              <a:lnSpc>
                <a:spcPct val="90000"/>
              </a:lnSpc>
              <a:spcBef>
                <a:spcPts val="1000"/>
              </a:spcBef>
              <a:spcAft>
                <a:spcPts val="0"/>
              </a:spcAft>
              <a:buClr>
                <a:schemeClr val="dk1"/>
              </a:buClr>
              <a:buSzPct val="100000"/>
              <a:buNone/>
            </a:pPr>
            <a:r>
              <a:rPr lang="uk-UA"/>
              <a:t>9) додержуватися вимог законодавства у сфері запобігання і протидії корупції;</a:t>
            </a:r>
            <a:endParaRPr/>
          </a:p>
          <a:p>
            <a:pPr indent="0" lvl="0" marL="0" rtl="0" algn="l">
              <a:lnSpc>
                <a:spcPct val="90000"/>
              </a:lnSpc>
              <a:spcBef>
                <a:spcPts val="1000"/>
              </a:spcBef>
              <a:spcAft>
                <a:spcPts val="0"/>
              </a:spcAft>
              <a:buClr>
                <a:schemeClr val="dk1"/>
              </a:buClr>
              <a:buSzPct val="100000"/>
              <a:buNone/>
            </a:pPr>
            <a:r>
              <a:rPr lang="uk-UA"/>
              <a:t>10) запобігати виникненню реального, потенційного конфлікту інтересів під час проходження державної служби;</a:t>
            </a:r>
            <a:endParaRPr/>
          </a:p>
          <a:p>
            <a:pPr indent="0" lvl="0" marL="0" rtl="0" algn="l">
              <a:lnSpc>
                <a:spcPct val="90000"/>
              </a:lnSpc>
              <a:spcBef>
                <a:spcPts val="1000"/>
              </a:spcBef>
              <a:spcAft>
                <a:spcPts val="0"/>
              </a:spcAft>
              <a:buClr>
                <a:schemeClr val="dk1"/>
              </a:buClr>
              <a:buSzPct val="100000"/>
              <a:buNone/>
            </a:pPr>
            <a:r>
              <a:rPr lang="uk-UA"/>
              <a:t>11) постійно підвищувати рівень своєї професійної компетентності та удосконалювати організацію службової діяльності;</a:t>
            </a:r>
            <a:endParaRPr/>
          </a:p>
          <a:p>
            <a:pPr indent="0" lvl="0" marL="0" rtl="0" algn="l">
              <a:lnSpc>
                <a:spcPct val="90000"/>
              </a:lnSpc>
              <a:spcBef>
                <a:spcPts val="1000"/>
              </a:spcBef>
              <a:spcAft>
                <a:spcPts val="0"/>
              </a:spcAft>
              <a:buClr>
                <a:schemeClr val="dk1"/>
              </a:buClr>
              <a:buSzPct val="100000"/>
              <a:buNone/>
            </a:pPr>
            <a:r>
              <a:rPr lang="uk-UA"/>
              <a:t>12) зберігати державну таємницю та персональні дані осіб, що стали йому відомі у зв’язку з виконанням посадових обов’язків, а також іншу інформацію, яка відповідно до закону не підлягає розголошенню.</a:t>
            </a:r>
            <a:endParaRPr/>
          </a:p>
          <a:p>
            <a:pPr indent="-104140" lvl="0" marL="228600" rtl="0" algn="l">
              <a:lnSpc>
                <a:spcPct val="90000"/>
              </a:lnSpc>
              <a:spcBef>
                <a:spcPts val="1000"/>
              </a:spcBef>
              <a:spcAft>
                <a:spcPts val="0"/>
              </a:spcAft>
              <a:buClr>
                <a:schemeClr val="dk1"/>
              </a:buClr>
              <a:buSzPct val="100000"/>
              <a:buNone/>
            </a:pPr>
            <a:r>
              <a:t/>
            </a:r>
            <a:endParaRPr/>
          </a:p>
        </p:txBody>
      </p:sp>
      <p:pic>
        <p:nvPicPr>
          <p:cNvPr id="456" name="Google Shape;456;p68"/>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9"/>
          <p:cNvSpPr txBox="1"/>
          <p:nvPr>
            <p:ph type="title"/>
          </p:nvPr>
        </p:nvSpPr>
        <p:spPr>
          <a:xfrm>
            <a:off x="299545" y="0"/>
            <a:ext cx="11579772" cy="114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400"/>
              <a:buFont typeface="Calibri"/>
              <a:buNone/>
            </a:pPr>
            <a:r>
              <a:rPr b="1" lang="uk-UA" sz="3400">
                <a:solidFill>
                  <a:srgbClr val="253B97"/>
                </a:solidFill>
                <a:latin typeface="Calibri"/>
                <a:ea typeface="Calibri"/>
                <a:cs typeface="Calibri"/>
                <a:sym typeface="Calibri"/>
              </a:rPr>
              <a:t>Закон України «Про запобігання корупції»</a:t>
            </a:r>
            <a:br>
              <a:rPr b="1" lang="uk-UA" sz="3400">
                <a:solidFill>
                  <a:srgbClr val="253B97"/>
                </a:solidFill>
                <a:latin typeface="Calibri"/>
                <a:ea typeface="Calibri"/>
                <a:cs typeface="Calibri"/>
                <a:sym typeface="Calibri"/>
              </a:rPr>
            </a:br>
            <a:r>
              <a:rPr b="1" lang="uk-UA" sz="3400">
                <a:solidFill>
                  <a:srgbClr val="253B97"/>
                </a:solidFill>
                <a:latin typeface="Calibri"/>
                <a:ea typeface="Calibri"/>
                <a:cs typeface="Calibri"/>
                <a:sym typeface="Calibri"/>
              </a:rPr>
              <a:t>Правила етичної поведінки</a:t>
            </a:r>
            <a:r>
              <a:rPr b="1" lang="uk-UA" sz="4000">
                <a:solidFill>
                  <a:srgbClr val="253B97"/>
                </a:solidFill>
                <a:latin typeface="Calibri"/>
                <a:ea typeface="Calibri"/>
                <a:cs typeface="Calibri"/>
                <a:sym typeface="Calibri"/>
              </a:rPr>
              <a:t> </a:t>
            </a:r>
            <a:endParaRPr/>
          </a:p>
        </p:txBody>
      </p:sp>
      <p:sp>
        <p:nvSpPr>
          <p:cNvPr id="462" name="Google Shape;462;p69"/>
          <p:cNvSpPr txBox="1"/>
          <p:nvPr>
            <p:ph idx="1" type="body"/>
          </p:nvPr>
        </p:nvSpPr>
        <p:spPr>
          <a:xfrm>
            <a:off x="152400" y="1268414"/>
            <a:ext cx="12039600" cy="5589586"/>
          </a:xfrm>
          <a:prstGeom prst="rect">
            <a:avLst/>
          </a:prstGeom>
          <a:noFill/>
          <a:ln>
            <a:noFill/>
          </a:ln>
        </p:spPr>
        <p:txBody>
          <a:bodyPr anchorCtr="0" anchor="t" bIns="45700" lIns="91425" spcFirstLastPara="1" rIns="91425" wrap="square" tIns="45700">
            <a:normAutofit/>
          </a:bodyPr>
          <a:lstStyle/>
          <a:p>
            <a:pPr indent="536575" lvl="0" marL="0" rtl="0" algn="just">
              <a:lnSpc>
                <a:spcPct val="80000"/>
              </a:lnSpc>
              <a:spcBef>
                <a:spcPts val="0"/>
              </a:spcBef>
              <a:spcAft>
                <a:spcPts val="0"/>
              </a:spcAft>
              <a:buClr>
                <a:srgbClr val="253B97"/>
              </a:buClr>
              <a:buSzPts val="2300"/>
              <a:buNone/>
            </a:pPr>
            <a:r>
              <a:rPr b="1" lang="uk-UA" sz="2300" u="sng">
                <a:solidFill>
                  <a:srgbClr val="253B97"/>
                </a:solidFill>
              </a:rPr>
              <a:t>Вимоги до поведінки осіб</a:t>
            </a:r>
            <a:endParaRPr/>
          </a:p>
          <a:p>
            <a:pPr indent="536575" lvl="0" marL="0" rtl="0" algn="just">
              <a:lnSpc>
                <a:spcPct val="80000"/>
              </a:lnSpc>
              <a:spcBef>
                <a:spcPts val="1000"/>
              </a:spcBef>
              <a:spcAft>
                <a:spcPts val="0"/>
              </a:spcAft>
              <a:buClr>
                <a:schemeClr val="dk1"/>
              </a:buClr>
              <a:buSzPts val="2300"/>
              <a:buNone/>
            </a:pPr>
            <a:r>
              <a:rPr lang="uk-UA" sz="2300"/>
              <a:t>Загальні вимоги до поведінки державних службовців, якими вони зобов’язані керуватися під час виконання своїх службових чи представницьких повноважень, підстави та порядок притягнення до відповідальності за порушення цих вимог встановлюються цим Законом, який є правовою основою для кодексів чи стандартів професійної етики.</a:t>
            </a:r>
            <a:endParaRPr/>
          </a:p>
          <a:p>
            <a:pPr indent="536575" lvl="0" marL="0" rtl="0" algn="just">
              <a:lnSpc>
                <a:spcPct val="80000"/>
              </a:lnSpc>
              <a:spcBef>
                <a:spcPts val="1000"/>
              </a:spcBef>
              <a:spcAft>
                <a:spcPts val="0"/>
              </a:spcAft>
              <a:buClr>
                <a:schemeClr val="dk1"/>
              </a:buClr>
              <a:buSzPts val="2300"/>
              <a:buNone/>
            </a:pPr>
            <a:r>
              <a:rPr lang="uk-UA" sz="2300"/>
              <a:t>Центральний орган виконавчої влади, що забезпечує формування та реалізує державну політику у сфері державної служби, затверджує </a:t>
            </a:r>
            <a:r>
              <a:rPr lang="uk-UA" sz="2300" u="sng">
                <a:solidFill>
                  <a:srgbClr val="253B97"/>
                </a:solidFill>
              </a:rPr>
              <a:t>загальні правила етичної поведінки державних службовців та посадових осіб місцевого самоврядування</a:t>
            </a:r>
            <a:r>
              <a:rPr lang="uk-UA" sz="2300"/>
              <a:t>.</a:t>
            </a:r>
            <a:endParaRPr i="1" sz="2300"/>
          </a:p>
          <a:p>
            <a:pPr indent="536575" lvl="0" marL="0" rtl="0" algn="just">
              <a:lnSpc>
                <a:spcPct val="80000"/>
              </a:lnSpc>
              <a:spcBef>
                <a:spcPts val="1000"/>
              </a:spcBef>
              <a:spcAft>
                <a:spcPts val="0"/>
              </a:spcAft>
              <a:buClr>
                <a:schemeClr val="dk1"/>
              </a:buClr>
              <a:buSzPts val="2300"/>
              <a:buNone/>
            </a:pPr>
            <a:r>
              <a:rPr lang="uk-UA" sz="2300"/>
              <a:t>Державні органи, органи влади Автономної Республіки Крим, органи місцевого самоврядування </a:t>
            </a:r>
            <a:r>
              <a:rPr b="1" lang="uk-UA" sz="2300">
                <a:solidFill>
                  <a:srgbClr val="253B97"/>
                </a:solidFill>
              </a:rPr>
              <a:t>у випадку необхідності розробляють</a:t>
            </a:r>
            <a:r>
              <a:rPr lang="uk-UA" sz="2300">
                <a:solidFill>
                  <a:srgbClr val="253B97"/>
                </a:solidFill>
              </a:rPr>
              <a:t> </a:t>
            </a:r>
            <a:r>
              <a:rPr lang="uk-UA" sz="2300"/>
              <a:t>та забезпечують виконання галузевих кодексів чи стандартів етичної поведінки їх працівників, а також інших осіб, уповноважених на виконання функцій держави або місцевого самоврядування, прирівняних до них осіб, які здійснюють діяльність у сфері їх управління.</a:t>
            </a:r>
            <a:endParaRPr/>
          </a:p>
          <a:p>
            <a:pPr indent="536575" lvl="0" marL="0" rtl="0" algn="just">
              <a:lnSpc>
                <a:spcPct val="80000"/>
              </a:lnSpc>
              <a:spcBef>
                <a:spcPts val="1000"/>
              </a:spcBef>
              <a:spcAft>
                <a:spcPts val="0"/>
              </a:spcAft>
              <a:buClr>
                <a:srgbClr val="253B97"/>
              </a:buClr>
              <a:buSzPts val="2300"/>
              <a:buNone/>
            </a:pPr>
            <a:r>
              <a:rPr b="1" lang="uk-UA" sz="2300" u="sng">
                <a:solidFill>
                  <a:srgbClr val="253B97"/>
                </a:solidFill>
              </a:rPr>
              <a:t>Додержання вимог закону та етичних норм поведінки</a:t>
            </a:r>
            <a:endParaRPr/>
          </a:p>
          <a:p>
            <a:pPr indent="536575" lvl="0" marL="0" rtl="0" algn="just">
              <a:lnSpc>
                <a:spcPct val="80000"/>
              </a:lnSpc>
              <a:spcBef>
                <a:spcPts val="1000"/>
              </a:spcBef>
              <a:spcAft>
                <a:spcPts val="0"/>
              </a:spcAft>
              <a:buClr>
                <a:schemeClr val="dk1"/>
              </a:buClr>
              <a:buSzPts val="2300"/>
              <a:buNone/>
            </a:pPr>
            <a:r>
              <a:rPr lang="uk-UA" sz="2300"/>
              <a:t>Державні службовці, під час виконання своїх службових повноважень зобов’язані неухильно додержуватися вимог закону та загальновизнаних етичних норм поведінки, </a:t>
            </a:r>
            <a:r>
              <a:rPr b="1" lang="uk-UA" sz="2300">
                <a:solidFill>
                  <a:srgbClr val="253B97"/>
                </a:solidFill>
              </a:rPr>
              <a:t>бути ввічливими у стосунках з громадянами, керівниками, колегами і підлеглими</a:t>
            </a:r>
            <a:r>
              <a:rPr lang="uk-UA" sz="2300">
                <a:solidFill>
                  <a:srgbClr val="253B97"/>
                </a:solidFill>
              </a:rPr>
              <a:t>.</a:t>
            </a:r>
            <a:endParaRPr/>
          </a:p>
        </p:txBody>
      </p:sp>
      <p:pic>
        <p:nvPicPr>
          <p:cNvPr id="463" name="Google Shape;463;p6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pic>
        <p:nvPicPr>
          <p:cNvPr id="468" name="Google Shape;468;p70"/>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469" name="Google Shape;469;p70"/>
          <p:cNvSpPr txBox="1"/>
          <p:nvPr>
            <p:ph idx="1" type="body"/>
          </p:nvPr>
        </p:nvSpPr>
        <p:spPr>
          <a:xfrm>
            <a:off x="316514" y="236484"/>
            <a:ext cx="11570685" cy="6480175"/>
          </a:xfrm>
          <a:prstGeom prst="rect">
            <a:avLst/>
          </a:prstGeom>
          <a:noFill/>
          <a:ln>
            <a:noFill/>
          </a:ln>
        </p:spPr>
        <p:txBody>
          <a:bodyPr anchorCtr="0" anchor="t" bIns="45700" lIns="91425" spcFirstLastPara="1" rIns="91425" wrap="square" tIns="45700">
            <a:noAutofit/>
          </a:bodyPr>
          <a:lstStyle/>
          <a:p>
            <a:pPr indent="536575" lvl="0" marL="0" rtl="0" algn="just">
              <a:lnSpc>
                <a:spcPct val="80000"/>
              </a:lnSpc>
              <a:spcBef>
                <a:spcPts val="0"/>
              </a:spcBef>
              <a:spcAft>
                <a:spcPts val="0"/>
              </a:spcAft>
              <a:buClr>
                <a:srgbClr val="253B97"/>
              </a:buClr>
              <a:buSzPts val="2400"/>
              <a:buNone/>
            </a:pPr>
            <a:r>
              <a:rPr b="1" lang="uk-UA" sz="2400" u="sng">
                <a:solidFill>
                  <a:srgbClr val="253B97"/>
                </a:solidFill>
              </a:rPr>
              <a:t>Пріоритет інтересів</a:t>
            </a:r>
            <a:endParaRPr/>
          </a:p>
          <a:p>
            <a:pPr indent="536575" lvl="0" marL="0" rtl="0" algn="just">
              <a:lnSpc>
                <a:spcPct val="80000"/>
              </a:lnSpc>
              <a:spcBef>
                <a:spcPts val="1000"/>
              </a:spcBef>
              <a:spcAft>
                <a:spcPts val="0"/>
              </a:spcAft>
              <a:buClr>
                <a:schemeClr val="dk1"/>
              </a:buClr>
              <a:buSzPts val="2400"/>
              <a:buNone/>
            </a:pPr>
            <a:r>
              <a:rPr lang="uk-UA" sz="2400"/>
              <a:t>Державні службовці, представляючи державу чи територіальну громаду, діють виключно в їх інтересах.</a:t>
            </a:r>
            <a:endParaRPr b="1" sz="2400"/>
          </a:p>
          <a:p>
            <a:pPr indent="536575" lvl="0" marL="0" rtl="0" algn="just">
              <a:lnSpc>
                <a:spcPct val="80000"/>
              </a:lnSpc>
              <a:spcBef>
                <a:spcPts val="1000"/>
              </a:spcBef>
              <a:spcAft>
                <a:spcPts val="0"/>
              </a:spcAft>
              <a:buClr>
                <a:srgbClr val="253B97"/>
              </a:buClr>
              <a:buSzPts val="2400"/>
              <a:buNone/>
            </a:pPr>
            <a:r>
              <a:rPr b="1" lang="uk-UA" sz="2400" u="sng">
                <a:solidFill>
                  <a:srgbClr val="253B97"/>
                </a:solidFill>
              </a:rPr>
              <a:t>Політична нейтральність</a:t>
            </a:r>
            <a:endParaRPr/>
          </a:p>
          <a:p>
            <a:pPr indent="536575" lvl="0" marL="0" rtl="0" algn="just">
              <a:lnSpc>
                <a:spcPct val="80000"/>
              </a:lnSpc>
              <a:spcBef>
                <a:spcPts val="1000"/>
              </a:spcBef>
              <a:spcAft>
                <a:spcPts val="0"/>
              </a:spcAft>
              <a:buClr>
                <a:schemeClr val="dk1"/>
              </a:buClr>
              <a:buSzPts val="2400"/>
              <a:buNone/>
            </a:pPr>
            <a:r>
              <a:rPr lang="uk-UA" sz="2400"/>
              <a:t>Державні службовці, зобов’язані при виконанні своїх службових повноважень дотримуватися політичної нейтральності, уникати демонстрації у будь-якому вигляді власних політичних переконань або поглядів, не використовувати службові повноваження в інтересах політичних партій чи їх осередків або окремих політиків (не поширюється на виборних осіб та осіб, які обіймають політичні посади.</a:t>
            </a:r>
            <a:endParaRPr b="1" sz="2400"/>
          </a:p>
          <a:p>
            <a:pPr indent="536575" lvl="0" marL="0" rtl="0" algn="just">
              <a:lnSpc>
                <a:spcPct val="80000"/>
              </a:lnSpc>
              <a:spcBef>
                <a:spcPts val="1000"/>
              </a:spcBef>
              <a:spcAft>
                <a:spcPts val="0"/>
              </a:spcAft>
              <a:buClr>
                <a:srgbClr val="253B97"/>
              </a:buClr>
              <a:buSzPts val="2400"/>
              <a:buNone/>
            </a:pPr>
            <a:r>
              <a:rPr b="1" lang="uk-UA" sz="2400" u="sng">
                <a:solidFill>
                  <a:srgbClr val="253B97"/>
                </a:solidFill>
              </a:rPr>
              <a:t>Неупередженість</a:t>
            </a:r>
            <a:endParaRPr/>
          </a:p>
          <a:p>
            <a:pPr indent="536575" lvl="0" marL="0" rtl="0" algn="just">
              <a:lnSpc>
                <a:spcPct val="80000"/>
              </a:lnSpc>
              <a:spcBef>
                <a:spcPts val="1000"/>
              </a:spcBef>
              <a:spcAft>
                <a:spcPts val="0"/>
              </a:spcAft>
              <a:buClr>
                <a:schemeClr val="dk1"/>
              </a:buClr>
              <a:buSzPts val="2400"/>
              <a:buNone/>
            </a:pPr>
            <a:r>
              <a:rPr lang="uk-UA" sz="2400"/>
              <a:t>Державні службовці, діють неупереджено, незважаючи на приватні інтереси, особисте ставлення до будь-яких осіб, на свої політичні погляди, ідеологічні, релігійні або інші особисті погляди чи переконання.</a:t>
            </a:r>
            <a:endParaRPr b="1" sz="2400"/>
          </a:p>
          <a:p>
            <a:pPr indent="536575" lvl="0" marL="0" rtl="0" algn="just">
              <a:lnSpc>
                <a:spcPct val="80000"/>
              </a:lnSpc>
              <a:spcBef>
                <a:spcPts val="1000"/>
              </a:spcBef>
              <a:spcAft>
                <a:spcPts val="0"/>
              </a:spcAft>
              <a:buClr>
                <a:srgbClr val="253B97"/>
              </a:buClr>
              <a:buSzPts val="2400"/>
              <a:buNone/>
            </a:pPr>
            <a:r>
              <a:rPr b="1" lang="uk-UA" sz="2400" u="sng">
                <a:solidFill>
                  <a:srgbClr val="253B97"/>
                </a:solidFill>
              </a:rPr>
              <a:t>Компетентність і ефективність</a:t>
            </a:r>
            <a:endParaRPr/>
          </a:p>
          <a:p>
            <a:pPr indent="536575" lvl="0" marL="0" rtl="0" algn="just">
              <a:lnSpc>
                <a:spcPct val="80000"/>
              </a:lnSpc>
              <a:spcBef>
                <a:spcPts val="1000"/>
              </a:spcBef>
              <a:spcAft>
                <a:spcPts val="0"/>
              </a:spcAft>
              <a:buClr>
                <a:schemeClr val="dk1"/>
              </a:buClr>
              <a:buSzPts val="2400"/>
              <a:buNone/>
            </a:pPr>
            <a:r>
              <a:rPr lang="uk-UA" sz="2400"/>
              <a:t>Державні службовці, сумлінно, компетентно, вчасно, результативно і відповідально виконують службові повноваження та професійні обов’язки, рішення та доручення органів і осіб, яким вони підпорядковані, підзвітні або підконтрольні, не допускають зловживань та неефективного використання державної і комунальної власності.</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71"/>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475" name="Google Shape;475;p71"/>
          <p:cNvSpPr txBox="1"/>
          <p:nvPr>
            <p:ph idx="1" type="body"/>
          </p:nvPr>
        </p:nvSpPr>
        <p:spPr>
          <a:xfrm>
            <a:off x="283779" y="188913"/>
            <a:ext cx="11658600" cy="6553200"/>
          </a:xfrm>
          <a:prstGeom prst="rect">
            <a:avLst/>
          </a:prstGeom>
          <a:noFill/>
          <a:ln>
            <a:noFill/>
          </a:ln>
        </p:spPr>
        <p:txBody>
          <a:bodyPr anchorCtr="0" anchor="t" bIns="45700" lIns="91425" spcFirstLastPara="1" rIns="91425" wrap="square" tIns="45700">
            <a:normAutofit/>
          </a:bodyPr>
          <a:lstStyle/>
          <a:p>
            <a:pPr indent="536575" lvl="0" marL="0" rtl="0" algn="just">
              <a:lnSpc>
                <a:spcPct val="80000"/>
              </a:lnSpc>
              <a:spcBef>
                <a:spcPts val="0"/>
              </a:spcBef>
              <a:spcAft>
                <a:spcPts val="0"/>
              </a:spcAft>
              <a:buClr>
                <a:schemeClr val="dk1"/>
              </a:buClr>
              <a:buSzPts val="2400"/>
              <a:buNone/>
            </a:pPr>
            <a:r>
              <a:t/>
            </a:r>
            <a:endParaRPr b="1" sz="2400" u="sng">
              <a:solidFill>
                <a:srgbClr val="253B97"/>
              </a:solidFill>
            </a:endParaRPr>
          </a:p>
          <a:p>
            <a:pPr indent="536575" lvl="0" marL="0" rtl="0" algn="just">
              <a:lnSpc>
                <a:spcPct val="80000"/>
              </a:lnSpc>
              <a:spcBef>
                <a:spcPts val="1000"/>
              </a:spcBef>
              <a:spcAft>
                <a:spcPts val="0"/>
              </a:spcAft>
              <a:buClr>
                <a:schemeClr val="dk1"/>
              </a:buClr>
              <a:buSzPts val="2400"/>
              <a:buNone/>
            </a:pPr>
            <a:r>
              <a:t/>
            </a:r>
            <a:endParaRPr b="1" sz="2400" u="sng">
              <a:solidFill>
                <a:srgbClr val="253B97"/>
              </a:solidFill>
            </a:endParaRPr>
          </a:p>
          <a:p>
            <a:pPr indent="536575" lvl="0" marL="0" rtl="0" algn="just">
              <a:lnSpc>
                <a:spcPct val="80000"/>
              </a:lnSpc>
              <a:spcBef>
                <a:spcPts val="1000"/>
              </a:spcBef>
              <a:spcAft>
                <a:spcPts val="0"/>
              </a:spcAft>
              <a:buClr>
                <a:srgbClr val="253B97"/>
              </a:buClr>
              <a:buSzPts val="2400"/>
              <a:buNone/>
            </a:pPr>
            <a:r>
              <a:rPr b="1" lang="uk-UA" sz="2400" u="sng">
                <a:solidFill>
                  <a:srgbClr val="253B97"/>
                </a:solidFill>
              </a:rPr>
              <a:t>Нерозголошення інформації</a:t>
            </a:r>
            <a:endParaRPr/>
          </a:p>
          <a:p>
            <a:pPr indent="536575" lvl="0" marL="0" rtl="0" algn="just">
              <a:lnSpc>
                <a:spcPct val="80000"/>
              </a:lnSpc>
              <a:spcBef>
                <a:spcPts val="1000"/>
              </a:spcBef>
              <a:spcAft>
                <a:spcPts val="0"/>
              </a:spcAft>
              <a:buClr>
                <a:schemeClr val="dk1"/>
              </a:buClr>
              <a:buSzPts val="2400"/>
              <a:buNone/>
            </a:pPr>
            <a:r>
              <a:rPr lang="uk-UA" sz="2400"/>
              <a:t>Державні службовці, не розголошують і не використовують в інший спосіб конфіденційну та іншу інформацію з обмеженим доступом, що стала їм відома у зв’язку з виконанням своїх службових повноважень та професійних обов’язків, крім випадків, встановлених законом.</a:t>
            </a:r>
            <a:endParaRPr b="1" sz="2400"/>
          </a:p>
          <a:p>
            <a:pPr indent="536575" lvl="0" marL="0" rtl="0" algn="just">
              <a:lnSpc>
                <a:spcPct val="80000"/>
              </a:lnSpc>
              <a:spcBef>
                <a:spcPts val="1000"/>
              </a:spcBef>
              <a:spcAft>
                <a:spcPts val="0"/>
              </a:spcAft>
              <a:buClr>
                <a:srgbClr val="253B97"/>
              </a:buClr>
              <a:buSzPts val="2400"/>
              <a:buNone/>
            </a:pPr>
            <a:r>
              <a:rPr b="1" lang="uk-UA" sz="2400" u="sng">
                <a:solidFill>
                  <a:srgbClr val="253B97"/>
                </a:solidFill>
              </a:rPr>
              <a:t>Утримання від виконання незаконних рішень чи доручень</a:t>
            </a:r>
            <a:endParaRPr/>
          </a:p>
          <a:p>
            <a:pPr indent="536575" lvl="0" marL="0" rtl="0" algn="just">
              <a:lnSpc>
                <a:spcPct val="80000"/>
              </a:lnSpc>
              <a:spcBef>
                <a:spcPts val="1000"/>
              </a:spcBef>
              <a:spcAft>
                <a:spcPts val="0"/>
              </a:spcAft>
              <a:buClr>
                <a:schemeClr val="dk1"/>
              </a:buClr>
              <a:buSzPts val="2400"/>
              <a:buNone/>
            </a:pPr>
            <a:r>
              <a:rPr lang="uk-UA" sz="2400"/>
              <a:t>Державні службовці, незважаючи на приватні інтереси, утримуються від виконання рішень чи доручень керівництва, якщо вони суперечать закону.</a:t>
            </a:r>
            <a:endParaRPr/>
          </a:p>
          <a:p>
            <a:pPr indent="536575" lvl="0" marL="0" rtl="0" algn="just">
              <a:lnSpc>
                <a:spcPct val="80000"/>
              </a:lnSpc>
              <a:spcBef>
                <a:spcPts val="1000"/>
              </a:spcBef>
              <a:spcAft>
                <a:spcPts val="0"/>
              </a:spcAft>
              <a:buClr>
                <a:schemeClr val="dk1"/>
              </a:buClr>
              <a:buSzPts val="2400"/>
              <a:buNone/>
            </a:pPr>
            <a:r>
              <a:rPr lang="uk-UA" sz="2400"/>
              <a:t>Державні службовці, самостійно оцінюють правомірність наданих керівництвом рішень чи доручень та можливу шкоду, що буде завдана у разі виконання таких рішень чи доручень.</a:t>
            </a:r>
            <a:endParaRPr/>
          </a:p>
          <a:p>
            <a:pPr indent="536575" lvl="0" marL="0" rtl="0" algn="just">
              <a:lnSpc>
                <a:spcPct val="80000"/>
              </a:lnSpc>
              <a:spcBef>
                <a:spcPts val="1000"/>
              </a:spcBef>
              <a:spcAft>
                <a:spcPts val="0"/>
              </a:spcAft>
              <a:buClr>
                <a:schemeClr val="dk1"/>
              </a:buClr>
              <a:buSzPts val="2400"/>
              <a:buNone/>
            </a:pPr>
            <a:r>
              <a:rPr lang="uk-UA" sz="2400"/>
              <a:t>У разі отримання для виконання рішень чи доручень, які державний службовець, вважає незаконними або такими, що становлять загрозу охоронюваним законом правам, свободам чи інтересам окремих громадян, юридичних осіб, державним або суспільним інтересам, вона повинна негайно в письмовій формі повідомити про це керівника органу, підприємства, установи, організації, в якому вона працює, а виборні особи - Національне агентство.</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2"/>
          <p:cNvSpPr txBox="1"/>
          <p:nvPr>
            <p:ph idx="4294967295" type="title"/>
          </p:nvPr>
        </p:nvSpPr>
        <p:spPr>
          <a:xfrm>
            <a:off x="341195" y="115888"/>
            <a:ext cx="11031656" cy="132556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700"/>
              <a:buFont typeface="Calibri"/>
              <a:buNone/>
            </a:pPr>
            <a:r>
              <a:rPr b="1" lang="uk-UA" sz="2700">
                <a:solidFill>
                  <a:srgbClr val="253B97"/>
                </a:solidFill>
                <a:latin typeface="Calibri"/>
                <a:ea typeface="Calibri"/>
                <a:cs typeface="Calibri"/>
                <a:sym typeface="Calibri"/>
              </a:rPr>
              <a:t>Загальні правила </a:t>
            </a:r>
            <a:br>
              <a:rPr b="1" lang="uk-UA" sz="2700">
                <a:solidFill>
                  <a:srgbClr val="253B97"/>
                </a:solidFill>
                <a:latin typeface="Calibri"/>
                <a:ea typeface="Calibri"/>
                <a:cs typeface="Calibri"/>
                <a:sym typeface="Calibri"/>
              </a:rPr>
            </a:br>
            <a:r>
              <a:rPr b="1" lang="uk-UA" sz="2700">
                <a:solidFill>
                  <a:srgbClr val="253B97"/>
                </a:solidFill>
                <a:latin typeface="Calibri"/>
                <a:ea typeface="Calibri"/>
                <a:cs typeface="Calibri"/>
                <a:sym typeface="Calibri"/>
              </a:rPr>
              <a:t>етичної поведінки державних службовців та посадових осіб місцевого самоврядування, затверджені наказом НАДС від 05.08.2016 № 158</a:t>
            </a:r>
            <a:endParaRPr b="1" sz="2700">
              <a:solidFill>
                <a:srgbClr val="253B97"/>
              </a:solidFill>
              <a:latin typeface="Calibri"/>
              <a:ea typeface="Calibri"/>
              <a:cs typeface="Calibri"/>
              <a:sym typeface="Calibri"/>
            </a:endParaRPr>
          </a:p>
        </p:txBody>
      </p:sp>
      <p:sp>
        <p:nvSpPr>
          <p:cNvPr id="481" name="Google Shape;481;p72"/>
          <p:cNvSpPr txBox="1"/>
          <p:nvPr>
            <p:ph idx="4294967295" type="body"/>
          </p:nvPr>
        </p:nvSpPr>
        <p:spPr>
          <a:xfrm>
            <a:off x="341195" y="1773239"/>
            <a:ext cx="11505062" cy="4532027"/>
          </a:xfrm>
          <a:prstGeom prst="rect">
            <a:avLst/>
          </a:prstGeom>
          <a:noFill/>
          <a:ln>
            <a:noFill/>
          </a:ln>
        </p:spPr>
        <p:txBody>
          <a:bodyPr anchorCtr="0" anchor="t" bIns="45700" lIns="91425" spcFirstLastPara="1" rIns="91425" wrap="square" tIns="45700">
            <a:normAutofit/>
          </a:bodyPr>
          <a:lstStyle/>
          <a:p>
            <a:pPr indent="536575" lvl="0" marL="0" rtl="0" algn="just">
              <a:lnSpc>
                <a:spcPct val="70000"/>
              </a:lnSpc>
              <a:spcBef>
                <a:spcPts val="0"/>
              </a:spcBef>
              <a:spcAft>
                <a:spcPts val="0"/>
              </a:spcAft>
              <a:buClr>
                <a:srgbClr val="253B97"/>
              </a:buClr>
              <a:buSzPts val="2400"/>
              <a:buNone/>
            </a:pPr>
            <a:r>
              <a:rPr b="1" lang="uk-UA" sz="2400">
                <a:solidFill>
                  <a:srgbClr val="253B97"/>
                </a:solidFill>
              </a:rPr>
              <a:t>При прийнятті</a:t>
            </a:r>
            <a:r>
              <a:rPr lang="uk-UA" sz="2400">
                <a:solidFill>
                  <a:srgbClr val="253B97"/>
                </a:solidFill>
              </a:rPr>
              <a:t> </a:t>
            </a:r>
            <a:r>
              <a:rPr lang="uk-UA" sz="2400"/>
              <a:t>на державну службу або на службу в органи місцевого самоврядування особа </a:t>
            </a:r>
            <a:r>
              <a:rPr b="1" lang="uk-UA" sz="2400">
                <a:solidFill>
                  <a:srgbClr val="253B97"/>
                </a:solidFill>
              </a:rPr>
              <a:t>ознайомлюється</a:t>
            </a:r>
            <a:r>
              <a:rPr lang="uk-UA" sz="2400"/>
              <a:t> з цими Загальними правилами. Відмітка про таке ознайомлення додається до особової справи державного службовця чи посадової особи місцевого самоврядування.</a:t>
            </a:r>
            <a:endParaRPr sz="2400"/>
          </a:p>
          <a:p>
            <a:pPr indent="536575" lvl="0" marL="0" rtl="0" algn="just">
              <a:lnSpc>
                <a:spcPct val="70000"/>
              </a:lnSpc>
              <a:spcBef>
                <a:spcPts val="1000"/>
              </a:spcBef>
              <a:spcAft>
                <a:spcPts val="0"/>
              </a:spcAft>
              <a:buClr>
                <a:schemeClr val="dk1"/>
              </a:buClr>
              <a:buSzPts val="2400"/>
              <a:buNone/>
            </a:pPr>
            <a:r>
              <a:t/>
            </a:r>
            <a:endParaRPr sz="2400"/>
          </a:p>
          <a:p>
            <a:pPr indent="536575" lvl="0" marL="0" rtl="0" algn="just">
              <a:lnSpc>
                <a:spcPct val="70000"/>
              </a:lnSpc>
              <a:spcBef>
                <a:spcPts val="1000"/>
              </a:spcBef>
              <a:spcAft>
                <a:spcPts val="0"/>
              </a:spcAft>
              <a:buClr>
                <a:schemeClr val="dk1"/>
              </a:buClr>
              <a:buSzPts val="2400"/>
              <a:buNone/>
            </a:pPr>
            <a:r>
              <a:rPr lang="uk-UA" sz="2400"/>
              <a:t>Поведінка державних службовців та посадових осіб місцевого самоврядування </a:t>
            </a:r>
            <a:r>
              <a:rPr b="1" lang="uk-UA" sz="2400">
                <a:solidFill>
                  <a:srgbClr val="253B97"/>
                </a:solidFill>
              </a:rPr>
              <a:t>має забезпечувати довіру</a:t>
            </a:r>
            <a:r>
              <a:rPr lang="uk-UA" sz="2400">
                <a:solidFill>
                  <a:srgbClr val="253B97"/>
                </a:solidFill>
              </a:rPr>
              <a:t> </a:t>
            </a:r>
            <a:r>
              <a:rPr b="1" lang="uk-UA" sz="2400">
                <a:solidFill>
                  <a:srgbClr val="253B97"/>
                </a:solidFill>
              </a:rPr>
              <a:t>суспільства</a:t>
            </a:r>
            <a:r>
              <a:rPr lang="uk-UA" sz="2400">
                <a:solidFill>
                  <a:srgbClr val="253B97"/>
                </a:solidFill>
              </a:rPr>
              <a:t> </a:t>
            </a:r>
            <a:r>
              <a:rPr lang="uk-UA" sz="2400"/>
              <a:t>до державної служби та служби в органах місцевого самоврядування. </a:t>
            </a:r>
            <a:endParaRPr/>
          </a:p>
          <a:p>
            <a:pPr indent="536575" lvl="0" marL="0" rtl="0" algn="just">
              <a:lnSpc>
                <a:spcPct val="70000"/>
              </a:lnSpc>
              <a:spcBef>
                <a:spcPts val="1000"/>
              </a:spcBef>
              <a:spcAft>
                <a:spcPts val="0"/>
              </a:spcAft>
              <a:buClr>
                <a:schemeClr val="dk1"/>
              </a:buClr>
              <a:buSzPts val="2400"/>
              <a:buNone/>
            </a:pPr>
            <a:r>
              <a:t/>
            </a:r>
            <a:endParaRPr sz="2400"/>
          </a:p>
          <a:p>
            <a:pPr indent="536575" lvl="0" marL="0" rtl="0" algn="just">
              <a:lnSpc>
                <a:spcPct val="70000"/>
              </a:lnSpc>
              <a:spcBef>
                <a:spcPts val="1000"/>
              </a:spcBef>
              <a:spcAft>
                <a:spcPts val="0"/>
              </a:spcAft>
              <a:buClr>
                <a:schemeClr val="dk1"/>
              </a:buClr>
              <a:buSzPts val="2400"/>
              <a:buNone/>
            </a:pPr>
            <a:r>
              <a:rPr lang="uk-UA" sz="2400"/>
              <a:t>Етична поведінка державних службовців та посадових осіб місцевого самоврядування ґрунтується на принципах державної служби та служби в органах місцевого самоврядування, визначених Законами України «Про державну службу» і «Про службу в органах місцевого самоврядування», а також загальних вимогах до поведінки цих осіб, визначених Законом України «Про запобігання корупції». </a:t>
            </a:r>
            <a:endParaRPr/>
          </a:p>
        </p:txBody>
      </p:sp>
      <p:pic>
        <p:nvPicPr>
          <p:cNvPr id="482" name="Google Shape;482;p72"/>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73"/>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488" name="Google Shape;488;p73"/>
          <p:cNvSpPr txBox="1"/>
          <p:nvPr>
            <p:ph idx="4294967295" type="body"/>
          </p:nvPr>
        </p:nvSpPr>
        <p:spPr>
          <a:xfrm>
            <a:off x="354842" y="559558"/>
            <a:ext cx="11491415" cy="5813946"/>
          </a:xfrm>
          <a:prstGeom prst="rect">
            <a:avLst/>
          </a:prstGeom>
          <a:noFill/>
          <a:ln>
            <a:noFill/>
          </a:ln>
        </p:spPr>
        <p:txBody>
          <a:bodyPr anchorCtr="0" anchor="t" bIns="45700" lIns="91425" spcFirstLastPara="1" rIns="91425" wrap="square" tIns="45700">
            <a:normAutofit/>
          </a:bodyPr>
          <a:lstStyle/>
          <a:p>
            <a:pPr indent="538163" lvl="0" marL="0" rtl="0" algn="just">
              <a:lnSpc>
                <a:spcPct val="90000"/>
              </a:lnSpc>
              <a:spcBef>
                <a:spcPts val="0"/>
              </a:spcBef>
              <a:spcAft>
                <a:spcPts val="0"/>
              </a:spcAft>
              <a:buClr>
                <a:schemeClr val="dk1"/>
              </a:buClr>
              <a:buSzPts val="3000"/>
              <a:buNone/>
            </a:pPr>
            <a:r>
              <a:rPr lang="uk-UA" sz="3000"/>
              <a:t>Дотримання державними службовцями вимог цих Загальних правил </a:t>
            </a:r>
            <a:r>
              <a:rPr b="1" lang="uk-UA" sz="3000">
                <a:solidFill>
                  <a:srgbClr val="253B97"/>
                </a:solidFill>
              </a:rPr>
              <a:t>враховується під час проведення щорічного оцінювання</a:t>
            </a:r>
            <a:r>
              <a:rPr lang="uk-UA" sz="3000">
                <a:solidFill>
                  <a:srgbClr val="253B97"/>
                </a:solidFill>
              </a:rPr>
              <a:t> </a:t>
            </a:r>
            <a:r>
              <a:rPr lang="uk-UA" sz="3000"/>
              <a:t>їх службової діяльності. </a:t>
            </a:r>
            <a:endParaRPr sz="3000"/>
          </a:p>
          <a:p>
            <a:pPr indent="538163" lvl="0" marL="0" rtl="0" algn="just">
              <a:lnSpc>
                <a:spcPct val="90000"/>
              </a:lnSpc>
              <a:spcBef>
                <a:spcPts val="1000"/>
              </a:spcBef>
              <a:spcAft>
                <a:spcPts val="0"/>
              </a:spcAft>
              <a:buClr>
                <a:schemeClr val="dk1"/>
              </a:buClr>
              <a:buSzPts val="3000"/>
              <a:buNone/>
            </a:pPr>
            <a:r>
              <a:t/>
            </a:r>
            <a:endParaRPr sz="3000"/>
          </a:p>
          <a:p>
            <a:pPr indent="538163" lvl="0" marL="0" rtl="0" algn="just">
              <a:lnSpc>
                <a:spcPct val="90000"/>
              </a:lnSpc>
              <a:spcBef>
                <a:spcPts val="1000"/>
              </a:spcBef>
              <a:spcAft>
                <a:spcPts val="0"/>
              </a:spcAft>
              <a:buClr>
                <a:schemeClr val="dk1"/>
              </a:buClr>
              <a:buSzPts val="3000"/>
              <a:buNone/>
            </a:pPr>
            <a:r>
              <a:rPr lang="uk-UA" sz="3000"/>
              <a:t>Керівники державних органів чи їх структурних підрозділів у разі виявлення чи отримання повідомлення про порушення Загальних правил в межах своєї компетенції відповідно до законодавства зобов’язані вжити заходів щодо припинення виявленого порушення, усунення його наслідків та притягнення винних осіб до дисциплінарної відповідальності, </a:t>
            </a:r>
            <a:r>
              <a:rPr b="1" lang="uk-UA" sz="3000">
                <a:solidFill>
                  <a:srgbClr val="253B97"/>
                </a:solidFill>
              </a:rPr>
              <a:t>а у випадках виявлення ознак кримінального або адміністративного правопорушення також поінформувати спеціально уповноважених суб’єктів у сфері протидії корупції</a:t>
            </a:r>
            <a:r>
              <a:rPr lang="uk-UA" sz="3000">
                <a:solidFill>
                  <a:srgbClr val="253B97"/>
                </a:solidFill>
              </a:rPr>
              <a:t>.</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7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494" name="Google Shape;494;p74"/>
          <p:cNvSpPr/>
          <p:nvPr/>
        </p:nvSpPr>
        <p:spPr>
          <a:xfrm>
            <a:off x="142874" y="200026"/>
            <a:ext cx="11896725" cy="663258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“0”</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	Завдання не виконано або під час його виконання порушено вимоги законодавства у сфері запобігання корупції</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“1”</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	Завдання виконано частково, результати не можуть бути використані через необхідність суттєвого доопрацювання, до виконання завдання державний службовець підійшов формально, чим нівелював практичну цінність отриманого результату, або завдання виконане з демонстрацією неспроможності одночасного забезпечення на належному рівні і своєчасного виконання посадових обов’язків, або під час виконання такого завдання </a:t>
            </a:r>
            <a:r>
              <a:rPr b="1" i="0" lang="uk-UA" sz="1700" u="none" cap="none" strike="noStrike">
                <a:solidFill>
                  <a:srgbClr val="253B97"/>
                </a:solidFill>
                <a:latin typeface="Calibri"/>
                <a:ea typeface="Calibri"/>
                <a:cs typeface="Calibri"/>
                <a:sym typeface="Calibri"/>
              </a:rPr>
              <a:t>порушено вимоги правил етичної поведінки</a:t>
            </a:r>
            <a:r>
              <a:rPr b="0" i="0" lang="uk-UA" sz="1700" u="none" cap="none" strike="noStrike">
                <a:solidFill>
                  <a:srgbClr val="253B97"/>
                </a:solidFill>
                <a:latin typeface="Calibri"/>
                <a:ea typeface="Calibri"/>
                <a:cs typeface="Calibri"/>
                <a:sym typeface="Calibri"/>
              </a:rPr>
              <a:t>, </a:t>
            </a:r>
            <a:r>
              <a:rPr b="0" i="0" lang="uk-UA" sz="1700" u="none" cap="none" strike="noStrike">
                <a:solidFill>
                  <a:schemeClr val="dk1"/>
                </a:solidFill>
                <a:latin typeface="Calibri"/>
                <a:ea typeface="Calibri"/>
                <a:cs typeface="Calibri"/>
                <a:sym typeface="Calibri"/>
              </a:rPr>
              <a:t>або процес досягнення результату чи сам результат мав негативний відгук з боку користувачів, споживачів, співвиконавців, керівництва тощо</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“2”</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	Завдання виконано, але з порушенням строку виконання та/або із залученням до виконання завдання інших осіб (під час виконання роботи державний службовець потребував надання зразків документів, допомоги у виробленні алгоритму роботи, аналізі нормативно-правових актів, суттєвому коригуванні проектів документів, проявляв низьку самостійність, недостатність знань нормативно-правових актів, вимог до підготовки службових документів, потребував нагадувань і високої міри контролю з боку керівника тощо)</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“3”</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	Завдання виконано своєчасно, результат якого повною мірою можна використати в роботі. Робота проводилась ефективно </a:t>
            </a:r>
            <a:r>
              <a:rPr b="1" i="0" lang="uk-UA" sz="1700" u="none" cap="none" strike="noStrike">
                <a:solidFill>
                  <a:srgbClr val="253B97"/>
                </a:solidFill>
                <a:latin typeface="Calibri"/>
                <a:ea typeface="Calibri"/>
                <a:cs typeface="Calibri"/>
                <a:sym typeface="Calibri"/>
              </a:rPr>
              <a:t>з</a:t>
            </a:r>
            <a:r>
              <a:rPr b="1" i="0" lang="uk-UA" sz="1700" u="none" cap="none" strike="noStrike">
                <a:solidFill>
                  <a:srgbClr val="FF0000"/>
                </a:solidFill>
                <a:latin typeface="Calibri"/>
                <a:ea typeface="Calibri"/>
                <a:cs typeface="Calibri"/>
                <a:sym typeface="Calibri"/>
              </a:rPr>
              <a:t> </a:t>
            </a:r>
            <a:r>
              <a:rPr b="1" i="0" lang="uk-UA" sz="1700" u="none" cap="none" strike="noStrike">
                <a:solidFill>
                  <a:srgbClr val="253B97"/>
                </a:solidFill>
                <a:latin typeface="Calibri"/>
                <a:ea typeface="Calibri"/>
                <a:cs typeface="Calibri"/>
                <a:sym typeface="Calibri"/>
              </a:rPr>
              <a:t>дотриманням правил етичної поведінки</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“4”</a:t>
            </a:r>
            <a:endParaRPr/>
          </a:p>
          <a:p>
            <a:pPr indent="0" lvl="0" marL="0" marR="0" rtl="0" algn="just">
              <a:spcBef>
                <a:spcPts val="0"/>
              </a:spcBef>
              <a:spcAft>
                <a:spcPts val="0"/>
              </a:spcAft>
              <a:buNone/>
            </a:pPr>
            <a:r>
              <a:rPr b="0" i="0" lang="uk-UA" sz="1700" u="none" cap="none" strike="noStrike">
                <a:solidFill>
                  <a:schemeClr val="dk1"/>
                </a:solidFill>
                <a:latin typeface="Calibri"/>
                <a:ea typeface="Calibri"/>
                <a:cs typeface="Calibri"/>
                <a:sym typeface="Calibri"/>
              </a:rPr>
              <a:t>	Завдання виконано своєчасно (завчасно), результат високої якості, його досягнуто з високим ступенем самостійності (за необхідності командної роботи), ініціативності, робота проводилась ефективно, </a:t>
            </a:r>
            <a:r>
              <a:rPr b="1" i="0" lang="uk-UA" sz="1700" u="none" cap="none" strike="noStrike">
                <a:solidFill>
                  <a:srgbClr val="253B97"/>
                </a:solidFill>
                <a:latin typeface="Calibri"/>
                <a:ea typeface="Calibri"/>
                <a:cs typeface="Calibri"/>
                <a:sym typeface="Calibri"/>
              </a:rPr>
              <a:t>з дотриманням правил етичної поведінки</a:t>
            </a:r>
            <a:r>
              <a:rPr b="0" i="0" lang="uk-UA" sz="1700" u="none" cap="none" strike="noStrike">
                <a:solidFill>
                  <a:srgbClr val="253B97"/>
                </a:solidFill>
                <a:latin typeface="Calibri"/>
                <a:ea typeface="Calibri"/>
                <a:cs typeface="Calibri"/>
                <a:sym typeface="Calibri"/>
              </a:rPr>
              <a:t>. </a:t>
            </a:r>
            <a:r>
              <a:rPr b="0" i="0" lang="uk-UA" sz="1700" u="none" cap="none" strike="noStrike">
                <a:solidFill>
                  <a:schemeClr val="dk1"/>
                </a:solidFill>
                <a:latin typeface="Calibri"/>
                <a:ea typeface="Calibri"/>
                <a:cs typeface="Calibri"/>
                <a:sym typeface="Calibri"/>
              </a:rPr>
              <a:t>Під час виконання завдання державним службовцем вносилися пропозиції щодо інших документів, процесів, процедур, заходів або їх удосконалення. Пройдено професійне навчання відповідно до індивідуальної програми підвищення рівня професійної компетентності/індивідуальної програми професійного розвитку, за результатами якого нараховано не менше ніж 0,4 кредиту Європейської кредитної трансферно-накопичувальної системи (ЄКТС)</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id="499" name="Google Shape;499;p7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00" name="Google Shape;500;p75"/>
          <p:cNvSpPr txBox="1"/>
          <p:nvPr>
            <p:ph idx="4294967295" type="body"/>
          </p:nvPr>
        </p:nvSpPr>
        <p:spPr>
          <a:xfrm>
            <a:off x="341194" y="545910"/>
            <a:ext cx="11518710" cy="6018664"/>
          </a:xfrm>
          <a:prstGeom prst="rect">
            <a:avLst/>
          </a:prstGeom>
          <a:noFill/>
          <a:ln>
            <a:noFill/>
          </a:ln>
        </p:spPr>
        <p:txBody>
          <a:bodyPr anchorCtr="0" anchor="t" bIns="45700" lIns="91425" spcFirstLastPara="1" rIns="91425" wrap="square" tIns="45700">
            <a:normAutofit/>
          </a:bodyPr>
          <a:lstStyle/>
          <a:p>
            <a:pPr indent="538163" lvl="0" marL="0" rtl="0" algn="just">
              <a:lnSpc>
                <a:spcPct val="90000"/>
              </a:lnSpc>
              <a:spcBef>
                <a:spcPts val="0"/>
              </a:spcBef>
              <a:spcAft>
                <a:spcPts val="0"/>
              </a:spcAft>
              <a:buClr>
                <a:schemeClr val="dk1"/>
              </a:buClr>
              <a:buSzPts val="2100"/>
              <a:buNone/>
            </a:pPr>
            <a:r>
              <a:rPr lang="uk-UA" sz="2100"/>
              <a:t>Акти місцевих органів виконавчої влади та органів місцевого самоврядування, прийняті або видані у межах їхніх повноважень, </a:t>
            </a:r>
            <a:r>
              <a:rPr b="1" lang="uk-UA" sz="2100">
                <a:solidFill>
                  <a:srgbClr val="253B97"/>
                </a:solidFill>
              </a:rPr>
              <a:t>є обов’язковими </a:t>
            </a:r>
            <a:r>
              <a:rPr lang="uk-UA" sz="2100"/>
              <a:t>для виконання всіма державними службовцями та посадовими особами місцевого самоврядування </a:t>
            </a:r>
            <a:r>
              <a:rPr b="1" lang="uk-UA" sz="2100">
                <a:solidFill>
                  <a:srgbClr val="253B97"/>
                </a:solidFill>
              </a:rPr>
              <a:t>на відповідній території</a:t>
            </a:r>
            <a:r>
              <a:rPr lang="uk-UA" sz="2100">
                <a:solidFill>
                  <a:srgbClr val="253B97"/>
                </a:solidFill>
              </a:rPr>
              <a:t>.</a:t>
            </a:r>
            <a:endParaRPr/>
          </a:p>
          <a:p>
            <a:pPr indent="538163" lvl="0" marL="0" rtl="0" algn="just">
              <a:lnSpc>
                <a:spcPct val="90000"/>
              </a:lnSpc>
              <a:spcBef>
                <a:spcPts val="1000"/>
              </a:spcBef>
              <a:spcAft>
                <a:spcPts val="0"/>
              </a:spcAft>
              <a:buClr>
                <a:schemeClr val="dk1"/>
              </a:buClr>
              <a:buSzPts val="2100"/>
              <a:buNone/>
            </a:pPr>
            <a:r>
              <a:t/>
            </a:r>
            <a:endParaRPr sz="2100"/>
          </a:p>
          <a:p>
            <a:pPr indent="538163" lvl="0" marL="0" rtl="0" algn="just">
              <a:lnSpc>
                <a:spcPct val="90000"/>
              </a:lnSpc>
              <a:spcBef>
                <a:spcPts val="1000"/>
              </a:spcBef>
              <a:spcAft>
                <a:spcPts val="0"/>
              </a:spcAft>
              <a:buClr>
                <a:schemeClr val="dk1"/>
              </a:buClr>
              <a:buSzPts val="2100"/>
              <a:buNone/>
            </a:pPr>
            <a:r>
              <a:rPr lang="uk-UA" sz="2100"/>
              <a:t>Державні службовці повинні </a:t>
            </a:r>
            <a:r>
              <a:rPr b="1" lang="uk-UA" sz="2100">
                <a:solidFill>
                  <a:srgbClr val="253B97"/>
                </a:solidFill>
              </a:rPr>
              <a:t>сумлінно, компетентно, результативно і відповідально </a:t>
            </a:r>
            <a:r>
              <a:rPr lang="uk-UA" sz="2100"/>
              <a:t>виконувати свої посадові обов’язки, проявляти ініціативу, а також не допускати ухилення від прийняття рішень та відповідальності за свої дії та рішення.</a:t>
            </a:r>
            <a:endParaRPr/>
          </a:p>
          <a:p>
            <a:pPr indent="538163" lvl="0" marL="0" rtl="0" algn="just">
              <a:lnSpc>
                <a:spcPct val="90000"/>
              </a:lnSpc>
              <a:spcBef>
                <a:spcPts val="1000"/>
              </a:spcBef>
              <a:spcAft>
                <a:spcPts val="0"/>
              </a:spcAft>
              <a:buClr>
                <a:schemeClr val="dk1"/>
              </a:buClr>
              <a:buSzPts val="2100"/>
              <a:buNone/>
            </a:pPr>
            <a:r>
              <a:t/>
            </a:r>
            <a:endParaRPr sz="2100"/>
          </a:p>
          <a:p>
            <a:pPr indent="538163" lvl="0" marL="0" rtl="0" algn="just">
              <a:lnSpc>
                <a:spcPct val="90000"/>
              </a:lnSpc>
              <a:spcBef>
                <a:spcPts val="1000"/>
              </a:spcBef>
              <a:spcAft>
                <a:spcPts val="0"/>
              </a:spcAft>
              <a:buClr>
                <a:schemeClr val="dk1"/>
              </a:buClr>
              <a:buSzPts val="2100"/>
              <a:buNone/>
            </a:pPr>
            <a:r>
              <a:rPr lang="uk-UA" sz="2100"/>
              <a:t>Державні службовці під час виконання своїх посадових обов’язків зобов’язані неухильно дотримуватись загальновизнаних етичних норм поведінки, бути доброзичливими та ввічливими, </a:t>
            </a:r>
            <a:r>
              <a:rPr b="1" lang="uk-UA" sz="2100">
                <a:solidFill>
                  <a:srgbClr val="253B97"/>
                </a:solidFill>
              </a:rPr>
              <a:t>дотримуватись високої культури спілкування </a:t>
            </a:r>
            <a:r>
              <a:rPr lang="uk-UA" sz="2100"/>
              <a:t>(не допускати використання </a:t>
            </a:r>
            <a:r>
              <a:rPr b="1" lang="uk-UA" sz="2100">
                <a:solidFill>
                  <a:srgbClr val="253B97"/>
                </a:solidFill>
              </a:rPr>
              <a:t>нецензурної лексики, підвищеної інтонації</a:t>
            </a:r>
            <a:r>
              <a:rPr lang="uk-UA" sz="2100">
                <a:solidFill>
                  <a:srgbClr val="253B97"/>
                </a:solidFill>
              </a:rPr>
              <a:t>)</a:t>
            </a:r>
            <a:r>
              <a:rPr lang="uk-UA" sz="2100"/>
              <a:t>, з повагою ставитись до прав, свобод та законних інтересів людини і громадянина, об’єднань громадян, інших юридичних осіб, не проявляти свавілля або байдужість до їхніх правомірних дій та вимог.</a:t>
            </a:r>
            <a:endParaRPr/>
          </a:p>
          <a:p>
            <a:pPr indent="538163" lvl="0" marL="0" rtl="0" algn="just">
              <a:lnSpc>
                <a:spcPct val="90000"/>
              </a:lnSpc>
              <a:spcBef>
                <a:spcPts val="1000"/>
              </a:spcBef>
              <a:spcAft>
                <a:spcPts val="0"/>
              </a:spcAft>
              <a:buClr>
                <a:schemeClr val="dk1"/>
              </a:buClr>
              <a:buSzPts val="2100"/>
              <a:buNone/>
            </a:pPr>
            <a:r>
              <a:t/>
            </a:r>
            <a:endParaRPr sz="2100"/>
          </a:p>
          <a:p>
            <a:pPr indent="538163" lvl="0" marL="0" rtl="0" algn="just">
              <a:lnSpc>
                <a:spcPct val="90000"/>
              </a:lnSpc>
              <a:spcBef>
                <a:spcPts val="1000"/>
              </a:spcBef>
              <a:spcAft>
                <a:spcPts val="0"/>
              </a:spcAft>
              <a:buClr>
                <a:schemeClr val="dk1"/>
              </a:buClr>
              <a:buSzPts val="2100"/>
              <a:buNone/>
            </a:pPr>
            <a:r>
              <a:rPr lang="uk-UA" sz="2100"/>
              <a:t>Державні службовці повинні </a:t>
            </a:r>
            <a:r>
              <a:rPr b="1" lang="uk-UA" sz="2100">
                <a:solidFill>
                  <a:srgbClr val="253B97"/>
                </a:solidFill>
              </a:rPr>
              <a:t>запобігати виникненню конфліктів </a:t>
            </a:r>
            <a:r>
              <a:rPr lang="uk-UA" sz="2100"/>
              <a:t>у стосунках з громадянами, керівниками, колегами та підлеглими.</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76"/>
          <p:cNvSpPr txBox="1"/>
          <p:nvPr>
            <p:ph type="title"/>
          </p:nvPr>
        </p:nvSpPr>
        <p:spPr>
          <a:xfrm>
            <a:off x="171451" y="0"/>
            <a:ext cx="10752472" cy="150125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600"/>
              <a:buFont typeface="Calibri"/>
              <a:buNone/>
            </a:pPr>
            <a:r>
              <a:rPr b="1" lang="uk-UA" sz="3600">
                <a:solidFill>
                  <a:srgbClr val="253B97"/>
                </a:solidFill>
                <a:latin typeface="Calibri"/>
                <a:ea typeface="Calibri"/>
                <a:cs typeface="Calibri"/>
                <a:sym typeface="Calibri"/>
              </a:rPr>
              <a:t>Методичні рекомендації</a:t>
            </a:r>
            <a:br>
              <a:rPr b="1" lang="uk-UA" sz="3600">
                <a:solidFill>
                  <a:srgbClr val="253B97"/>
                </a:solidFill>
                <a:latin typeface="Calibri"/>
                <a:ea typeface="Calibri"/>
                <a:cs typeface="Calibri"/>
                <a:sym typeface="Calibri"/>
              </a:rPr>
            </a:br>
            <a:r>
              <a:rPr b="1" lang="uk-UA" sz="3600">
                <a:solidFill>
                  <a:srgbClr val="253B97"/>
                </a:solidFill>
                <a:latin typeface="Calibri"/>
                <a:ea typeface="Calibri"/>
                <a:cs typeface="Calibri"/>
                <a:sym typeface="Calibri"/>
              </a:rPr>
              <a:t>щодо роботи з конфліктами в державних органах</a:t>
            </a:r>
            <a:endParaRPr/>
          </a:p>
        </p:txBody>
      </p:sp>
      <p:sp>
        <p:nvSpPr>
          <p:cNvPr id="506" name="Google Shape;506;p76"/>
          <p:cNvSpPr txBox="1"/>
          <p:nvPr>
            <p:ph idx="1" type="body"/>
          </p:nvPr>
        </p:nvSpPr>
        <p:spPr>
          <a:xfrm>
            <a:off x="342181" y="1678675"/>
            <a:ext cx="11507638" cy="4913194"/>
          </a:xfrm>
          <a:prstGeom prst="rect">
            <a:avLst/>
          </a:prstGeom>
          <a:noFill/>
          <a:ln>
            <a:noFill/>
          </a:ln>
        </p:spPr>
        <p:txBody>
          <a:bodyPr anchorCtr="0" anchor="t" bIns="45700" lIns="91425" spcFirstLastPara="1" rIns="91425" wrap="square" tIns="45700">
            <a:normAutofit/>
          </a:bodyPr>
          <a:lstStyle/>
          <a:p>
            <a:pPr indent="355600" lvl="0" marL="0" rtl="0" algn="just">
              <a:lnSpc>
                <a:spcPct val="90000"/>
              </a:lnSpc>
              <a:spcBef>
                <a:spcPts val="0"/>
              </a:spcBef>
              <a:spcAft>
                <a:spcPts val="0"/>
              </a:spcAft>
              <a:buClr>
                <a:schemeClr val="dk1"/>
              </a:buClr>
              <a:buSzPts val="2800"/>
              <a:buNone/>
            </a:pPr>
            <a:r>
              <a:t/>
            </a:r>
            <a:endParaRPr/>
          </a:p>
          <a:p>
            <a:pPr indent="355600" lvl="0" marL="0" rtl="0" algn="just">
              <a:lnSpc>
                <a:spcPct val="90000"/>
              </a:lnSpc>
              <a:spcBef>
                <a:spcPts val="1000"/>
              </a:spcBef>
              <a:spcAft>
                <a:spcPts val="0"/>
              </a:spcAft>
              <a:buClr>
                <a:schemeClr val="dk1"/>
              </a:buClr>
              <a:buSzPts val="3200"/>
              <a:buNone/>
            </a:pPr>
            <a:r>
              <a:rPr lang="uk-UA" sz="3200"/>
              <a:t>Наказ Національного агентства України з питань державної служби </a:t>
            </a:r>
            <a:r>
              <a:rPr b="1" i="1" lang="uk-UA" sz="3200">
                <a:solidFill>
                  <a:srgbClr val="253B97"/>
                </a:solidFill>
              </a:rPr>
              <a:t>від 20 червня 2022 року № 46-22</a:t>
            </a:r>
            <a:r>
              <a:rPr lang="uk-UA" sz="3200"/>
              <a:t>, виданий відповідно до Положення про Національне агентство України з питань державної служби, затвердженого постановою Кабінету Міністрів України від 01 жовтня 2014 року № 500</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507" name="Google Shape;507;p76"/>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pic>
        <p:nvPicPr>
          <p:cNvPr id="512" name="Google Shape;512;p7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13" name="Google Shape;513;p77"/>
          <p:cNvSpPr txBox="1"/>
          <p:nvPr>
            <p:ph idx="1" type="body"/>
          </p:nvPr>
        </p:nvSpPr>
        <p:spPr>
          <a:xfrm>
            <a:off x="362309" y="0"/>
            <a:ext cx="11481759" cy="6858000"/>
          </a:xfrm>
          <a:prstGeom prst="rect">
            <a:avLst/>
          </a:prstGeom>
          <a:noFill/>
          <a:ln>
            <a:noFill/>
          </a:ln>
        </p:spPr>
        <p:txBody>
          <a:bodyPr anchorCtr="0" anchor="t" bIns="45700" lIns="91425" spcFirstLastPara="1" rIns="91425" wrap="square" tIns="45700">
            <a:normAutofit lnSpcReduction="10000"/>
          </a:bodyPr>
          <a:lstStyle/>
          <a:p>
            <a:pPr indent="355600" lvl="0" marL="0" rtl="0" algn="just">
              <a:lnSpc>
                <a:spcPct val="90000"/>
              </a:lnSpc>
              <a:spcBef>
                <a:spcPts val="0"/>
              </a:spcBef>
              <a:spcAft>
                <a:spcPts val="0"/>
              </a:spcAft>
              <a:buClr>
                <a:schemeClr val="dk1"/>
              </a:buClr>
              <a:buSzPts val="2800"/>
              <a:buNone/>
            </a:pPr>
            <a:r>
              <a:rPr lang="uk-UA"/>
              <a:t>Методичні рекомендації розроблено </a:t>
            </a:r>
            <a:r>
              <a:rPr i="1" lang="uk-UA"/>
              <a:t>з метою надання методичної допомоги керівникам державної служби, керівникам структурних підрозділів, службам управління персоналом державних органів, безпосередньо державним службовцям</a:t>
            </a:r>
            <a:r>
              <a:rPr lang="uk-UA"/>
              <a:t> та іншим працівникам державних органів стосовно їх дій </a:t>
            </a:r>
            <a:r>
              <a:rPr b="1" lang="uk-UA">
                <a:solidFill>
                  <a:srgbClr val="253B97"/>
                </a:solidFill>
              </a:rPr>
              <a:t>у разі виникнення конфліктів міжособистісного характеру </a:t>
            </a:r>
            <a:r>
              <a:rPr lang="uk-UA"/>
              <a:t>під час виконання ними посадових обов'язків, а також для зниження напруги в колективі, підвищення ефективності та продуктивності роботи державного органу у ході реалізації його завдань та функцій, створення сприятливого організаційного та психологічного клімату у колективі.</a:t>
            </a:r>
            <a:endParaRPr/>
          </a:p>
          <a:p>
            <a:pPr indent="355600" lvl="0" marL="0" rtl="0" algn="just">
              <a:lnSpc>
                <a:spcPct val="90000"/>
              </a:lnSpc>
              <a:spcBef>
                <a:spcPts val="1000"/>
              </a:spcBef>
              <a:spcAft>
                <a:spcPts val="0"/>
              </a:spcAft>
              <a:buClr>
                <a:schemeClr val="dk1"/>
              </a:buClr>
              <a:buSzPts val="2800"/>
              <a:buNone/>
            </a:pPr>
            <a:r>
              <a:t/>
            </a:r>
            <a:endParaRPr/>
          </a:p>
          <a:p>
            <a:pPr indent="355600" lvl="0" marL="0" rtl="0" algn="just">
              <a:lnSpc>
                <a:spcPct val="90000"/>
              </a:lnSpc>
              <a:spcBef>
                <a:spcPts val="1000"/>
              </a:spcBef>
              <a:spcAft>
                <a:spcPts val="0"/>
              </a:spcAft>
              <a:buClr>
                <a:schemeClr val="dk1"/>
              </a:buClr>
              <a:buSzPts val="2800"/>
              <a:buNone/>
            </a:pPr>
            <a:r>
              <a:rPr lang="uk-UA"/>
              <a:t>Методичні рекомендації рекомендується використовувати </a:t>
            </a:r>
            <a:r>
              <a:rPr b="1" lang="uk-UA">
                <a:solidFill>
                  <a:srgbClr val="253B97"/>
                </a:solidFill>
              </a:rPr>
              <a:t>як допоміжний інструмент</a:t>
            </a:r>
            <a:r>
              <a:rPr lang="uk-UA">
                <a:solidFill>
                  <a:srgbClr val="253B97"/>
                </a:solidFill>
              </a:rPr>
              <a:t> </a:t>
            </a:r>
            <a:r>
              <a:rPr lang="uk-UA"/>
              <a:t>при роботі з конфліктами, які виникають у державному органі, в тому числі для запобігання, виявлення та розв’язання конфліктів, зокрема можуть застосовуватися для зниження та / або усунення конфліктної напруги між державними службовцями, іншими працівниками державного органу (далі - працівники державного органу) до, під час та після здійснення дисциплінарного провадження.</a:t>
            </a:r>
            <a:endParaRPr/>
          </a:p>
          <a:p>
            <a:pPr indent="355600" lvl="0" marL="0" rtl="0" algn="just">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pic>
        <p:nvPicPr>
          <p:cNvPr id="518" name="Google Shape;518;p78"/>
          <p:cNvPicPr preferRelativeResize="0"/>
          <p:nvPr/>
        </p:nvPicPr>
        <p:blipFill rotWithShape="1">
          <a:blip r:embed="rId3">
            <a:alphaModFix/>
          </a:blip>
          <a:srcRect b="0" l="0" r="0" t="0"/>
          <a:stretch/>
        </p:blipFill>
        <p:spPr>
          <a:xfrm>
            <a:off x="10923922" y="-34212"/>
            <a:ext cx="1268078" cy="1268078"/>
          </a:xfrm>
          <a:prstGeom prst="rect">
            <a:avLst/>
          </a:prstGeom>
          <a:noFill/>
          <a:ln>
            <a:noFill/>
          </a:ln>
        </p:spPr>
      </p:pic>
      <p:sp>
        <p:nvSpPr>
          <p:cNvPr id="519" name="Google Shape;519;p78"/>
          <p:cNvSpPr txBox="1"/>
          <p:nvPr>
            <p:ph type="title"/>
          </p:nvPr>
        </p:nvSpPr>
        <p:spPr>
          <a:xfrm>
            <a:off x="346880" y="18256"/>
            <a:ext cx="11526671" cy="50035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53B97"/>
              </a:buClr>
              <a:buSzPct val="100000"/>
              <a:buFont typeface="Calibri"/>
              <a:buNone/>
            </a:pPr>
            <a:r>
              <a:rPr b="1" lang="uk-UA" sz="3600">
                <a:solidFill>
                  <a:srgbClr val="253B97"/>
                </a:solidFill>
                <a:latin typeface="Calibri"/>
                <a:ea typeface="Calibri"/>
                <a:cs typeface="Calibri"/>
                <a:sym typeface="Calibri"/>
              </a:rPr>
              <a:t>Втручання у конфлікт</a:t>
            </a:r>
            <a:endParaRPr/>
          </a:p>
        </p:txBody>
      </p:sp>
      <p:sp>
        <p:nvSpPr>
          <p:cNvPr id="520" name="Google Shape;520;p78"/>
          <p:cNvSpPr txBox="1"/>
          <p:nvPr>
            <p:ph idx="1" type="body"/>
          </p:nvPr>
        </p:nvSpPr>
        <p:spPr>
          <a:xfrm>
            <a:off x="346881" y="681038"/>
            <a:ext cx="11526670" cy="6158706"/>
          </a:xfrm>
          <a:prstGeom prst="rect">
            <a:avLst/>
          </a:prstGeom>
          <a:noFill/>
          <a:ln>
            <a:noFill/>
          </a:ln>
        </p:spPr>
        <p:txBody>
          <a:bodyPr anchorCtr="0" anchor="t" bIns="45700" lIns="91425" spcFirstLastPara="1" rIns="91425" wrap="square" tIns="45700">
            <a:normAutofit fontScale="70000" lnSpcReduction="20000"/>
          </a:bodyPr>
          <a:lstStyle/>
          <a:p>
            <a:pPr indent="355600" lvl="0" marL="0" rtl="0" algn="just">
              <a:lnSpc>
                <a:spcPct val="90000"/>
              </a:lnSpc>
              <a:spcBef>
                <a:spcPts val="0"/>
              </a:spcBef>
              <a:spcAft>
                <a:spcPts val="0"/>
              </a:spcAft>
              <a:buClr>
                <a:schemeClr val="dk1"/>
              </a:buClr>
              <a:buSzPct val="100000"/>
              <a:buNone/>
            </a:pPr>
            <a:r>
              <a:rPr lang="uk-UA"/>
              <a:t>З метою підготовки до втручання у конфлікт УСК рекомендується </a:t>
            </a:r>
            <a:r>
              <a:rPr b="1" i="1" lang="uk-UA"/>
              <a:t>організувати зустріч-бесіду за участі сторін конфлікту</a:t>
            </a:r>
            <a:r>
              <a:rPr lang="uk-UA"/>
              <a:t>. Для належної організації такої зустрічі УСК рекомендується надіслати сторонам конфлікту лист, в якому пояснити мету зустрічі, регламент її проведення, запропонувати варіанти формату та часу зустрічі.</a:t>
            </a:r>
            <a:endParaRPr/>
          </a:p>
          <a:p>
            <a:pPr indent="355600" lvl="0" marL="0" rtl="0" algn="ctr">
              <a:lnSpc>
                <a:spcPct val="90000"/>
              </a:lnSpc>
              <a:spcBef>
                <a:spcPts val="1000"/>
              </a:spcBef>
              <a:spcAft>
                <a:spcPts val="0"/>
              </a:spcAft>
              <a:buClr>
                <a:schemeClr val="dk1"/>
              </a:buClr>
              <a:buSzPct val="100000"/>
              <a:buNone/>
            </a:pPr>
            <a:r>
              <a:rPr lang="uk-UA" u="sng"/>
              <a:t>В ХОДІ ЗУСТРІЧІ-БЕСІДИ УСК РЕКОМЕНДУЄТЬСЯ:</a:t>
            </a:r>
            <a:endParaRPr/>
          </a:p>
          <a:p>
            <a:pPr indent="355600" lvl="0" marL="0" rtl="0" algn="just">
              <a:lnSpc>
                <a:spcPct val="90000"/>
              </a:lnSpc>
              <a:spcBef>
                <a:spcPts val="1000"/>
              </a:spcBef>
              <a:spcAft>
                <a:spcPts val="0"/>
              </a:spcAft>
              <a:buClr>
                <a:schemeClr val="dk1"/>
              </a:buClr>
              <a:buSzPct val="100000"/>
              <a:buNone/>
            </a:pPr>
            <a:r>
              <a:rPr lang="uk-UA"/>
              <a:t>-	</a:t>
            </a:r>
            <a:r>
              <a:rPr i="1" lang="uk-UA"/>
              <a:t>з'ясувати у сторін їхнє бачення </a:t>
            </a:r>
            <a:r>
              <a:rPr lang="uk-UA"/>
              <a:t>конфлікту, вислухати їх думку та обговорити можливі варіанти роботи з конфліктом (рекомендований перелік питань до сторін конфлікту для пропонування методу втручання у конфлікт;</a:t>
            </a:r>
            <a:endParaRPr/>
          </a:p>
          <a:p>
            <a:pPr indent="355600" lvl="0" marL="0" rtl="0" algn="just">
              <a:lnSpc>
                <a:spcPct val="90000"/>
              </a:lnSpc>
              <a:spcBef>
                <a:spcPts val="1000"/>
              </a:spcBef>
              <a:spcAft>
                <a:spcPts val="0"/>
              </a:spcAft>
              <a:buClr>
                <a:schemeClr val="dk1"/>
              </a:buClr>
              <a:buSzPct val="100000"/>
              <a:buNone/>
            </a:pPr>
            <a:r>
              <a:rPr lang="uk-UA"/>
              <a:t>-	</a:t>
            </a:r>
            <a:r>
              <a:rPr i="1" lang="uk-UA"/>
              <a:t>запропонувати метод втручання у конфлікт</a:t>
            </a:r>
            <a:r>
              <a:rPr lang="uk-UA"/>
              <a:t>, пояснити його суть та узгодити послідовність подальших кроків у роботі з конфліктом, визначити конкретні задачі для сторін;</a:t>
            </a:r>
            <a:endParaRPr/>
          </a:p>
          <a:p>
            <a:pPr indent="355600" lvl="0" marL="0" rtl="0" algn="just">
              <a:lnSpc>
                <a:spcPct val="90000"/>
              </a:lnSpc>
              <a:spcBef>
                <a:spcPts val="1000"/>
              </a:spcBef>
              <a:spcAft>
                <a:spcPts val="0"/>
              </a:spcAft>
              <a:buClr>
                <a:schemeClr val="dk1"/>
              </a:buClr>
              <a:buSzPct val="100000"/>
              <a:buNone/>
            </a:pPr>
            <a:r>
              <a:rPr lang="uk-UA"/>
              <a:t>-	погодити зі сторонами конфлікту </a:t>
            </a:r>
            <a:r>
              <a:rPr i="1" lang="uk-UA"/>
              <a:t>осіб, які можуть бути залучені </a:t>
            </a:r>
            <a:r>
              <a:rPr lang="uk-UA"/>
              <a:t>під час роботи з конфліктом;</a:t>
            </a:r>
            <a:endParaRPr/>
          </a:p>
          <a:p>
            <a:pPr indent="355600" lvl="0" marL="0" rtl="0" algn="just">
              <a:lnSpc>
                <a:spcPct val="90000"/>
              </a:lnSpc>
              <a:spcBef>
                <a:spcPts val="1000"/>
              </a:spcBef>
              <a:spcAft>
                <a:spcPts val="0"/>
              </a:spcAft>
              <a:buClr>
                <a:schemeClr val="dk1"/>
              </a:buClr>
              <a:buSzPct val="100000"/>
              <a:buNone/>
            </a:pPr>
            <a:r>
              <a:rPr lang="uk-UA"/>
              <a:t>-	встановити умови конфіденційності до, під час та після розв'язання конфлікту </a:t>
            </a:r>
            <a:r>
              <a:rPr i="1" lang="uk-UA"/>
              <a:t>(за потреби);</a:t>
            </a:r>
            <a:endParaRPr/>
          </a:p>
          <a:p>
            <a:pPr indent="355600" lvl="0" marL="0" rtl="0" algn="just">
              <a:lnSpc>
                <a:spcPct val="90000"/>
              </a:lnSpc>
              <a:spcBef>
                <a:spcPts val="1000"/>
              </a:spcBef>
              <a:spcAft>
                <a:spcPts val="0"/>
              </a:spcAft>
              <a:buClr>
                <a:schemeClr val="dk1"/>
              </a:buClr>
              <a:buSzPct val="100000"/>
              <a:buNone/>
            </a:pPr>
            <a:r>
              <a:rPr lang="uk-UA"/>
              <a:t>-	</a:t>
            </a:r>
            <a:r>
              <a:rPr i="1" lang="uk-UA"/>
              <a:t>узгодити систему комунікації </a:t>
            </a:r>
            <a:r>
              <a:rPr lang="uk-UA"/>
              <a:t>між учасниками роботи з конфліктом, формат зустрічей зі сторонами конфлікту, їх послідовність, час, тривалість.</a:t>
            </a:r>
            <a:endParaRPr/>
          </a:p>
          <a:p>
            <a:pPr indent="355600" lvl="0" marL="0" rtl="0" algn="ctr">
              <a:lnSpc>
                <a:spcPct val="90000"/>
              </a:lnSpc>
              <a:spcBef>
                <a:spcPts val="1000"/>
              </a:spcBef>
              <a:spcAft>
                <a:spcPts val="0"/>
              </a:spcAft>
              <a:buClr>
                <a:schemeClr val="dk1"/>
              </a:buClr>
              <a:buSzPct val="100000"/>
              <a:buNone/>
            </a:pPr>
            <a:r>
              <a:t/>
            </a:r>
            <a:endParaRPr/>
          </a:p>
          <a:p>
            <a:pPr indent="355600" lvl="0" marL="0" rtl="0" algn="ctr">
              <a:lnSpc>
                <a:spcPct val="90000"/>
              </a:lnSpc>
              <a:spcBef>
                <a:spcPts val="1000"/>
              </a:spcBef>
              <a:spcAft>
                <a:spcPts val="0"/>
              </a:spcAft>
              <a:buClr>
                <a:schemeClr val="dk1"/>
              </a:buClr>
              <a:buSzPct val="100000"/>
              <a:buNone/>
            </a:pPr>
            <a:r>
              <a:rPr lang="uk-UA"/>
              <a:t>РЕКОМЕНДОВАНИМИ МЕТОДАМИ ВТРУЧАННЯ У КОНФЛІКТ МОЖУТЬ БУТИ:</a:t>
            </a:r>
            <a:endParaRPr/>
          </a:p>
          <a:p>
            <a:pPr indent="355600" lvl="0" marL="0" rtl="0" algn="just">
              <a:lnSpc>
                <a:spcPct val="90000"/>
              </a:lnSpc>
              <a:spcBef>
                <a:spcPts val="1000"/>
              </a:spcBef>
              <a:spcAft>
                <a:spcPts val="0"/>
              </a:spcAft>
              <a:buClr>
                <a:srgbClr val="253B97"/>
              </a:buClr>
              <a:buSzPct val="100000"/>
              <a:buNone/>
            </a:pPr>
            <a:r>
              <a:rPr lang="uk-UA">
                <a:solidFill>
                  <a:srgbClr val="253B97"/>
                </a:solidFill>
              </a:rPr>
              <a:t>-	</a:t>
            </a:r>
            <a:r>
              <a:rPr b="1" lang="uk-UA">
                <a:solidFill>
                  <a:srgbClr val="253B97"/>
                </a:solidFill>
              </a:rPr>
              <a:t>перемовини</a:t>
            </a:r>
            <a:r>
              <a:rPr lang="uk-UA">
                <a:solidFill>
                  <a:srgbClr val="253B97"/>
                </a:solidFill>
              </a:rPr>
              <a:t>;</a:t>
            </a:r>
            <a:endParaRPr/>
          </a:p>
          <a:p>
            <a:pPr indent="355600" lvl="0" marL="0" rtl="0" algn="just">
              <a:lnSpc>
                <a:spcPct val="90000"/>
              </a:lnSpc>
              <a:spcBef>
                <a:spcPts val="1000"/>
              </a:spcBef>
              <a:spcAft>
                <a:spcPts val="0"/>
              </a:spcAft>
              <a:buClr>
                <a:srgbClr val="253B97"/>
              </a:buClr>
              <a:buSzPct val="100000"/>
              <a:buNone/>
            </a:pPr>
            <a:r>
              <a:rPr lang="uk-UA">
                <a:solidFill>
                  <a:srgbClr val="253B97"/>
                </a:solidFill>
              </a:rPr>
              <a:t>-	</a:t>
            </a:r>
            <a:r>
              <a:rPr b="1" lang="uk-UA">
                <a:solidFill>
                  <a:srgbClr val="253B97"/>
                </a:solidFill>
              </a:rPr>
              <a:t>нейтральна оцінка</a:t>
            </a:r>
            <a:r>
              <a:rPr lang="uk-UA">
                <a:solidFill>
                  <a:srgbClr val="253B97"/>
                </a:solidFill>
              </a:rPr>
              <a:t>;</a:t>
            </a:r>
            <a:endParaRPr/>
          </a:p>
          <a:p>
            <a:pPr indent="355600" lvl="0" marL="0" rtl="0" algn="just">
              <a:lnSpc>
                <a:spcPct val="90000"/>
              </a:lnSpc>
              <a:spcBef>
                <a:spcPts val="1000"/>
              </a:spcBef>
              <a:spcAft>
                <a:spcPts val="0"/>
              </a:spcAft>
              <a:buClr>
                <a:srgbClr val="253B97"/>
              </a:buClr>
              <a:buSzPct val="100000"/>
              <a:buNone/>
            </a:pPr>
            <a:r>
              <a:rPr lang="uk-UA">
                <a:solidFill>
                  <a:srgbClr val="253B97"/>
                </a:solidFill>
              </a:rPr>
              <a:t>-	</a:t>
            </a:r>
            <a:r>
              <a:rPr b="1" lang="uk-UA">
                <a:solidFill>
                  <a:srgbClr val="253B97"/>
                </a:solidFill>
              </a:rPr>
              <a:t>човникова дипломатія</a:t>
            </a:r>
            <a:r>
              <a:rPr lang="uk-UA">
                <a:solidFill>
                  <a:srgbClr val="253B97"/>
                </a:solidFill>
              </a:rPr>
              <a:t>;</a:t>
            </a:r>
            <a:endParaRPr/>
          </a:p>
          <a:p>
            <a:pPr indent="355600" lvl="0" marL="0" rtl="0" algn="just">
              <a:lnSpc>
                <a:spcPct val="90000"/>
              </a:lnSpc>
              <a:spcBef>
                <a:spcPts val="1000"/>
              </a:spcBef>
              <a:spcAft>
                <a:spcPts val="0"/>
              </a:spcAft>
              <a:buClr>
                <a:srgbClr val="253B97"/>
              </a:buClr>
              <a:buSzPct val="100000"/>
              <a:buNone/>
            </a:pPr>
            <a:r>
              <a:rPr lang="uk-UA">
                <a:solidFill>
                  <a:srgbClr val="253B97"/>
                </a:solidFill>
              </a:rPr>
              <a:t>-	</a:t>
            </a:r>
            <a:r>
              <a:rPr b="1" lang="uk-UA">
                <a:solidFill>
                  <a:srgbClr val="253B97"/>
                </a:solidFill>
              </a:rPr>
              <a:t>медіація</a:t>
            </a:r>
            <a:r>
              <a:rPr lang="uk-UA">
                <a:solidFill>
                  <a:srgbClr val="253B97"/>
                </a:solidFill>
              </a:rPr>
              <a:t>.</a:t>
            </a:r>
            <a:endParaRPr/>
          </a:p>
          <a:p>
            <a:pPr indent="-10414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7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26" name="Google Shape;526;p79"/>
          <p:cNvSpPr txBox="1"/>
          <p:nvPr>
            <p:ph idx="4294967295" type="body"/>
          </p:nvPr>
        </p:nvSpPr>
        <p:spPr>
          <a:xfrm>
            <a:off x="368490" y="545909"/>
            <a:ext cx="11491414" cy="6051959"/>
          </a:xfrm>
          <a:prstGeom prst="rect">
            <a:avLst/>
          </a:prstGeom>
          <a:noFill/>
          <a:ln>
            <a:noFill/>
          </a:ln>
        </p:spPr>
        <p:txBody>
          <a:bodyPr anchorCtr="0" anchor="t" bIns="45700" lIns="91425" spcFirstLastPara="1" rIns="91425" wrap="square" tIns="45700">
            <a:normAutofit/>
          </a:bodyPr>
          <a:lstStyle/>
          <a:p>
            <a:pPr indent="538163" lvl="0" marL="0" rtl="0" algn="just">
              <a:lnSpc>
                <a:spcPct val="90000"/>
              </a:lnSpc>
              <a:spcBef>
                <a:spcPts val="0"/>
              </a:spcBef>
              <a:spcAft>
                <a:spcPts val="0"/>
              </a:spcAft>
              <a:buClr>
                <a:schemeClr val="dk1"/>
              </a:buClr>
              <a:buSzPts val="2500"/>
              <a:buNone/>
            </a:pPr>
            <a:r>
              <a:rPr lang="uk-UA" sz="2500"/>
              <a:t>Державні службовці зобов’язані виконувати свої посадові обов’язки </a:t>
            </a:r>
            <a:r>
              <a:rPr b="1" lang="uk-UA" sz="2500">
                <a:solidFill>
                  <a:srgbClr val="253B97"/>
                </a:solidFill>
              </a:rPr>
              <a:t>чесно і неупереджено</a:t>
            </a:r>
            <a:r>
              <a:rPr lang="uk-UA" sz="2500">
                <a:solidFill>
                  <a:srgbClr val="253B97"/>
                </a:solidFill>
              </a:rPr>
              <a:t>, </a:t>
            </a:r>
            <a:r>
              <a:rPr lang="uk-UA" sz="2500"/>
              <a:t>незважаючи на особисті ідеологічні, релігійні або інші погляди, не надавати будь-яких переваг та не виявляти прихильність до окремих фізичних чи юридичних осіб, громадських і релігійних організацій.</a:t>
            </a:r>
            <a:endParaRPr/>
          </a:p>
          <a:p>
            <a:pPr indent="538163" lvl="0" marL="0" rtl="0" algn="just">
              <a:lnSpc>
                <a:spcPct val="90000"/>
              </a:lnSpc>
              <a:spcBef>
                <a:spcPts val="1000"/>
              </a:spcBef>
              <a:spcAft>
                <a:spcPts val="0"/>
              </a:spcAft>
              <a:buClr>
                <a:schemeClr val="dk1"/>
              </a:buClr>
              <a:buSzPts val="2500"/>
              <a:buNone/>
            </a:pPr>
            <a:r>
              <a:rPr lang="uk-UA" sz="2500"/>
              <a:t>Державні службовці повинні </a:t>
            </a:r>
            <a:r>
              <a:rPr b="1" lang="uk-UA" sz="2500">
                <a:solidFill>
                  <a:srgbClr val="253B97"/>
                </a:solidFill>
              </a:rPr>
              <a:t>постійно поліпшувати свої уміння, знання і навички</a:t>
            </a:r>
            <a:r>
              <a:rPr b="1" lang="uk-UA" sz="2500">
                <a:solidFill>
                  <a:srgbClr val="FF0000"/>
                </a:solidFill>
              </a:rPr>
              <a:t> </a:t>
            </a:r>
            <a:r>
              <a:rPr lang="uk-UA" sz="2500"/>
              <a:t>відповідно до функцій та завдань займаної посади, підвищувати свій професійний та культурний рівень, удосконалювати організацію службової діяльності. </a:t>
            </a:r>
            <a:endParaRPr/>
          </a:p>
          <a:p>
            <a:pPr indent="538163" lvl="0" marL="0" rtl="0" algn="just">
              <a:lnSpc>
                <a:spcPct val="90000"/>
              </a:lnSpc>
              <a:spcBef>
                <a:spcPts val="1000"/>
              </a:spcBef>
              <a:spcAft>
                <a:spcPts val="0"/>
              </a:spcAft>
              <a:buClr>
                <a:schemeClr val="dk1"/>
              </a:buClr>
              <a:buSzPts val="2500"/>
              <a:buNone/>
            </a:pPr>
            <a:r>
              <a:t/>
            </a:r>
            <a:endParaRPr sz="2500"/>
          </a:p>
          <a:p>
            <a:pPr indent="538163" lvl="0" marL="0" rtl="0" algn="just">
              <a:lnSpc>
                <a:spcPct val="90000"/>
              </a:lnSpc>
              <a:spcBef>
                <a:spcPts val="1000"/>
              </a:spcBef>
              <a:spcAft>
                <a:spcPts val="0"/>
              </a:spcAft>
              <a:buClr>
                <a:schemeClr val="dk1"/>
              </a:buClr>
              <a:buSzPts val="2500"/>
              <a:buNone/>
            </a:pPr>
            <a:r>
              <a:rPr lang="uk-UA" sz="2500"/>
              <a:t>Державні службовці </a:t>
            </a:r>
            <a:r>
              <a:rPr b="1" lang="uk-UA" sz="2500">
                <a:solidFill>
                  <a:srgbClr val="253B97"/>
                </a:solidFill>
              </a:rPr>
              <a:t>мають дбати про авторитет державної служби </a:t>
            </a:r>
            <a:r>
              <a:rPr lang="uk-UA" sz="2500"/>
              <a:t>і служби в органах місцевого самоврядування, а також про позитивну репутацію державних органів та органів місцевого самоврядування, що включає дотримання правил етикету, належного зовнішнього вигляду, забезпечення високої якості роботи, встановленого внутрішнього службового розпорядку.</a:t>
            </a:r>
            <a:endParaRPr/>
          </a:p>
          <a:p>
            <a:pPr indent="538163" lvl="0" marL="0" rtl="0" algn="just">
              <a:lnSpc>
                <a:spcPct val="90000"/>
              </a:lnSpc>
              <a:spcBef>
                <a:spcPts val="1000"/>
              </a:spcBef>
              <a:spcAft>
                <a:spcPts val="0"/>
              </a:spcAft>
              <a:buClr>
                <a:schemeClr val="dk1"/>
              </a:buClr>
              <a:buSzPts val="2500"/>
              <a:buNone/>
            </a:pPr>
            <a:r>
              <a:rPr lang="uk-UA" sz="2500"/>
              <a:t>Державні службовці мають шанувати </a:t>
            </a:r>
            <a:r>
              <a:rPr b="1" lang="uk-UA" sz="2500">
                <a:solidFill>
                  <a:srgbClr val="253B97"/>
                </a:solidFill>
              </a:rPr>
              <a:t>народні звичаї і національні традиції.</a:t>
            </a:r>
            <a:endParaRPr/>
          </a:p>
          <a:p>
            <a:pPr indent="-398463" lvl="0" marL="538163" rtl="0" algn="l">
              <a:lnSpc>
                <a:spcPct val="90000"/>
              </a:lnSpc>
              <a:spcBef>
                <a:spcPts val="1000"/>
              </a:spcBef>
              <a:spcAft>
                <a:spcPts val="0"/>
              </a:spcAft>
              <a:buClr>
                <a:schemeClr val="dk1"/>
              </a:buClr>
              <a:buSzPts val="2200"/>
              <a:buNone/>
            </a:pPr>
            <a:r>
              <a:t/>
            </a:r>
            <a:endParaRPr sz="22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80"/>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32" name="Google Shape;532;p80"/>
          <p:cNvSpPr txBox="1"/>
          <p:nvPr>
            <p:ph idx="4294967295" type="body"/>
          </p:nvPr>
        </p:nvSpPr>
        <p:spPr>
          <a:xfrm>
            <a:off x="382137" y="504967"/>
            <a:ext cx="11450472" cy="6045605"/>
          </a:xfrm>
          <a:prstGeom prst="rect">
            <a:avLst/>
          </a:prstGeom>
          <a:noFill/>
          <a:ln>
            <a:noFill/>
          </a:ln>
        </p:spPr>
        <p:txBody>
          <a:bodyPr anchorCtr="0" anchor="t" bIns="45700" lIns="91425" spcFirstLastPara="1" rIns="91425" wrap="square" tIns="45700">
            <a:normAutofit/>
          </a:bodyPr>
          <a:lstStyle/>
          <a:p>
            <a:pPr indent="538163" lvl="0" marL="0" rtl="0" algn="just">
              <a:lnSpc>
                <a:spcPct val="90000"/>
              </a:lnSpc>
              <a:spcBef>
                <a:spcPts val="0"/>
              </a:spcBef>
              <a:spcAft>
                <a:spcPts val="0"/>
              </a:spcAft>
              <a:buClr>
                <a:schemeClr val="dk1"/>
              </a:buClr>
              <a:buSzPts val="3300"/>
              <a:buNone/>
            </a:pPr>
            <a:r>
              <a:rPr lang="uk-UA" sz="3300"/>
              <a:t>Державні службовці зобов’язані з повагою ставитися до державних символів України, </a:t>
            </a:r>
            <a:r>
              <a:rPr b="1" lang="uk-UA" sz="3300">
                <a:solidFill>
                  <a:srgbClr val="253B97"/>
                </a:solidFill>
              </a:rPr>
              <a:t>використовувати державну мову під час виконання своїх посадових обов’язків</a:t>
            </a:r>
            <a:r>
              <a:rPr lang="uk-UA" sz="3300">
                <a:solidFill>
                  <a:srgbClr val="253B97"/>
                </a:solidFill>
              </a:rPr>
              <a:t>, </a:t>
            </a:r>
            <a:r>
              <a:rPr lang="uk-UA" sz="3300"/>
              <a:t>не допускати дискримінації державної мови.</a:t>
            </a:r>
            <a:endParaRPr/>
          </a:p>
          <a:p>
            <a:pPr indent="538163" lvl="0" marL="0" rtl="0" algn="just">
              <a:lnSpc>
                <a:spcPct val="90000"/>
              </a:lnSpc>
              <a:spcBef>
                <a:spcPts val="1000"/>
              </a:spcBef>
              <a:spcAft>
                <a:spcPts val="0"/>
              </a:spcAft>
              <a:buClr>
                <a:schemeClr val="dk1"/>
              </a:buClr>
              <a:buSzPts val="3300"/>
              <a:buNone/>
            </a:pPr>
            <a:r>
              <a:t/>
            </a:r>
            <a:endParaRPr sz="3300"/>
          </a:p>
          <a:p>
            <a:pPr indent="538163" lvl="0" marL="0" rtl="0" algn="just">
              <a:lnSpc>
                <a:spcPct val="90000"/>
              </a:lnSpc>
              <a:spcBef>
                <a:spcPts val="1000"/>
              </a:spcBef>
              <a:spcAft>
                <a:spcPts val="0"/>
              </a:spcAft>
              <a:buClr>
                <a:schemeClr val="dk1"/>
              </a:buClr>
              <a:buSzPts val="3300"/>
              <a:buNone/>
            </a:pPr>
            <a:r>
              <a:rPr lang="uk-UA" sz="3300"/>
              <a:t>Одяг державних службовців </a:t>
            </a:r>
            <a:r>
              <a:rPr b="1" lang="uk-UA" sz="3300">
                <a:solidFill>
                  <a:srgbClr val="253B97"/>
                </a:solidFill>
              </a:rPr>
              <a:t>повинен бути офіційно-ділового стилю</a:t>
            </a:r>
            <a:r>
              <a:rPr lang="uk-UA" sz="3300"/>
              <a:t> і відповідати загальноприйнятим вимогам пристойності. </a:t>
            </a:r>
            <a:endParaRPr/>
          </a:p>
          <a:p>
            <a:pPr indent="538163" lvl="0" marL="0" rtl="0" algn="just">
              <a:lnSpc>
                <a:spcPct val="90000"/>
              </a:lnSpc>
              <a:spcBef>
                <a:spcPts val="1000"/>
              </a:spcBef>
              <a:spcAft>
                <a:spcPts val="0"/>
              </a:spcAft>
              <a:buClr>
                <a:schemeClr val="dk1"/>
              </a:buClr>
              <a:buSzPts val="3300"/>
              <a:buNone/>
            </a:pPr>
            <a:r>
              <a:t/>
            </a:r>
            <a:endParaRPr sz="3300"/>
          </a:p>
          <a:p>
            <a:pPr indent="538163" lvl="0" marL="0" rtl="0" algn="just">
              <a:lnSpc>
                <a:spcPct val="90000"/>
              </a:lnSpc>
              <a:spcBef>
                <a:spcPts val="1000"/>
              </a:spcBef>
              <a:spcAft>
                <a:spcPts val="0"/>
              </a:spcAft>
              <a:buClr>
                <a:schemeClr val="dk1"/>
              </a:buClr>
              <a:buSzPts val="3300"/>
              <a:buNone/>
            </a:pPr>
            <a:r>
              <a:rPr lang="uk-UA" sz="3300"/>
              <a:t>Державні службовці повинні поважати приватне життя інших осіб.</a:t>
            </a:r>
            <a:endParaRPr/>
          </a:p>
          <a:p>
            <a:pPr indent="-347663" lvl="0" marL="538163" rtl="0" algn="l">
              <a:lnSpc>
                <a:spcPct val="90000"/>
              </a:lnSpc>
              <a:spcBef>
                <a:spcPts val="1000"/>
              </a:spcBef>
              <a:spcAft>
                <a:spcPts val="0"/>
              </a:spcAft>
              <a:buClr>
                <a:schemeClr val="dk1"/>
              </a:buClr>
              <a:buSzPts val="3000"/>
              <a:buNone/>
            </a:pPr>
            <a:r>
              <a:t/>
            </a:r>
            <a:endParaRPr sz="30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81"/>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38" name="Google Shape;538;p81"/>
          <p:cNvSpPr txBox="1"/>
          <p:nvPr>
            <p:ph type="title"/>
          </p:nvPr>
        </p:nvSpPr>
        <p:spPr>
          <a:xfrm>
            <a:off x="368490" y="0"/>
            <a:ext cx="11491414" cy="114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400"/>
              <a:buFont typeface="Calibri"/>
              <a:buNone/>
            </a:pPr>
            <a:r>
              <a:rPr b="1" lang="uk-UA" sz="3400">
                <a:solidFill>
                  <a:srgbClr val="253B97"/>
                </a:solidFill>
                <a:latin typeface="Calibri"/>
                <a:ea typeface="Calibri"/>
                <a:cs typeface="Calibri"/>
                <a:sym typeface="Calibri"/>
              </a:rPr>
              <a:t>Щодо зовнішнього вигляду (дрес-коду) державних службовців (рекомендації)</a:t>
            </a:r>
            <a:endParaRPr b="1" sz="4000">
              <a:solidFill>
                <a:srgbClr val="253B97"/>
              </a:solidFill>
              <a:latin typeface="Calibri"/>
              <a:ea typeface="Calibri"/>
              <a:cs typeface="Calibri"/>
              <a:sym typeface="Calibri"/>
            </a:endParaRPr>
          </a:p>
        </p:txBody>
      </p:sp>
      <p:sp>
        <p:nvSpPr>
          <p:cNvPr id="539" name="Google Shape;539;p81"/>
          <p:cNvSpPr txBox="1"/>
          <p:nvPr>
            <p:ph idx="1" type="body"/>
          </p:nvPr>
        </p:nvSpPr>
        <p:spPr>
          <a:xfrm>
            <a:off x="368490" y="1190297"/>
            <a:ext cx="11491414" cy="5486400"/>
          </a:xfrm>
          <a:prstGeom prst="rect">
            <a:avLst/>
          </a:prstGeom>
          <a:noFill/>
          <a:ln>
            <a:noFill/>
          </a:ln>
        </p:spPr>
        <p:txBody>
          <a:bodyPr anchorCtr="0" anchor="t" bIns="45700" lIns="91425" spcFirstLastPara="1" rIns="91425" wrap="square" tIns="45700">
            <a:normAutofit/>
          </a:bodyPr>
          <a:lstStyle/>
          <a:p>
            <a:pPr indent="536575" lvl="0" marL="0" rtl="0" algn="just">
              <a:lnSpc>
                <a:spcPct val="80000"/>
              </a:lnSpc>
              <a:spcBef>
                <a:spcPts val="0"/>
              </a:spcBef>
              <a:spcAft>
                <a:spcPts val="0"/>
              </a:spcAft>
              <a:buClr>
                <a:schemeClr val="dk1"/>
              </a:buClr>
              <a:buSzPts val="2100"/>
              <a:buNone/>
            </a:pPr>
            <a:r>
              <a:rPr lang="uk-UA" sz="2100"/>
              <a:t>Важливо, щоб державний службовець не лише розумів закономірності соціально-економічних процесів, міг працювати з інформацією, прогнозувати результати діяльності свого підрозділу, вмів працювати з людьми, а і мав відповідний зовнішній вигляд.</a:t>
            </a:r>
            <a:endParaRPr/>
          </a:p>
          <a:p>
            <a:pPr indent="536575" lvl="0" marL="0" rtl="0" algn="just">
              <a:lnSpc>
                <a:spcPct val="80000"/>
              </a:lnSpc>
              <a:spcBef>
                <a:spcPts val="1000"/>
              </a:spcBef>
              <a:spcAft>
                <a:spcPts val="0"/>
              </a:spcAft>
              <a:buClr>
                <a:schemeClr val="dk1"/>
              </a:buClr>
              <a:buSzPts val="2100"/>
              <a:buNone/>
            </a:pPr>
            <a:r>
              <a:t/>
            </a:r>
            <a:endParaRPr sz="2100"/>
          </a:p>
          <a:p>
            <a:pPr indent="536575" lvl="0" marL="0" rtl="0" algn="just">
              <a:lnSpc>
                <a:spcPct val="80000"/>
              </a:lnSpc>
              <a:spcBef>
                <a:spcPts val="1000"/>
              </a:spcBef>
              <a:spcAft>
                <a:spcPts val="0"/>
              </a:spcAft>
              <a:buClr>
                <a:schemeClr val="dk1"/>
              </a:buClr>
              <a:buSzPts val="2100"/>
              <a:buNone/>
            </a:pPr>
            <a:r>
              <a:rPr lang="uk-UA" sz="2100"/>
              <a:t>Діловий костюм державного службовця дає змогу не тільки успішно виконувати свої робочі функції, а і встановлювати відносини з людьми, позитивно впливати на них. Зовнішній вигляд державних службовців свідчить про рівень їх ділової культури, надає їм упевненості у собі, відображається на кар'єрному зростанні.</a:t>
            </a:r>
            <a:endParaRPr/>
          </a:p>
          <a:p>
            <a:pPr indent="536575" lvl="0" marL="0" rtl="0" algn="just">
              <a:lnSpc>
                <a:spcPct val="80000"/>
              </a:lnSpc>
              <a:spcBef>
                <a:spcPts val="1000"/>
              </a:spcBef>
              <a:spcAft>
                <a:spcPts val="0"/>
              </a:spcAft>
              <a:buClr>
                <a:schemeClr val="dk1"/>
              </a:buClr>
              <a:buSzPts val="2100"/>
              <a:buNone/>
            </a:pPr>
            <a:r>
              <a:rPr lang="uk-UA" sz="2100"/>
              <a:t>Під час вибору одягу слід бути обізнаним з </a:t>
            </a:r>
            <a:r>
              <a:rPr b="1" lang="uk-UA" sz="2100">
                <a:solidFill>
                  <a:srgbClr val="253B97"/>
                </a:solidFill>
              </a:rPr>
              <a:t>дрес-кодом</a:t>
            </a:r>
            <a:r>
              <a:rPr b="1" lang="uk-UA" sz="2100"/>
              <a:t> </a:t>
            </a:r>
            <a:r>
              <a:rPr lang="uk-UA" sz="2100"/>
              <a:t>(правилами вибору вбрання з урахуванням певної ситуації) і вміло використовувати його. Діловий одяг державного службовця </a:t>
            </a:r>
            <a:r>
              <a:rPr b="1" lang="uk-UA" sz="2100">
                <a:solidFill>
                  <a:srgbClr val="253B97"/>
                </a:solidFill>
              </a:rPr>
              <a:t>передбачає певні обмеження щодо його вибору та конкретних деталей гардеробу.</a:t>
            </a:r>
            <a:endParaRPr sz="2100">
              <a:solidFill>
                <a:srgbClr val="253B97"/>
              </a:solidFill>
            </a:endParaRPr>
          </a:p>
          <a:p>
            <a:pPr indent="536575" lvl="0" marL="0" rtl="0" algn="just">
              <a:lnSpc>
                <a:spcPct val="80000"/>
              </a:lnSpc>
              <a:spcBef>
                <a:spcPts val="1000"/>
              </a:spcBef>
              <a:spcAft>
                <a:spcPts val="0"/>
              </a:spcAft>
              <a:buClr>
                <a:schemeClr val="dk1"/>
              </a:buClr>
              <a:buSzPts val="2100"/>
              <a:buNone/>
            </a:pPr>
            <a:r>
              <a:t/>
            </a:r>
            <a:endParaRPr sz="2100"/>
          </a:p>
          <a:p>
            <a:pPr indent="536575" lvl="0" marL="0" rtl="0" algn="just">
              <a:lnSpc>
                <a:spcPct val="80000"/>
              </a:lnSpc>
              <a:spcBef>
                <a:spcPts val="1000"/>
              </a:spcBef>
              <a:spcAft>
                <a:spcPts val="0"/>
              </a:spcAft>
              <a:buClr>
                <a:schemeClr val="dk1"/>
              </a:buClr>
              <a:buSzPts val="2100"/>
              <a:buNone/>
            </a:pPr>
            <a:r>
              <a:rPr lang="uk-UA" sz="2100"/>
              <a:t>Державним службовцям повинен бути притаманний </a:t>
            </a:r>
            <a:r>
              <a:rPr b="1" lang="uk-UA" sz="2100">
                <a:solidFill>
                  <a:srgbClr val="253B97"/>
                </a:solidFill>
              </a:rPr>
              <a:t>стриманий діловий стиль одягу,</a:t>
            </a:r>
            <a:r>
              <a:rPr b="1" lang="uk-UA" sz="2100"/>
              <a:t> </a:t>
            </a:r>
            <a:r>
              <a:rPr lang="uk-UA" sz="2100"/>
              <a:t>який надає авторитетності і свідчить про компетентність працівника. Такий стиль викликає повагу, довіру, дає змогу контролювати партнерів і тримати дистанцію. Костюм державного службовця повинен створювати враження наявності смаку та бути стильним, він не повинен бути надто яскравим чи зухвалим.</a:t>
            </a:r>
            <a:endParaRPr sz="21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82"/>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45" name="Google Shape;545;p82"/>
          <p:cNvSpPr txBox="1"/>
          <p:nvPr>
            <p:ph type="title"/>
          </p:nvPr>
        </p:nvSpPr>
        <p:spPr>
          <a:xfrm>
            <a:off x="270641" y="0"/>
            <a:ext cx="9144000" cy="7651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600"/>
              <a:buFont typeface="Calibri"/>
              <a:buNone/>
            </a:pPr>
            <a:r>
              <a:rPr b="1" lang="uk-UA" sz="3600">
                <a:solidFill>
                  <a:srgbClr val="253B97"/>
                </a:solidFill>
                <a:latin typeface="Calibri"/>
                <a:ea typeface="Calibri"/>
                <a:cs typeface="Calibri"/>
                <a:sym typeface="Calibri"/>
              </a:rPr>
              <a:t>Дрес-код </a:t>
            </a:r>
            <a:endParaRPr b="1" sz="3600">
              <a:solidFill>
                <a:srgbClr val="253B97"/>
              </a:solidFill>
              <a:latin typeface="Calibri"/>
              <a:ea typeface="Calibri"/>
              <a:cs typeface="Calibri"/>
              <a:sym typeface="Calibri"/>
            </a:endParaRPr>
          </a:p>
        </p:txBody>
      </p:sp>
      <p:sp>
        <p:nvSpPr>
          <p:cNvPr id="546" name="Google Shape;546;p82"/>
          <p:cNvSpPr txBox="1"/>
          <p:nvPr>
            <p:ph idx="1" type="body"/>
          </p:nvPr>
        </p:nvSpPr>
        <p:spPr>
          <a:xfrm>
            <a:off x="181303" y="819807"/>
            <a:ext cx="11824138" cy="5912069"/>
          </a:xfrm>
          <a:prstGeom prst="rect">
            <a:avLst/>
          </a:prstGeom>
          <a:noFill/>
          <a:ln>
            <a:noFill/>
          </a:ln>
        </p:spPr>
        <p:txBody>
          <a:bodyPr anchorCtr="0" anchor="t" bIns="45700" lIns="91425" spcFirstLastPara="1" rIns="91425" wrap="square" tIns="45700">
            <a:normAutofit/>
          </a:bodyPr>
          <a:lstStyle/>
          <a:p>
            <a:pPr indent="536575" lvl="0" marL="0" rtl="0" algn="just">
              <a:lnSpc>
                <a:spcPct val="80000"/>
              </a:lnSpc>
              <a:spcBef>
                <a:spcPts val="0"/>
              </a:spcBef>
              <a:spcAft>
                <a:spcPts val="0"/>
              </a:spcAft>
              <a:buClr>
                <a:schemeClr val="dk1"/>
              </a:buClr>
              <a:buSzPts val="2400"/>
              <a:buNone/>
            </a:pPr>
            <a:r>
              <a:rPr lang="uk-UA" sz="2400"/>
              <a:t>Під час вибору одягу слід ураховувати особливості фігури людини (зріст, поставу, повноту), колір шкіри, очей, волосся, а також вік. Не обов'язково дотримуватися модних віянь, слід знайти свій індивідуальний стиль, який потім може варіюватися відповідно до змін моди.</a:t>
            </a:r>
            <a:endParaRPr/>
          </a:p>
          <a:p>
            <a:pPr indent="536575" lvl="0" marL="0" rtl="0" algn="just">
              <a:lnSpc>
                <a:spcPct val="80000"/>
              </a:lnSpc>
              <a:spcBef>
                <a:spcPts val="1000"/>
              </a:spcBef>
              <a:spcAft>
                <a:spcPts val="0"/>
              </a:spcAft>
              <a:buClr>
                <a:schemeClr val="dk1"/>
              </a:buClr>
              <a:buSzPts val="2400"/>
              <a:buNone/>
            </a:pPr>
            <a:r>
              <a:rPr lang="uk-UA" sz="2400"/>
              <a:t>Елегантність одягу також досягається шляхом поєднання кольорів (стилісти радять поєднувати їх не більше двох). Діловому вбранню державного службовця притаманні традиційні забарвлення, які можна назвати класичними: темно-синій, сірий, бежевий, темно-коричневий, оливковий, кремовий, колір слонової кістки. Перевага надається синьому і сірому кольорам, їх темним відтінкам у холодну пору року та світлим, пастельним - у теплу. Така кольорова гама найбільше сприяє продуктивності ділових стосунків. Чорний колір вбрання доречний під час урочистих та жалобних заходів.</a:t>
            </a:r>
            <a:endParaRPr b="1" sz="2400"/>
          </a:p>
          <a:p>
            <a:pPr indent="536575" lvl="0" marL="0" rtl="0" algn="just">
              <a:lnSpc>
                <a:spcPct val="80000"/>
              </a:lnSpc>
              <a:spcBef>
                <a:spcPts val="1000"/>
              </a:spcBef>
              <a:spcAft>
                <a:spcPts val="0"/>
              </a:spcAft>
              <a:buClr>
                <a:srgbClr val="253B97"/>
              </a:buClr>
              <a:buSzPts val="2400"/>
              <a:buNone/>
            </a:pPr>
            <a:r>
              <a:rPr b="1" lang="uk-UA" sz="2400">
                <a:solidFill>
                  <a:srgbClr val="253B97"/>
                </a:solidFill>
              </a:rPr>
              <a:t>Основні вимоги до одягу — акуратність, стриманість і охайність. </a:t>
            </a:r>
            <a:r>
              <a:rPr lang="uk-UA" sz="2400"/>
              <a:t>Костюм повинен бути завжди добре випрасуваний, сорочка, блуза - свіжою, взуття - начищене і без збитих підборів. Одяг повинен відповідати місцю, часу і характеру діяльності державного службовця. Краще вдягатися просто, ніж з претензією. Варто уникати авангардних напрямів і "писку моди".</a:t>
            </a:r>
            <a:endParaRPr/>
          </a:p>
          <a:p>
            <a:pPr indent="536575" lvl="0" marL="0" rtl="0" algn="just">
              <a:lnSpc>
                <a:spcPct val="80000"/>
              </a:lnSpc>
              <a:spcBef>
                <a:spcPts val="1000"/>
              </a:spcBef>
              <a:spcAft>
                <a:spcPts val="0"/>
              </a:spcAft>
              <a:buClr>
                <a:schemeClr val="dk1"/>
              </a:buClr>
              <a:buSzPts val="2400"/>
              <a:buNone/>
            </a:pPr>
            <a:r>
              <a:rPr lang="uk-UA" sz="2400"/>
              <a:t>Діловий етикет чітко визначає, що </a:t>
            </a:r>
            <a:r>
              <a:rPr b="1" lang="uk-UA" sz="2400">
                <a:solidFill>
                  <a:srgbClr val="253B97"/>
                </a:solidFill>
              </a:rPr>
              <a:t>два дні підряд не можна ходити на роботу в одному і тому ж вбранні.</a:t>
            </a:r>
            <a:endParaRPr b="1" sz="2400">
              <a:solidFill>
                <a:srgbClr val="253B97"/>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83"/>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52" name="Google Shape;552;p83"/>
          <p:cNvSpPr txBox="1"/>
          <p:nvPr>
            <p:ph type="title"/>
          </p:nvPr>
        </p:nvSpPr>
        <p:spPr>
          <a:xfrm>
            <a:off x="262757" y="0"/>
            <a:ext cx="10109967" cy="8302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53B97"/>
              </a:buClr>
              <a:buSzPts val="3600"/>
              <a:buFont typeface="Calibri"/>
              <a:buNone/>
            </a:pPr>
            <a:r>
              <a:rPr b="1" lang="uk-UA" sz="3600">
                <a:solidFill>
                  <a:srgbClr val="253B97"/>
                </a:solidFill>
                <a:latin typeface="Calibri"/>
                <a:ea typeface="Calibri"/>
                <a:cs typeface="Calibri"/>
                <a:sym typeface="Calibri"/>
              </a:rPr>
              <a:t>Чоловіче ділове вбрання державного службовця </a:t>
            </a:r>
            <a:endParaRPr/>
          </a:p>
        </p:txBody>
      </p:sp>
      <p:sp>
        <p:nvSpPr>
          <p:cNvPr id="553" name="Google Shape;553;p83"/>
          <p:cNvSpPr txBox="1"/>
          <p:nvPr>
            <p:ph idx="1" type="body"/>
          </p:nvPr>
        </p:nvSpPr>
        <p:spPr>
          <a:xfrm>
            <a:off x="262757" y="822326"/>
            <a:ext cx="11776841" cy="5905500"/>
          </a:xfrm>
          <a:prstGeom prst="rect">
            <a:avLst/>
          </a:prstGeom>
          <a:noFill/>
          <a:ln>
            <a:noFill/>
          </a:ln>
        </p:spPr>
        <p:txBody>
          <a:bodyPr anchorCtr="0" anchor="t" bIns="45700" lIns="91425" spcFirstLastPara="1" rIns="91425" wrap="square" tIns="45700">
            <a:noAutofit/>
          </a:bodyPr>
          <a:lstStyle/>
          <a:p>
            <a:pPr indent="531813" lvl="0" marL="0" rtl="0" algn="just">
              <a:lnSpc>
                <a:spcPct val="80000"/>
              </a:lnSpc>
              <a:spcBef>
                <a:spcPts val="0"/>
              </a:spcBef>
              <a:spcAft>
                <a:spcPts val="0"/>
              </a:spcAft>
              <a:buClr>
                <a:schemeClr val="dk1"/>
              </a:buClr>
              <a:buSzPts val="2200"/>
              <a:buNone/>
            </a:pPr>
            <a:r>
              <a:rPr lang="uk-UA" sz="2200"/>
              <a:t>Стандартний набір чоловічого одягу повинен містити кілька класичних </a:t>
            </a:r>
            <a:r>
              <a:rPr b="1" lang="uk-UA" sz="2200"/>
              <a:t>костюмів </a:t>
            </a:r>
            <a:r>
              <a:rPr lang="uk-UA" sz="2200"/>
              <a:t>(з вовняної чи напівшерстяної тканини), піджак, темні, у тон піджака брюки, набір сорочок, краватки, білизну, темні довгі шкарпетки чи гольфи, тонкий трикотажний пуловер з У-подібним вирізом чи жилет, туфлі, класичні черевики.</a:t>
            </a:r>
            <a:endParaRPr/>
          </a:p>
          <a:p>
            <a:pPr indent="531813" lvl="0" marL="0" rtl="0" algn="just">
              <a:lnSpc>
                <a:spcPct val="80000"/>
              </a:lnSpc>
              <a:spcBef>
                <a:spcPts val="1000"/>
              </a:spcBef>
              <a:spcAft>
                <a:spcPts val="0"/>
              </a:spcAft>
              <a:buClr>
                <a:schemeClr val="dk1"/>
              </a:buClr>
              <a:buSzPts val="2200"/>
              <a:buNone/>
            </a:pPr>
            <a:r>
              <a:rPr lang="uk-UA" sz="2200"/>
              <a:t>Чоловік повинен мати не менше ніж три костюми: вихідний, робочий, літній. Костюм-трійка вважається найбільш престижним і консервативним.</a:t>
            </a:r>
            <a:endParaRPr sz="2200"/>
          </a:p>
          <a:p>
            <a:pPr indent="531813" lvl="0" marL="0" rtl="0" algn="just">
              <a:lnSpc>
                <a:spcPct val="80000"/>
              </a:lnSpc>
              <a:spcBef>
                <a:spcPts val="1000"/>
              </a:spcBef>
              <a:spcAft>
                <a:spcPts val="0"/>
              </a:spcAft>
              <a:buClr>
                <a:schemeClr val="dk1"/>
              </a:buClr>
              <a:buSzPts val="2200"/>
              <a:buNone/>
            </a:pPr>
            <a:r>
              <a:t/>
            </a:r>
            <a:endParaRPr sz="2200"/>
          </a:p>
          <a:p>
            <a:pPr indent="531813" lvl="0" marL="0" rtl="0" algn="just">
              <a:lnSpc>
                <a:spcPct val="80000"/>
              </a:lnSpc>
              <a:spcBef>
                <a:spcPts val="1000"/>
              </a:spcBef>
              <a:spcAft>
                <a:spcPts val="0"/>
              </a:spcAft>
              <a:buClr>
                <a:srgbClr val="253B97"/>
              </a:buClr>
              <a:buSzPts val="2200"/>
              <a:buNone/>
            </a:pPr>
            <a:r>
              <a:rPr b="1" lang="uk-UA" sz="2200">
                <a:solidFill>
                  <a:srgbClr val="253B97"/>
                </a:solidFill>
              </a:rPr>
              <a:t>Колір костюма</a:t>
            </a:r>
            <a:r>
              <a:rPr b="1" lang="uk-UA" sz="2200"/>
              <a:t> </a:t>
            </a:r>
            <a:r>
              <a:rPr lang="uk-UA" sz="2200"/>
              <a:t>чи піджака і брюк повинен бути дещо приглушеним, темно-синім або усіх відтінків сірого. Допускається також коричневий, бежевий, оливковий тощо. Тканина може бути однотонною, у смужку чи клітинку, малюнок стриманим, ледь помітним. Повинна спостерігатися симетрія на лацканах піджака. Правильною є така довжина піджака, коли кінчики пальців (руки вільно опущені, долоні звернуті до тіла) торкаються його низу.</a:t>
            </a:r>
            <a:endParaRPr sz="2200"/>
          </a:p>
          <a:p>
            <a:pPr indent="531813" lvl="0" marL="0" rtl="0" algn="just">
              <a:lnSpc>
                <a:spcPct val="80000"/>
              </a:lnSpc>
              <a:spcBef>
                <a:spcPts val="1000"/>
              </a:spcBef>
              <a:spcAft>
                <a:spcPts val="0"/>
              </a:spcAft>
              <a:buClr>
                <a:schemeClr val="dk1"/>
              </a:buClr>
              <a:buSzPts val="2200"/>
              <a:buNone/>
            </a:pPr>
            <a:r>
              <a:t/>
            </a:r>
            <a:endParaRPr sz="2200"/>
          </a:p>
          <a:p>
            <a:pPr indent="531813" lvl="0" marL="0" rtl="0" algn="just">
              <a:lnSpc>
                <a:spcPct val="80000"/>
              </a:lnSpc>
              <a:spcBef>
                <a:spcPts val="1000"/>
              </a:spcBef>
              <a:spcAft>
                <a:spcPts val="0"/>
              </a:spcAft>
              <a:buClr>
                <a:srgbClr val="253B97"/>
              </a:buClr>
              <a:buSzPts val="2200"/>
              <a:buNone/>
            </a:pPr>
            <a:r>
              <a:rPr b="1" lang="uk-UA" sz="2200">
                <a:solidFill>
                  <a:srgbClr val="253B97"/>
                </a:solidFill>
              </a:rPr>
              <a:t>Сорочка</a:t>
            </a:r>
            <a:r>
              <a:rPr b="1" lang="uk-UA" sz="2200"/>
              <a:t> </a:t>
            </a:r>
            <a:r>
              <a:rPr lang="uk-UA" sz="2200"/>
              <a:t>під діловий костюм повинна бути світлою з довгими рукавами і бажано бавовняною (у спеку допускаються короткі рукава, але у цьому випадку краватку не носять). Біла сорочка завжди доречна до темного, особливо чорного костюма. Згідно з правилами етикету манжети сорочки повинні виступати на 2 сантиметри з-під рукавів піджака, а комір сорочки повинен бути на 1-1,5 сантиметра вищим за комір піджака. Сорочка з ґудзиками в куточках комірця виглядає спортивно, але справляє менш формальне враження і пасує до костюмів, піджаків спортивного крою.</a:t>
            </a:r>
            <a:endParaRPr b="1" sz="220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84"/>
          <p:cNvPicPr preferRelativeResize="0"/>
          <p:nvPr/>
        </p:nvPicPr>
        <p:blipFill rotWithShape="1">
          <a:blip r:embed="rId3">
            <a:alphaModFix/>
          </a:blip>
          <a:srcRect b="0" l="0" r="0" t="0"/>
          <a:stretch/>
        </p:blipFill>
        <p:spPr>
          <a:xfrm>
            <a:off x="10935035" y="0"/>
            <a:ext cx="1268078" cy="1268078"/>
          </a:xfrm>
          <a:prstGeom prst="rect">
            <a:avLst/>
          </a:prstGeom>
          <a:noFill/>
          <a:ln>
            <a:noFill/>
          </a:ln>
        </p:spPr>
      </p:pic>
      <p:sp>
        <p:nvSpPr>
          <p:cNvPr id="559" name="Google Shape;559;p84"/>
          <p:cNvSpPr txBox="1"/>
          <p:nvPr>
            <p:ph type="title"/>
          </p:nvPr>
        </p:nvSpPr>
        <p:spPr>
          <a:xfrm>
            <a:off x="341586" y="0"/>
            <a:ext cx="9144000" cy="96043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200"/>
              <a:buFont typeface="Calibri"/>
              <a:buNone/>
            </a:pPr>
            <a:r>
              <a:rPr b="1" lang="uk-UA" sz="3200">
                <a:solidFill>
                  <a:srgbClr val="253B97"/>
                </a:solidFill>
                <a:latin typeface="Calibri"/>
                <a:ea typeface="Calibri"/>
                <a:cs typeface="Calibri"/>
                <a:sym typeface="Calibri"/>
              </a:rPr>
              <a:t>Чоловіче ділове вбрання державного службовця</a:t>
            </a:r>
            <a:endParaRPr/>
          </a:p>
        </p:txBody>
      </p:sp>
      <p:sp>
        <p:nvSpPr>
          <p:cNvPr id="560" name="Google Shape;560;p84"/>
          <p:cNvSpPr txBox="1"/>
          <p:nvPr>
            <p:ph idx="1" type="body"/>
          </p:nvPr>
        </p:nvSpPr>
        <p:spPr>
          <a:xfrm>
            <a:off x="370490" y="836612"/>
            <a:ext cx="11627069" cy="5832201"/>
          </a:xfrm>
          <a:prstGeom prst="rect">
            <a:avLst/>
          </a:prstGeom>
          <a:noFill/>
          <a:ln>
            <a:noFill/>
          </a:ln>
        </p:spPr>
        <p:txBody>
          <a:bodyPr anchorCtr="0" anchor="t" bIns="45700" lIns="91425" spcFirstLastPara="1" rIns="91425" wrap="square" tIns="45700">
            <a:normAutofit/>
          </a:bodyPr>
          <a:lstStyle/>
          <a:p>
            <a:pPr indent="531813" lvl="0" marL="0" rtl="0" algn="just">
              <a:lnSpc>
                <a:spcPct val="80000"/>
              </a:lnSpc>
              <a:spcBef>
                <a:spcPts val="0"/>
              </a:spcBef>
              <a:spcAft>
                <a:spcPts val="0"/>
              </a:spcAft>
              <a:buClr>
                <a:srgbClr val="253B97"/>
              </a:buClr>
              <a:buSzPts val="2100"/>
              <a:buNone/>
            </a:pPr>
            <a:r>
              <a:rPr b="1" lang="uk-UA" sz="2100">
                <a:solidFill>
                  <a:srgbClr val="253B97"/>
                </a:solidFill>
              </a:rPr>
              <a:t>Краватка</a:t>
            </a:r>
            <a:r>
              <a:rPr b="1" lang="uk-UA" sz="2100"/>
              <a:t> </a:t>
            </a:r>
            <a:r>
              <a:rPr lang="uk-UA" sz="2100"/>
              <a:t>- це типовий атрибут чоловічого вбрання, який додає своєрідного акценту діловому образу, та один з не багатьох предметів чоловічого туалету, який допоможе підкреслити індивідуальність. Матеріал, колір і малюнок краватки мають певне символічне навантаження і не повинні бути надто яскравими. Сучасна краватка може бути з візерунком у смужку, крапинку, клітинку, з дрібним орнаментом. Найбільш елегантно виглядають краватки у смужку.</a:t>
            </a:r>
            <a:endParaRPr/>
          </a:p>
          <a:p>
            <a:pPr indent="531813" lvl="0" marL="0" rtl="0" algn="just">
              <a:lnSpc>
                <a:spcPct val="80000"/>
              </a:lnSpc>
              <a:spcBef>
                <a:spcPts val="1000"/>
              </a:spcBef>
              <a:spcAft>
                <a:spcPts val="0"/>
              </a:spcAft>
              <a:buClr>
                <a:schemeClr val="dk1"/>
              </a:buClr>
              <a:buSzPts val="2100"/>
              <a:buNone/>
            </a:pPr>
            <a:r>
              <a:rPr lang="uk-UA" sz="2100"/>
              <a:t>Слід пам'ятати, що вузол краватки привертає увагу: надто великий чи малий вузол можуть негативно впливати на пропорції шиї та форму обличчя. Краватка повинна добре "сидіти" під застібнутим комірцем, а не теліпатися навколо нього, оскільки це розцінюється як неповага до оточуючих. Можна носити спеціальний затискач чи спеціальну шпильку для фіксації кінців краватки.</a:t>
            </a:r>
            <a:endParaRPr b="1" sz="2100"/>
          </a:p>
          <a:p>
            <a:pPr indent="531813" lvl="0" marL="0" rtl="0" algn="just">
              <a:lnSpc>
                <a:spcPct val="80000"/>
              </a:lnSpc>
              <a:spcBef>
                <a:spcPts val="1000"/>
              </a:spcBef>
              <a:spcAft>
                <a:spcPts val="0"/>
              </a:spcAft>
              <a:buClr>
                <a:srgbClr val="253B97"/>
              </a:buClr>
              <a:buSzPts val="2100"/>
              <a:buNone/>
            </a:pPr>
            <a:r>
              <a:rPr b="1" lang="uk-UA" sz="2100">
                <a:solidFill>
                  <a:srgbClr val="253B97"/>
                </a:solidFill>
              </a:rPr>
              <a:t>Взуття</a:t>
            </a:r>
            <a:r>
              <a:rPr b="1" lang="uk-UA" sz="2100"/>
              <a:t> </a:t>
            </a:r>
            <a:r>
              <a:rPr lang="uk-UA" sz="2100"/>
              <a:t>як дуже важливий елемент іміджу чоловіка повинне бути елегантним, темного кольору, хорошої якості і відповідати обраній тоновій гамі костюма (м'яку матову шкіру можна носити практично завжди).</a:t>
            </a:r>
            <a:endParaRPr/>
          </a:p>
          <a:p>
            <a:pPr indent="531813" lvl="0" marL="0" rtl="0" algn="just">
              <a:lnSpc>
                <a:spcPct val="80000"/>
              </a:lnSpc>
              <a:spcBef>
                <a:spcPts val="1000"/>
              </a:spcBef>
              <a:spcAft>
                <a:spcPts val="0"/>
              </a:spcAft>
              <a:buClr>
                <a:schemeClr val="dk1"/>
              </a:buClr>
              <a:buSzPts val="2100"/>
              <a:buNone/>
            </a:pPr>
            <a:r>
              <a:rPr lang="uk-UA" sz="2100"/>
              <a:t>Чорне взуття пасує до костюма будь-якого кольору. Взуття повинне відповідати сезону та стилю одягу. Підошва взуття не повинна бути занадто товстою і важкою. Взуття спортивного типу, замшеве краще підходить до неформальних випадків, воно не поєднується з офіційним костюмом. Лаковане взуття - виключна приналежність смокінга чи фрачного костюма.</a:t>
            </a:r>
            <a:endParaRPr/>
          </a:p>
          <a:p>
            <a:pPr indent="531813" lvl="0" marL="0" rtl="0" algn="just">
              <a:lnSpc>
                <a:spcPct val="80000"/>
              </a:lnSpc>
              <a:spcBef>
                <a:spcPts val="1000"/>
              </a:spcBef>
              <a:spcAft>
                <a:spcPts val="0"/>
              </a:spcAft>
              <a:buClr>
                <a:srgbClr val="253B97"/>
              </a:buClr>
              <a:buSzPts val="2100"/>
              <a:buNone/>
            </a:pPr>
            <a:r>
              <a:rPr b="1" lang="uk-UA" sz="2100">
                <a:solidFill>
                  <a:srgbClr val="253B97"/>
                </a:solidFill>
              </a:rPr>
              <a:t>Пасок</a:t>
            </a:r>
            <a:r>
              <a:rPr b="1" lang="uk-UA" sz="2100"/>
              <a:t> </a:t>
            </a:r>
            <a:r>
              <a:rPr lang="uk-UA" sz="2100"/>
              <a:t>підбирається під колір взуття та портфеля. Пряжка не повинна кидатися в очі, перевага надається пряжці матового кольору. Ширина паска у поєднанні з класичним костюмом і краваткою - приблизно 3—3,5 сантиметра.</a:t>
            </a:r>
            <a:endParaRPr sz="2100"/>
          </a:p>
          <a:p>
            <a:pPr indent="-165100" lvl="0" marL="228600" rtl="0" algn="l">
              <a:lnSpc>
                <a:spcPct val="80000"/>
              </a:lnSpc>
              <a:spcBef>
                <a:spcPts val="1000"/>
              </a:spcBef>
              <a:spcAft>
                <a:spcPts val="0"/>
              </a:spcAft>
              <a:buClr>
                <a:schemeClr val="dk1"/>
              </a:buClr>
              <a:buSzPts val="1000"/>
              <a:buNone/>
            </a:pPr>
            <a:r>
              <a:t/>
            </a:r>
            <a:endParaRPr sz="1000"/>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p8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66" name="Google Shape;566;p85"/>
          <p:cNvSpPr txBox="1"/>
          <p:nvPr>
            <p:ph type="title"/>
          </p:nvPr>
        </p:nvSpPr>
        <p:spPr>
          <a:xfrm>
            <a:off x="365234" y="0"/>
            <a:ext cx="9144000" cy="90805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200"/>
              <a:buFont typeface="Calibri"/>
              <a:buNone/>
            </a:pPr>
            <a:r>
              <a:rPr b="1" lang="uk-UA" sz="3200">
                <a:solidFill>
                  <a:srgbClr val="253B97"/>
                </a:solidFill>
                <a:latin typeface="Calibri"/>
                <a:ea typeface="Calibri"/>
                <a:cs typeface="Calibri"/>
                <a:sym typeface="Calibri"/>
              </a:rPr>
              <a:t>Ділове вбрання жінки - державного службовця </a:t>
            </a:r>
            <a:endParaRPr/>
          </a:p>
        </p:txBody>
      </p:sp>
      <p:sp>
        <p:nvSpPr>
          <p:cNvPr id="567" name="Google Shape;567;p85"/>
          <p:cNvSpPr txBox="1"/>
          <p:nvPr>
            <p:ph idx="1" type="body"/>
          </p:nvPr>
        </p:nvSpPr>
        <p:spPr>
          <a:xfrm>
            <a:off x="315310" y="908050"/>
            <a:ext cx="11713780" cy="5949950"/>
          </a:xfrm>
          <a:prstGeom prst="rect">
            <a:avLst/>
          </a:prstGeom>
          <a:noFill/>
          <a:ln>
            <a:noFill/>
          </a:ln>
        </p:spPr>
        <p:txBody>
          <a:bodyPr anchorCtr="0" anchor="t" bIns="45700" lIns="91425" spcFirstLastPara="1" rIns="91425" wrap="square" tIns="45700">
            <a:normAutofit/>
          </a:bodyPr>
          <a:lstStyle/>
          <a:p>
            <a:pPr indent="531813" lvl="0" marL="0" rtl="0" algn="just">
              <a:lnSpc>
                <a:spcPct val="80000"/>
              </a:lnSpc>
              <a:spcBef>
                <a:spcPts val="0"/>
              </a:spcBef>
              <a:spcAft>
                <a:spcPts val="0"/>
              </a:spcAft>
              <a:buClr>
                <a:schemeClr val="dk1"/>
              </a:buClr>
              <a:buSzPts val="1700"/>
              <a:buNone/>
            </a:pPr>
            <a:r>
              <a:rPr lang="uk-UA" sz="1700"/>
              <a:t>На робочому місці жінка - державний службовець повинна виглядати жіночно, стильно, елегантно, мати індивідуальний шарм, незважаючи на деякі обмеження ділового етикету. Головне у зовнішньому вигляді ділової жінки - доглянутість, відчуття міри, елегантність та доцільність.</a:t>
            </a:r>
            <a:endParaRPr/>
          </a:p>
          <a:p>
            <a:pPr indent="531813" lvl="0" marL="0" rtl="0" algn="just">
              <a:lnSpc>
                <a:spcPct val="80000"/>
              </a:lnSpc>
              <a:spcBef>
                <a:spcPts val="1000"/>
              </a:spcBef>
              <a:spcAft>
                <a:spcPts val="0"/>
              </a:spcAft>
              <a:buClr>
                <a:srgbClr val="253B97"/>
              </a:buClr>
              <a:buSzPts val="1700"/>
              <a:buNone/>
            </a:pPr>
            <a:r>
              <a:rPr lang="uk-UA" sz="1700">
                <a:solidFill>
                  <a:srgbClr val="253B97"/>
                </a:solidFill>
              </a:rPr>
              <a:t>Існує </a:t>
            </a:r>
            <a:r>
              <a:rPr b="1" lang="uk-UA" sz="1700">
                <a:solidFill>
                  <a:srgbClr val="253B97"/>
                </a:solidFill>
              </a:rPr>
              <a:t>десять обмежень</a:t>
            </a:r>
            <a:r>
              <a:rPr b="1" lang="uk-UA" sz="1700"/>
              <a:t> </a:t>
            </a:r>
            <a:r>
              <a:rPr lang="uk-UA" sz="1700"/>
              <a:t>для жіночого вбрання ділового стилю:</a:t>
            </a:r>
            <a:endParaRPr/>
          </a:p>
          <a:p>
            <a:pPr indent="531813" lvl="0" marL="0" rtl="0" algn="just">
              <a:lnSpc>
                <a:spcPct val="80000"/>
              </a:lnSpc>
              <a:spcBef>
                <a:spcPts val="1000"/>
              </a:spcBef>
              <a:spcAft>
                <a:spcPts val="0"/>
              </a:spcAft>
              <a:buClr>
                <a:schemeClr val="dk1"/>
              </a:buClr>
              <a:buSzPts val="1700"/>
              <a:buNone/>
            </a:pPr>
            <a:r>
              <a:rPr lang="uk-UA" sz="1700"/>
              <a:t>1) не носити одяг, що повністю відкриває руки (навіть за сильної спеки відкриті плечі повинні бути прикриті легким жакетом (довжина рукавів повинна бути до ліктя);</a:t>
            </a:r>
            <a:endParaRPr/>
          </a:p>
          <a:p>
            <a:pPr indent="531813" lvl="0" marL="0" rtl="0" algn="just">
              <a:lnSpc>
                <a:spcPct val="80000"/>
              </a:lnSpc>
              <a:spcBef>
                <a:spcPts val="1000"/>
              </a:spcBef>
              <a:spcAft>
                <a:spcPts val="0"/>
              </a:spcAft>
              <a:buClr>
                <a:schemeClr val="dk1"/>
              </a:buClr>
              <a:buSzPts val="1700"/>
              <a:buNone/>
            </a:pPr>
            <a:r>
              <a:rPr lang="uk-UA" sz="1700"/>
              <a:t>2) не рекомендується глибоке декольте на блузах чи сукнях;</a:t>
            </a:r>
            <a:endParaRPr/>
          </a:p>
          <a:p>
            <a:pPr indent="531813" lvl="0" marL="0" rtl="0" algn="just">
              <a:lnSpc>
                <a:spcPct val="80000"/>
              </a:lnSpc>
              <a:spcBef>
                <a:spcPts val="1000"/>
              </a:spcBef>
              <a:spcAft>
                <a:spcPts val="0"/>
              </a:spcAft>
              <a:buClr>
                <a:schemeClr val="dk1"/>
              </a:buClr>
              <a:buSzPts val="1700"/>
              <a:buNone/>
            </a:pPr>
            <a:r>
              <a:rPr lang="uk-UA" sz="1700"/>
              <a:t>3) не вдягати надто вузькі і короткі спідниці (класична довжина - до середини коліна) та спідниці з глибокими розрізами спереду, ззаду чи збоку;</a:t>
            </a:r>
            <a:endParaRPr/>
          </a:p>
          <a:p>
            <a:pPr indent="531813" lvl="0" marL="0" rtl="0" algn="just">
              <a:lnSpc>
                <a:spcPct val="80000"/>
              </a:lnSpc>
              <a:spcBef>
                <a:spcPts val="1000"/>
              </a:spcBef>
              <a:spcAft>
                <a:spcPts val="0"/>
              </a:spcAft>
              <a:buClr>
                <a:schemeClr val="dk1"/>
              </a:buClr>
              <a:buSzPts val="1700"/>
              <a:buNone/>
            </a:pPr>
            <a:r>
              <a:rPr lang="uk-UA" sz="1700"/>
              <a:t>4) не вдягати прозорі сукні чи блузи, через які просвічує спідня білизна;</a:t>
            </a:r>
            <a:endParaRPr/>
          </a:p>
          <a:p>
            <a:pPr indent="531813" lvl="0" marL="0" rtl="0" algn="just">
              <a:lnSpc>
                <a:spcPct val="80000"/>
              </a:lnSpc>
              <a:spcBef>
                <a:spcPts val="1000"/>
              </a:spcBef>
              <a:spcAft>
                <a:spcPts val="0"/>
              </a:spcAft>
              <a:buClr>
                <a:schemeClr val="dk1"/>
              </a:buClr>
              <a:buSzPts val="1700"/>
              <a:buNone/>
            </a:pPr>
            <a:r>
              <a:rPr lang="uk-UA" sz="1700"/>
              <a:t>5) утриматися від трикотажних жакетів, костюмів, светрів (для офіційного ділового костюма вони неприйнятні, у неофіційній обстановці - можливі, але речі повинні бути високої якості).</a:t>
            </a:r>
            <a:endParaRPr/>
          </a:p>
          <a:p>
            <a:pPr indent="531813" lvl="0" marL="0" rtl="0" algn="just">
              <a:lnSpc>
                <a:spcPct val="80000"/>
              </a:lnSpc>
              <a:spcBef>
                <a:spcPts val="1000"/>
              </a:spcBef>
              <a:spcAft>
                <a:spcPts val="0"/>
              </a:spcAft>
              <a:buClr>
                <a:schemeClr val="dk1"/>
              </a:buClr>
              <a:buSzPts val="1700"/>
              <a:buNone/>
            </a:pPr>
            <a:r>
              <a:rPr lang="uk-UA" sz="1700"/>
              <a:t>6) не вдягати сукні, що щільно облягають фігуру;</a:t>
            </a:r>
            <a:endParaRPr/>
          </a:p>
          <a:p>
            <a:pPr indent="531813" lvl="0" marL="0" rtl="0" algn="just">
              <a:lnSpc>
                <a:spcPct val="80000"/>
              </a:lnSpc>
              <a:spcBef>
                <a:spcPts val="1000"/>
              </a:spcBef>
              <a:spcAft>
                <a:spcPts val="0"/>
              </a:spcAft>
              <a:buClr>
                <a:schemeClr val="dk1"/>
              </a:buClr>
              <a:buSzPts val="1700"/>
              <a:buNone/>
            </a:pPr>
            <a:r>
              <a:rPr lang="uk-UA" sz="1700"/>
              <a:t>7) не варто носити одяг із синтетичних тканин, які електризуються; з еластичних тканин з додатком лайкри; прозорих тканин, мережива, блискучого шовку, джинсової тканини;</a:t>
            </a:r>
            <a:endParaRPr/>
          </a:p>
          <a:p>
            <a:pPr indent="531813" lvl="0" marL="0" rtl="0" algn="just">
              <a:lnSpc>
                <a:spcPct val="80000"/>
              </a:lnSpc>
              <a:spcBef>
                <a:spcPts val="1000"/>
              </a:spcBef>
              <a:spcAft>
                <a:spcPts val="0"/>
              </a:spcAft>
              <a:buClr>
                <a:schemeClr val="dk1"/>
              </a:buClr>
              <a:buSzPts val="1700"/>
              <a:buNone/>
            </a:pPr>
            <a:r>
              <a:rPr lang="uk-UA" sz="1700"/>
              <a:t>8) не рекомендується одяг із тканин у квіточки, інші малюнки, з використанням живописних полотен, друкованих текстів, портретів людей чи зображень тварин тощо;</a:t>
            </a:r>
            <a:endParaRPr/>
          </a:p>
          <a:p>
            <a:pPr indent="531813" lvl="0" marL="0" rtl="0" algn="just">
              <a:lnSpc>
                <a:spcPct val="80000"/>
              </a:lnSpc>
              <a:spcBef>
                <a:spcPts val="1000"/>
              </a:spcBef>
              <a:spcAft>
                <a:spcPts val="0"/>
              </a:spcAft>
              <a:buClr>
                <a:schemeClr val="dk1"/>
              </a:buClr>
              <a:buSzPts val="1700"/>
              <a:buNone/>
            </a:pPr>
            <a:r>
              <a:rPr lang="uk-UA" sz="1700"/>
              <a:t>9) не варто зловживати брючними костюмами і брюками;</a:t>
            </a:r>
            <a:endParaRPr/>
          </a:p>
          <a:p>
            <a:pPr indent="531813" lvl="0" marL="0" rtl="0" algn="just">
              <a:lnSpc>
                <a:spcPct val="80000"/>
              </a:lnSpc>
              <a:spcBef>
                <a:spcPts val="1000"/>
              </a:spcBef>
              <a:spcAft>
                <a:spcPts val="0"/>
              </a:spcAft>
              <a:buClr>
                <a:schemeClr val="dk1"/>
              </a:buClr>
              <a:buSzPts val="1700"/>
              <a:buNone/>
            </a:pPr>
            <a:r>
              <a:rPr lang="uk-UA" sz="1700"/>
              <a:t>10) не рекомендується використовувати масивні та яскраві прикраси, а також рюші, волани, бахрому, пір'я, банти; в оформленні ділового костюма варто уникати численних накладних деталей.</a:t>
            </a:r>
            <a:endParaRPr sz="9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id="572" name="Google Shape;572;p86"/>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73" name="Google Shape;573;p86"/>
          <p:cNvSpPr txBox="1"/>
          <p:nvPr>
            <p:ph type="title"/>
          </p:nvPr>
        </p:nvSpPr>
        <p:spPr>
          <a:xfrm>
            <a:off x="144518" y="0"/>
            <a:ext cx="9144000" cy="83661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200"/>
              <a:buFont typeface="Calibri"/>
              <a:buNone/>
            </a:pPr>
            <a:r>
              <a:rPr b="1" lang="uk-UA" sz="3200">
                <a:solidFill>
                  <a:srgbClr val="253B97"/>
                </a:solidFill>
                <a:latin typeface="Calibri"/>
                <a:ea typeface="Calibri"/>
                <a:cs typeface="Calibri"/>
                <a:sym typeface="Calibri"/>
              </a:rPr>
              <a:t>Ділове вбрання жінки - державного службовця </a:t>
            </a:r>
            <a:endParaRPr/>
          </a:p>
        </p:txBody>
      </p:sp>
      <p:sp>
        <p:nvSpPr>
          <p:cNvPr id="574" name="Google Shape;574;p86"/>
          <p:cNvSpPr txBox="1"/>
          <p:nvPr>
            <p:ph idx="1" type="body"/>
          </p:nvPr>
        </p:nvSpPr>
        <p:spPr>
          <a:xfrm>
            <a:off x="118240" y="836613"/>
            <a:ext cx="11934497" cy="5905500"/>
          </a:xfrm>
          <a:prstGeom prst="rect">
            <a:avLst/>
          </a:prstGeom>
          <a:noFill/>
          <a:ln>
            <a:noFill/>
          </a:ln>
        </p:spPr>
        <p:txBody>
          <a:bodyPr anchorCtr="0" anchor="t" bIns="45700" lIns="91425" spcFirstLastPara="1" rIns="91425" wrap="square" tIns="45700">
            <a:noAutofit/>
          </a:bodyPr>
          <a:lstStyle/>
          <a:p>
            <a:pPr indent="531813" lvl="0" marL="0" rtl="0" algn="just">
              <a:lnSpc>
                <a:spcPct val="80000"/>
              </a:lnSpc>
              <a:spcBef>
                <a:spcPts val="0"/>
              </a:spcBef>
              <a:spcAft>
                <a:spcPts val="0"/>
              </a:spcAft>
              <a:buClr>
                <a:srgbClr val="253B97"/>
              </a:buClr>
              <a:buSzPts val="2000"/>
              <a:buNone/>
            </a:pPr>
            <a:r>
              <a:rPr b="1" lang="uk-UA" sz="2000">
                <a:solidFill>
                  <a:srgbClr val="253B97"/>
                </a:solidFill>
              </a:rPr>
              <a:t>Макіяж</a:t>
            </a:r>
            <a:r>
              <a:rPr b="1" lang="uk-UA" sz="2000"/>
              <a:t> </a:t>
            </a:r>
            <a:r>
              <a:rPr lang="uk-UA" sz="2000"/>
              <a:t>не повинен бути надто яскравим (робити його вранці за робочим столом чи підправляти щось у присутності інших - правило поганого тону); вибір губної помади і тіней для повік повинен відповідати природному колориту жінки. Денний макіяж має бути стриманим, помірним, особливо у спекотні дні - шар тіней, тонального крему і пудри повинен бути гранично тонким, а туш - вологостійкою.</a:t>
            </a:r>
            <a:endParaRPr/>
          </a:p>
          <a:p>
            <a:pPr indent="531813" lvl="0" marL="0" rtl="0" algn="just">
              <a:lnSpc>
                <a:spcPct val="80000"/>
              </a:lnSpc>
              <a:spcBef>
                <a:spcPts val="1000"/>
              </a:spcBef>
              <a:spcAft>
                <a:spcPts val="0"/>
              </a:spcAft>
              <a:buClr>
                <a:schemeClr val="dk1"/>
              </a:buClr>
              <a:buSzPts val="2000"/>
              <a:buNone/>
            </a:pPr>
            <a:r>
              <a:rPr lang="uk-UA" sz="2000"/>
              <a:t>Підбираючи </a:t>
            </a:r>
            <a:r>
              <a:rPr b="1" lang="uk-UA" sz="2000">
                <a:solidFill>
                  <a:srgbClr val="253B97"/>
                </a:solidFill>
              </a:rPr>
              <a:t>парфуми,</a:t>
            </a:r>
            <a:r>
              <a:rPr b="1" lang="uk-UA" sz="2000"/>
              <a:t> </a:t>
            </a:r>
            <a:r>
              <a:rPr lang="uk-UA" sz="2000"/>
              <a:t>слід орієнтуватися не тільки на власні смаки, а й на смаки оточуючих людей. Слід стежити за тим, щоб запахи парфумерних та косметичних засобів, якими ви користуєтеся щодня, не змішувалися, оскільки аромати при змішуванні можуть дати зворотній результат. Аромати з амбровими і пряними нотами прийнято використовувати тільки у другій половині дня. Слід також враховувати, що природна здібність сприймати запахи у жінок розвинута краще, ніж у чоловіків, тому вони можуть дратуватися, якщо відчувають неприємний для себе запах на відстані понад півметра. У кабінеті, в якому одночасно працюють кілька осіб, неприємний для когось запах може спровокувати конфлікт. Тому в діловій обстановці краще використовувати не концентровані парфуми, а туалетну воду із свіжим, легким ароматом.</a:t>
            </a:r>
            <a:endParaRPr sz="2000"/>
          </a:p>
          <a:p>
            <a:pPr indent="531813" lvl="0" marL="0" rtl="0" algn="just">
              <a:lnSpc>
                <a:spcPct val="80000"/>
              </a:lnSpc>
              <a:spcBef>
                <a:spcPts val="1000"/>
              </a:spcBef>
              <a:spcAft>
                <a:spcPts val="0"/>
              </a:spcAft>
              <a:buClr>
                <a:schemeClr val="dk1"/>
              </a:buClr>
              <a:buSzPts val="2000"/>
              <a:buNone/>
            </a:pPr>
            <a:r>
              <a:t/>
            </a:r>
            <a:endParaRPr b="1" sz="2000"/>
          </a:p>
          <a:p>
            <a:pPr indent="531813" lvl="0" marL="0" rtl="0" algn="just">
              <a:lnSpc>
                <a:spcPct val="80000"/>
              </a:lnSpc>
              <a:spcBef>
                <a:spcPts val="1000"/>
              </a:spcBef>
              <a:spcAft>
                <a:spcPts val="0"/>
              </a:spcAft>
              <a:buClr>
                <a:srgbClr val="253B97"/>
              </a:buClr>
              <a:buSzPts val="2000"/>
              <a:buNone/>
            </a:pPr>
            <a:r>
              <a:rPr b="1" lang="uk-UA" sz="2000">
                <a:solidFill>
                  <a:srgbClr val="253B97"/>
                </a:solidFill>
              </a:rPr>
              <a:t>Ювелірні прикраси та біжутерія</a:t>
            </a:r>
            <a:r>
              <a:rPr b="1" lang="uk-UA" sz="2000"/>
              <a:t> </a:t>
            </a:r>
            <a:r>
              <a:rPr lang="uk-UA" sz="2000"/>
              <a:t>допомагають жінці підкреслити її індивідуальність. Призначення прикрас - надати жінці витонченості, створити таке доповнення до образу, без якого він не буде закінченим. </a:t>
            </a:r>
            <a:r>
              <a:rPr i="1" lang="uk-UA" sz="2000"/>
              <a:t>Носіння прикрас - це показник не фінансових можливостей жінки, а її культури та вишуканого смаку. </a:t>
            </a:r>
            <a:r>
              <a:rPr lang="uk-UA" sz="2000"/>
              <a:t>Спеціалісти з питань іміджу ділової жінки вважають, що коректною прикрасою є</a:t>
            </a:r>
            <a:r>
              <a:rPr b="1" lang="uk-UA" sz="2000"/>
              <a:t> </a:t>
            </a:r>
            <a:r>
              <a:rPr lang="uk-UA" sz="2000"/>
              <a:t>обручка. Бажано, щоб прикраси були комплектними, але не химерними чи надто масивними (висячі довгі сережки діаметром понад 2,5 сантиметра, браслети, що дзвенять, неприйнятні у діловому костюмі).</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87"/>
          <p:cNvSpPr txBox="1"/>
          <p:nvPr>
            <p:ph idx="1" type="body"/>
          </p:nvPr>
        </p:nvSpPr>
        <p:spPr>
          <a:xfrm>
            <a:off x="315310" y="620713"/>
            <a:ext cx="11666483" cy="5937742"/>
          </a:xfrm>
          <a:prstGeom prst="rect">
            <a:avLst/>
          </a:prstGeom>
          <a:noFill/>
          <a:ln>
            <a:noFill/>
          </a:ln>
        </p:spPr>
        <p:txBody>
          <a:bodyPr anchorCtr="0" anchor="t" bIns="45700" lIns="91425" spcFirstLastPara="1" rIns="91425" wrap="square" tIns="45700">
            <a:normAutofit/>
          </a:bodyPr>
          <a:lstStyle/>
          <a:p>
            <a:pPr indent="531813" lvl="0" marL="0" rtl="0" algn="just">
              <a:lnSpc>
                <a:spcPct val="90000"/>
              </a:lnSpc>
              <a:spcBef>
                <a:spcPts val="0"/>
              </a:spcBef>
              <a:spcAft>
                <a:spcPts val="0"/>
              </a:spcAft>
              <a:buClr>
                <a:schemeClr val="dk1"/>
              </a:buClr>
              <a:buSzPts val="3000"/>
              <a:buNone/>
            </a:pPr>
            <a:r>
              <a:t/>
            </a:r>
            <a:endParaRPr sz="3000"/>
          </a:p>
          <a:p>
            <a:pPr indent="531813" lvl="0" marL="0" rtl="0" algn="just">
              <a:lnSpc>
                <a:spcPct val="90000"/>
              </a:lnSpc>
              <a:spcBef>
                <a:spcPts val="1000"/>
              </a:spcBef>
              <a:spcAft>
                <a:spcPts val="0"/>
              </a:spcAft>
              <a:buClr>
                <a:schemeClr val="dk1"/>
              </a:buClr>
              <a:buSzPts val="3000"/>
              <a:buNone/>
            </a:pPr>
            <a:r>
              <a:t/>
            </a:r>
            <a:endParaRPr sz="3000"/>
          </a:p>
          <a:p>
            <a:pPr indent="531813" lvl="0" marL="0" rtl="0" algn="just">
              <a:lnSpc>
                <a:spcPct val="90000"/>
              </a:lnSpc>
              <a:spcBef>
                <a:spcPts val="1000"/>
              </a:spcBef>
              <a:spcAft>
                <a:spcPts val="0"/>
              </a:spcAft>
              <a:buClr>
                <a:schemeClr val="dk1"/>
              </a:buClr>
              <a:buSzPts val="3000"/>
              <a:buNone/>
            </a:pPr>
            <a:r>
              <a:rPr lang="uk-UA" sz="3000"/>
              <a:t>Сумлінність у роботі, шанобливе ставлення до громадян, дотримання високої культури спілкування та етикету, належний зовнішній вигляд є важливими складовими поведінки осіб, уповноважених на виконання функцій держави під час виконання службових обов'язків, з урахуванням яких громадськість оцінює доброчесність, неупередженість та ефективність діяльності державної служби взагалі і кожного державного службовця зокрема. </a:t>
            </a:r>
            <a:endParaRPr/>
          </a:p>
        </p:txBody>
      </p:sp>
      <p:pic>
        <p:nvPicPr>
          <p:cNvPr id="580" name="Google Shape;580;p8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88"/>
          <p:cNvPicPr preferRelativeResize="0"/>
          <p:nvPr/>
        </p:nvPicPr>
        <p:blipFill rotWithShape="1">
          <a:blip r:embed="rId3">
            <a:alphaModFix/>
          </a:blip>
          <a:srcRect b="0" l="0" r="0" t="0"/>
          <a:stretch/>
        </p:blipFill>
        <p:spPr>
          <a:xfrm>
            <a:off x="10923921" y="1588"/>
            <a:ext cx="1268078" cy="1268078"/>
          </a:xfrm>
          <a:prstGeom prst="rect">
            <a:avLst/>
          </a:prstGeom>
          <a:noFill/>
          <a:ln>
            <a:noFill/>
          </a:ln>
        </p:spPr>
      </p:pic>
      <p:sp>
        <p:nvSpPr>
          <p:cNvPr id="586" name="Google Shape;586;p88"/>
          <p:cNvSpPr txBox="1"/>
          <p:nvPr>
            <p:ph type="title"/>
          </p:nvPr>
        </p:nvSpPr>
        <p:spPr>
          <a:xfrm>
            <a:off x="173420" y="0"/>
            <a:ext cx="11056555" cy="53502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53B97"/>
              </a:buClr>
              <a:buSzPct val="100000"/>
              <a:buFont typeface="Calibri"/>
              <a:buNone/>
            </a:pPr>
            <a:r>
              <a:rPr b="1" lang="uk-UA">
                <a:solidFill>
                  <a:srgbClr val="253B97"/>
                </a:solidFill>
                <a:latin typeface="Calibri"/>
                <a:ea typeface="Calibri"/>
                <a:cs typeface="Calibri"/>
                <a:sym typeface="Calibri"/>
              </a:rPr>
              <a:t>Доброчесність в розумінні Загальних правил</a:t>
            </a:r>
            <a:endParaRPr/>
          </a:p>
        </p:txBody>
      </p:sp>
      <p:sp>
        <p:nvSpPr>
          <p:cNvPr id="587" name="Google Shape;587;p88"/>
          <p:cNvSpPr txBox="1"/>
          <p:nvPr>
            <p:ph idx="1" type="body"/>
          </p:nvPr>
        </p:nvSpPr>
        <p:spPr>
          <a:xfrm>
            <a:off x="165537" y="622739"/>
            <a:ext cx="11839903" cy="6148552"/>
          </a:xfrm>
          <a:prstGeom prst="rect">
            <a:avLst/>
          </a:prstGeom>
          <a:noFill/>
          <a:ln>
            <a:noFill/>
          </a:ln>
        </p:spPr>
        <p:txBody>
          <a:bodyPr anchorCtr="0" anchor="t" bIns="45700" lIns="91425" spcFirstLastPara="1" rIns="91425" wrap="square" tIns="45700">
            <a:normAutofit fontScale="62500" lnSpcReduction="20000"/>
          </a:bodyPr>
          <a:lstStyle/>
          <a:p>
            <a:pPr indent="-117475" lvl="0" marL="228600" rtl="0" algn="l">
              <a:lnSpc>
                <a:spcPct val="90000"/>
              </a:lnSpc>
              <a:spcBef>
                <a:spcPts val="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Державні службовці та посадові особи місцевого самоврядування зобов’язані виконувати свої посадові обов’язки якнайкраще, чесно і неупереджено, незважаючи на особисті ідеологічні, релігійні або інші погляди, не надавати будь-яких переваг та не виявляти прихильність до окремих фізичних чи юридичних осіб, громадських, політичних, релігійних організацій, а також не допускати ухилення від прийняття рішень та відповідальності за свої дії (бездіяльність) та рішення.</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Державний службовець та посадова особа місцевого самоврядування зобов’язані діяти </a:t>
            </a:r>
            <a:r>
              <a:rPr b="1" lang="uk-UA">
                <a:solidFill>
                  <a:srgbClr val="253B97"/>
                </a:solidFill>
              </a:rPr>
              <a:t>доброчесно, а саме:</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 спрямовувати свої дії на захист публічних інтересів та недопущення конфлікту між приватними та публічними інтересами, уникати виникнення реального та потенційного конфлікту інтересів у своїй діяльності;</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 не використовувати службове становище в приватних інтересах чи в неправомірних приватних інтересах інших осіб, у тому числі не використовувати свій статус та інформацію про місце роботи з метою одержання неправомірної вигоди для себе чи інших осіб;</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 не розголошувати інформацію, що стала йому (їй) відома у зв’язку з виконанням посадових обов’язків, зокрема персональні дані фізичних осіб, конфіденційну та іншу інформацію з обмеженим доступом, режим якої встановлено Законами України «Про державну таємницю», «Про інформацію», «Про захист персональних даних» та «Про доступ до публічної інформації», крім випадків, установлених законом.</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pic>
        <p:nvPicPr>
          <p:cNvPr id="592" name="Google Shape;592;p8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pic>
        <p:nvPicPr>
          <p:cNvPr id="593" name="Google Shape;593;p89"/>
          <p:cNvPicPr preferRelativeResize="0"/>
          <p:nvPr/>
        </p:nvPicPr>
        <p:blipFill rotWithShape="1">
          <a:blip r:embed="rId4">
            <a:alphaModFix/>
          </a:blip>
          <a:srcRect b="0" l="0" r="0" t="0"/>
          <a:stretch/>
        </p:blipFill>
        <p:spPr>
          <a:xfrm>
            <a:off x="501650" y="0"/>
            <a:ext cx="11115675" cy="6812442"/>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pic>
        <p:nvPicPr>
          <p:cNvPr id="598" name="Google Shape;598;p90"/>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599" name="Google Shape;599;p90"/>
          <p:cNvSpPr txBox="1"/>
          <p:nvPr>
            <p:ph idx="4294967295" type="title"/>
          </p:nvPr>
        </p:nvSpPr>
        <p:spPr>
          <a:xfrm>
            <a:off x="368490" y="-1"/>
            <a:ext cx="11491414" cy="105590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3600"/>
              <a:buFont typeface="Calibri"/>
              <a:buNone/>
            </a:pPr>
            <a:r>
              <a:rPr b="1" lang="uk-UA" sz="3600">
                <a:solidFill>
                  <a:srgbClr val="253B97"/>
                </a:solidFill>
                <a:latin typeface="Calibri"/>
                <a:ea typeface="Calibri"/>
                <a:cs typeface="Calibri"/>
                <a:sym typeface="Calibri"/>
              </a:rPr>
              <a:t>Використання службового становища</a:t>
            </a:r>
            <a:endParaRPr/>
          </a:p>
        </p:txBody>
      </p:sp>
      <p:sp>
        <p:nvSpPr>
          <p:cNvPr id="600" name="Google Shape;600;p90"/>
          <p:cNvSpPr txBox="1"/>
          <p:nvPr>
            <p:ph idx="4294967295" type="body"/>
          </p:nvPr>
        </p:nvSpPr>
        <p:spPr>
          <a:xfrm>
            <a:off x="368490" y="1055901"/>
            <a:ext cx="11491414" cy="5317604"/>
          </a:xfrm>
          <a:prstGeom prst="rect">
            <a:avLst/>
          </a:prstGeom>
          <a:noFill/>
          <a:ln>
            <a:noFill/>
          </a:ln>
        </p:spPr>
        <p:txBody>
          <a:bodyPr anchorCtr="0" anchor="t" bIns="45700" lIns="91425" spcFirstLastPara="1" rIns="91425" wrap="square" tIns="45700">
            <a:noAutofit/>
          </a:bodyPr>
          <a:lstStyle/>
          <a:p>
            <a:pPr indent="538163" lvl="0" marL="0" rtl="0" algn="just">
              <a:lnSpc>
                <a:spcPct val="90000"/>
              </a:lnSpc>
              <a:spcBef>
                <a:spcPts val="0"/>
              </a:spcBef>
              <a:spcAft>
                <a:spcPts val="0"/>
              </a:spcAft>
              <a:buClr>
                <a:schemeClr val="dk1"/>
              </a:buClr>
              <a:buSzPts val="2600"/>
              <a:buNone/>
            </a:pPr>
            <a:r>
              <a:rPr lang="uk-UA" sz="2600"/>
              <a:t>Державний службовець повинен використовувати своє службове становище </a:t>
            </a:r>
            <a:r>
              <a:rPr b="1" lang="uk-UA" sz="2600">
                <a:solidFill>
                  <a:srgbClr val="253B97"/>
                </a:solidFill>
              </a:rPr>
              <a:t>виключно для виконання своїх посадових обов’язків </a:t>
            </a:r>
            <a:r>
              <a:rPr lang="uk-UA" sz="2600"/>
              <a:t>і доручень керівників, наданих на підставі та у межах повноважень, передбачених законами України.</a:t>
            </a:r>
            <a:endParaRPr/>
          </a:p>
          <a:p>
            <a:pPr indent="538163" lvl="0" marL="0" rtl="0" algn="just">
              <a:lnSpc>
                <a:spcPct val="90000"/>
              </a:lnSpc>
              <a:spcBef>
                <a:spcPts val="1000"/>
              </a:spcBef>
              <a:spcAft>
                <a:spcPts val="0"/>
              </a:spcAft>
              <a:buClr>
                <a:schemeClr val="dk1"/>
              </a:buClr>
              <a:buSzPts val="2600"/>
              <a:buNone/>
            </a:pPr>
            <a:r>
              <a:rPr lang="uk-UA" sz="2600"/>
              <a:t>Державному службовцю </a:t>
            </a:r>
            <a:r>
              <a:rPr b="1" lang="uk-UA" sz="2600">
                <a:solidFill>
                  <a:srgbClr val="253B97"/>
                </a:solidFill>
              </a:rPr>
              <a:t>заборонено у будь-який спосіб використовувати своє службове становище в політичних цілях</a:t>
            </a:r>
            <a:r>
              <a:rPr lang="uk-UA" sz="2600">
                <a:solidFill>
                  <a:srgbClr val="253B97"/>
                </a:solidFill>
              </a:rPr>
              <a:t>, </a:t>
            </a:r>
            <a:r>
              <a:rPr lang="uk-UA" sz="2600"/>
              <a:t>у тому числі для залучення державних службовців, посадових осіб місцевого самоврядування, працівників бюджетної сфери та інших осіб до участі у передвиборній агітації, акціях та заходах, що організовуються політичними партіями.</a:t>
            </a:r>
            <a:endParaRPr/>
          </a:p>
          <a:p>
            <a:pPr indent="538163" lvl="0" marL="0" rtl="0" algn="just">
              <a:lnSpc>
                <a:spcPct val="90000"/>
              </a:lnSpc>
              <a:spcBef>
                <a:spcPts val="1000"/>
              </a:spcBef>
              <a:spcAft>
                <a:spcPts val="0"/>
              </a:spcAft>
              <a:buClr>
                <a:schemeClr val="dk1"/>
              </a:buClr>
              <a:buSzPts val="2600"/>
              <a:buNone/>
            </a:pPr>
            <a:r>
              <a:rPr lang="uk-UA" sz="2600"/>
              <a:t>Державним службовцям </a:t>
            </a:r>
            <a:r>
              <a:rPr b="1" lang="uk-UA" sz="2600">
                <a:solidFill>
                  <a:srgbClr val="253B97"/>
                </a:solidFill>
              </a:rPr>
              <a:t>забороняється використовувати свої повноваження або своє службове становище в особистих (приватних) інтересах</a:t>
            </a:r>
            <a:r>
              <a:rPr b="1" lang="uk-UA" sz="2600">
                <a:solidFill>
                  <a:srgbClr val="FF0000"/>
                </a:solidFill>
              </a:rPr>
              <a:t> </a:t>
            </a:r>
            <a:r>
              <a:rPr lang="uk-UA" sz="2600"/>
              <a:t>чи в неправомірних особистих інтересах інших осіб, у тому числі використовувати свій статус та інформацію про місце роботи з метою одержання неправомірної вигоди для себе чи інших осіб.</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id="605" name="Google Shape;605;p91"/>
          <p:cNvPicPr preferRelativeResize="0"/>
          <p:nvPr/>
        </p:nvPicPr>
        <p:blipFill rotWithShape="1">
          <a:blip r:embed="rId3">
            <a:alphaModFix/>
          </a:blip>
          <a:srcRect b="0" l="0" r="0" t="0"/>
          <a:stretch/>
        </p:blipFill>
        <p:spPr>
          <a:xfrm>
            <a:off x="10923922" y="-1"/>
            <a:ext cx="1268078" cy="1268078"/>
          </a:xfrm>
          <a:prstGeom prst="rect">
            <a:avLst/>
          </a:prstGeom>
          <a:noFill/>
          <a:ln>
            <a:noFill/>
          </a:ln>
        </p:spPr>
      </p:pic>
      <p:sp>
        <p:nvSpPr>
          <p:cNvPr id="606" name="Google Shape;606;p91"/>
          <p:cNvSpPr txBox="1"/>
          <p:nvPr>
            <p:ph idx="4294967295" type="title"/>
          </p:nvPr>
        </p:nvSpPr>
        <p:spPr>
          <a:xfrm>
            <a:off x="354841" y="-1"/>
            <a:ext cx="11491415" cy="84616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000"/>
              <a:buFont typeface="Calibri"/>
              <a:buNone/>
            </a:pPr>
            <a:r>
              <a:rPr b="1" lang="uk-UA" sz="4000">
                <a:solidFill>
                  <a:srgbClr val="253B97"/>
                </a:solidFill>
                <a:latin typeface="Calibri"/>
                <a:ea typeface="Calibri"/>
                <a:cs typeface="Calibri"/>
                <a:sym typeface="Calibri"/>
              </a:rPr>
              <a:t>Використання ресурсів держави</a:t>
            </a:r>
            <a:endParaRPr/>
          </a:p>
        </p:txBody>
      </p:sp>
      <p:sp>
        <p:nvSpPr>
          <p:cNvPr id="607" name="Google Shape;607;p91"/>
          <p:cNvSpPr txBox="1"/>
          <p:nvPr>
            <p:ph idx="4294967295" type="body"/>
          </p:nvPr>
        </p:nvSpPr>
        <p:spPr>
          <a:xfrm>
            <a:off x="354841" y="968991"/>
            <a:ext cx="11491415" cy="5390866"/>
          </a:xfrm>
          <a:prstGeom prst="rect">
            <a:avLst/>
          </a:prstGeom>
          <a:noFill/>
          <a:ln>
            <a:noFill/>
          </a:ln>
        </p:spPr>
        <p:txBody>
          <a:bodyPr anchorCtr="0" anchor="t" bIns="45700" lIns="91425" spcFirstLastPara="1" rIns="91425" wrap="square" tIns="45700">
            <a:noAutofit/>
          </a:bodyPr>
          <a:lstStyle/>
          <a:p>
            <a:pPr indent="538163" lvl="0" marL="0" rtl="0" algn="just">
              <a:lnSpc>
                <a:spcPct val="90000"/>
              </a:lnSpc>
              <a:spcBef>
                <a:spcPts val="0"/>
              </a:spcBef>
              <a:spcAft>
                <a:spcPts val="0"/>
              </a:spcAft>
              <a:buClr>
                <a:schemeClr val="dk1"/>
              </a:buClr>
              <a:buSzPts val="1900"/>
              <a:buNone/>
            </a:pPr>
            <a:r>
              <a:rPr lang="uk-UA" sz="1900"/>
              <a:t>Державні службовці мають право використовувати ресурси держави (рухоме та нерухоме майно, кошти, службова інформація, технології, інтелектуальна власність, робочий час, репутація тощо) тільки в межах посадових обов’язків та доручень керівників, наданих на підставі та у межах повноважень, передбачених законами України.</a:t>
            </a:r>
            <a:endParaRPr/>
          </a:p>
          <a:p>
            <a:pPr indent="538163" lvl="0" marL="0" rtl="0" algn="just">
              <a:lnSpc>
                <a:spcPct val="90000"/>
              </a:lnSpc>
              <a:spcBef>
                <a:spcPts val="1000"/>
              </a:spcBef>
              <a:spcAft>
                <a:spcPts val="0"/>
              </a:spcAft>
              <a:buClr>
                <a:schemeClr val="dk1"/>
              </a:buClr>
              <a:buSzPts val="1900"/>
              <a:buNone/>
            </a:pPr>
            <a:r>
              <a:rPr lang="uk-UA" sz="1900"/>
              <a:t>При виконанні своїх посадових обов’язків державні службовці зобов’язані раціонально і дбайливо використовувати державну і комунальну власність, постійно підвищувати ефективність її використання, уникаючи надмірних і непотрібних витрат, а також не допускати зловживань та використання державного чи комунального майна або коштів у приватних інтересах.</a:t>
            </a:r>
            <a:endParaRPr/>
          </a:p>
          <a:p>
            <a:pPr indent="538163" lvl="0" marL="0" rtl="0" algn="just">
              <a:lnSpc>
                <a:spcPct val="90000"/>
              </a:lnSpc>
              <a:spcBef>
                <a:spcPts val="1000"/>
              </a:spcBef>
              <a:spcAft>
                <a:spcPts val="0"/>
              </a:spcAft>
              <a:buClr>
                <a:schemeClr val="dk1"/>
              </a:buClr>
              <a:buSzPts val="1900"/>
              <a:buNone/>
            </a:pPr>
            <a:r>
              <a:rPr lang="uk-UA" sz="1900" u="sng"/>
              <a:t>Робочий час державного службовця має використовуватись для виконання своїх посадових обов’язків</a:t>
            </a:r>
            <a:r>
              <a:rPr lang="uk-UA" sz="1900"/>
              <a:t>.</a:t>
            </a:r>
            <a:endParaRPr/>
          </a:p>
          <a:p>
            <a:pPr indent="538163" lvl="0" marL="0" rtl="0" algn="just">
              <a:lnSpc>
                <a:spcPct val="90000"/>
              </a:lnSpc>
              <a:spcBef>
                <a:spcPts val="1000"/>
              </a:spcBef>
              <a:spcAft>
                <a:spcPts val="0"/>
              </a:spcAft>
              <a:buClr>
                <a:srgbClr val="253B97"/>
              </a:buClr>
              <a:buSzPts val="1900"/>
              <a:buNone/>
            </a:pPr>
            <a:r>
              <a:rPr b="1" lang="uk-UA" sz="1900">
                <a:solidFill>
                  <a:srgbClr val="253B97"/>
                </a:solidFill>
              </a:rPr>
              <a:t>Державні службовці:</a:t>
            </a:r>
            <a:endParaRPr/>
          </a:p>
          <a:p>
            <a:pPr indent="-538163" lvl="0" marL="538163" rtl="0" algn="just">
              <a:lnSpc>
                <a:spcPct val="90000"/>
              </a:lnSpc>
              <a:spcBef>
                <a:spcPts val="1000"/>
              </a:spcBef>
              <a:spcAft>
                <a:spcPts val="0"/>
              </a:spcAft>
              <a:buClr>
                <a:schemeClr val="dk1"/>
              </a:buClr>
              <a:buSzPts val="1900"/>
              <a:buChar char="•"/>
            </a:pPr>
            <a:r>
              <a:rPr lang="uk-UA" sz="1900"/>
              <a:t>зобов’язані використовувати надані їм ресурси таким чином, щоб не завдавати шкоди навколишньому середовищу чи здоров’ю людей. </a:t>
            </a:r>
            <a:endParaRPr/>
          </a:p>
          <a:p>
            <a:pPr indent="-538163" lvl="0" marL="538163" rtl="0" algn="just">
              <a:lnSpc>
                <a:spcPct val="90000"/>
              </a:lnSpc>
              <a:spcBef>
                <a:spcPts val="1000"/>
              </a:spcBef>
              <a:spcAft>
                <a:spcPts val="0"/>
              </a:spcAft>
              <a:buClr>
                <a:schemeClr val="dk1"/>
              </a:buClr>
              <a:buSzPts val="1900"/>
              <a:buChar char="•"/>
            </a:pPr>
            <a:r>
              <a:rPr lang="uk-UA" sz="1900"/>
              <a:t>під час виконання функцій держави або місцевого самоврядування зобов’язані діяти відповідно в державних інтересах чи інтересах територіальної громади.</a:t>
            </a:r>
            <a:endParaRPr/>
          </a:p>
          <a:p>
            <a:pPr indent="-538163" lvl="0" marL="538163" rtl="0" algn="just">
              <a:lnSpc>
                <a:spcPct val="90000"/>
              </a:lnSpc>
              <a:spcBef>
                <a:spcPts val="1000"/>
              </a:spcBef>
              <a:spcAft>
                <a:spcPts val="0"/>
              </a:spcAft>
              <a:buClr>
                <a:schemeClr val="dk1"/>
              </a:buClr>
              <a:buSzPts val="1900"/>
              <a:buChar char="•"/>
            </a:pPr>
            <a:r>
              <a:rPr lang="uk-UA" sz="1900"/>
              <a:t>не повинні допускати, у тому числі поза державною службою або службою в органах місцевого самоврядування, дій і вчинків, які можуть зашкодити інтересам держави або місцевого самоврядування чи негативно вплинути на репутацію державного службовця або посадової особи місцевого самоврядування.</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92"/>
          <p:cNvSpPr txBox="1"/>
          <p:nvPr>
            <p:ph idx="4294967295" type="title"/>
          </p:nvPr>
        </p:nvSpPr>
        <p:spPr>
          <a:xfrm>
            <a:off x="368491" y="-1"/>
            <a:ext cx="11477766" cy="99628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000"/>
              <a:buFont typeface="Calibri"/>
              <a:buNone/>
            </a:pPr>
            <a:r>
              <a:rPr b="1" lang="uk-UA" sz="4000">
                <a:solidFill>
                  <a:srgbClr val="253B97"/>
                </a:solidFill>
                <a:latin typeface="Calibri"/>
                <a:ea typeface="Calibri"/>
                <a:cs typeface="Calibri"/>
                <a:sym typeface="Calibri"/>
              </a:rPr>
              <a:t>Використання інформації</a:t>
            </a:r>
            <a:endParaRPr/>
          </a:p>
        </p:txBody>
      </p:sp>
      <p:sp>
        <p:nvSpPr>
          <p:cNvPr id="613" name="Google Shape;613;p92"/>
          <p:cNvSpPr txBox="1"/>
          <p:nvPr>
            <p:ph idx="4294967295" type="body"/>
          </p:nvPr>
        </p:nvSpPr>
        <p:spPr>
          <a:xfrm>
            <a:off x="368491" y="1268076"/>
            <a:ext cx="11477766" cy="5361323"/>
          </a:xfrm>
          <a:prstGeom prst="rect">
            <a:avLst/>
          </a:prstGeom>
          <a:noFill/>
          <a:ln>
            <a:noFill/>
          </a:ln>
        </p:spPr>
        <p:txBody>
          <a:bodyPr anchorCtr="0" anchor="t" bIns="45700" lIns="91425" spcFirstLastPara="1" rIns="91425" wrap="square" tIns="45700">
            <a:normAutofit lnSpcReduction="10000"/>
          </a:bodyPr>
          <a:lstStyle/>
          <a:p>
            <a:pPr indent="538163" lvl="0" marL="0" rtl="0" algn="just">
              <a:lnSpc>
                <a:spcPct val="90000"/>
              </a:lnSpc>
              <a:spcBef>
                <a:spcPts val="0"/>
              </a:spcBef>
              <a:spcAft>
                <a:spcPts val="0"/>
              </a:spcAft>
              <a:buClr>
                <a:schemeClr val="dk1"/>
              </a:buClr>
              <a:buSzPts val="3200"/>
              <a:buNone/>
            </a:pPr>
            <a:r>
              <a:rPr lang="uk-UA" sz="3200"/>
              <a:t>Державним службовцям </a:t>
            </a:r>
            <a:r>
              <a:rPr b="1" lang="uk-UA" sz="3200">
                <a:solidFill>
                  <a:srgbClr val="253B97"/>
                </a:solidFill>
              </a:rPr>
              <a:t>забороняється розголошувати </a:t>
            </a:r>
            <a:r>
              <a:rPr lang="uk-UA" sz="3200"/>
              <a:t>персональні дані фізичних осіб, конфіденційну та іншу інформацію з обмеженим доступом, режим якої встановлено Законами України «Про державну таємницю», «Про інформацію», «Про захист персональних даних» та «Про доступ до публічної інформації», що стала їм відома у зв’язку з виконанням посадових обов’язків.</a:t>
            </a:r>
            <a:endParaRPr/>
          </a:p>
          <a:p>
            <a:pPr indent="538163" lvl="0" marL="0" rtl="0" algn="just">
              <a:lnSpc>
                <a:spcPct val="90000"/>
              </a:lnSpc>
              <a:spcBef>
                <a:spcPts val="1000"/>
              </a:spcBef>
              <a:spcAft>
                <a:spcPts val="0"/>
              </a:spcAft>
              <a:buClr>
                <a:schemeClr val="dk1"/>
              </a:buClr>
              <a:buSzPts val="3200"/>
              <a:buNone/>
            </a:pPr>
            <a:r>
              <a:t/>
            </a:r>
            <a:endParaRPr sz="3200"/>
          </a:p>
          <a:p>
            <a:pPr indent="538163" lvl="0" marL="0" rtl="0" algn="just">
              <a:lnSpc>
                <a:spcPct val="90000"/>
              </a:lnSpc>
              <a:spcBef>
                <a:spcPts val="1000"/>
              </a:spcBef>
              <a:spcAft>
                <a:spcPts val="0"/>
              </a:spcAft>
              <a:buClr>
                <a:schemeClr val="dk1"/>
              </a:buClr>
              <a:buSzPts val="3200"/>
              <a:buNone/>
            </a:pPr>
            <a:r>
              <a:rPr lang="uk-UA" sz="3200"/>
              <a:t>Якщо державним службовцям стало відомо про загрозу чи факти неправомірного поширення інформації з обмеженим доступом вони </a:t>
            </a:r>
            <a:r>
              <a:rPr b="1" lang="uk-UA" sz="3200">
                <a:solidFill>
                  <a:srgbClr val="253B97"/>
                </a:solidFill>
              </a:rPr>
              <a:t>повинні негайно повідомити про це безпосереднього керівника.</a:t>
            </a:r>
            <a:endParaRPr/>
          </a:p>
        </p:txBody>
      </p:sp>
      <p:pic>
        <p:nvPicPr>
          <p:cNvPr id="614" name="Google Shape;614;p92"/>
          <p:cNvPicPr preferRelativeResize="0"/>
          <p:nvPr/>
        </p:nvPicPr>
        <p:blipFill rotWithShape="1">
          <a:blip r:embed="rId3">
            <a:alphaModFix/>
          </a:blip>
          <a:srcRect b="0" l="0" r="0" t="0"/>
          <a:stretch/>
        </p:blipFill>
        <p:spPr>
          <a:xfrm>
            <a:off x="10923922" y="-1"/>
            <a:ext cx="1268078" cy="1268078"/>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93"/>
          <p:cNvSpPr txBox="1"/>
          <p:nvPr>
            <p:ph idx="1" type="body"/>
          </p:nvPr>
        </p:nvSpPr>
        <p:spPr>
          <a:xfrm>
            <a:off x="344188" y="586428"/>
            <a:ext cx="11508506" cy="5952395"/>
          </a:xfrm>
          <a:prstGeom prst="rect">
            <a:avLst/>
          </a:prstGeom>
          <a:noFill/>
          <a:ln>
            <a:noFill/>
          </a:ln>
        </p:spPr>
        <p:txBody>
          <a:bodyPr anchorCtr="0" anchor="t" bIns="45700" lIns="91425" spcFirstLastPara="1" rIns="91425" wrap="square" tIns="45700">
            <a:normAutofit/>
          </a:bodyPr>
          <a:lstStyle/>
          <a:p>
            <a:pPr indent="361950" lvl="0" marL="0" rtl="0" algn="ctr">
              <a:lnSpc>
                <a:spcPct val="90000"/>
              </a:lnSpc>
              <a:spcBef>
                <a:spcPts val="0"/>
              </a:spcBef>
              <a:spcAft>
                <a:spcPts val="0"/>
              </a:spcAft>
              <a:buClr>
                <a:schemeClr val="dk1"/>
              </a:buClr>
              <a:buSzPts val="3000"/>
              <a:buNone/>
            </a:pPr>
            <a:r>
              <a:t/>
            </a:r>
            <a:endParaRPr sz="3000"/>
          </a:p>
          <a:p>
            <a:pPr indent="361950" lvl="0" marL="0" rtl="0" algn="ctr">
              <a:lnSpc>
                <a:spcPct val="90000"/>
              </a:lnSpc>
              <a:spcBef>
                <a:spcPts val="1000"/>
              </a:spcBef>
              <a:spcAft>
                <a:spcPts val="0"/>
              </a:spcAft>
              <a:buClr>
                <a:schemeClr val="dk1"/>
              </a:buClr>
              <a:buSzPts val="3000"/>
              <a:buNone/>
            </a:pPr>
            <a:r>
              <a:t/>
            </a:r>
            <a:endParaRPr sz="3000"/>
          </a:p>
          <a:p>
            <a:pPr indent="361950" lvl="0" marL="0" rtl="0" algn="ctr">
              <a:lnSpc>
                <a:spcPct val="90000"/>
              </a:lnSpc>
              <a:spcBef>
                <a:spcPts val="1000"/>
              </a:spcBef>
              <a:spcAft>
                <a:spcPts val="0"/>
              </a:spcAft>
              <a:buClr>
                <a:schemeClr val="dk1"/>
              </a:buClr>
              <a:buSzPts val="3600"/>
              <a:buNone/>
            </a:pPr>
            <a:r>
              <a:rPr lang="uk-UA" sz="3600"/>
              <a:t>Зміни до Загальних правил етичної поведінки державних службовців та посадових осіб місцевого самоврядування, затверджених наказом НАДС від 05.08.2016 № 158 </a:t>
            </a:r>
            <a:r>
              <a:rPr b="1" lang="uk-UA" sz="3600">
                <a:solidFill>
                  <a:srgbClr val="253B97"/>
                </a:solidFill>
              </a:rPr>
              <a:t>унормовані наказами НАДС:</a:t>
            </a:r>
            <a:endParaRPr/>
          </a:p>
          <a:p>
            <a:pPr indent="361950" lvl="0" marL="0" rtl="0" algn="ctr">
              <a:lnSpc>
                <a:spcPct val="90000"/>
              </a:lnSpc>
              <a:spcBef>
                <a:spcPts val="1000"/>
              </a:spcBef>
              <a:spcAft>
                <a:spcPts val="0"/>
              </a:spcAft>
              <a:buClr>
                <a:srgbClr val="253B97"/>
              </a:buClr>
              <a:buSzPts val="3600"/>
              <a:buNone/>
            </a:pPr>
            <a:r>
              <a:rPr b="1" lang="uk-UA" sz="3600">
                <a:solidFill>
                  <a:srgbClr val="253B97"/>
                </a:solidFill>
              </a:rPr>
              <a:t>- від 28.04.2021 № 72-21;</a:t>
            </a:r>
            <a:endParaRPr/>
          </a:p>
          <a:p>
            <a:pPr indent="-228600" lvl="0" marL="228600" rtl="0" algn="ctr">
              <a:lnSpc>
                <a:spcPct val="90000"/>
              </a:lnSpc>
              <a:spcBef>
                <a:spcPts val="1000"/>
              </a:spcBef>
              <a:spcAft>
                <a:spcPts val="0"/>
              </a:spcAft>
              <a:buClr>
                <a:srgbClr val="253B97"/>
              </a:buClr>
              <a:buSzPts val="3600"/>
              <a:buFont typeface="Calibri"/>
              <a:buChar char="-"/>
            </a:pPr>
            <a:r>
              <a:rPr b="1" lang="uk-UA" sz="3600">
                <a:solidFill>
                  <a:srgbClr val="253B97"/>
                </a:solidFill>
              </a:rPr>
              <a:t>від 13.03.2023 № 37-23;</a:t>
            </a:r>
            <a:endParaRPr/>
          </a:p>
          <a:p>
            <a:pPr indent="-228600" lvl="0" marL="228600" rtl="0" algn="ctr">
              <a:lnSpc>
                <a:spcPct val="90000"/>
              </a:lnSpc>
              <a:spcBef>
                <a:spcPts val="1000"/>
              </a:spcBef>
              <a:spcAft>
                <a:spcPts val="0"/>
              </a:spcAft>
              <a:buClr>
                <a:srgbClr val="253B97"/>
              </a:buClr>
              <a:buSzPts val="3600"/>
              <a:buFont typeface="Calibri"/>
              <a:buChar char="-"/>
            </a:pPr>
            <a:r>
              <a:rPr b="1" lang="uk-UA" sz="3600">
                <a:solidFill>
                  <a:srgbClr val="253B97"/>
                </a:solidFill>
              </a:rPr>
              <a:t>від 20.08.2025 №116-25 </a:t>
            </a:r>
            <a:endParaRPr/>
          </a:p>
          <a:p>
            <a:pPr indent="0" lvl="0" marL="0" rtl="0" algn="just">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620" name="Google Shape;620;p93"/>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id="625" name="Google Shape;625;p9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626" name="Google Shape;626;p94"/>
          <p:cNvSpPr txBox="1"/>
          <p:nvPr>
            <p:ph idx="1" type="body"/>
          </p:nvPr>
        </p:nvSpPr>
        <p:spPr>
          <a:xfrm>
            <a:off x="370067" y="595054"/>
            <a:ext cx="11474001" cy="5961021"/>
          </a:xfrm>
          <a:prstGeom prst="rect">
            <a:avLst/>
          </a:prstGeom>
          <a:noFill/>
          <a:ln>
            <a:noFill/>
          </a:ln>
        </p:spPr>
        <p:txBody>
          <a:bodyPr anchorCtr="0" anchor="t" bIns="45700" lIns="91425" spcFirstLastPara="1" rIns="91425" wrap="square" tIns="45700">
            <a:normAutofit fontScale="92500" lnSpcReduction="20000"/>
          </a:bodyPr>
          <a:lstStyle/>
          <a:p>
            <a:pPr indent="361950" lvl="0" marL="0" rtl="0" algn="just">
              <a:lnSpc>
                <a:spcPct val="90000"/>
              </a:lnSpc>
              <a:spcBef>
                <a:spcPts val="0"/>
              </a:spcBef>
              <a:spcAft>
                <a:spcPts val="0"/>
              </a:spcAft>
              <a:buClr>
                <a:schemeClr val="dk1"/>
              </a:buClr>
              <a:buSzPct val="100000"/>
              <a:buNone/>
            </a:pPr>
            <a:r>
              <a:rPr lang="uk-UA"/>
              <a:t>В оновлених правилах передбачено, що держслужбовці та посадові особи місцевого самоврядування під час виконання своїх посадових обов'язків повинні </a:t>
            </a:r>
            <a:r>
              <a:rPr b="1" lang="uk-UA">
                <a:solidFill>
                  <a:srgbClr val="253B97"/>
                </a:solidFill>
              </a:rPr>
              <a:t>проявляти стриманість у разі критики чи образ з боку громадян, зауважувати щодо неприйнятності такої поведінки і необхідності дотримання норм ввічливого спілкування.</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Також посадовці, </a:t>
            </a:r>
            <a:r>
              <a:rPr b="1" lang="uk-UA">
                <a:solidFill>
                  <a:srgbClr val="253B97"/>
                </a:solidFill>
              </a:rPr>
              <a:t>у т. ч. в поза робочий час</a:t>
            </a:r>
            <a:r>
              <a:rPr lang="uk-UA">
                <a:solidFill>
                  <a:srgbClr val="253B97"/>
                </a:solidFill>
              </a:rPr>
              <a:t>, </a:t>
            </a:r>
            <a:r>
              <a:rPr b="1" lang="uk-UA">
                <a:solidFill>
                  <a:srgbClr val="253B97"/>
                </a:solidFill>
              </a:rPr>
              <a:t>повинні утримуватися від поширення інформації, зокрема розміщення коментарів на веб-сайтах і у соціальних мережах, що можуть завдати шкоди репутації державних органів та органів місцевого самоврядування.</a:t>
            </a:r>
            <a:endParaRPr/>
          </a:p>
          <a:p>
            <a:pPr indent="361950" lvl="0" marL="0" rtl="0" algn="just">
              <a:lnSpc>
                <a:spcPct val="90000"/>
              </a:lnSpc>
              <a:spcBef>
                <a:spcPts val="1000"/>
              </a:spcBef>
              <a:spcAft>
                <a:spcPts val="0"/>
              </a:spcAft>
              <a:buClr>
                <a:schemeClr val="dk1"/>
              </a:buClr>
              <a:buSzPct val="100000"/>
              <a:buNone/>
            </a:pPr>
            <a:r>
              <a:t/>
            </a:r>
            <a:endParaRPr/>
          </a:p>
          <a:p>
            <a:pPr indent="361950" lvl="0" marL="0" rtl="0" algn="just">
              <a:lnSpc>
                <a:spcPct val="90000"/>
              </a:lnSpc>
              <a:spcBef>
                <a:spcPts val="1000"/>
              </a:spcBef>
              <a:spcAft>
                <a:spcPts val="0"/>
              </a:spcAft>
              <a:buClr>
                <a:schemeClr val="dk1"/>
              </a:buClr>
              <a:buSzPct val="100000"/>
              <a:buNone/>
            </a:pPr>
            <a:r>
              <a:rPr lang="uk-UA"/>
              <a:t>Якщо державному службовцю чи посадовій особі місцевого самоврядування стало відомо про загрозу чи факти порушення цих Загальних правил, зокрема, прояву будь-якої форми дискримінації, насильства за ознакою статі, сексуального домагання, недоброчесності або неправомірного поширення інформації з обмеженим доступом іншим державним службовцем чи посадовою особою місцевого самоврядування, він (вона) повинен (повинна) </a:t>
            </a:r>
            <a:r>
              <a:rPr b="1" lang="uk-UA">
                <a:solidFill>
                  <a:srgbClr val="253B97"/>
                </a:solidFill>
              </a:rPr>
              <a:t>негайно повідомити про це безпосереднього керівника, керівника вищого рівня </a:t>
            </a:r>
            <a:r>
              <a:rPr lang="uk-UA"/>
              <a:t>(у разі необхідності).</a:t>
            </a:r>
            <a:endParaRPr/>
          </a:p>
          <a:p>
            <a:pPr indent="-64135" lvl="0" marL="228600" rtl="0" algn="l">
              <a:lnSpc>
                <a:spcPct val="90000"/>
              </a:lnSpc>
              <a:spcBef>
                <a:spcPts val="1000"/>
              </a:spcBef>
              <a:spcAft>
                <a:spcPts val="0"/>
              </a:spcAft>
              <a:buClr>
                <a:schemeClr val="dk1"/>
              </a:buClr>
              <a:buSzPct val="100000"/>
              <a:buNone/>
            </a:pPr>
            <a:r>
              <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pic>
        <p:nvPicPr>
          <p:cNvPr id="631" name="Google Shape;631;p9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632" name="Google Shape;632;p95"/>
          <p:cNvSpPr txBox="1"/>
          <p:nvPr>
            <p:ph idx="1" type="body"/>
          </p:nvPr>
        </p:nvSpPr>
        <p:spPr>
          <a:xfrm>
            <a:off x="352813" y="569175"/>
            <a:ext cx="11474001" cy="5917889"/>
          </a:xfrm>
          <a:prstGeom prst="rect">
            <a:avLst/>
          </a:prstGeom>
          <a:noFill/>
          <a:ln>
            <a:noFill/>
          </a:ln>
        </p:spPr>
        <p:txBody>
          <a:bodyPr anchorCtr="0" anchor="t" bIns="45700" lIns="91425" spcFirstLastPara="1" rIns="91425" wrap="square" tIns="45700">
            <a:normAutofit fontScale="92500" lnSpcReduction="20000"/>
          </a:bodyPr>
          <a:lstStyle/>
          <a:p>
            <a:pPr indent="361950" lvl="0" marL="0" rtl="0" algn="just">
              <a:lnSpc>
                <a:spcPct val="90000"/>
              </a:lnSpc>
              <a:spcBef>
                <a:spcPts val="0"/>
              </a:spcBef>
              <a:spcAft>
                <a:spcPts val="0"/>
              </a:spcAft>
              <a:buClr>
                <a:schemeClr val="dk1"/>
              </a:buClr>
              <a:buSzPct val="100000"/>
              <a:buNone/>
            </a:pPr>
            <a:r>
              <a:rPr lang="uk-UA"/>
              <a:t>На додачу держслужбовці та посадові особи місцевого самоврядування зобов'язані у своїй поведінці </a:t>
            </a:r>
            <a:r>
              <a:rPr b="1" lang="uk-UA">
                <a:solidFill>
                  <a:srgbClr val="253B97"/>
                </a:solidFill>
              </a:rPr>
              <a:t>не допускати</a:t>
            </a:r>
            <a:r>
              <a:rPr lang="uk-UA">
                <a:solidFill>
                  <a:srgbClr val="253B97"/>
                </a:solidFill>
              </a:rPr>
              <a:t>:</a:t>
            </a:r>
            <a:endParaRPr/>
          </a:p>
          <a:p>
            <a:pPr indent="361950" lvl="0" marL="0" rtl="0" algn="just">
              <a:lnSpc>
                <a:spcPct val="90000"/>
              </a:lnSpc>
              <a:spcBef>
                <a:spcPts val="1000"/>
              </a:spcBef>
              <a:spcAft>
                <a:spcPts val="0"/>
              </a:spcAft>
              <a:buClr>
                <a:schemeClr val="dk1"/>
              </a:buClr>
              <a:buSzPct val="100000"/>
              <a:buNone/>
            </a:pPr>
            <a:r>
              <a:rPr lang="uk-UA"/>
              <a:t>-	використання нецензурної лексики, підвищеної інтонації;</a:t>
            </a:r>
            <a:endParaRPr/>
          </a:p>
          <a:p>
            <a:pPr indent="361950" lvl="0" marL="0" rtl="0" algn="just">
              <a:lnSpc>
                <a:spcPct val="90000"/>
              </a:lnSpc>
              <a:spcBef>
                <a:spcPts val="1000"/>
              </a:spcBef>
              <a:spcAft>
                <a:spcPts val="0"/>
              </a:spcAft>
              <a:buClr>
                <a:schemeClr val="dk1"/>
              </a:buClr>
              <a:buSzPct val="100000"/>
              <a:buNone/>
            </a:pPr>
            <a:r>
              <a:rPr lang="uk-UA"/>
              <a:t>-	принизливих коментарів щодо зовнішнього вигляду, одягу, віку, статі, сімейного стану або віросповідання особи;</a:t>
            </a:r>
            <a:endParaRPr/>
          </a:p>
          <a:p>
            <a:pPr indent="361950" lvl="0" marL="0" rtl="0" algn="just">
              <a:lnSpc>
                <a:spcPct val="90000"/>
              </a:lnSpc>
              <a:spcBef>
                <a:spcPts val="1000"/>
              </a:spcBef>
              <a:spcAft>
                <a:spcPts val="0"/>
              </a:spcAft>
              <a:buClr>
                <a:schemeClr val="dk1"/>
              </a:buClr>
              <a:buSzPct val="100000"/>
              <a:buNone/>
            </a:pPr>
            <a:r>
              <a:rPr lang="uk-UA"/>
              <a:t>-	поширення чуток, обговорення особистого або сімейного життя колег, членів їх сімей та інших близьких осіб;</a:t>
            </a:r>
            <a:endParaRPr/>
          </a:p>
          <a:p>
            <a:pPr indent="361950" lvl="0" marL="0" rtl="0" algn="just">
              <a:lnSpc>
                <a:spcPct val="90000"/>
              </a:lnSpc>
              <a:spcBef>
                <a:spcPts val="1000"/>
              </a:spcBef>
              <a:spcAft>
                <a:spcPts val="0"/>
              </a:spcAft>
              <a:buClr>
                <a:schemeClr val="dk1"/>
              </a:buClr>
              <a:buSzPct val="100000"/>
              <a:buNone/>
            </a:pPr>
            <a:r>
              <a:rPr lang="uk-UA"/>
              <a:t>-	впливу приватних, сімейних, суспільних або інших стосунків чи інтересів на його (ії) поведінку та прийняття рішень під час виконання своїх посадових обов'язків;</a:t>
            </a:r>
            <a:endParaRPr/>
          </a:p>
          <a:p>
            <a:pPr indent="361950" lvl="0" marL="0" rtl="0" algn="just">
              <a:lnSpc>
                <a:spcPct val="90000"/>
              </a:lnSpc>
              <a:spcBef>
                <a:spcPts val="1000"/>
              </a:spcBef>
              <a:spcAft>
                <a:spcPts val="0"/>
              </a:spcAft>
              <a:buClr>
                <a:schemeClr val="dk1"/>
              </a:buClr>
              <a:buSzPct val="100000"/>
              <a:buNone/>
            </a:pPr>
            <a:r>
              <a:rPr lang="uk-UA"/>
              <a:t>-	прояву будь-якої з форм дискримінації за ознаками раси, кольору шкіри, політичних, релігійних та інших переконань, статі, віку, інвалідності, етнічного та соціального походження, громадянства, сімейного та майнового стану, місця проживання, а також за мовними або іншими ознаками;</a:t>
            </a:r>
            <a:endParaRPr/>
          </a:p>
          <a:p>
            <a:pPr indent="361950" lvl="0" marL="0" rtl="0" algn="just">
              <a:lnSpc>
                <a:spcPct val="90000"/>
              </a:lnSpc>
              <a:spcBef>
                <a:spcPts val="1000"/>
              </a:spcBef>
              <a:spcAft>
                <a:spcPts val="0"/>
              </a:spcAft>
              <a:buClr>
                <a:schemeClr val="dk1"/>
              </a:buClr>
              <a:buSzPct val="100000"/>
              <a:buNone/>
            </a:pPr>
            <a:r>
              <a:rPr lang="uk-UA"/>
              <a:t>-	дій сексуального характеру, виражених словесно (погрози, залякування, непристойні зауваження) або фізично (доторкання, поплескування), що принижують чи ображають осіб, які перебувають у відносинах трудового, службового, матеріального чи іншого підпорядкування.</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96"/>
          <p:cNvPicPr preferRelativeResize="0"/>
          <p:nvPr>
            <p:ph idx="1" type="body"/>
          </p:nvPr>
        </p:nvPicPr>
        <p:blipFill rotWithShape="1">
          <a:blip r:embed="rId3">
            <a:alphaModFix/>
          </a:blip>
          <a:srcRect b="0" l="0" r="0" t="0"/>
          <a:stretch/>
        </p:blipFill>
        <p:spPr>
          <a:xfrm>
            <a:off x="433342" y="1"/>
            <a:ext cx="6144018" cy="3695700"/>
          </a:xfrm>
          <a:prstGeom prst="rect">
            <a:avLst/>
          </a:prstGeom>
          <a:noFill/>
          <a:ln>
            <a:noFill/>
          </a:ln>
        </p:spPr>
      </p:pic>
      <p:pic>
        <p:nvPicPr>
          <p:cNvPr id="638" name="Google Shape;638;p96"/>
          <p:cNvPicPr preferRelativeResize="0"/>
          <p:nvPr/>
        </p:nvPicPr>
        <p:blipFill rotWithShape="1">
          <a:blip r:embed="rId4">
            <a:alphaModFix/>
          </a:blip>
          <a:srcRect b="0" l="0" r="0" t="0"/>
          <a:stretch/>
        </p:blipFill>
        <p:spPr>
          <a:xfrm>
            <a:off x="6296025" y="3173092"/>
            <a:ext cx="5895975" cy="3651742"/>
          </a:xfrm>
          <a:prstGeom prst="rect">
            <a:avLst/>
          </a:prstGeom>
          <a:noFill/>
          <a:ln>
            <a:noFill/>
          </a:ln>
        </p:spPr>
      </p:pic>
      <p:pic>
        <p:nvPicPr>
          <p:cNvPr id="639" name="Google Shape;639;p96"/>
          <p:cNvPicPr preferRelativeResize="0"/>
          <p:nvPr/>
        </p:nvPicPr>
        <p:blipFill rotWithShape="1">
          <a:blip r:embed="rId5">
            <a:alphaModFix/>
          </a:blip>
          <a:srcRect b="0" l="0" r="0" t="0"/>
          <a:stretch/>
        </p:blipFill>
        <p:spPr>
          <a:xfrm>
            <a:off x="10923922" y="0"/>
            <a:ext cx="1268078" cy="1268078"/>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p97"/>
          <p:cNvPicPr preferRelativeResize="0"/>
          <p:nvPr/>
        </p:nvPicPr>
        <p:blipFill rotWithShape="1">
          <a:blip r:embed="rId3">
            <a:alphaModFix/>
          </a:blip>
          <a:srcRect b="0" l="0" r="0" t="0"/>
          <a:stretch/>
        </p:blipFill>
        <p:spPr>
          <a:xfrm>
            <a:off x="10923922" y="-7937"/>
            <a:ext cx="1268078" cy="1268078"/>
          </a:xfrm>
          <a:prstGeom prst="rect">
            <a:avLst/>
          </a:prstGeom>
          <a:noFill/>
          <a:ln>
            <a:noFill/>
          </a:ln>
        </p:spPr>
      </p:pic>
      <p:sp>
        <p:nvSpPr>
          <p:cNvPr id="645" name="Google Shape;645;p97"/>
          <p:cNvSpPr txBox="1"/>
          <p:nvPr>
            <p:ph type="title"/>
          </p:nvPr>
        </p:nvSpPr>
        <p:spPr>
          <a:xfrm>
            <a:off x="117447" y="88288"/>
            <a:ext cx="5553512"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uk-UA" sz="2200"/>
              <a:t>НАКАЗ НАДС ВІД 13.03.2023 № 37-23</a:t>
            </a:r>
            <a:br>
              <a:rPr b="1" lang="uk-UA" sz="2200"/>
            </a:br>
            <a:br>
              <a:rPr b="1" lang="uk-UA" sz="2200"/>
            </a:br>
            <a:r>
              <a:rPr b="1" lang="uk-UA" sz="2200"/>
              <a:t>Загальних правил етичної поведінки державних службовців та посадових осіб місцевого самоврядування затверджені</a:t>
            </a:r>
            <a:endParaRPr b="1" sz="2200"/>
          </a:p>
        </p:txBody>
      </p:sp>
      <p:sp>
        <p:nvSpPr>
          <p:cNvPr id="646" name="Google Shape;646;p97"/>
          <p:cNvSpPr txBox="1"/>
          <p:nvPr>
            <p:ph idx="1" type="body"/>
          </p:nvPr>
        </p:nvSpPr>
        <p:spPr>
          <a:xfrm>
            <a:off x="209725" y="1619076"/>
            <a:ext cx="11761365" cy="515084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chemeClr val="dk1"/>
              </a:buClr>
              <a:buSzPct val="100000"/>
              <a:buNone/>
            </a:pPr>
            <a:r>
              <a:rPr lang="uk-UA"/>
              <a:t>В Загальних правил етичної поведінки державних службовців та посадових осіб місцевого самоврядування закріплено заборону, протидію та припинення мобінгу (цькуванню).</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a:t>
            </a:r>
            <a:r>
              <a:rPr b="1" lang="uk-UA">
                <a:solidFill>
                  <a:srgbClr val="253B97"/>
                </a:solidFill>
              </a:rPr>
              <a:t>Мобінг (цькування) </a:t>
            </a:r>
            <a:r>
              <a:rPr lang="uk-UA"/>
              <a:t>- систематичні тривалі умисні дії або бездіяльність роботодавця, окремих працівників або групи працівників трудового колективу, які спрямовані на приниження честі та гідності працівника, його ділової репутації, у тому числі з метою набуття, зміни або припинення ним трудових прав та обов’язків, що проявляються у формі психологічного та/або економічного тиску, зокрема із застосуванням засобів електронних комунікацій, створення стосовно працівника напруженої, ворожої, образливої атмосфери, у тому числі такої, що змушує його недооцінювати свою професійну придатність.</a:t>
            </a:r>
            <a:endParaRPr/>
          </a:p>
          <a:p>
            <a:pPr indent="0" lvl="0" marL="0" rtl="0" algn="just">
              <a:lnSpc>
                <a:spcPct val="90000"/>
              </a:lnSpc>
              <a:spcBef>
                <a:spcPts val="1000"/>
              </a:spcBef>
              <a:spcAft>
                <a:spcPts val="0"/>
              </a:spcAft>
              <a:buClr>
                <a:schemeClr val="dk1"/>
              </a:buClr>
              <a:buSzPct val="100000"/>
              <a:buNone/>
            </a:pPr>
            <a:r>
              <a:t/>
            </a:r>
            <a:endParaRPr/>
          </a:p>
          <a:p>
            <a:pPr indent="0" lvl="0" marL="0" rtl="0" algn="just">
              <a:lnSpc>
                <a:spcPct val="90000"/>
              </a:lnSpc>
              <a:spcBef>
                <a:spcPts val="1000"/>
              </a:spcBef>
              <a:spcAft>
                <a:spcPts val="0"/>
              </a:spcAft>
              <a:buClr>
                <a:schemeClr val="dk1"/>
              </a:buClr>
              <a:buSzPct val="100000"/>
              <a:buNone/>
            </a:pPr>
            <a:r>
              <a:rPr lang="uk-UA"/>
              <a:t>	Мобінг може бути: латентним і відкритим; індивідуальним і груповим, а також хронічним. Виживши одного колегу, мобер приймається за нову жертву, трапляються також булери-вампіри, яких цікавить переважно процес цькування, а зовсім не результат у вигляді звільнення колеги або підлеглого.</a:t>
            </a:r>
            <a:endParaRPr/>
          </a:p>
          <a:p>
            <a:pPr indent="-77470" lvl="0" marL="228600" rtl="0" algn="l">
              <a:lnSpc>
                <a:spcPct val="90000"/>
              </a:lnSpc>
              <a:spcBef>
                <a:spcPts val="1000"/>
              </a:spcBef>
              <a:spcAft>
                <a:spcPts val="0"/>
              </a:spcAft>
              <a:buClr>
                <a:schemeClr val="dk1"/>
              </a:buClr>
              <a:buSzPct val="100000"/>
              <a:buNone/>
            </a:pPr>
            <a:r>
              <a:t/>
            </a:r>
            <a:endParaRPr/>
          </a:p>
        </p:txBody>
      </p:sp>
      <p:sp>
        <p:nvSpPr>
          <p:cNvPr id="647" name="Google Shape;647;p97"/>
          <p:cNvSpPr txBox="1"/>
          <p:nvPr/>
        </p:nvSpPr>
        <p:spPr>
          <a:xfrm>
            <a:off x="6469310" y="81298"/>
            <a:ext cx="5553512" cy="1325563"/>
          </a:xfrm>
          <a:prstGeom prst="rect">
            <a:avLst/>
          </a:prstGeom>
          <a:noFill/>
          <a:ln>
            <a:noFill/>
          </a:ln>
        </p:spPr>
        <p:txBody>
          <a:bodyPr anchorCtr="0" anchor="ctr" bIns="45700" lIns="91425" spcFirstLastPara="1" rIns="91425" wrap="square" tIns="45700">
            <a:normAutofit fontScale="97500"/>
          </a:bodyPr>
          <a:lstStyle/>
          <a:p>
            <a:pPr indent="0" lvl="0" marL="0" marR="0" rtl="0" algn="ctr">
              <a:lnSpc>
                <a:spcPct val="90000"/>
              </a:lnSpc>
              <a:spcBef>
                <a:spcPts val="0"/>
              </a:spcBef>
              <a:spcAft>
                <a:spcPts val="0"/>
              </a:spcAft>
              <a:buClr>
                <a:schemeClr val="dk1"/>
              </a:buClr>
              <a:buSzPct val="100000"/>
              <a:buFont typeface="Calibri"/>
              <a:buNone/>
            </a:pPr>
            <a:r>
              <a:rPr b="1" i="0" lang="uk-UA" sz="2200" u="none" cap="none" strike="noStrike">
                <a:solidFill>
                  <a:schemeClr val="dk1"/>
                </a:solidFill>
                <a:latin typeface="Calibri"/>
                <a:ea typeface="Calibri"/>
                <a:cs typeface="Calibri"/>
                <a:sym typeface="Calibri"/>
              </a:rPr>
              <a:t>ПРАВИЛА ПОВЕДІНКИ ПУБЛІЧНИХ СЛУЖБОВЦІВ ПІД ЧАС ЗДІЙСНЕННЯ ПОВНОВАЖЕНЬ</a:t>
            </a:r>
            <a:endParaRPr b="1" i="0" sz="2200" u="none" cap="none" strike="noStrike">
              <a:solidFill>
                <a:schemeClr val="dk1"/>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98"/>
          <p:cNvSpPr txBox="1"/>
          <p:nvPr>
            <p:ph type="title"/>
          </p:nvPr>
        </p:nvSpPr>
        <p:spPr>
          <a:xfrm>
            <a:off x="115660" y="87539"/>
            <a:ext cx="11960679"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rPr>
              <a:t>Наказом НАДС від 20.08.2025 року №116-25 внесено зміни до Загальних правил етичної поведінки державних службовців та посадових осіб місцевого самоврядування.</a:t>
            </a:r>
            <a:endParaRPr/>
          </a:p>
        </p:txBody>
      </p:sp>
      <p:sp>
        <p:nvSpPr>
          <p:cNvPr id="653" name="Google Shape;653;p98"/>
          <p:cNvSpPr txBox="1"/>
          <p:nvPr>
            <p:ph idx="1" type="body"/>
          </p:nvPr>
        </p:nvSpPr>
        <p:spPr>
          <a:xfrm>
            <a:off x="115660" y="1306286"/>
            <a:ext cx="11960678" cy="5464175"/>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Clr>
                <a:schemeClr val="dk1"/>
              </a:buClr>
              <a:buSzPct val="100000"/>
              <a:buNone/>
            </a:pPr>
            <a:r>
              <a:rPr lang="uk-UA"/>
              <a:t>	Наказ передбачає внесення змін до Загальних правил для запровадження правил поведінки щодо:</a:t>
            </a:r>
            <a:endParaRPr/>
          </a:p>
          <a:p>
            <a:pPr indent="-11747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uk-UA"/>
              <a:t>проходження професійного навчання, зокрема з питань етики та доброчесності;</a:t>
            </a:r>
            <a:endParaRPr/>
          </a:p>
          <a:p>
            <a:pPr indent="-228600" lvl="0" marL="228600" rtl="0" algn="l">
              <a:lnSpc>
                <a:spcPct val="90000"/>
              </a:lnSpc>
              <a:spcBef>
                <a:spcPts val="1000"/>
              </a:spcBef>
              <a:spcAft>
                <a:spcPts val="0"/>
              </a:spcAft>
              <a:buClr>
                <a:schemeClr val="dk1"/>
              </a:buClr>
              <a:buSzPct val="100000"/>
              <a:buChar char="•"/>
            </a:pPr>
            <a:r>
              <a:rPr lang="uk-UA"/>
              <a:t>етичного та відповідального застосування штучного інтелекту під час виконання посадових обов’язків;</a:t>
            </a:r>
            <a:endParaRPr/>
          </a:p>
          <a:p>
            <a:pPr indent="-228600" lvl="0" marL="228600" rtl="0" algn="l">
              <a:lnSpc>
                <a:spcPct val="90000"/>
              </a:lnSpc>
              <a:spcBef>
                <a:spcPts val="1000"/>
              </a:spcBef>
              <a:spcAft>
                <a:spcPts val="0"/>
              </a:spcAft>
              <a:buClr>
                <a:schemeClr val="dk1"/>
              </a:buClr>
              <a:buSzPct val="100000"/>
              <a:buChar char="•"/>
            </a:pPr>
            <a:r>
              <a:rPr lang="uk-UA"/>
              <a:t>недопустимості поширення мови ворожнечі;</a:t>
            </a:r>
            <a:endParaRPr/>
          </a:p>
          <a:p>
            <a:pPr indent="-228600" lvl="0" marL="228600" rtl="0" algn="l">
              <a:lnSpc>
                <a:spcPct val="90000"/>
              </a:lnSpc>
              <a:spcBef>
                <a:spcPts val="1000"/>
              </a:spcBef>
              <a:spcAft>
                <a:spcPts val="0"/>
              </a:spcAft>
              <a:buClr>
                <a:schemeClr val="dk1"/>
              </a:buClr>
              <a:buSzPct val="100000"/>
              <a:buChar char="•"/>
            </a:pPr>
            <a:r>
              <a:rPr lang="uk-UA"/>
              <a:t>належного ставлення до осіб, які проживали / проживають на тимчасово окупованих територіях України та територіях ведення бойових дій, внутрішньо переміщених осіб, ветеранів і ветеранок;</a:t>
            </a:r>
            <a:endParaRPr/>
          </a:p>
          <a:p>
            <a:pPr indent="-228600" lvl="0" marL="228600" rtl="0" algn="l">
              <a:lnSpc>
                <a:spcPct val="90000"/>
              </a:lnSpc>
              <a:spcBef>
                <a:spcPts val="1000"/>
              </a:spcBef>
              <a:spcAft>
                <a:spcPts val="0"/>
              </a:spcAft>
              <a:buClr>
                <a:schemeClr val="dk1"/>
              </a:buClr>
              <a:buSzPct val="100000"/>
              <a:buChar char="•"/>
            </a:pPr>
            <a:r>
              <a:rPr lang="uk-UA"/>
              <a:t>підвищення культурного та професійного рівня в частині розвитку навичок англійської мови або іншої іноземної мови, необхідної для виконання посадових обов’язків;</a:t>
            </a:r>
            <a:endParaRPr/>
          </a:p>
          <a:p>
            <a:pPr indent="-228600" lvl="0" marL="228600" rtl="0" algn="l">
              <a:lnSpc>
                <a:spcPct val="90000"/>
              </a:lnSpc>
              <a:spcBef>
                <a:spcPts val="1000"/>
              </a:spcBef>
              <a:spcAft>
                <a:spcPts val="0"/>
              </a:spcAft>
              <a:buClr>
                <a:schemeClr val="dk1"/>
              </a:buClr>
              <a:buSzPct val="100000"/>
              <a:buChar char="•"/>
            </a:pPr>
            <a:r>
              <a:rPr lang="uk-UA"/>
              <a:t>проявів поваги до регіональної та місцевої символіки місцевого самоврядування;</a:t>
            </a:r>
            <a:endParaRPr/>
          </a:p>
          <a:p>
            <a:pPr indent="-228600" lvl="0" marL="228600" rtl="0" algn="l">
              <a:lnSpc>
                <a:spcPct val="90000"/>
              </a:lnSpc>
              <a:spcBef>
                <a:spcPts val="1000"/>
              </a:spcBef>
              <a:spcAft>
                <a:spcPts val="0"/>
              </a:spcAft>
              <a:buClr>
                <a:schemeClr val="dk1"/>
              </a:buClr>
              <a:buSzPct val="100000"/>
              <a:buChar char="•"/>
            </a:pPr>
            <a:r>
              <a:rPr lang="uk-UA"/>
              <a:t>концептуальних підходів до вирішення етичних дилем;</a:t>
            </a:r>
            <a:endParaRPr/>
          </a:p>
          <a:p>
            <a:pPr indent="-228600" lvl="0" marL="228600" rtl="0" algn="l">
              <a:lnSpc>
                <a:spcPct val="90000"/>
              </a:lnSpc>
              <a:spcBef>
                <a:spcPts val="1000"/>
              </a:spcBef>
              <a:spcAft>
                <a:spcPts val="0"/>
              </a:spcAft>
              <a:buClr>
                <a:schemeClr val="dk1"/>
              </a:buClr>
              <a:buSzPct val="100000"/>
              <a:buChar char="•"/>
            </a:pPr>
            <a:r>
              <a:rPr lang="uk-UA"/>
              <a:t>забезпечення доступності інформації при її викладенні, зокрема з урахуванням Рекомендацій щодо викладення інформації суб’єктами владних повноважень у форматах, що забезпечують доступність її сприйняття, схвалених розпорядженням Кабінету Міністрів України від 17 листопада 2023 року № 1046-р.</a:t>
            </a:r>
            <a:endParaRPr/>
          </a:p>
          <a:p>
            <a:pPr indent="0" lvl="0" marL="0" rtl="0" algn="l">
              <a:lnSpc>
                <a:spcPct val="90000"/>
              </a:lnSpc>
              <a:spcBef>
                <a:spcPts val="1000"/>
              </a:spcBef>
              <a:spcAft>
                <a:spcPts val="0"/>
              </a:spcAft>
              <a:buClr>
                <a:schemeClr val="dk1"/>
              </a:buClr>
              <a:buSzPct val="100000"/>
              <a:buNone/>
            </a:pPr>
            <a:r>
              <a:rPr lang="uk-UA"/>
              <a:t>	Крім того, зміни містять уточнюючі положення, як скасовують вимогу щодо політичної нейтральності для виборних посад. А також уточнюючі зміни до інших норм для правильного й однакового їх сприйняття.</a:t>
            </a:r>
            <a:endParaRPr/>
          </a:p>
          <a:p>
            <a:pPr indent="-117475" lvl="0" marL="22860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uk-UA"/>
              <a:t>	Дотримання правил етичної поведінки є фундаментом довіри суспільства до влади та відображає прагнення публічної служби до відкритості, поваги та професійного розвитку.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99"/>
          <p:cNvSpPr txBox="1"/>
          <p:nvPr>
            <p:ph type="title"/>
          </p:nvPr>
        </p:nvSpPr>
        <p:spPr>
          <a:xfrm>
            <a:off x="93802" y="182563"/>
            <a:ext cx="10972801" cy="63598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253B97"/>
              </a:buClr>
              <a:buSzPct val="100000"/>
              <a:buFont typeface="Calibri"/>
              <a:buNone/>
            </a:pPr>
            <a:r>
              <a:rPr b="1" lang="uk-UA">
                <a:solidFill>
                  <a:srgbClr val="253B97"/>
                </a:solidFill>
                <a:latin typeface="Calibri"/>
                <a:ea typeface="Calibri"/>
                <a:cs typeface="Calibri"/>
                <a:sym typeface="Calibri"/>
              </a:rPr>
              <a:t>Відповідальність за порушення Загальних правил</a:t>
            </a:r>
            <a:endParaRPr b="1">
              <a:solidFill>
                <a:srgbClr val="253B97"/>
              </a:solidFill>
              <a:latin typeface="Calibri"/>
              <a:ea typeface="Calibri"/>
              <a:cs typeface="Calibri"/>
              <a:sym typeface="Calibri"/>
            </a:endParaRPr>
          </a:p>
        </p:txBody>
      </p:sp>
      <p:sp>
        <p:nvSpPr>
          <p:cNvPr id="659" name="Google Shape;659;p99"/>
          <p:cNvSpPr txBox="1"/>
          <p:nvPr>
            <p:ph idx="1" type="body"/>
          </p:nvPr>
        </p:nvSpPr>
        <p:spPr>
          <a:xfrm>
            <a:off x="236483" y="1001110"/>
            <a:ext cx="11713779" cy="5659821"/>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800"/>
              <a:buNone/>
            </a:pPr>
            <a:r>
              <a:rPr lang="uk-UA"/>
              <a:t>	</a:t>
            </a:r>
            <a:endParaRPr/>
          </a:p>
          <a:p>
            <a:pPr indent="0" lvl="0" marL="0" rtl="0" algn="ctr">
              <a:lnSpc>
                <a:spcPct val="90000"/>
              </a:lnSpc>
              <a:spcBef>
                <a:spcPts val="1000"/>
              </a:spcBef>
              <a:spcAft>
                <a:spcPts val="0"/>
              </a:spcAft>
              <a:buClr>
                <a:schemeClr val="dk1"/>
              </a:buClr>
              <a:buSzPts val="3200"/>
              <a:buNone/>
            </a:pPr>
            <a:r>
              <a:rPr lang="uk-UA" sz="3200"/>
              <a:t>Стаття 65. Підстави для притягнення державного службовця до дисциплінарної відповідальності – </a:t>
            </a:r>
            <a:endParaRPr/>
          </a:p>
          <a:p>
            <a:pPr indent="0" lvl="0" marL="0" rtl="0" algn="ctr">
              <a:lnSpc>
                <a:spcPct val="90000"/>
              </a:lnSpc>
              <a:spcBef>
                <a:spcPts val="1000"/>
              </a:spcBef>
              <a:spcAft>
                <a:spcPts val="0"/>
              </a:spcAft>
              <a:buClr>
                <a:schemeClr val="dk1"/>
              </a:buClr>
              <a:buSzPts val="3200"/>
              <a:buNone/>
            </a:pPr>
            <a:r>
              <a:rPr lang="uk-UA" sz="3200"/>
              <a:t>2) порушення правил етичної поведінки державних службовців.</a:t>
            </a:r>
            <a:endParaRPr/>
          </a:p>
          <a:p>
            <a:pPr indent="0" lvl="0" marL="0" rtl="0" algn="just">
              <a:lnSpc>
                <a:spcPct val="90000"/>
              </a:lnSpc>
              <a:spcBef>
                <a:spcPts val="1000"/>
              </a:spcBef>
              <a:spcAft>
                <a:spcPts val="0"/>
              </a:spcAft>
              <a:buClr>
                <a:schemeClr val="dk1"/>
              </a:buClr>
              <a:buSzPts val="3200"/>
              <a:buNone/>
            </a:pPr>
            <a:r>
              <a:t/>
            </a:r>
            <a:endParaRPr sz="3200"/>
          </a:p>
          <a:p>
            <a:pPr indent="0" lvl="0" marL="0" rtl="0" algn="just">
              <a:lnSpc>
                <a:spcPct val="90000"/>
              </a:lnSpc>
              <a:spcBef>
                <a:spcPts val="1000"/>
              </a:spcBef>
              <a:spcAft>
                <a:spcPts val="0"/>
              </a:spcAft>
              <a:buClr>
                <a:schemeClr val="dk1"/>
              </a:buClr>
              <a:buSzPts val="3200"/>
              <a:buNone/>
            </a:pPr>
            <a:r>
              <a:rPr lang="uk-UA" sz="3200"/>
              <a:t>	У разі допущення державним службовцем дисциплінарних проступків, передбачених пунктом 2 частини другої статті 65 Закону суб’єкт призначення або керівник державної служби може попередити такого державного службовця </a:t>
            </a:r>
            <a:r>
              <a:rPr b="1" lang="uk-UA" sz="3200">
                <a:solidFill>
                  <a:srgbClr val="253B97"/>
                </a:solidFill>
              </a:rPr>
              <a:t>про неповну службову відповідність</a:t>
            </a:r>
            <a:r>
              <a:rPr lang="uk-UA" sz="3200">
                <a:solidFill>
                  <a:srgbClr val="253B97"/>
                </a:solidFill>
              </a:rPr>
              <a:t>.</a:t>
            </a:r>
            <a:endParaRPr/>
          </a:p>
        </p:txBody>
      </p:sp>
      <p:pic>
        <p:nvPicPr>
          <p:cNvPr id="660" name="Google Shape;660;p9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4000"/>
          </a:blip>
          <a:stretch>
            <a:fillRect/>
          </a:stretch>
        </a:blipFill>
      </p:bgPr>
    </p:bg>
    <p:spTree>
      <p:nvGrpSpPr>
        <p:cNvPr id="664" name="Shape 664"/>
        <p:cNvGrpSpPr/>
        <p:nvPr/>
      </p:nvGrpSpPr>
      <p:grpSpPr>
        <a:xfrm>
          <a:off x="0" y="0"/>
          <a:ext cx="0" cy="0"/>
          <a:chOff x="0" y="0"/>
          <a:chExt cx="0" cy="0"/>
        </a:xfrm>
      </p:grpSpPr>
      <p:sp>
        <p:nvSpPr>
          <p:cNvPr id="665" name="Google Shape;665;p100"/>
          <p:cNvSpPr txBox="1"/>
          <p:nvPr>
            <p:ph type="title"/>
          </p:nvPr>
        </p:nvSpPr>
        <p:spPr>
          <a:xfrm>
            <a:off x="374175" y="0"/>
            <a:ext cx="1147208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B0F0"/>
              </a:buClr>
              <a:buSzPts val="4400"/>
              <a:buFont typeface="Calibri"/>
              <a:buNone/>
            </a:pPr>
            <a:r>
              <a:rPr b="1" lang="uk-UA">
                <a:solidFill>
                  <a:srgbClr val="00B0F0"/>
                </a:solidFill>
                <a:latin typeface="Calibri"/>
                <a:ea typeface="Calibri"/>
                <a:cs typeface="Calibri"/>
                <a:sym typeface="Calibri"/>
              </a:rPr>
              <a:t>Дисциплінарна відповідальність</a:t>
            </a:r>
            <a:r>
              <a:rPr lang="uk-UA">
                <a:solidFill>
                  <a:srgbClr val="00B0F0"/>
                </a:solidFill>
                <a:latin typeface="Calibri"/>
                <a:ea typeface="Calibri"/>
                <a:cs typeface="Calibri"/>
                <a:sym typeface="Calibri"/>
              </a:rPr>
              <a:t> </a:t>
            </a:r>
            <a:endParaRPr/>
          </a:p>
        </p:txBody>
      </p:sp>
      <p:pic>
        <p:nvPicPr>
          <p:cNvPr id="666" name="Google Shape;666;p100"/>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101"/>
          <p:cNvSpPr txBox="1"/>
          <p:nvPr>
            <p:ph type="title"/>
          </p:nvPr>
        </p:nvSpPr>
        <p:spPr>
          <a:xfrm>
            <a:off x="368488" y="0"/>
            <a:ext cx="11090087"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4000"/>
              <a:buFont typeface="Calibri"/>
              <a:buNone/>
            </a:pPr>
            <a:r>
              <a:rPr b="1" lang="uk-UA" sz="4000">
                <a:solidFill>
                  <a:srgbClr val="253B97"/>
                </a:solidFill>
                <a:latin typeface="Calibri"/>
                <a:ea typeface="Calibri"/>
                <a:cs typeface="Calibri"/>
                <a:sym typeface="Calibri"/>
              </a:rPr>
              <a:t>Стаття 62 Закону України «Про державну службу» Службова дисципліна</a:t>
            </a:r>
            <a:endParaRPr/>
          </a:p>
        </p:txBody>
      </p:sp>
      <p:sp>
        <p:nvSpPr>
          <p:cNvPr id="672" name="Google Shape;672;p101"/>
          <p:cNvSpPr txBox="1"/>
          <p:nvPr>
            <p:ph idx="1" type="body"/>
          </p:nvPr>
        </p:nvSpPr>
        <p:spPr>
          <a:xfrm>
            <a:off x="368489" y="1624084"/>
            <a:ext cx="11464119" cy="4667533"/>
          </a:xfrm>
          <a:prstGeom prst="rect">
            <a:avLst/>
          </a:prstGeom>
          <a:noFill/>
          <a:ln>
            <a:noFill/>
          </a:ln>
        </p:spPr>
        <p:txBody>
          <a:bodyPr anchorCtr="0" anchor="t" bIns="45700" lIns="91425" spcFirstLastPara="1" rIns="91425" wrap="square" tIns="45700">
            <a:normAutofit/>
          </a:bodyPr>
          <a:lstStyle/>
          <a:p>
            <a:pPr indent="531813" lvl="0" marL="0" rtl="0" algn="just">
              <a:lnSpc>
                <a:spcPct val="90000"/>
              </a:lnSpc>
              <a:spcBef>
                <a:spcPts val="0"/>
              </a:spcBef>
              <a:spcAft>
                <a:spcPts val="0"/>
              </a:spcAft>
              <a:buClr>
                <a:schemeClr val="dk1"/>
              </a:buClr>
              <a:buSzPts val="2800"/>
              <a:buNone/>
            </a:pPr>
            <a:r>
              <a:rPr lang="uk-UA"/>
              <a:t>1) не допускати вчинків, </a:t>
            </a:r>
            <a:r>
              <a:rPr b="1" lang="uk-UA">
                <a:solidFill>
                  <a:srgbClr val="253B97"/>
                </a:solidFill>
              </a:rPr>
              <a:t>несумісних</a:t>
            </a:r>
            <a:r>
              <a:rPr lang="uk-UA"/>
              <a:t> із статусом державного службовця;</a:t>
            </a:r>
            <a:endParaRPr/>
          </a:p>
          <a:p>
            <a:pPr indent="531813" lvl="0" marL="0" rtl="0" algn="just">
              <a:lnSpc>
                <a:spcPct val="90000"/>
              </a:lnSpc>
              <a:spcBef>
                <a:spcPts val="1000"/>
              </a:spcBef>
              <a:spcAft>
                <a:spcPts val="0"/>
              </a:spcAft>
              <a:buClr>
                <a:schemeClr val="dk1"/>
              </a:buClr>
              <a:buSzPts val="2800"/>
              <a:buNone/>
            </a:pPr>
            <a:r>
              <a:t/>
            </a:r>
            <a:endParaRPr/>
          </a:p>
          <a:p>
            <a:pPr indent="531813" lvl="0" marL="0" rtl="0" algn="just">
              <a:lnSpc>
                <a:spcPct val="90000"/>
              </a:lnSpc>
              <a:spcBef>
                <a:spcPts val="1000"/>
              </a:spcBef>
              <a:spcAft>
                <a:spcPts val="0"/>
              </a:spcAft>
              <a:buClr>
                <a:schemeClr val="dk1"/>
              </a:buClr>
              <a:buSzPts val="2800"/>
              <a:buNone/>
            </a:pPr>
            <a:r>
              <a:rPr lang="uk-UA"/>
              <a:t>2) виявляти </a:t>
            </a:r>
            <a:r>
              <a:rPr b="1" lang="uk-UA">
                <a:solidFill>
                  <a:srgbClr val="253B97"/>
                </a:solidFill>
              </a:rPr>
              <a:t>високий рівень </a:t>
            </a:r>
            <a:r>
              <a:rPr lang="uk-UA"/>
              <a:t>культури, професіоналізм, витримку і тактовність, повагу до громадян, керівництва та інших державних службовців;</a:t>
            </a:r>
            <a:endParaRPr/>
          </a:p>
          <a:p>
            <a:pPr indent="531813" lvl="0" marL="0" rtl="0" algn="just">
              <a:lnSpc>
                <a:spcPct val="90000"/>
              </a:lnSpc>
              <a:spcBef>
                <a:spcPts val="1000"/>
              </a:spcBef>
              <a:spcAft>
                <a:spcPts val="0"/>
              </a:spcAft>
              <a:buClr>
                <a:schemeClr val="dk1"/>
              </a:buClr>
              <a:buSzPts val="2800"/>
              <a:buNone/>
            </a:pPr>
            <a:r>
              <a:t/>
            </a:r>
            <a:endParaRPr/>
          </a:p>
          <a:p>
            <a:pPr indent="531813" lvl="0" marL="0" rtl="0" algn="just">
              <a:lnSpc>
                <a:spcPct val="90000"/>
              </a:lnSpc>
              <a:spcBef>
                <a:spcPts val="1000"/>
              </a:spcBef>
              <a:spcAft>
                <a:spcPts val="0"/>
              </a:spcAft>
              <a:buClr>
                <a:schemeClr val="dk1"/>
              </a:buClr>
              <a:buSzPts val="2800"/>
              <a:buNone/>
            </a:pPr>
            <a:r>
              <a:rPr lang="uk-UA"/>
              <a:t>3) </a:t>
            </a:r>
            <a:r>
              <a:rPr b="1" lang="uk-UA">
                <a:solidFill>
                  <a:srgbClr val="253B97"/>
                </a:solidFill>
              </a:rPr>
              <a:t>дбайливо ставитися </a:t>
            </a:r>
            <a:r>
              <a:rPr lang="uk-UA"/>
              <a:t>до державного майна та інших публічних ресурсів.</a:t>
            </a:r>
            <a:endParaRPr/>
          </a:p>
        </p:txBody>
      </p:sp>
      <p:pic>
        <p:nvPicPr>
          <p:cNvPr id="673" name="Google Shape;673;p101"/>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pic>
        <p:nvPicPr>
          <p:cNvPr id="678" name="Google Shape;678;p102"/>
          <p:cNvPicPr preferRelativeResize="0"/>
          <p:nvPr/>
        </p:nvPicPr>
        <p:blipFill rotWithShape="1">
          <a:blip r:embed="rId3">
            <a:alphaModFix/>
          </a:blip>
          <a:srcRect b="0" l="0" r="0" t="0"/>
          <a:stretch/>
        </p:blipFill>
        <p:spPr>
          <a:xfrm>
            <a:off x="10923922" y="336"/>
            <a:ext cx="1268078" cy="1268078"/>
          </a:xfrm>
          <a:prstGeom prst="rect">
            <a:avLst/>
          </a:prstGeom>
          <a:noFill/>
          <a:ln>
            <a:noFill/>
          </a:ln>
        </p:spPr>
      </p:pic>
      <p:sp>
        <p:nvSpPr>
          <p:cNvPr id="679" name="Google Shape;679;p102"/>
          <p:cNvSpPr txBox="1"/>
          <p:nvPr>
            <p:ph idx="4294967295" type="title"/>
          </p:nvPr>
        </p:nvSpPr>
        <p:spPr>
          <a:xfrm>
            <a:off x="363941" y="0"/>
            <a:ext cx="11104159" cy="114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Відповідність дисциплінарних проступків видам дисциплінарних стягнень (1)</a:t>
            </a:r>
            <a:endParaRPr/>
          </a:p>
        </p:txBody>
      </p:sp>
      <p:graphicFrame>
        <p:nvGraphicFramePr>
          <p:cNvPr id="680" name="Google Shape;680;p102"/>
          <p:cNvGraphicFramePr/>
          <p:nvPr/>
        </p:nvGraphicFramePr>
        <p:xfrm>
          <a:off x="363940" y="1268414"/>
          <a:ext cx="3000000" cy="3000000"/>
        </p:xfrm>
        <a:graphic>
          <a:graphicData uri="http://schemas.openxmlformats.org/drawingml/2006/table">
            <a:tbl>
              <a:tblPr>
                <a:noFill/>
                <a:tableStyleId>{CD500966-3AC4-47E5-8E3A-31A8F704F154}</a:tableStyleId>
              </a:tblPr>
              <a:tblGrid>
                <a:gridCol w="674925"/>
                <a:gridCol w="5353075"/>
                <a:gridCol w="5454300"/>
              </a:tblGrid>
              <a:tr h="718450">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 з/п</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Дисциплінарний проступок</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Дисциплінарне стягнення</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18450">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1</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Порушення Присяги державного службовця</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1032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2</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Порушення правил етичної поведінки державних службовців</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Попередження про неповну службову відповідність (ч. 4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99502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3</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Вияв неповаги до держави, державних символів України, Українського народу</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64917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4</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Дії, що шкодять авторитету державної служби</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Оголошення догани (ч. 3 ст. 66 Закону). У разі вчинення систематично (повторно протягом року) цього дисциплінарного проступку — попередження про неповну службову відповідність (ч. 4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pic>
        <p:nvPicPr>
          <p:cNvPr id="685" name="Google Shape;685;p103"/>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686" name="Google Shape;686;p103"/>
          <p:cNvSpPr txBox="1"/>
          <p:nvPr>
            <p:ph idx="4294967295" type="title"/>
          </p:nvPr>
        </p:nvSpPr>
        <p:spPr>
          <a:xfrm>
            <a:off x="354841" y="0"/>
            <a:ext cx="11491415" cy="114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Відповідність дисциплінарних проступків видам дисциплінарних стягнень (2)</a:t>
            </a:r>
            <a:endParaRPr/>
          </a:p>
        </p:txBody>
      </p:sp>
      <p:graphicFrame>
        <p:nvGraphicFramePr>
          <p:cNvPr id="687" name="Google Shape;687;p103"/>
          <p:cNvGraphicFramePr/>
          <p:nvPr/>
        </p:nvGraphicFramePr>
        <p:xfrm>
          <a:off x="354841" y="1196976"/>
          <a:ext cx="3000000" cy="3000000"/>
        </p:xfrm>
        <a:graphic>
          <a:graphicData uri="http://schemas.openxmlformats.org/drawingml/2006/table">
            <a:tbl>
              <a:tblPr>
                <a:noFill/>
                <a:tableStyleId>{CD500966-3AC4-47E5-8E3A-31A8F704F154}</a:tableStyleId>
              </a:tblPr>
              <a:tblGrid>
                <a:gridCol w="577275"/>
                <a:gridCol w="5168425"/>
                <a:gridCol w="5745700"/>
              </a:tblGrid>
              <a:tr h="182877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5</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Невиконання або неналежне виконання посадових обов’язків, актів органів державної влади, наказів (розпоряджень) та доручень керівників, прийнятих у межах їхніх повноважень</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Оголошення догани (ч. 3 ст. 66 Закону). У разі вчинення систематично (повторно протягом року) цього дисциплінарного проступку - попередження про неповну службову відповідність (ч. 4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1587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6</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Недотримання правил внутрішнього службового розпорядку</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Зауваження (ч. 2 ст. 66 Закону) </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249650">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7</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Перевищення службових повноважень, якщо воно не містить складу злочину або адміністративного правопорушення</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9682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8</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Невиконання вимог щодо політичної неупередженості державного службовця</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Попередження про неповну службову відповідність(ч. 4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pic>
        <p:nvPicPr>
          <p:cNvPr id="692" name="Google Shape;692;p104"/>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693" name="Google Shape;693;p104"/>
          <p:cNvSpPr txBox="1"/>
          <p:nvPr>
            <p:ph idx="4294967295" type="title"/>
          </p:nvPr>
        </p:nvSpPr>
        <p:spPr>
          <a:xfrm>
            <a:off x="341194" y="0"/>
            <a:ext cx="11532358" cy="114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Відповідність дисциплінарних проступків видам дисциплінарних стягнень (3)</a:t>
            </a:r>
            <a:endParaRPr/>
          </a:p>
        </p:txBody>
      </p:sp>
      <p:graphicFrame>
        <p:nvGraphicFramePr>
          <p:cNvPr id="694" name="Google Shape;694;p104"/>
          <p:cNvGraphicFramePr/>
          <p:nvPr/>
        </p:nvGraphicFramePr>
        <p:xfrm>
          <a:off x="341194" y="1196975"/>
          <a:ext cx="3000000" cy="3000000"/>
        </p:xfrm>
        <a:graphic>
          <a:graphicData uri="http://schemas.openxmlformats.org/drawingml/2006/table">
            <a:tbl>
              <a:tblPr>
                <a:noFill/>
                <a:tableStyleId>{CD500966-3AC4-47E5-8E3A-31A8F704F154}</a:tableStyleId>
              </a:tblPr>
              <a:tblGrid>
                <a:gridCol w="855825"/>
                <a:gridCol w="5302250"/>
                <a:gridCol w="5374275"/>
              </a:tblGrid>
              <a:tr h="127512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9</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Використання повноважень в особистих (приватних) інтересах або в неправомірних особистих інтересах інших осіб;</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12582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10</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Подання під час вступу на державну службу недостовірної інформації про обставини, що перешкоджають реалізації права на державну службу, а також неподання необхідної інформації про такі обставини, що виникли під час проходження служби</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789225">
                <a:tc>
                  <a:txBody>
                    <a:bodyPr/>
                    <a:lstStyle/>
                    <a:p>
                      <a:pPr indent="0" lvl="0" marL="0" marR="0" rtl="0" algn="ctr">
                        <a:lnSpc>
                          <a:spcPct val="100000"/>
                        </a:lnSpc>
                        <a:spcBef>
                          <a:spcPts val="0"/>
                        </a:spcBef>
                        <a:spcAft>
                          <a:spcPts val="0"/>
                        </a:spcAft>
                        <a:buClr>
                          <a:schemeClr val="dk1"/>
                        </a:buClr>
                        <a:buSzPts val="1900"/>
                        <a:buFont typeface="Times New Roman"/>
                        <a:buNone/>
                      </a:pPr>
                      <a:r>
                        <a:rPr b="1" i="0" lang="uk-UA" sz="1900" u="none" cap="none" strike="noStrike">
                          <a:solidFill>
                            <a:schemeClr val="dk1"/>
                          </a:solidFill>
                          <a:latin typeface="Times New Roman"/>
                          <a:ea typeface="Times New Roman"/>
                          <a:cs typeface="Times New Roman"/>
                          <a:sym typeface="Times New Roman"/>
                        </a:rPr>
                        <a:t>11</a:t>
                      </a:r>
                      <a:endParaRPr b="1" i="0" sz="1900" u="none" cap="none" strike="noStrike">
                        <a:solidFill>
                          <a:schemeClr val="dk1"/>
                        </a:solidFill>
                        <a:latin typeface="Times New Roman"/>
                        <a:ea typeface="Times New Roman"/>
                        <a:cs typeface="Times New Roman"/>
                        <a:sym typeface="Times New Roman"/>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Неповідомлення керівнику державної служби про виникнення відносин прямої підпорядкованості між державним службовцем та близькими особами у 15-денний строк з дня їх виникнення</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900"/>
                        <a:buFont typeface="Times New Roman"/>
                        <a:buNone/>
                      </a:pPr>
                      <a:r>
                        <a:rPr b="0" i="0" lang="uk-UA" sz="19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105"/>
          <p:cNvSpPr txBox="1"/>
          <p:nvPr>
            <p:ph idx="4294967295" type="title"/>
          </p:nvPr>
        </p:nvSpPr>
        <p:spPr>
          <a:xfrm>
            <a:off x="154817" y="0"/>
            <a:ext cx="11505062" cy="114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53B97"/>
              </a:buClr>
              <a:buSzPts val="2800"/>
              <a:buFont typeface="Calibri"/>
              <a:buNone/>
            </a:pPr>
            <a:r>
              <a:rPr b="1" lang="uk-UA" sz="2800">
                <a:solidFill>
                  <a:srgbClr val="253B97"/>
                </a:solidFill>
                <a:latin typeface="Calibri"/>
                <a:ea typeface="Calibri"/>
                <a:cs typeface="Calibri"/>
                <a:sym typeface="Calibri"/>
              </a:rPr>
              <a:t>Відповідність дисциплінарних проступків видам дисциплінарних стягнень (4)</a:t>
            </a:r>
            <a:endParaRPr/>
          </a:p>
        </p:txBody>
      </p:sp>
      <p:graphicFrame>
        <p:nvGraphicFramePr>
          <p:cNvPr id="700" name="Google Shape;700;p105"/>
          <p:cNvGraphicFramePr/>
          <p:nvPr/>
        </p:nvGraphicFramePr>
        <p:xfrm>
          <a:off x="354842" y="1196975"/>
          <a:ext cx="3000000" cy="3000000"/>
        </p:xfrm>
        <a:graphic>
          <a:graphicData uri="http://schemas.openxmlformats.org/drawingml/2006/table">
            <a:tbl>
              <a:tblPr>
                <a:noFill/>
                <a:tableStyleId>{CD500966-3AC4-47E5-8E3A-31A8F704F154}</a:tableStyleId>
              </a:tblPr>
              <a:tblGrid>
                <a:gridCol w="853800"/>
                <a:gridCol w="5289700"/>
                <a:gridCol w="5361550"/>
              </a:tblGrid>
              <a:tr h="1463000">
                <a:tc>
                  <a:txBody>
                    <a:bodyPr/>
                    <a:lstStyle/>
                    <a:p>
                      <a:pPr indent="0" lvl="0" marL="0" marR="0" rtl="0" algn="ctr">
                        <a:lnSpc>
                          <a:spcPct val="100000"/>
                        </a:lnSpc>
                        <a:spcBef>
                          <a:spcPts val="0"/>
                        </a:spcBef>
                        <a:spcAft>
                          <a:spcPts val="0"/>
                        </a:spcAft>
                        <a:buClr>
                          <a:schemeClr val="dk1"/>
                        </a:buClr>
                        <a:buSzPts val="1800"/>
                        <a:buFont typeface="Times New Roman"/>
                        <a:buNone/>
                      </a:pPr>
                      <a:r>
                        <a:rPr b="1" i="0" lang="uk-UA" sz="1800" u="none" cap="none" strike="noStrike">
                          <a:solidFill>
                            <a:schemeClr val="dk1"/>
                          </a:solidFill>
                          <a:latin typeface="Times New Roman"/>
                          <a:ea typeface="Times New Roman"/>
                          <a:cs typeface="Times New Roman"/>
                          <a:sym typeface="Times New Roman"/>
                        </a:rPr>
                        <a:t>12</a:t>
                      </a:r>
                      <a:endParaRPr b="1" i="0" sz="1800" u="none" cap="none" strike="noStrike">
                        <a:solidFill>
                          <a:schemeClr val="dk1"/>
                        </a:solidFill>
                        <a:latin typeface="Times New Roman"/>
                        <a:ea typeface="Times New Roman"/>
                        <a:cs typeface="Times New Roman"/>
                        <a:sym typeface="Times New Roman"/>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800"/>
                        <a:buFont typeface="Times New Roman"/>
                        <a:buNone/>
                      </a:pPr>
                      <a:r>
                        <a:rPr b="0" i="0" lang="uk-UA" sz="1800" u="none" cap="none" strike="noStrike">
                          <a:solidFill>
                            <a:schemeClr val="dk1"/>
                          </a:solidFill>
                          <a:latin typeface="Times New Roman"/>
                          <a:ea typeface="Times New Roman"/>
                          <a:cs typeface="Times New Roman"/>
                          <a:sym typeface="Times New Roman"/>
                        </a:rPr>
                        <a:t>Прогул державного службовця (у тому числі відсутність на службі більше трьох годин протягом робочого дня) без поважних причин</a:t>
                      </a:r>
                      <a:endParaRPr/>
                    </a:p>
                  </a:txBody>
                  <a:tcPr marT="45700" marB="4570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800"/>
                        <a:buFont typeface="Times New Roman"/>
                        <a:buNone/>
                      </a:pPr>
                      <a:r>
                        <a:rPr b="0" i="0" lang="uk-UA" sz="1800" u="none" cap="none" strike="noStrike">
                          <a:solidFill>
                            <a:schemeClr val="dk1"/>
                          </a:solidFill>
                          <a:latin typeface="Times New Roman"/>
                          <a:ea typeface="Times New Roman"/>
                          <a:cs typeface="Times New Roman"/>
                          <a:sym typeface="Times New Roman"/>
                        </a:rPr>
                        <a:t>Оголошення догани (ч. 3 ст. 66 Закону). У разі вчинення систематично цього дисциплінарного проступку - звільнення з посади державної служби (ч. 5 ст. 66 Закону)</a:t>
                      </a:r>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188700">
                <a:tc>
                  <a:txBody>
                    <a:bodyPr/>
                    <a:lstStyle/>
                    <a:p>
                      <a:pPr indent="0" lvl="0" marL="0" marR="0" rtl="0" algn="ctr">
                        <a:lnSpc>
                          <a:spcPct val="100000"/>
                        </a:lnSpc>
                        <a:spcBef>
                          <a:spcPts val="0"/>
                        </a:spcBef>
                        <a:spcAft>
                          <a:spcPts val="0"/>
                        </a:spcAft>
                        <a:buClr>
                          <a:schemeClr val="dk1"/>
                        </a:buClr>
                        <a:buSzPts val="1800"/>
                        <a:buFont typeface="Times New Roman"/>
                        <a:buNone/>
                      </a:pPr>
                      <a:r>
                        <a:rPr b="1" i="0" lang="uk-UA" sz="1800" u="none" cap="none" strike="noStrike">
                          <a:solidFill>
                            <a:schemeClr val="dk1"/>
                          </a:solidFill>
                          <a:latin typeface="Times New Roman"/>
                          <a:ea typeface="Times New Roman"/>
                          <a:cs typeface="Times New Roman"/>
                          <a:sym typeface="Times New Roman"/>
                        </a:rPr>
                        <a:t>13</a:t>
                      </a:r>
                      <a:endParaRPr b="1" i="0" sz="1800" u="none" cap="none" strike="noStrike">
                        <a:solidFill>
                          <a:schemeClr val="dk1"/>
                        </a:solidFill>
                        <a:latin typeface="Times New Roman"/>
                        <a:ea typeface="Times New Roman"/>
                        <a:cs typeface="Times New Roman"/>
                        <a:sym typeface="Times New Roman"/>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800"/>
                        <a:buFont typeface="Times New Roman"/>
                        <a:buNone/>
                      </a:pPr>
                      <a:r>
                        <a:rPr b="0" i="0" lang="uk-UA" sz="1800" u="none" cap="none" strike="noStrike">
                          <a:solidFill>
                            <a:schemeClr val="dk1"/>
                          </a:solidFill>
                          <a:latin typeface="Times New Roman"/>
                          <a:ea typeface="Times New Roman"/>
                          <a:cs typeface="Times New Roman"/>
                          <a:sym typeface="Times New Roman"/>
                        </a:rPr>
                        <a:t>Поява державного службовця на службі в нетверезому стані, у стані наркотичного або токсичного сп’яніння</a:t>
                      </a:r>
                      <a:endParaRPr/>
                    </a:p>
                  </a:txBody>
                  <a:tcPr marT="45700" marB="4570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800"/>
                        <a:buFont typeface="Times New Roman"/>
                        <a:buNone/>
                      </a:pPr>
                      <a:r>
                        <a:rPr b="0" i="0" lang="uk-UA" sz="18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690250">
                <a:tc>
                  <a:txBody>
                    <a:bodyPr/>
                    <a:lstStyle/>
                    <a:p>
                      <a:pPr indent="0" lvl="0" marL="0" marR="0" rtl="0" algn="ctr">
                        <a:lnSpc>
                          <a:spcPct val="100000"/>
                        </a:lnSpc>
                        <a:spcBef>
                          <a:spcPts val="0"/>
                        </a:spcBef>
                        <a:spcAft>
                          <a:spcPts val="0"/>
                        </a:spcAft>
                        <a:buClr>
                          <a:schemeClr val="dk1"/>
                        </a:buClr>
                        <a:buSzPts val="1800"/>
                        <a:buFont typeface="Times New Roman"/>
                        <a:buNone/>
                      </a:pPr>
                      <a:r>
                        <a:rPr b="1" i="0" lang="uk-UA" sz="1800" u="none" cap="none" strike="noStrike">
                          <a:solidFill>
                            <a:schemeClr val="dk1"/>
                          </a:solidFill>
                          <a:latin typeface="Times New Roman"/>
                          <a:ea typeface="Times New Roman"/>
                          <a:cs typeface="Times New Roman"/>
                          <a:sym typeface="Times New Roman"/>
                        </a:rPr>
                        <a:t>14</a:t>
                      </a:r>
                      <a:endParaRPr b="1" i="0" sz="1800" u="none" cap="none" strike="noStrike">
                        <a:solidFill>
                          <a:schemeClr val="dk1"/>
                        </a:solidFill>
                        <a:latin typeface="Times New Roman"/>
                        <a:ea typeface="Times New Roman"/>
                        <a:cs typeface="Times New Roman"/>
                        <a:sym typeface="Times New Roman"/>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800"/>
                        <a:buFont typeface="Times New Roman"/>
                        <a:buNone/>
                      </a:pPr>
                      <a:r>
                        <a:rPr b="0" i="0" lang="uk-UA" sz="1800" u="none" cap="none" strike="noStrike">
                          <a:solidFill>
                            <a:schemeClr val="dk1"/>
                          </a:solidFill>
                          <a:latin typeface="Times New Roman"/>
                          <a:ea typeface="Times New Roman"/>
                          <a:cs typeface="Times New Roman"/>
                          <a:sym typeface="Times New Roman"/>
                        </a:rPr>
                        <a:t>Прийняття державним службовцем необґрунтованого рішення, що спричинило порушення цілісності державного або комунального майна, незаконне їх використання або інше заподіяння шкоди державному чи комунальному майну, якщо такі дії не містять складу злочину або адміністративного правопорушення</a:t>
                      </a:r>
                      <a:endParaRPr/>
                    </a:p>
                  </a:txBody>
                  <a:tcPr marT="45700" marB="4570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800"/>
                        <a:buFont typeface="Times New Roman"/>
                        <a:buNone/>
                      </a:pPr>
                      <a:r>
                        <a:rPr b="0" i="0" lang="uk-UA" sz="1800" u="none" cap="none" strike="noStrike">
                          <a:solidFill>
                            <a:schemeClr val="dk1"/>
                          </a:solidFill>
                          <a:latin typeface="Times New Roman"/>
                          <a:ea typeface="Times New Roman"/>
                          <a:cs typeface="Times New Roman"/>
                          <a:sym typeface="Times New Roman"/>
                        </a:rPr>
                        <a:t>Звільнення з посади державної служби (ч. 5 ст. 66 Закону)</a:t>
                      </a:r>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pic>
        <p:nvPicPr>
          <p:cNvPr id="701" name="Google Shape;701;p105"/>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4000"/>
          </a:blip>
          <a:stretch>
            <a:fillRect/>
          </a:stretch>
        </a:blipFill>
      </p:bgPr>
    </p:bg>
    <p:spTree>
      <p:nvGrpSpPr>
        <p:cNvPr id="705" name="Shape 705"/>
        <p:cNvGrpSpPr/>
        <p:nvPr/>
      </p:nvGrpSpPr>
      <p:grpSpPr>
        <a:xfrm>
          <a:off x="0" y="0"/>
          <a:ext cx="0" cy="0"/>
          <a:chOff x="0" y="0"/>
          <a:chExt cx="0" cy="0"/>
        </a:xfrm>
      </p:grpSpPr>
      <p:sp>
        <p:nvSpPr>
          <p:cNvPr id="706" name="Google Shape;706;p106"/>
          <p:cNvSpPr txBox="1"/>
          <p:nvPr>
            <p:ph type="title"/>
          </p:nvPr>
        </p:nvSpPr>
        <p:spPr>
          <a:xfrm>
            <a:off x="360527" y="0"/>
            <a:ext cx="11485729"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B0F0"/>
              </a:buClr>
              <a:buSzPts val="4400"/>
              <a:buFont typeface="Calibri"/>
              <a:buNone/>
            </a:pPr>
            <a:r>
              <a:rPr b="1" lang="uk-UA">
                <a:solidFill>
                  <a:srgbClr val="00B0F0"/>
                </a:solidFill>
                <a:latin typeface="Calibri"/>
                <a:ea typeface="Calibri"/>
                <a:cs typeface="Calibri"/>
                <a:sym typeface="Calibri"/>
              </a:rPr>
              <a:t>Матеріальна відповідальність</a:t>
            </a:r>
            <a:endParaRPr/>
          </a:p>
        </p:txBody>
      </p:sp>
      <p:pic>
        <p:nvPicPr>
          <p:cNvPr id="707" name="Google Shape;707;p106"/>
          <p:cNvPicPr preferRelativeResize="0"/>
          <p:nvPr/>
        </p:nvPicPr>
        <p:blipFill rotWithShape="1">
          <a:blip r:embed="rId4">
            <a:alphaModFix/>
          </a:blip>
          <a:srcRect b="0" l="0" r="0" t="0"/>
          <a:stretch/>
        </p:blipFill>
        <p:spPr>
          <a:xfrm>
            <a:off x="10923922" y="0"/>
            <a:ext cx="1268078" cy="1268078"/>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107"/>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713" name="Google Shape;713;p107"/>
          <p:cNvSpPr txBox="1"/>
          <p:nvPr>
            <p:ph idx="1" type="body"/>
          </p:nvPr>
        </p:nvSpPr>
        <p:spPr>
          <a:xfrm>
            <a:off x="368490" y="545910"/>
            <a:ext cx="11491414" cy="5813947"/>
          </a:xfrm>
          <a:prstGeom prst="rect">
            <a:avLst/>
          </a:prstGeom>
          <a:noFill/>
          <a:ln>
            <a:noFill/>
          </a:ln>
        </p:spPr>
        <p:txBody>
          <a:bodyPr anchorCtr="0" anchor="t" bIns="45700" lIns="91425" spcFirstLastPara="1" rIns="91425" wrap="square" tIns="45700">
            <a:normAutofit fontScale="92500" lnSpcReduction="20000"/>
          </a:bodyPr>
          <a:lstStyle/>
          <a:p>
            <a:pPr indent="531813" lvl="0" marL="0" rtl="0" algn="just">
              <a:lnSpc>
                <a:spcPct val="90000"/>
              </a:lnSpc>
              <a:spcBef>
                <a:spcPts val="0"/>
              </a:spcBef>
              <a:spcAft>
                <a:spcPts val="0"/>
              </a:spcAft>
              <a:buClr>
                <a:schemeClr val="dk1"/>
              </a:buClr>
              <a:buSzPct val="100000"/>
              <a:buNone/>
            </a:pPr>
            <a:r>
              <a:rPr lang="uk-UA"/>
              <a:t> Матеріальна та моральна шкода, заподіяна фізичним та юридичним особам незаконними рішеннями, діями чи бездіяльністю державних службовців під час здійснення ними своїх повноважень, </a:t>
            </a:r>
            <a:r>
              <a:rPr b="1" lang="uk-UA">
                <a:solidFill>
                  <a:srgbClr val="253B97"/>
                </a:solidFill>
              </a:rPr>
              <a:t>відшкодовується за рахунок держави</a:t>
            </a:r>
            <a:r>
              <a:rPr lang="uk-UA">
                <a:solidFill>
                  <a:srgbClr val="253B97"/>
                </a:solidFill>
              </a:rPr>
              <a:t>.</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Держава в особі суб’єкта призначення має право </a:t>
            </a:r>
            <a:r>
              <a:rPr b="1" lang="uk-UA">
                <a:solidFill>
                  <a:srgbClr val="253B97"/>
                </a:solidFill>
              </a:rPr>
              <a:t>зворотної вимоги </a:t>
            </a:r>
            <a:r>
              <a:rPr lang="uk-UA"/>
              <a:t>(регресу) у розмірі та порядку, визначених законом, до:</a:t>
            </a:r>
            <a:endParaRPr/>
          </a:p>
          <a:p>
            <a:pPr indent="531813" lvl="0" marL="0" rtl="0" algn="just">
              <a:lnSpc>
                <a:spcPct val="90000"/>
              </a:lnSpc>
              <a:spcBef>
                <a:spcPts val="1000"/>
              </a:spcBef>
              <a:spcAft>
                <a:spcPts val="0"/>
              </a:spcAft>
              <a:buClr>
                <a:schemeClr val="dk1"/>
              </a:buClr>
              <a:buSzPct val="100000"/>
              <a:buNone/>
            </a:pPr>
            <a:r>
              <a:rPr lang="uk-UA"/>
              <a:t>1) державного службовця, який заподіяв шкоду;</a:t>
            </a:r>
            <a:endParaRPr/>
          </a:p>
          <a:p>
            <a:pPr indent="531813" lvl="0" marL="0" rtl="0" algn="just">
              <a:lnSpc>
                <a:spcPct val="90000"/>
              </a:lnSpc>
              <a:spcBef>
                <a:spcPts val="1000"/>
              </a:spcBef>
              <a:spcAft>
                <a:spcPts val="0"/>
              </a:spcAft>
              <a:buClr>
                <a:schemeClr val="dk1"/>
              </a:buClr>
              <a:buSzPct val="100000"/>
              <a:buNone/>
            </a:pPr>
            <a:r>
              <a:rPr lang="uk-UA"/>
              <a:t>2) посадової особи (осіб), винної (винних) у незаконному звільненні, відстороненні або переведенні державного службовця чи іншого працівника на іншу посаду, щодо відшкодування матеріальної та моральної шкоди, заподіяної державному органу у зв’язку </a:t>
            </a:r>
            <a:r>
              <a:rPr b="1" lang="uk-UA">
                <a:solidFill>
                  <a:srgbClr val="253B97"/>
                </a:solidFill>
              </a:rPr>
              <a:t>з оплатою часу вимушеного прогулу </a:t>
            </a:r>
            <a:r>
              <a:rPr lang="uk-UA"/>
              <a:t>або часу виконання нижчеоплачуваної роботи.</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У разі застосування зворотної вимоги (регресу) державний службовець несе матеріальну відповідальність тільки за шкоду, </a:t>
            </a:r>
            <a:r>
              <a:rPr b="1" lang="uk-UA">
                <a:solidFill>
                  <a:srgbClr val="253B97"/>
                </a:solidFill>
              </a:rPr>
              <a:t>умисно заподіяну </a:t>
            </a:r>
            <a:r>
              <a:rPr lang="uk-UA"/>
              <a:t>його протиправними діями або бездіяльністю.</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108"/>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719" name="Google Shape;719;p108"/>
          <p:cNvSpPr txBox="1"/>
          <p:nvPr>
            <p:ph idx="1" type="body"/>
          </p:nvPr>
        </p:nvSpPr>
        <p:spPr>
          <a:xfrm>
            <a:off x="313899" y="464024"/>
            <a:ext cx="11586949" cy="5936776"/>
          </a:xfrm>
          <a:prstGeom prst="rect">
            <a:avLst/>
          </a:prstGeom>
          <a:noFill/>
          <a:ln>
            <a:noFill/>
          </a:ln>
        </p:spPr>
        <p:txBody>
          <a:bodyPr anchorCtr="0" anchor="t" bIns="45700" lIns="91425" spcFirstLastPara="1" rIns="91425" wrap="square" tIns="45700">
            <a:normAutofit fontScale="92500" lnSpcReduction="10000"/>
          </a:bodyPr>
          <a:lstStyle/>
          <a:p>
            <a:pPr indent="531813" lvl="0" marL="0" rtl="0" algn="just">
              <a:lnSpc>
                <a:spcPct val="90000"/>
              </a:lnSpc>
              <a:spcBef>
                <a:spcPts val="0"/>
              </a:spcBef>
              <a:spcAft>
                <a:spcPts val="0"/>
              </a:spcAft>
              <a:buClr>
                <a:schemeClr val="dk1"/>
              </a:buClr>
              <a:buSzPct val="100000"/>
              <a:buNone/>
            </a:pPr>
            <a:r>
              <a:rPr lang="uk-UA"/>
              <a:t>Державний службовець </a:t>
            </a:r>
            <a:r>
              <a:rPr b="1" lang="uk-UA">
                <a:solidFill>
                  <a:srgbClr val="253B97"/>
                </a:solidFill>
              </a:rPr>
              <a:t>зобов’язаний відшкодувати</a:t>
            </a:r>
            <a:r>
              <a:rPr b="1" lang="uk-UA">
                <a:solidFill>
                  <a:srgbClr val="FF0000"/>
                </a:solidFill>
              </a:rPr>
              <a:t> </a:t>
            </a:r>
            <a:r>
              <a:rPr lang="uk-UA"/>
              <a:t>державі шкоду, заподіяну внаслідок неналежного виконання ним посадових обов’язків.</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Шкодою, заподіяною державним службовцем державі, є також виплачене державою відшкодування шкоди, заподіяної державним службовцем третій особі внаслідок неналежного виконання ним посадових обов’язків.</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У разі спільного заподіяння шкоди кількома державними службовцями кожен із них несе відповідальність у розмірі, </a:t>
            </a:r>
            <a:r>
              <a:rPr b="1" lang="uk-UA">
                <a:solidFill>
                  <a:srgbClr val="253B97"/>
                </a:solidFill>
              </a:rPr>
              <a:t>пропорційному ступеню вини</a:t>
            </a:r>
            <a:r>
              <a:rPr lang="uk-UA">
                <a:solidFill>
                  <a:srgbClr val="253B97"/>
                </a:solidFill>
              </a:rPr>
              <a:t>.</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Під час визначення розміру відшкодування враховуються майнове становище державного службовця, співвідношення розміру заподіяної шкоди до його заробітної плати, ризик виникнення шкоди, досвід державної служби, надані державному службовцю накази (розпорядження), а також інші обставини, у зв’язку з якими повне відшкодування державним службовцем шкоди буде необґрунтованим.</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pic>
        <p:nvPicPr>
          <p:cNvPr id="724" name="Google Shape;724;p109"/>
          <p:cNvPicPr preferRelativeResize="0"/>
          <p:nvPr/>
        </p:nvPicPr>
        <p:blipFill rotWithShape="1">
          <a:blip r:embed="rId3">
            <a:alphaModFix/>
          </a:blip>
          <a:srcRect b="0" l="0" r="0" t="0"/>
          <a:stretch/>
        </p:blipFill>
        <p:spPr>
          <a:xfrm>
            <a:off x="10923922" y="0"/>
            <a:ext cx="1268078" cy="1268078"/>
          </a:xfrm>
          <a:prstGeom prst="rect">
            <a:avLst/>
          </a:prstGeom>
          <a:noFill/>
          <a:ln>
            <a:noFill/>
          </a:ln>
        </p:spPr>
      </p:pic>
      <p:sp>
        <p:nvSpPr>
          <p:cNvPr id="725" name="Google Shape;725;p109"/>
          <p:cNvSpPr txBox="1"/>
          <p:nvPr>
            <p:ph idx="1" type="body"/>
          </p:nvPr>
        </p:nvSpPr>
        <p:spPr>
          <a:xfrm>
            <a:off x="327546" y="450376"/>
            <a:ext cx="11573302" cy="6018663"/>
          </a:xfrm>
          <a:prstGeom prst="rect">
            <a:avLst/>
          </a:prstGeom>
          <a:noFill/>
          <a:ln>
            <a:noFill/>
          </a:ln>
        </p:spPr>
        <p:txBody>
          <a:bodyPr anchorCtr="0" anchor="t" bIns="45700" lIns="91425" spcFirstLastPara="1" rIns="91425" wrap="square" tIns="45700">
            <a:normAutofit fontScale="85000" lnSpcReduction="20000"/>
          </a:bodyPr>
          <a:lstStyle/>
          <a:p>
            <a:pPr indent="531813" lvl="0" marL="0" rtl="0" algn="just">
              <a:lnSpc>
                <a:spcPct val="90000"/>
              </a:lnSpc>
              <a:spcBef>
                <a:spcPts val="0"/>
              </a:spcBef>
              <a:spcAft>
                <a:spcPts val="0"/>
              </a:spcAft>
              <a:buClr>
                <a:schemeClr val="dk1"/>
              </a:buClr>
              <a:buSzPct val="100000"/>
              <a:buNone/>
            </a:pPr>
            <a:r>
              <a:rPr lang="uk-UA"/>
              <a:t>Для відшкодування шкоди керівник державної служби вносить державному службовцю </a:t>
            </a:r>
            <a:r>
              <a:rPr b="1" lang="uk-UA">
                <a:solidFill>
                  <a:srgbClr val="253B97"/>
                </a:solidFill>
              </a:rPr>
              <a:t>письмову пропозицію</a:t>
            </a:r>
            <a:r>
              <a:rPr lang="uk-UA">
                <a:solidFill>
                  <a:srgbClr val="253B97"/>
                </a:solidFill>
              </a:rPr>
              <a:t>, </a:t>
            </a:r>
            <a:r>
              <a:rPr lang="uk-UA"/>
              <a:t>в якій зазначаються розмір, порядок і строки відшкодування шкоди, а також обставини, що стали підставою для відшкодування. Державний службовець повинен дати відповідь на пропозицію про добровільне відшкодування шкоди у письмовій формі.</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Пропозиція може бути внесена протягом </a:t>
            </a:r>
            <a:r>
              <a:rPr b="1" lang="uk-UA">
                <a:solidFill>
                  <a:srgbClr val="253B97"/>
                </a:solidFill>
              </a:rPr>
              <a:t>трьох місяців з дня</a:t>
            </a:r>
            <a:r>
              <a:rPr lang="uk-UA">
                <a:solidFill>
                  <a:srgbClr val="253B97"/>
                </a:solidFill>
              </a:rPr>
              <a:t>, </a:t>
            </a:r>
            <a:r>
              <a:rPr lang="uk-UA"/>
              <a:t>коли керівник державної служби дізнався чи мав дізнатися про обставини, що є підставою для пред’явлення вимоги, але не пізніше ніж через три роки з дня заподіяння шкоди.</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Державний службовець </a:t>
            </a:r>
            <a:r>
              <a:rPr b="1" lang="uk-UA">
                <a:solidFill>
                  <a:srgbClr val="253B97"/>
                </a:solidFill>
              </a:rPr>
              <a:t>повинен дати відповідь </a:t>
            </a:r>
            <a:r>
              <a:rPr lang="uk-UA"/>
              <a:t>на пропозицію про відшкодування шкоди в письмовій формі протягом двох тижнів з дня отримання пропозиції.</a:t>
            </a:r>
            <a:endParaRPr/>
          </a:p>
          <a:p>
            <a:pPr indent="531813" lvl="0" marL="0" rtl="0" algn="just">
              <a:lnSpc>
                <a:spcPct val="90000"/>
              </a:lnSpc>
              <a:spcBef>
                <a:spcPts val="1000"/>
              </a:spcBef>
              <a:spcAft>
                <a:spcPts val="0"/>
              </a:spcAft>
              <a:buClr>
                <a:schemeClr val="dk1"/>
              </a:buClr>
              <a:buSzPct val="100000"/>
              <a:buNone/>
            </a:pPr>
            <a:r>
              <a:t/>
            </a:r>
            <a:endParaRPr/>
          </a:p>
          <a:p>
            <a:pPr indent="531813" lvl="0" marL="0" rtl="0" algn="just">
              <a:lnSpc>
                <a:spcPct val="90000"/>
              </a:lnSpc>
              <a:spcBef>
                <a:spcPts val="1000"/>
              </a:spcBef>
              <a:spcAft>
                <a:spcPts val="0"/>
              </a:spcAft>
              <a:buClr>
                <a:schemeClr val="dk1"/>
              </a:buClr>
              <a:buSzPct val="100000"/>
              <a:buNone/>
            </a:pPr>
            <a:r>
              <a:rPr lang="uk-UA"/>
              <a:t>У разі ненадання державним службовцем відповіді на пропозицію про добровільне відшкодування шкоди, відмови від відшкодування шкоди чи невідшкодування шкоди до зазначеного у пропозиції строку керівник державної служби може звернутися з позовом про таке відшкодування </a:t>
            </a:r>
            <a:r>
              <a:rPr b="1" lang="uk-UA">
                <a:solidFill>
                  <a:srgbClr val="253B97"/>
                </a:solidFill>
              </a:rPr>
              <a:t>до суду</a:t>
            </a:r>
            <a:r>
              <a:rPr lang="uk-UA">
                <a:solidFill>
                  <a:srgbClr val="253B97"/>
                </a:solidFill>
              </a:rPr>
              <a:t>.</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10"/>
          <p:cNvSpPr txBox="1"/>
          <p:nvPr>
            <p:ph type="title"/>
          </p:nvPr>
        </p:nvSpPr>
        <p:spPr>
          <a:xfrm>
            <a:off x="327259" y="0"/>
            <a:ext cx="11521440" cy="61247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B0F0"/>
              </a:buClr>
              <a:buSzPct val="100000"/>
              <a:buFont typeface="Calibri"/>
              <a:buNone/>
            </a:pPr>
            <a:r>
              <a:rPr b="1" lang="uk-UA">
                <a:solidFill>
                  <a:srgbClr val="00B0F0"/>
                </a:solidFill>
              </a:rPr>
              <a:t>ДЯКУЮ ЗА УВАГУ!</a:t>
            </a:r>
            <a:endParaRPr b="1">
              <a:solidFill>
                <a:srgbClr val="00B0F0"/>
              </a:solidFill>
            </a:endParaRPr>
          </a:p>
        </p:txBody>
      </p:sp>
      <p:sp>
        <p:nvSpPr>
          <p:cNvPr id="731" name="Google Shape;731;p110"/>
          <p:cNvSpPr txBox="1"/>
          <p:nvPr>
            <p:ph idx="1" type="body"/>
          </p:nvPr>
        </p:nvSpPr>
        <p:spPr>
          <a:xfrm>
            <a:off x="97972" y="612475"/>
            <a:ext cx="6735966" cy="615408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uk-UA" u="sng"/>
              <a:t>КОНТАКТНА ІНФОРМАЦІЯ:</a:t>
            </a:r>
            <a:endParaRPr/>
          </a:p>
          <a:p>
            <a:pPr indent="0" lvl="0" marL="0" rtl="0" algn="ctr">
              <a:lnSpc>
                <a:spcPct val="90000"/>
              </a:lnSpc>
              <a:spcBef>
                <a:spcPts val="1000"/>
              </a:spcBef>
              <a:spcAft>
                <a:spcPts val="0"/>
              </a:spcAft>
              <a:buClr>
                <a:schemeClr val="dk1"/>
              </a:buClr>
              <a:buSzPts val="2800"/>
              <a:buNone/>
            </a:pPr>
            <a:r>
              <a:t/>
            </a:r>
            <a:endParaRPr/>
          </a:p>
          <a:p>
            <a:pPr indent="0" lvl="0" marL="0" rtl="0" algn="ctr">
              <a:lnSpc>
                <a:spcPct val="90000"/>
              </a:lnSpc>
              <a:spcBef>
                <a:spcPts val="1000"/>
              </a:spcBef>
              <a:spcAft>
                <a:spcPts val="0"/>
              </a:spcAft>
              <a:buClr>
                <a:schemeClr val="dk1"/>
              </a:buClr>
              <a:buSzPts val="2800"/>
              <a:buNone/>
            </a:pPr>
            <a:r>
              <a:rPr lang="uk-UA"/>
              <a:t>Начальник управління </a:t>
            </a:r>
            <a:endParaRPr/>
          </a:p>
          <a:p>
            <a:pPr indent="0" lvl="0" marL="0" rtl="0" algn="ctr">
              <a:lnSpc>
                <a:spcPct val="90000"/>
              </a:lnSpc>
              <a:spcBef>
                <a:spcPts val="1000"/>
              </a:spcBef>
              <a:spcAft>
                <a:spcPts val="0"/>
              </a:spcAft>
              <a:buClr>
                <a:schemeClr val="dk1"/>
              </a:buClr>
              <a:buSzPts val="2800"/>
              <a:buNone/>
            </a:pPr>
            <a:r>
              <a:rPr b="1" lang="uk-UA"/>
              <a:t>Гаврилюк Максим Петрович</a:t>
            </a:r>
            <a:r>
              <a:rPr lang="uk-UA"/>
              <a:t>, </a:t>
            </a:r>
            <a:endParaRPr/>
          </a:p>
          <a:p>
            <a:pPr indent="0" lvl="0" marL="0" rtl="0" algn="ctr">
              <a:lnSpc>
                <a:spcPct val="90000"/>
              </a:lnSpc>
              <a:spcBef>
                <a:spcPts val="1000"/>
              </a:spcBef>
              <a:spcAft>
                <a:spcPts val="0"/>
              </a:spcAft>
              <a:buClr>
                <a:schemeClr val="dk1"/>
              </a:buClr>
              <a:buSzPts val="2800"/>
              <a:buNone/>
            </a:pPr>
            <a:r>
              <a:rPr lang="uk-UA"/>
              <a:t>контактні телефони: (0542) 607 609, (0542) 607 608, </a:t>
            </a:r>
            <a:endParaRPr/>
          </a:p>
          <a:p>
            <a:pPr indent="0" lvl="0" marL="0" rtl="0" algn="ctr">
              <a:lnSpc>
                <a:spcPct val="90000"/>
              </a:lnSpc>
              <a:spcBef>
                <a:spcPts val="1000"/>
              </a:spcBef>
              <a:spcAft>
                <a:spcPts val="0"/>
              </a:spcAft>
              <a:buClr>
                <a:schemeClr val="dk1"/>
              </a:buClr>
              <a:buSzPts val="2800"/>
              <a:buNone/>
            </a:pPr>
            <a:r>
              <a:rPr lang="uk-UA"/>
              <a:t>(066) 060 60 33. </a:t>
            </a:r>
            <a:endParaRPr/>
          </a:p>
          <a:p>
            <a:pPr indent="0" lvl="0" marL="0" rtl="0" algn="ctr">
              <a:lnSpc>
                <a:spcPct val="90000"/>
              </a:lnSpc>
              <a:spcBef>
                <a:spcPts val="1000"/>
              </a:spcBef>
              <a:spcAft>
                <a:spcPts val="0"/>
              </a:spcAft>
              <a:buClr>
                <a:schemeClr val="dk1"/>
              </a:buClr>
              <a:buSzPts val="2800"/>
              <a:buNone/>
            </a:pPr>
            <a:r>
              <a:t/>
            </a:r>
            <a:endParaRPr/>
          </a:p>
          <a:p>
            <a:pPr indent="0" lvl="0" marL="0" rtl="0" algn="ctr">
              <a:lnSpc>
                <a:spcPct val="90000"/>
              </a:lnSpc>
              <a:spcBef>
                <a:spcPts val="1000"/>
              </a:spcBef>
              <a:spcAft>
                <a:spcPts val="0"/>
              </a:spcAft>
              <a:buClr>
                <a:schemeClr val="dk1"/>
              </a:buClr>
              <a:buSzPts val="2800"/>
              <a:buNone/>
            </a:pPr>
            <a:r>
              <a:t/>
            </a:r>
            <a:endParaRPr/>
          </a:p>
          <a:p>
            <a:pPr indent="0" lvl="0" marL="0" rtl="0" algn="ctr">
              <a:lnSpc>
                <a:spcPct val="90000"/>
              </a:lnSpc>
              <a:spcBef>
                <a:spcPts val="1000"/>
              </a:spcBef>
              <a:spcAft>
                <a:spcPts val="0"/>
              </a:spcAft>
              <a:buClr>
                <a:schemeClr val="dk1"/>
              </a:buClr>
              <a:buSzPts val="2800"/>
              <a:buNone/>
            </a:pPr>
            <a:r>
              <a:rPr lang="uk-UA"/>
              <a:t>e-пошта: central@nads.gov.ua </a:t>
            </a:r>
            <a:endParaRPr/>
          </a:p>
        </p:txBody>
      </p:sp>
      <p:sp>
        <p:nvSpPr>
          <p:cNvPr id="732" name="Google Shape;732;p110"/>
          <p:cNvSpPr txBox="1"/>
          <p:nvPr/>
        </p:nvSpPr>
        <p:spPr>
          <a:xfrm>
            <a:off x="6833936" y="837397"/>
            <a:ext cx="5022783" cy="2204187"/>
          </a:xfrm>
          <a:prstGeom prst="rect">
            <a:avLst/>
          </a:prstGeom>
          <a:noFill/>
          <a:ln>
            <a:noFill/>
          </a:ln>
        </p:spPr>
        <p:txBody>
          <a:bodyPr anchorCtr="0" anchor="ctr" bIns="45700" lIns="91425" spcFirstLastPara="1" rIns="91425" wrap="square" tIns="45700">
            <a:normAutofit fontScale="70000" lnSpcReduction="20000"/>
          </a:bodyPr>
          <a:lstStyle/>
          <a:p>
            <a:pPr indent="0" lvl="0" marL="0" marR="0" rtl="0" algn="ctr">
              <a:lnSpc>
                <a:spcPct val="90000"/>
              </a:lnSpc>
              <a:spcBef>
                <a:spcPts val="0"/>
              </a:spcBef>
              <a:spcAft>
                <a:spcPts val="0"/>
              </a:spcAft>
              <a:buClr>
                <a:srgbClr val="000000"/>
              </a:buClr>
              <a:buSzPct val="100000"/>
              <a:buFont typeface="Calibri"/>
              <a:buNone/>
            </a:pPr>
            <a:r>
              <a:rPr b="0" i="0" lang="uk-UA" sz="4400" u="none" cap="none" strike="noStrike">
                <a:solidFill>
                  <a:srgbClr val="000000"/>
                </a:solidFill>
                <a:latin typeface="Calibri"/>
                <a:ea typeface="Calibri"/>
                <a:cs typeface="Calibri"/>
                <a:sym typeface="Calibri"/>
              </a:rPr>
              <a:t>Наша сторінка у соціальній мережі Facebook – </a:t>
            </a:r>
            <a:endParaRPr b="0" i="0" sz="44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t/>
            </a:r>
            <a:endParaRPr b="0" i="0" sz="44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B0F0"/>
              </a:buClr>
              <a:buSzPct val="100000"/>
              <a:buFont typeface="Calibri"/>
              <a:buNone/>
            </a:pPr>
            <a:r>
              <a:rPr b="1" i="0" lang="uk-UA" sz="4400" u="sng" cap="none" strike="noStrike">
                <a:solidFill>
                  <a:schemeClr val="hlink"/>
                </a:solidFill>
                <a:latin typeface="Calibri"/>
                <a:ea typeface="Calibri"/>
                <a:cs typeface="Calibri"/>
                <a:sym typeface="Calibri"/>
                <a:hlinkClick r:id="rId3"/>
              </a:rPr>
              <a:t>https://www.facebook.com</a:t>
            </a:r>
            <a:endParaRPr b="1" i="0" sz="4400" u="none" cap="none" strike="noStrike">
              <a:solidFill>
                <a:srgbClr val="00B0F0"/>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ct val="100000"/>
              <a:buFont typeface="Calibri"/>
              <a:buNone/>
            </a:pPr>
            <a:r>
              <a:t/>
            </a:r>
            <a:endParaRPr b="1" i="0" sz="44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0000"/>
              </a:buClr>
              <a:buSzPct val="100000"/>
              <a:buFont typeface="Calibri"/>
              <a:buNone/>
            </a:pPr>
            <a:r>
              <a:rPr b="1" i="0" lang="uk-UA" sz="4400" u="none" cap="none" strike="noStrike">
                <a:solidFill>
                  <a:srgbClr val="000000"/>
                </a:solidFill>
                <a:latin typeface="Calibri"/>
                <a:ea typeface="Calibri"/>
                <a:cs typeface="Calibri"/>
                <a:sym typeface="Calibri"/>
              </a:rPr>
              <a:t>/centralNADS</a:t>
            </a:r>
            <a:endParaRPr b="1" i="0" sz="4400" u="none" cap="none" strike="noStrike">
              <a:solidFill>
                <a:srgbClr val="000000"/>
              </a:solidFill>
              <a:latin typeface="Calibri"/>
              <a:ea typeface="Calibri"/>
              <a:cs typeface="Calibri"/>
              <a:sym typeface="Calibri"/>
            </a:endParaRPr>
          </a:p>
        </p:txBody>
      </p:sp>
      <p:pic>
        <p:nvPicPr>
          <p:cNvPr id="733" name="Google Shape;733;p110"/>
          <p:cNvPicPr preferRelativeResize="0"/>
          <p:nvPr/>
        </p:nvPicPr>
        <p:blipFill rotWithShape="1">
          <a:blip r:embed="rId4">
            <a:alphaModFix/>
          </a:blip>
          <a:srcRect b="0" l="0" r="0" t="0"/>
          <a:stretch/>
        </p:blipFill>
        <p:spPr>
          <a:xfrm>
            <a:off x="7371423" y="3469719"/>
            <a:ext cx="4722605" cy="329684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