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84.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8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84.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79.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83.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80.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88.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Lst>
  <p:sldSz cy="6858000" cx="12192000"/>
  <p:notesSz cx="9144000" cy="6858000"/>
  <p:embeddedFontLst>
    <p:embeddedFont>
      <p:font typeface="Questrial"/>
      <p:regular r:id="rId9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84" Type="http://schemas.openxmlformats.org/officeDocument/2006/relationships/slide" Target="slides/slide79.xml"/><Relationship Id="rId83" Type="http://schemas.openxmlformats.org/officeDocument/2006/relationships/slide" Target="slides/slide78.xml"/><Relationship Id="rId42" Type="http://schemas.openxmlformats.org/officeDocument/2006/relationships/slide" Target="slides/slide37.xml"/><Relationship Id="rId86" Type="http://schemas.openxmlformats.org/officeDocument/2006/relationships/slide" Target="slides/slide81.xml"/><Relationship Id="rId41" Type="http://schemas.openxmlformats.org/officeDocument/2006/relationships/slide" Target="slides/slide36.xml"/><Relationship Id="rId85" Type="http://schemas.openxmlformats.org/officeDocument/2006/relationships/slide" Target="slides/slide80.xml"/><Relationship Id="rId44" Type="http://schemas.openxmlformats.org/officeDocument/2006/relationships/slide" Target="slides/slide39.xml"/><Relationship Id="rId88" Type="http://schemas.openxmlformats.org/officeDocument/2006/relationships/slide" Target="slides/slide83.xml"/><Relationship Id="rId43" Type="http://schemas.openxmlformats.org/officeDocument/2006/relationships/slide" Target="slides/slide38.xml"/><Relationship Id="rId87" Type="http://schemas.openxmlformats.org/officeDocument/2006/relationships/slide" Target="slides/slide82.xml"/><Relationship Id="rId46" Type="http://schemas.openxmlformats.org/officeDocument/2006/relationships/slide" Target="slides/slide41.xml"/><Relationship Id="rId45" Type="http://schemas.openxmlformats.org/officeDocument/2006/relationships/slide" Target="slides/slide40.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31" Type="http://schemas.openxmlformats.org/officeDocument/2006/relationships/slide" Target="slides/slide26.xml"/><Relationship Id="rId75" Type="http://schemas.openxmlformats.org/officeDocument/2006/relationships/slide" Target="slides/slide70.xml"/><Relationship Id="rId30" Type="http://schemas.openxmlformats.org/officeDocument/2006/relationships/slide" Target="slides/slide25.xml"/><Relationship Id="rId74" Type="http://schemas.openxmlformats.org/officeDocument/2006/relationships/slide" Target="slides/slide69.xml"/><Relationship Id="rId33" Type="http://schemas.openxmlformats.org/officeDocument/2006/relationships/slide" Target="slides/slide28.xml"/><Relationship Id="rId77" Type="http://schemas.openxmlformats.org/officeDocument/2006/relationships/slide" Target="slides/slide72.xml"/><Relationship Id="rId32" Type="http://schemas.openxmlformats.org/officeDocument/2006/relationships/slide" Target="slides/slide27.xml"/><Relationship Id="rId76" Type="http://schemas.openxmlformats.org/officeDocument/2006/relationships/slide" Target="slides/slide71.xml"/><Relationship Id="rId35" Type="http://schemas.openxmlformats.org/officeDocument/2006/relationships/slide" Target="slides/slide30.xml"/><Relationship Id="rId79" Type="http://schemas.openxmlformats.org/officeDocument/2006/relationships/slide" Target="slides/slide74.xml"/><Relationship Id="rId34" Type="http://schemas.openxmlformats.org/officeDocument/2006/relationships/slide" Target="slides/slide29.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slide" Target="slides/slide57.xml"/><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slide" Target="slides/slide59.xml"/><Relationship Id="rId63" Type="http://schemas.openxmlformats.org/officeDocument/2006/relationships/slide" Target="slides/slide58.xml"/><Relationship Id="rId22" Type="http://schemas.openxmlformats.org/officeDocument/2006/relationships/slide" Target="slides/slide17.xml"/><Relationship Id="rId66" Type="http://schemas.openxmlformats.org/officeDocument/2006/relationships/slide" Target="slides/slide61.xml"/><Relationship Id="rId21" Type="http://schemas.openxmlformats.org/officeDocument/2006/relationships/slide" Target="slides/slide16.xml"/><Relationship Id="rId65" Type="http://schemas.openxmlformats.org/officeDocument/2006/relationships/slide" Target="slides/slide60.xml"/><Relationship Id="rId24" Type="http://schemas.openxmlformats.org/officeDocument/2006/relationships/slide" Target="slides/slide19.xml"/><Relationship Id="rId68" Type="http://schemas.openxmlformats.org/officeDocument/2006/relationships/slide" Target="slides/slide63.xml"/><Relationship Id="rId23" Type="http://schemas.openxmlformats.org/officeDocument/2006/relationships/slide" Target="slides/slide18.xml"/><Relationship Id="rId67" Type="http://schemas.openxmlformats.org/officeDocument/2006/relationships/slide" Target="slides/slide62.xml"/><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slide" Target="slides/slide64.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95" Type="http://schemas.openxmlformats.org/officeDocument/2006/relationships/font" Target="fonts/Questrial-regular.fntdata"/><Relationship Id="rId50" Type="http://schemas.openxmlformats.org/officeDocument/2006/relationships/slide" Target="slides/slide45.xml"/><Relationship Id="rId94" Type="http://schemas.openxmlformats.org/officeDocument/2006/relationships/slide" Target="slides/slide89.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91" Type="http://schemas.openxmlformats.org/officeDocument/2006/relationships/slide" Target="slides/slide86.xml"/><Relationship Id="rId90" Type="http://schemas.openxmlformats.org/officeDocument/2006/relationships/slide" Target="slides/slide85.xml"/><Relationship Id="rId93" Type="http://schemas.openxmlformats.org/officeDocument/2006/relationships/slide" Target="slides/slide88.xml"/><Relationship Id="rId92" Type="http://schemas.openxmlformats.org/officeDocument/2006/relationships/slide" Target="slides/slide87.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962400" cy="3444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5180013" y="0"/>
            <a:ext cx="3962400" cy="3444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914400" y="3300413"/>
            <a:ext cx="7315200" cy="2700337"/>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6513513"/>
            <a:ext cx="3962400" cy="3444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5180013" y="6513513"/>
            <a:ext cx="3962400" cy="3444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uk-U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 name="Google Shape;86;p1: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2: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 name="Google Shape;95;p2: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3: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9" name="Google Shape;99;p3: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4: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5" name="Google Shape;105;p4: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5: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0" name="Google Shape;110;p5: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6: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6" name="Google Shape;116;p6: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7: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2" name="Google Shape;122;p7: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8: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8" name="Google Shape;128;p8: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9: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4" name="Google Shape;134;p9: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10: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2" name="Google Shape;142;p10: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11: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7" name="Google Shape;147;p11: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12: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2" name="Google Shape;152;p12: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13: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8" name="Google Shape;158;p13: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14: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5" name="Google Shape;165;p14: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15: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0" name="Google Shape;170;p15: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16: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6" name="Google Shape;176;p16: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17: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2" name="Google Shape;182;p17: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18: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8" name="Google Shape;188;p18: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19: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3" name="Google Shape;193;p19: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20: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9" name="Google Shape;199;p20: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21: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5" name="Google Shape;205;p21: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22: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5" name="Google Shape;215;p22: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23: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0" name="Google Shape;220;p23: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24: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6" name="Google Shape;226;p24: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25: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1" name="Google Shape;231;p25: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26: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7" name="Google Shape;237;p26: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27: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2" name="Google Shape;242;p27: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28: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8" name="Google Shape;248;p28: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29: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4" name="Google Shape;254;p29: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30: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9" name="Google Shape;259;p30: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31: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4" name="Google Shape;264;p31: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32: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9" name="Google Shape;269;p32: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4" name="Google Shape;274;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275" name="Google Shape;275;p3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200"/>
              <a:buFont typeface="Calibri"/>
              <a:buNone/>
            </a:pPr>
            <a:fld id="{00000000-1234-1234-1234-123412341234}" type="slidenum">
              <a:rPr lang="uk-UA"/>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p34: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6" name="Google Shape;316;p34: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p35: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5" name="Google Shape;325;p35: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p36: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1" name="Google Shape;331;p36: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p37: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9" name="Google Shape;339;p37: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p38: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5" name="Google Shape;345;p38: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p39: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1" name="Google Shape;351;p39: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p40: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7" name="Google Shape;357;p40: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p41: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3" name="Google Shape;363;p41: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p42: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8" name="Google Shape;368;p42: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p43: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4" name="Google Shape;374;p43: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p44: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9" name="Google Shape;379;p44: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p45: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4" name="Google Shape;384;p45: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p46: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0" name="Google Shape;390;p46: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p47: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6" name="Google Shape;396;p47: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p48: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1" name="Google Shape;401;p48: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p49: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7" name="Google Shape;407;p49: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p50: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3" name="Google Shape;413;p50: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p51: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8" name="Google Shape;418;p51: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p52: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3" name="Google Shape;423;p52: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53: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9" name="Google Shape;429;p53: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p54: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4" name="Google Shape;434;p54: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p55: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9" name="Google Shape;439;p55: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p56: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6" name="Google Shape;446;p56: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p57: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1" name="Google Shape;451;p57: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p58: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7" name="Google Shape;457;p58: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p59: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2" name="Google Shape;462;p59: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p60: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7" name="Google Shape;467;p60: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p61: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4" name="Google Shape;474;p61: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p62: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0" name="Google Shape;480;p62: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p63: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5" name="Google Shape;485;p63: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p64: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1" name="Google Shape;491;p64: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p65: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6" name="Google Shape;496;p65: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p66: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2" name="Google Shape;502;p66: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p67: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8" name="Google Shape;508;p67: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p68: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4" name="Google Shape;514;p68: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p69: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9" name="Google Shape;519;p69: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2" name="Shape 522"/>
        <p:cNvGrpSpPr/>
        <p:nvPr/>
      </p:nvGrpSpPr>
      <p:grpSpPr>
        <a:xfrm>
          <a:off x="0" y="0"/>
          <a:ext cx="0" cy="0"/>
          <a:chOff x="0" y="0"/>
          <a:chExt cx="0" cy="0"/>
        </a:xfrm>
      </p:grpSpPr>
      <p:sp>
        <p:nvSpPr>
          <p:cNvPr id="523" name="Google Shape;523;p70: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4" name="Google Shape;524;p70: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p71: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0" name="Google Shape;530;p71: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p72: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5" name="Google Shape;535;p72: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p73: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2" name="Google Shape;542;p73: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p74: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8" name="Google Shape;548;p74: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1" name="Shape 551"/>
        <p:cNvGrpSpPr/>
        <p:nvPr/>
      </p:nvGrpSpPr>
      <p:grpSpPr>
        <a:xfrm>
          <a:off x="0" y="0"/>
          <a:ext cx="0" cy="0"/>
          <a:chOff x="0" y="0"/>
          <a:chExt cx="0" cy="0"/>
        </a:xfrm>
      </p:grpSpPr>
      <p:sp>
        <p:nvSpPr>
          <p:cNvPr id="552" name="Google Shape;552;p75: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3" name="Google Shape;553;p75: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p76: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9" name="Google Shape;559;p76: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3" name="Shape 563"/>
        <p:cNvGrpSpPr/>
        <p:nvPr/>
      </p:nvGrpSpPr>
      <p:grpSpPr>
        <a:xfrm>
          <a:off x="0" y="0"/>
          <a:ext cx="0" cy="0"/>
          <a:chOff x="0" y="0"/>
          <a:chExt cx="0" cy="0"/>
        </a:xfrm>
      </p:grpSpPr>
      <p:sp>
        <p:nvSpPr>
          <p:cNvPr id="564" name="Google Shape;564;p77: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5" name="Google Shape;565;p77: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p78: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0" name="Google Shape;570;p78: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p79: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6" name="Google Shape;576;p79: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p80: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2" name="Google Shape;582;p80: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p81: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7" name="Google Shape;587;p81: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p82: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3" name="Google Shape;593;p82: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9" name="Shape 599"/>
        <p:cNvGrpSpPr/>
        <p:nvPr/>
      </p:nvGrpSpPr>
      <p:grpSpPr>
        <a:xfrm>
          <a:off x="0" y="0"/>
          <a:ext cx="0" cy="0"/>
          <a:chOff x="0" y="0"/>
          <a:chExt cx="0" cy="0"/>
        </a:xfrm>
      </p:grpSpPr>
      <p:sp>
        <p:nvSpPr>
          <p:cNvPr id="600" name="Google Shape;600;p83: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1" name="Google Shape;601;p83: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5" name="Shape 605"/>
        <p:cNvGrpSpPr/>
        <p:nvPr/>
      </p:nvGrpSpPr>
      <p:grpSpPr>
        <a:xfrm>
          <a:off x="0" y="0"/>
          <a:ext cx="0" cy="0"/>
          <a:chOff x="0" y="0"/>
          <a:chExt cx="0" cy="0"/>
        </a:xfrm>
      </p:grpSpPr>
      <p:sp>
        <p:nvSpPr>
          <p:cNvPr id="606" name="Google Shape;606;p84: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7" name="Google Shape;607;p84: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0" name="Shape 610"/>
        <p:cNvGrpSpPr/>
        <p:nvPr/>
      </p:nvGrpSpPr>
      <p:grpSpPr>
        <a:xfrm>
          <a:off x="0" y="0"/>
          <a:ext cx="0" cy="0"/>
          <a:chOff x="0" y="0"/>
          <a:chExt cx="0" cy="0"/>
        </a:xfrm>
      </p:grpSpPr>
      <p:sp>
        <p:nvSpPr>
          <p:cNvPr id="611" name="Google Shape;611;p8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612" name="Google Shape;612;p8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p86: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5" name="Google Shape;635;p86: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8" name="Shape 638"/>
        <p:cNvGrpSpPr/>
        <p:nvPr/>
      </p:nvGrpSpPr>
      <p:grpSpPr>
        <a:xfrm>
          <a:off x="0" y="0"/>
          <a:ext cx="0" cy="0"/>
          <a:chOff x="0" y="0"/>
          <a:chExt cx="0" cy="0"/>
        </a:xfrm>
      </p:grpSpPr>
      <p:sp>
        <p:nvSpPr>
          <p:cNvPr id="639" name="Google Shape;639;p87: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0" name="Google Shape;640;p87: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3" name="Shape 643"/>
        <p:cNvGrpSpPr/>
        <p:nvPr/>
      </p:nvGrpSpPr>
      <p:grpSpPr>
        <a:xfrm>
          <a:off x="0" y="0"/>
          <a:ext cx="0" cy="0"/>
          <a:chOff x="0" y="0"/>
          <a:chExt cx="0" cy="0"/>
        </a:xfrm>
      </p:grpSpPr>
      <p:sp>
        <p:nvSpPr>
          <p:cNvPr id="644" name="Google Shape;644;p88: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5" name="Google Shape;645;p88: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9" name="Shape 649"/>
        <p:cNvGrpSpPr/>
        <p:nvPr/>
      </p:nvGrpSpPr>
      <p:grpSpPr>
        <a:xfrm>
          <a:off x="0" y="0"/>
          <a:ext cx="0" cy="0"/>
          <a:chOff x="0" y="0"/>
          <a:chExt cx="0" cy="0"/>
        </a:xfrm>
      </p:grpSpPr>
      <p:sp>
        <p:nvSpPr>
          <p:cNvPr id="650" name="Google Shape;650;p89:notes"/>
          <p:cNvSpPr txBox="1"/>
          <p:nvPr>
            <p:ph idx="1" type="body"/>
          </p:nvPr>
        </p:nvSpPr>
        <p:spPr>
          <a:xfrm>
            <a:off x="914400" y="3300413"/>
            <a:ext cx="73152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1" name="Google Shape;651;p89: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Титульный слайд" type="title">
  <p:cSld name="TITLE">
    <p:spTree>
      <p:nvGrpSpPr>
        <p:cNvPr id="15" name="Shape 15"/>
        <p:cNvGrpSpPr/>
        <p:nvPr/>
      </p:nvGrpSpPr>
      <p:grpSpPr>
        <a:xfrm>
          <a:off x="0" y="0"/>
          <a:ext cx="0" cy="0"/>
          <a:chOff x="0" y="0"/>
          <a:chExt cx="0" cy="0"/>
        </a:xfrm>
      </p:grpSpPr>
      <p:sp>
        <p:nvSpPr>
          <p:cNvPr id="16" name="Google Shape;16;p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и объект" type="obj">
  <p:cSld name="OBJECT">
    <p:spTree>
      <p:nvGrpSpPr>
        <p:cNvPr id="21" name="Shape 21"/>
        <p:cNvGrpSpPr/>
        <p:nvPr/>
      </p:nvGrpSpPr>
      <p:grpSpPr>
        <a:xfrm>
          <a:off x="0" y="0"/>
          <a:ext cx="0" cy="0"/>
          <a:chOff x="0" y="0"/>
          <a:chExt cx="0" cy="0"/>
        </a:xfrm>
      </p:grpSpPr>
      <p:sp>
        <p:nvSpPr>
          <p:cNvPr id="22" name="Google Shape;22;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Пустой слайд" type="blank">
  <p:cSld name="BLANK">
    <p:spTree>
      <p:nvGrpSpPr>
        <p:cNvPr id="27" name="Shape 27"/>
        <p:cNvGrpSpPr/>
        <p:nvPr/>
      </p:nvGrpSpPr>
      <p:grpSpPr>
        <a:xfrm>
          <a:off x="0" y="0"/>
          <a:ext cx="0" cy="0"/>
          <a:chOff x="0" y="0"/>
          <a:chExt cx="0" cy="0"/>
        </a:xfrm>
      </p:grpSpPr>
      <p:sp>
        <p:nvSpPr>
          <p:cNvPr id="28" name="Google Shape;28;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раздела" type="secHead">
  <p:cSld name="SECTION_HEADER">
    <p:spTree>
      <p:nvGrpSpPr>
        <p:cNvPr id="31" name="Shape 31"/>
        <p:cNvGrpSpPr/>
        <p:nvPr/>
      </p:nvGrpSpPr>
      <p:grpSpPr>
        <a:xfrm>
          <a:off x="0" y="0"/>
          <a:ext cx="0" cy="0"/>
          <a:chOff x="0" y="0"/>
          <a:chExt cx="0" cy="0"/>
        </a:xfrm>
      </p:grpSpPr>
      <p:sp>
        <p:nvSpPr>
          <p:cNvPr id="32" name="Google Shape;32;p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4" name="Google Shape;34;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Два объекта" type="twoObj">
  <p:cSld name="TWO_OBJECTS">
    <p:spTree>
      <p:nvGrpSpPr>
        <p:cNvPr id="37" name="Shape 37"/>
        <p:cNvGrpSpPr/>
        <p:nvPr/>
      </p:nvGrpSpPr>
      <p:grpSpPr>
        <a:xfrm>
          <a:off x="0" y="0"/>
          <a:ext cx="0" cy="0"/>
          <a:chOff x="0" y="0"/>
          <a:chExt cx="0" cy="0"/>
        </a:xfrm>
      </p:grpSpPr>
      <p:sp>
        <p:nvSpPr>
          <p:cNvPr id="38" name="Google Shape;38;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Сравнение" type="twoTxTwoObj">
  <p:cSld name="TWO_OBJECTS_WITH_TEXT">
    <p:spTree>
      <p:nvGrpSpPr>
        <p:cNvPr id="44" name="Shape 44"/>
        <p:cNvGrpSpPr/>
        <p:nvPr/>
      </p:nvGrpSpPr>
      <p:grpSpPr>
        <a:xfrm>
          <a:off x="0" y="0"/>
          <a:ext cx="0" cy="0"/>
          <a:chOff x="0" y="0"/>
          <a:chExt cx="0" cy="0"/>
        </a:xfrm>
      </p:grpSpPr>
      <p:sp>
        <p:nvSpPr>
          <p:cNvPr id="45" name="Google Shape;45;p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7" name="Google Shape;47;p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9" name="Google Shape;49;p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Только заголовок" type="titleOnly">
  <p:cSld name="TITLE_ONLY">
    <p:spTree>
      <p:nvGrpSpPr>
        <p:cNvPr id="53" name="Shape 53"/>
        <p:cNvGrpSpPr/>
        <p:nvPr/>
      </p:nvGrpSpPr>
      <p:grpSpPr>
        <a:xfrm>
          <a:off x="0" y="0"/>
          <a:ext cx="0" cy="0"/>
          <a:chOff x="0" y="0"/>
          <a:chExt cx="0" cy="0"/>
        </a:xfrm>
      </p:grpSpPr>
      <p:sp>
        <p:nvSpPr>
          <p:cNvPr id="54" name="Google Shape;54;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Объект с подписью" type="objTx">
  <p:cSld name="OBJECT_WITH_CAPTION_TEXT">
    <p:spTree>
      <p:nvGrpSpPr>
        <p:cNvPr id="58" name="Shape 58"/>
        <p:cNvGrpSpPr/>
        <p:nvPr/>
      </p:nvGrpSpPr>
      <p:grpSpPr>
        <a:xfrm>
          <a:off x="0" y="0"/>
          <a:ext cx="0" cy="0"/>
          <a:chOff x="0" y="0"/>
          <a:chExt cx="0" cy="0"/>
        </a:xfrm>
      </p:grpSpPr>
      <p:sp>
        <p:nvSpPr>
          <p:cNvPr id="59" name="Google Shape;59;p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Рисунок с подписью" type="picTx">
  <p:cSld name="PICTURE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10"/>
          <p:cNvSpPr/>
          <p:nvPr>
            <p:ph idx="2" type="pic"/>
          </p:nvPr>
        </p:nvSpPr>
        <p:spPr>
          <a:xfrm>
            <a:off x="5183188" y="987425"/>
            <a:ext cx="6172200" cy="4873625"/>
          </a:xfrm>
          <a:prstGeom prst="rect">
            <a:avLst/>
          </a:prstGeom>
          <a:noFill/>
          <a:ln>
            <a:noFill/>
          </a:ln>
        </p:spPr>
      </p:sp>
      <p:sp>
        <p:nvSpPr>
          <p:cNvPr id="68" name="Google Shape;68;p1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и вертикальный текст" type="vertTx">
  <p:cSld name="VERTICAL_TEXT">
    <p:spTree>
      <p:nvGrpSpPr>
        <p:cNvPr id="72" name="Shape 72"/>
        <p:cNvGrpSpPr/>
        <p:nvPr/>
      </p:nvGrpSpPr>
      <p:grpSpPr>
        <a:xfrm>
          <a:off x="0" y="0"/>
          <a:ext cx="0" cy="0"/>
          <a:chOff x="0" y="0"/>
          <a:chExt cx="0" cy="0"/>
        </a:xfrm>
      </p:grpSpPr>
      <p:sp>
        <p:nvSpPr>
          <p:cNvPr id="73" name="Google Shape;73;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1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Вертикальный заголовок и текст" type="vertTitleAndTx">
  <p:cSld name="VERTICAL_TITLE_AND_VERTICAL_TEXT">
    <p:spTree>
      <p:nvGrpSpPr>
        <p:cNvPr id="78" name="Shape 78"/>
        <p:cNvGrpSpPr/>
        <p:nvPr/>
      </p:nvGrpSpPr>
      <p:grpSpPr>
        <a:xfrm>
          <a:off x="0" y="0"/>
          <a:ext cx="0" cy="0"/>
          <a:chOff x="0" y="0"/>
          <a:chExt cx="0" cy="0"/>
        </a:xfrm>
      </p:grpSpPr>
      <p:sp>
        <p:nvSpPr>
          <p:cNvPr id="79" name="Google Shape;79;p1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uk-U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3.png"/><Relationship Id="rId4" Type="http://schemas.openxmlformats.org/officeDocument/2006/relationships/image" Target="../media/image1.png"/><Relationship Id="rId5"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png"/><Relationship Id="rId4" Type="http://schemas.openxmlformats.org/officeDocument/2006/relationships/image" Target="../media/image6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3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3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9.jpg"/><Relationship Id="rId4" Type="http://schemas.openxmlformats.org/officeDocument/2006/relationships/image" Target="../media/image20.jpg"/><Relationship Id="rId5" Type="http://schemas.openxmlformats.org/officeDocument/2006/relationships/image" Target="../media/image2.jpg"/><Relationship Id="rId6" Type="http://schemas.openxmlformats.org/officeDocument/2006/relationships/image" Target="../media/image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76.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2.jpg"/><Relationship Id="rId4" Type="http://schemas.openxmlformats.org/officeDocument/2006/relationships/image" Target="../media/image5.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6.jpg"/><Relationship Id="rId4" Type="http://schemas.openxmlformats.org/officeDocument/2006/relationships/image" Target="../media/image9.jpg"/><Relationship Id="rId5" Type="http://schemas.openxmlformats.org/officeDocument/2006/relationships/image" Target="../media/image14.jpg"/><Relationship Id="rId6" Type="http://schemas.openxmlformats.org/officeDocument/2006/relationships/image" Target="../media/image19.jpg"/><Relationship Id="rId7" Type="http://schemas.openxmlformats.org/officeDocument/2006/relationships/image" Target="../media/image21.jpg"/><Relationship Id="rId8" Type="http://schemas.openxmlformats.org/officeDocument/2006/relationships/image" Target="../media/image10.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5.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3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38.png"/><Relationship Id="rId4" Type="http://schemas.openxmlformats.org/officeDocument/2006/relationships/image" Target="../media/image26.png"/><Relationship Id="rId5" Type="http://schemas.openxmlformats.org/officeDocument/2006/relationships/image" Target="../media/image40.png"/><Relationship Id="rId6" Type="http://schemas.openxmlformats.org/officeDocument/2006/relationships/image" Target="../media/image17.png"/><Relationship Id="rId7" Type="http://schemas.openxmlformats.org/officeDocument/2006/relationships/image" Target="../media/image1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27.jpg"/><Relationship Id="rId4" Type="http://schemas.openxmlformats.org/officeDocument/2006/relationships/image" Target="../media/image22.jpg"/><Relationship Id="rId5" Type="http://schemas.openxmlformats.org/officeDocument/2006/relationships/image" Target="../media/image24.jpg"/><Relationship Id="rId6" Type="http://schemas.openxmlformats.org/officeDocument/2006/relationships/image" Target="../media/image25.jpg"/><Relationship Id="rId7" Type="http://schemas.openxmlformats.org/officeDocument/2006/relationships/image" Target="../media/image28.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42.jpg"/><Relationship Id="rId4" Type="http://schemas.openxmlformats.org/officeDocument/2006/relationships/image" Target="../media/image51.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41.jpg"/><Relationship Id="rId4" Type="http://schemas.openxmlformats.org/officeDocument/2006/relationships/image" Target="../media/image46.jpg"/><Relationship Id="rId5" Type="http://schemas.openxmlformats.org/officeDocument/2006/relationships/image" Target="../media/image32.jpg"/><Relationship Id="rId6" Type="http://schemas.openxmlformats.org/officeDocument/2006/relationships/image" Target="../media/image43.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37.jpg"/><Relationship Id="rId4" Type="http://schemas.openxmlformats.org/officeDocument/2006/relationships/image" Target="../media/image3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57.jpg"/><Relationship Id="rId4" Type="http://schemas.openxmlformats.org/officeDocument/2006/relationships/image" Target="../media/image39.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36.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45.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49.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44.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59.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image" Target="../media/image63.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image" Target="../media/image48.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47.jpg"/><Relationship Id="rId4" Type="http://schemas.openxmlformats.org/officeDocument/2006/relationships/image" Target="../media/image64.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image" Target="../media/image56.jp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image" Target="../media/image87.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 Id="rId3" Type="http://schemas.openxmlformats.org/officeDocument/2006/relationships/image" Target="../media/image86.jpg"/><Relationship Id="rId4" Type="http://schemas.openxmlformats.org/officeDocument/2006/relationships/image" Target="../media/image83.jp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 Id="rId3" Type="http://schemas.openxmlformats.org/officeDocument/2006/relationships/image" Target="../media/image50.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 Id="rId3" Type="http://schemas.openxmlformats.org/officeDocument/2006/relationships/image" Target="../media/image58.jp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 Id="rId3" Type="http://schemas.openxmlformats.org/officeDocument/2006/relationships/image" Target="../media/image53.jpg"/><Relationship Id="rId4" Type="http://schemas.openxmlformats.org/officeDocument/2006/relationships/image" Target="../media/image52.jp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 Id="rId3" Type="http://schemas.openxmlformats.org/officeDocument/2006/relationships/image" Target="../media/image55.jp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 Id="rId3" Type="http://schemas.openxmlformats.org/officeDocument/2006/relationships/image" Target="../media/image54.png"/><Relationship Id="rId4" Type="http://schemas.openxmlformats.org/officeDocument/2006/relationships/image" Target="../media/image84.jp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 Id="rId3" Type="http://schemas.openxmlformats.org/officeDocument/2006/relationships/image" Target="../media/image85.jp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 Id="rId3" Type="http://schemas.openxmlformats.org/officeDocument/2006/relationships/image" Target="../media/image60.jp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 Id="rId3" Type="http://schemas.openxmlformats.org/officeDocument/2006/relationships/image" Target="../media/image67.jpg"/><Relationship Id="rId4" Type="http://schemas.openxmlformats.org/officeDocument/2006/relationships/image" Target="../media/image62.jpg"/><Relationship Id="rId5" Type="http://schemas.openxmlformats.org/officeDocument/2006/relationships/image" Target="../media/image68.jpg"/><Relationship Id="rId6" Type="http://schemas.openxmlformats.org/officeDocument/2006/relationships/image" Target="../media/image65.jp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 Id="rId3" Type="http://schemas.openxmlformats.org/officeDocument/2006/relationships/image" Target="../media/image66.jpg"/><Relationship Id="rId4" Type="http://schemas.openxmlformats.org/officeDocument/2006/relationships/image" Target="../media/image70.jp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5.xml"/><Relationship Id="rId3" Type="http://schemas.openxmlformats.org/officeDocument/2006/relationships/image" Target="../media/image81.png"/><Relationship Id="rId4" Type="http://schemas.openxmlformats.org/officeDocument/2006/relationships/image" Target="../media/image69.png"/><Relationship Id="rId9" Type="http://schemas.openxmlformats.org/officeDocument/2006/relationships/image" Target="../media/image74.jpg"/><Relationship Id="rId5" Type="http://schemas.openxmlformats.org/officeDocument/2006/relationships/image" Target="../media/image78.jpg"/><Relationship Id="rId6" Type="http://schemas.openxmlformats.org/officeDocument/2006/relationships/image" Target="../media/image82.jpg"/><Relationship Id="rId7" Type="http://schemas.openxmlformats.org/officeDocument/2006/relationships/image" Target="../media/image77.jpg"/><Relationship Id="rId8" Type="http://schemas.openxmlformats.org/officeDocument/2006/relationships/image" Target="../media/image71.jp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6.xml"/><Relationship Id="rId3" Type="http://schemas.openxmlformats.org/officeDocument/2006/relationships/image" Target="../media/image80.jp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7.xml"/><Relationship Id="rId3" Type="http://schemas.openxmlformats.org/officeDocument/2006/relationships/image" Target="../media/image75.jp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8.xml"/><Relationship Id="rId3" Type="http://schemas.openxmlformats.org/officeDocument/2006/relationships/image" Target="../media/image72.jp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9.xml"/><Relationship Id="rId3" Type="http://schemas.openxmlformats.org/officeDocument/2006/relationships/hyperlink" Target="https://www.facebook.com/" TargetMode="External"/><Relationship Id="rId4" Type="http://schemas.openxmlformats.org/officeDocument/2006/relationships/image" Target="../media/image73.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7" name="Shape 87"/>
        <p:cNvGrpSpPr/>
        <p:nvPr/>
      </p:nvGrpSpPr>
      <p:grpSpPr>
        <a:xfrm>
          <a:off x="0" y="0"/>
          <a:ext cx="0" cy="0"/>
          <a:chOff x="0" y="0"/>
          <a:chExt cx="0" cy="0"/>
        </a:xfrm>
      </p:grpSpPr>
      <p:pic>
        <p:nvPicPr>
          <p:cNvPr id="88" name="Google Shape;88;p13"/>
          <p:cNvPicPr preferRelativeResize="0"/>
          <p:nvPr/>
        </p:nvPicPr>
        <p:blipFill rotWithShape="1">
          <a:blip r:embed="rId3">
            <a:alphaModFix/>
          </a:blip>
          <a:srcRect b="0" l="0" r="0" t="0"/>
          <a:stretch/>
        </p:blipFill>
        <p:spPr>
          <a:xfrm>
            <a:off x="6863198" y="1339089"/>
            <a:ext cx="5296606" cy="5386451"/>
          </a:xfrm>
          <a:prstGeom prst="rect">
            <a:avLst/>
          </a:prstGeom>
          <a:noFill/>
          <a:ln>
            <a:noFill/>
          </a:ln>
        </p:spPr>
      </p:pic>
      <p:sp>
        <p:nvSpPr>
          <p:cNvPr id="89" name="Google Shape;89;p13"/>
          <p:cNvSpPr txBox="1"/>
          <p:nvPr>
            <p:ph type="ctrTitle"/>
          </p:nvPr>
        </p:nvSpPr>
        <p:spPr>
          <a:xfrm>
            <a:off x="37639" y="1120877"/>
            <a:ext cx="6915611" cy="4398034"/>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rgbClr val="00B0F0"/>
              </a:buClr>
              <a:buSzPct val="100000"/>
              <a:buFont typeface="Calibri"/>
              <a:buNone/>
            </a:pPr>
            <a:r>
              <a:rPr b="1" lang="uk-UA">
                <a:solidFill>
                  <a:srgbClr val="00B0F0"/>
                </a:solidFill>
              </a:rPr>
              <a:t>Проходження державної служби: існуючі процедури </a:t>
            </a:r>
            <a:br>
              <a:rPr b="1" lang="uk-UA">
                <a:solidFill>
                  <a:srgbClr val="00B0F0"/>
                </a:solidFill>
              </a:rPr>
            </a:br>
            <a:r>
              <a:rPr b="1" lang="uk-UA">
                <a:solidFill>
                  <a:srgbClr val="00B0F0"/>
                </a:solidFill>
              </a:rPr>
              <a:t>та особливості правового регулювання</a:t>
            </a:r>
            <a:endParaRPr/>
          </a:p>
        </p:txBody>
      </p:sp>
      <p:sp>
        <p:nvSpPr>
          <p:cNvPr id="90" name="Google Shape;90;p13"/>
          <p:cNvSpPr txBox="1"/>
          <p:nvPr>
            <p:ph idx="1" type="subTitle"/>
          </p:nvPr>
        </p:nvSpPr>
        <p:spPr>
          <a:xfrm>
            <a:off x="0" y="5839355"/>
            <a:ext cx="6792686" cy="886185"/>
          </a:xfrm>
          <a:prstGeom prst="rect">
            <a:avLst/>
          </a:prstGeom>
          <a:noFill/>
          <a:ln>
            <a:noFill/>
          </a:ln>
        </p:spPr>
        <p:txBody>
          <a:bodyPr anchorCtr="0" anchor="t" bIns="45700" lIns="91425" spcFirstLastPara="1" rIns="91425" wrap="square" tIns="45700">
            <a:normAutofit fontScale="85000" lnSpcReduction="20000"/>
          </a:bodyPr>
          <a:lstStyle/>
          <a:p>
            <a:pPr indent="0" lvl="0" marL="0" rtl="0" algn="ctr">
              <a:lnSpc>
                <a:spcPct val="90000"/>
              </a:lnSpc>
              <a:spcBef>
                <a:spcPts val="0"/>
              </a:spcBef>
              <a:spcAft>
                <a:spcPts val="0"/>
              </a:spcAft>
              <a:buClr>
                <a:schemeClr val="dk1"/>
              </a:buClr>
              <a:buSzPct val="100000"/>
              <a:buNone/>
            </a:pPr>
            <a:r>
              <a:rPr i="1" lang="uk-UA"/>
              <a:t>Начальник Центрального міжрегіонального управління НАДС</a:t>
            </a:r>
            <a:endParaRPr/>
          </a:p>
          <a:p>
            <a:pPr indent="0" lvl="0" marL="0" rtl="0" algn="ctr">
              <a:lnSpc>
                <a:spcPct val="90000"/>
              </a:lnSpc>
              <a:spcBef>
                <a:spcPts val="1000"/>
              </a:spcBef>
              <a:spcAft>
                <a:spcPts val="0"/>
              </a:spcAft>
              <a:buClr>
                <a:srgbClr val="00B0F0"/>
              </a:buClr>
              <a:buSzPct val="100000"/>
              <a:buNone/>
            </a:pPr>
            <a:r>
              <a:rPr b="1" lang="uk-UA">
                <a:solidFill>
                  <a:srgbClr val="00B0F0"/>
                </a:solidFill>
              </a:rPr>
              <a:t>Максим ГАВРИЛЮК</a:t>
            </a:r>
            <a:endParaRPr/>
          </a:p>
        </p:txBody>
      </p:sp>
      <p:pic>
        <p:nvPicPr>
          <p:cNvPr id="91" name="Google Shape;91;p13"/>
          <p:cNvPicPr preferRelativeResize="0"/>
          <p:nvPr/>
        </p:nvPicPr>
        <p:blipFill rotWithShape="1">
          <a:blip r:embed="rId4">
            <a:alphaModFix/>
          </a:blip>
          <a:srcRect b="0" l="0" r="0" t="0"/>
          <a:stretch/>
        </p:blipFill>
        <p:spPr>
          <a:xfrm>
            <a:off x="10646337" y="0"/>
            <a:ext cx="1412421" cy="1452207"/>
          </a:xfrm>
          <a:prstGeom prst="rect">
            <a:avLst/>
          </a:prstGeom>
          <a:noFill/>
          <a:ln>
            <a:noFill/>
          </a:ln>
        </p:spPr>
      </p:pic>
      <p:pic>
        <p:nvPicPr>
          <p:cNvPr id="92" name="Google Shape;92;p13"/>
          <p:cNvPicPr preferRelativeResize="0"/>
          <p:nvPr/>
        </p:nvPicPr>
        <p:blipFill rotWithShape="1">
          <a:blip r:embed="rId5">
            <a:alphaModFix/>
          </a:blip>
          <a:srcRect b="0" l="0" r="0" t="0"/>
          <a:stretch/>
        </p:blipFill>
        <p:spPr>
          <a:xfrm>
            <a:off x="1" y="0"/>
            <a:ext cx="1477736" cy="147119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mt="85000"/>
          </a:blip>
          <a:stretch>
            <a:fillRect/>
          </a:stretch>
        </a:blipFill>
      </p:bgPr>
    </p:bg>
    <p:spTree>
      <p:nvGrpSpPr>
        <p:cNvPr id="96" name="Shape 96"/>
        <p:cNvGrpSpPr/>
        <p:nvPr/>
      </p:nvGrpSpPr>
      <p:grpSpPr>
        <a:xfrm>
          <a:off x="0" y="0"/>
          <a:ext cx="0" cy="0"/>
          <a:chOff x="0" y="0"/>
          <a:chExt cx="0" cy="0"/>
        </a:xfrm>
      </p:grpSpPr>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pic>
        <p:nvPicPr>
          <p:cNvPr id="101" name="Google Shape;101;p15"/>
          <p:cNvPicPr preferRelativeResize="0"/>
          <p:nvPr/>
        </p:nvPicPr>
        <p:blipFill rotWithShape="1">
          <a:blip r:embed="rId3">
            <a:alphaModFix/>
          </a:blip>
          <a:srcRect b="0" l="0" r="0" t="0"/>
          <a:stretch/>
        </p:blipFill>
        <p:spPr>
          <a:xfrm>
            <a:off x="332697" y="11599"/>
            <a:ext cx="6840305" cy="6846401"/>
          </a:xfrm>
          <a:prstGeom prst="rect">
            <a:avLst/>
          </a:prstGeom>
          <a:noFill/>
          <a:ln>
            <a:noFill/>
          </a:ln>
        </p:spPr>
      </p:pic>
      <p:pic>
        <p:nvPicPr>
          <p:cNvPr descr="Зображення, що містить текст, знімок екрана, схема, Шрифт&#10;&#10;Вміст на основі ШІ може бути неправильним." id="102" name="Google Shape;102;p15"/>
          <p:cNvPicPr preferRelativeResize="0"/>
          <p:nvPr/>
        </p:nvPicPr>
        <p:blipFill rotWithShape="1">
          <a:blip r:embed="rId4">
            <a:alphaModFix/>
          </a:blip>
          <a:srcRect b="0" l="0" r="0" t="0"/>
          <a:stretch/>
        </p:blipFill>
        <p:spPr>
          <a:xfrm>
            <a:off x="0" y="0"/>
            <a:ext cx="12192000" cy="68580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pic>
        <p:nvPicPr>
          <p:cNvPr descr="Зображення, що містить текст, знімок екрана, схема, Шрифт&#10;&#10;Вміст на основі ШІ може бути неправильним." id="107" name="Google Shape;107;p16"/>
          <p:cNvPicPr preferRelativeResize="0"/>
          <p:nvPr>
            <p:ph idx="1" type="body"/>
          </p:nvPr>
        </p:nvPicPr>
        <p:blipFill rotWithShape="1">
          <a:blip r:embed="rId3">
            <a:alphaModFix/>
          </a:blip>
          <a:srcRect b="0" l="0" r="0" t="0"/>
          <a:stretch/>
        </p:blipFill>
        <p:spPr>
          <a:xfrm>
            <a:off x="0" y="0"/>
            <a:ext cx="12192000" cy="68580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t/>
            </a:r>
            <a:endParaRPr/>
          </a:p>
        </p:txBody>
      </p:sp>
      <p:pic>
        <p:nvPicPr>
          <p:cNvPr descr="Зображення, що містить текст, знімок екрана, число, Шрифт&#10;&#10;Вміст на основі ШІ може бути неправильним." id="113" name="Google Shape;113;p17"/>
          <p:cNvPicPr preferRelativeResize="0"/>
          <p:nvPr>
            <p:ph idx="1" type="body"/>
          </p:nvPr>
        </p:nvPicPr>
        <p:blipFill rotWithShape="1">
          <a:blip r:embed="rId3">
            <a:alphaModFix/>
          </a:blip>
          <a:srcRect b="0" l="0" r="0" t="0"/>
          <a:stretch/>
        </p:blipFill>
        <p:spPr>
          <a:xfrm>
            <a:off x="0" y="0"/>
            <a:ext cx="12192000" cy="68580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t/>
            </a:r>
            <a:endParaRPr/>
          </a:p>
        </p:txBody>
      </p:sp>
      <p:pic>
        <p:nvPicPr>
          <p:cNvPr descr="Зображення, що містить текст, знімок екрана, Шрифт, число&#10;&#10;Вміст на основі ШІ може бути неправильним." id="119" name="Google Shape;119;p18"/>
          <p:cNvPicPr preferRelativeResize="0"/>
          <p:nvPr>
            <p:ph idx="1" type="body"/>
          </p:nvPr>
        </p:nvPicPr>
        <p:blipFill rotWithShape="1">
          <a:blip r:embed="rId3">
            <a:alphaModFix/>
          </a:blip>
          <a:srcRect b="0" l="0" r="0" t="0"/>
          <a:stretch/>
        </p:blipFill>
        <p:spPr>
          <a:xfrm>
            <a:off x="0" y="0"/>
            <a:ext cx="12192000" cy="68580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t/>
            </a:r>
            <a:endParaRPr/>
          </a:p>
        </p:txBody>
      </p:sp>
      <p:pic>
        <p:nvPicPr>
          <p:cNvPr descr="Зображення, що містить текст, знімок екрана, коло, Шрифт&#10;&#10;Вміст на основі ШІ може бути неправильним." id="125" name="Google Shape;125;p19"/>
          <p:cNvPicPr preferRelativeResize="0"/>
          <p:nvPr>
            <p:ph idx="1" type="body"/>
          </p:nvPr>
        </p:nvPicPr>
        <p:blipFill rotWithShape="1">
          <a:blip r:embed="rId3">
            <a:alphaModFix/>
          </a:blip>
          <a:srcRect b="0" l="0" r="0" t="0"/>
          <a:stretch/>
        </p:blipFill>
        <p:spPr>
          <a:xfrm>
            <a:off x="0" y="0"/>
            <a:ext cx="12192000" cy="68580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t/>
            </a:r>
            <a:endParaRPr/>
          </a:p>
        </p:txBody>
      </p:sp>
      <p:pic>
        <p:nvPicPr>
          <p:cNvPr descr="Зображення, що містить текст, знімок екрана, Шрифт, коло&#10;&#10;Вміст на основі ШІ може бути неправильним." id="131" name="Google Shape;131;p20"/>
          <p:cNvPicPr preferRelativeResize="0"/>
          <p:nvPr>
            <p:ph idx="1" type="body"/>
          </p:nvPr>
        </p:nvPicPr>
        <p:blipFill rotWithShape="1">
          <a:blip r:embed="rId3">
            <a:alphaModFix/>
          </a:blip>
          <a:srcRect b="0" l="0" r="0" t="0"/>
          <a:stretch/>
        </p:blipFill>
        <p:spPr>
          <a:xfrm>
            <a:off x="0" y="0"/>
            <a:ext cx="12192000" cy="68580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pic>
        <p:nvPicPr>
          <p:cNvPr id="136" name="Google Shape;136;p21"/>
          <p:cNvPicPr preferRelativeResize="0"/>
          <p:nvPr/>
        </p:nvPicPr>
        <p:blipFill rotWithShape="1">
          <a:blip r:embed="rId3">
            <a:alphaModFix/>
          </a:blip>
          <a:srcRect b="0" l="0" r="0" t="0"/>
          <a:stretch/>
        </p:blipFill>
        <p:spPr>
          <a:xfrm>
            <a:off x="0" y="0"/>
            <a:ext cx="6096000" cy="3429000"/>
          </a:xfrm>
          <a:prstGeom prst="rect">
            <a:avLst/>
          </a:prstGeom>
          <a:noFill/>
          <a:ln>
            <a:noFill/>
          </a:ln>
        </p:spPr>
      </p:pic>
      <p:pic>
        <p:nvPicPr>
          <p:cNvPr id="137" name="Google Shape;137;p21"/>
          <p:cNvPicPr preferRelativeResize="0"/>
          <p:nvPr/>
        </p:nvPicPr>
        <p:blipFill rotWithShape="1">
          <a:blip r:embed="rId4">
            <a:alphaModFix/>
          </a:blip>
          <a:srcRect b="0" l="0" r="0" t="0"/>
          <a:stretch/>
        </p:blipFill>
        <p:spPr>
          <a:xfrm>
            <a:off x="6740979" y="0"/>
            <a:ext cx="3995709" cy="3429000"/>
          </a:xfrm>
          <a:prstGeom prst="rect">
            <a:avLst/>
          </a:prstGeom>
          <a:noFill/>
          <a:ln>
            <a:noFill/>
          </a:ln>
        </p:spPr>
      </p:pic>
      <p:pic>
        <p:nvPicPr>
          <p:cNvPr id="138" name="Google Shape;138;p21"/>
          <p:cNvPicPr preferRelativeResize="0"/>
          <p:nvPr/>
        </p:nvPicPr>
        <p:blipFill rotWithShape="1">
          <a:blip r:embed="rId5">
            <a:alphaModFix/>
          </a:blip>
          <a:srcRect b="0" l="0" r="0" t="0"/>
          <a:stretch/>
        </p:blipFill>
        <p:spPr>
          <a:xfrm>
            <a:off x="6096000" y="3429000"/>
            <a:ext cx="6096000" cy="3429000"/>
          </a:xfrm>
          <a:prstGeom prst="rect">
            <a:avLst/>
          </a:prstGeom>
          <a:noFill/>
          <a:ln>
            <a:noFill/>
          </a:ln>
        </p:spPr>
      </p:pic>
      <p:pic>
        <p:nvPicPr>
          <p:cNvPr id="139" name="Google Shape;139;p21"/>
          <p:cNvPicPr preferRelativeResize="0"/>
          <p:nvPr/>
        </p:nvPicPr>
        <p:blipFill rotWithShape="1">
          <a:blip r:embed="rId6">
            <a:alphaModFix/>
          </a:blip>
          <a:srcRect b="0" l="0" r="0" t="0"/>
          <a:stretch/>
        </p:blipFill>
        <p:spPr>
          <a:xfrm>
            <a:off x="0" y="3429000"/>
            <a:ext cx="6096000" cy="34290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pic>
        <p:nvPicPr>
          <p:cNvPr id="144" name="Google Shape;144;p22"/>
          <p:cNvPicPr preferRelativeResize="0"/>
          <p:nvPr/>
        </p:nvPicPr>
        <p:blipFill rotWithShape="1">
          <a:blip r:embed="rId3">
            <a:alphaModFix/>
          </a:blip>
          <a:srcRect b="0" l="0" r="0" t="0"/>
          <a:stretch/>
        </p:blipFill>
        <p:spPr>
          <a:xfrm>
            <a:off x="344997" y="-12787"/>
            <a:ext cx="6864691" cy="687078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pic>
        <p:nvPicPr>
          <p:cNvPr id="149" name="Google Shape;149;p23"/>
          <p:cNvPicPr preferRelativeResize="0"/>
          <p:nvPr>
            <p:ph idx="1" type="body"/>
          </p:nvPr>
        </p:nvPicPr>
        <p:blipFill rotWithShape="1">
          <a:blip r:embed="rId3">
            <a:alphaModFix/>
          </a:blip>
          <a:srcRect b="0" l="0" r="0" t="0"/>
          <a:stretch/>
        </p:blipFill>
        <p:spPr>
          <a:xfrm>
            <a:off x="1580494" y="0"/>
            <a:ext cx="8915400" cy="68580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4"/>
          <p:cNvSpPr txBox="1"/>
          <p:nvPr>
            <p:ph type="title"/>
          </p:nvPr>
        </p:nvSpPr>
        <p:spPr>
          <a:xfrm>
            <a:off x="0" y="18256"/>
            <a:ext cx="12107636" cy="662782"/>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00B0F0"/>
              </a:buClr>
              <a:buSzPts val="2800"/>
              <a:buFont typeface="Calibri"/>
              <a:buNone/>
            </a:pPr>
            <a:r>
              <a:rPr b="1" lang="uk-UA" sz="2800">
                <a:solidFill>
                  <a:srgbClr val="00B0F0"/>
                </a:solidFill>
              </a:rPr>
              <a:t>Щодо організації роботи державних органів в умовах воєнного стану</a:t>
            </a:r>
            <a:endParaRPr/>
          </a:p>
        </p:txBody>
      </p:sp>
      <p:sp>
        <p:nvSpPr>
          <p:cNvPr id="155" name="Google Shape;155;p24"/>
          <p:cNvSpPr txBox="1"/>
          <p:nvPr>
            <p:ph idx="1" type="body"/>
          </p:nvPr>
        </p:nvSpPr>
        <p:spPr>
          <a:xfrm>
            <a:off x="382137" y="859809"/>
            <a:ext cx="11477767" cy="5827594"/>
          </a:xfrm>
          <a:prstGeom prst="rect">
            <a:avLst/>
          </a:prstGeom>
          <a:noFill/>
          <a:ln>
            <a:noFill/>
          </a:ln>
        </p:spPr>
        <p:txBody>
          <a:bodyPr anchorCtr="0" anchor="t" bIns="45700" lIns="91425" spcFirstLastPara="1" rIns="91425" wrap="square" tIns="45700">
            <a:normAutofit fontScale="70000" lnSpcReduction="20000"/>
          </a:bodyPr>
          <a:lstStyle/>
          <a:p>
            <a:pPr indent="355600" lvl="0" marL="0" rtl="0" algn="ctr">
              <a:lnSpc>
                <a:spcPct val="90000"/>
              </a:lnSpc>
              <a:spcBef>
                <a:spcPts val="0"/>
              </a:spcBef>
              <a:spcAft>
                <a:spcPts val="0"/>
              </a:spcAft>
              <a:buClr>
                <a:srgbClr val="00B0F0"/>
              </a:buClr>
              <a:buSzPct val="100000"/>
              <a:buNone/>
            </a:pPr>
            <a:r>
              <a:rPr lang="uk-UA">
                <a:solidFill>
                  <a:srgbClr val="00B0F0"/>
                </a:solidFill>
              </a:rPr>
              <a:t>Залежно від ситуації </a:t>
            </a:r>
            <a:r>
              <a:rPr lang="uk-UA"/>
              <a:t>в регіоні, а також завдань та функцій, які виконує в цей час орган, просимо звернути увагу на можливі формати роботи:</a:t>
            </a:r>
            <a:endParaRPr/>
          </a:p>
          <a:p>
            <a:pPr indent="355600" lvl="0" marL="0" rtl="0" algn="just">
              <a:lnSpc>
                <a:spcPct val="90000"/>
              </a:lnSpc>
              <a:spcBef>
                <a:spcPts val="1000"/>
              </a:spcBef>
              <a:spcAft>
                <a:spcPts val="0"/>
              </a:spcAft>
              <a:buClr>
                <a:srgbClr val="00B0F0"/>
              </a:buClr>
              <a:buSzPct val="100000"/>
              <a:buNone/>
            </a:pPr>
            <a:r>
              <a:rPr b="1" i="1" lang="uk-UA">
                <a:solidFill>
                  <a:srgbClr val="00B0F0"/>
                </a:solidFill>
              </a:rPr>
              <a:t>1) За своїми плечима ми маємо не один рік досвіду із забезпечення ефективної роботи за межами адміністративних будівель. </a:t>
            </a:r>
            <a:r>
              <a:rPr lang="uk-UA"/>
              <a:t>Для її здійснення достатньо, щоб державний службовець звернувся усно або за допомогою засобів телекомунікаційного зв'язку до безпосереднього керівника та керівника самостійного структурного підрозділу (за наявності) з пропозицію щодо роботи за межами адмінбудівлі. Звісно, державний службовець, повинен мати можливість працювати та підтримувати постійну комунікацію з безпосереднім керівником. Йому встановлюються безпосереднім керівником та керівником самостійного  структурного підрозділу (за наявності), перелік завдань на період роботи за межами адмінбудівлі з термінами їх виконання. Саме безпосередній керівник державного службовця забезпечує планування, моніторинг та контроль виконання встановлених державному службовцю завдань. </a:t>
            </a:r>
            <a:endParaRPr/>
          </a:p>
          <a:p>
            <a:pPr indent="355600" lvl="0" marL="0" rtl="0" algn="r">
              <a:lnSpc>
                <a:spcPct val="90000"/>
              </a:lnSpc>
              <a:spcBef>
                <a:spcPts val="1000"/>
              </a:spcBef>
              <a:spcAft>
                <a:spcPts val="0"/>
              </a:spcAft>
              <a:buClr>
                <a:srgbClr val="00B0F0"/>
              </a:buClr>
              <a:buSzPct val="100000"/>
              <a:buNone/>
            </a:pPr>
            <a:r>
              <a:rPr i="1" lang="uk-UA">
                <a:solidFill>
                  <a:srgbClr val="00B0F0"/>
                </a:solidFill>
              </a:rPr>
              <a:t>…«COVIDні» практики, наказ, перелік завдань…</a:t>
            </a:r>
            <a:endParaRPr/>
          </a:p>
          <a:p>
            <a:pPr indent="355600" lvl="0" marL="0" rtl="0" algn="just">
              <a:lnSpc>
                <a:spcPct val="90000"/>
              </a:lnSpc>
              <a:spcBef>
                <a:spcPts val="1000"/>
              </a:spcBef>
              <a:spcAft>
                <a:spcPts val="0"/>
              </a:spcAft>
              <a:buClr>
                <a:schemeClr val="dk1"/>
              </a:buClr>
              <a:buSzPct val="100000"/>
              <a:buNone/>
            </a:pPr>
            <a:r>
              <a:t/>
            </a:r>
            <a:endParaRPr/>
          </a:p>
          <a:p>
            <a:pPr indent="355600" lvl="0" marL="0" rtl="0" algn="just">
              <a:lnSpc>
                <a:spcPct val="90000"/>
              </a:lnSpc>
              <a:spcBef>
                <a:spcPts val="1000"/>
              </a:spcBef>
              <a:spcAft>
                <a:spcPts val="0"/>
              </a:spcAft>
              <a:buClr>
                <a:schemeClr val="dk1"/>
              </a:buClr>
              <a:buSzPct val="100000"/>
              <a:buNone/>
            </a:pPr>
            <a:r>
              <a:rPr lang="uk-UA"/>
              <a:t>2) У випадках, коли ми розуміємо, що забезпечення роботи державного службовця на робочому місці або ж за межами адміністративної будівлі є неможливим </a:t>
            </a:r>
            <a:r>
              <a:rPr lang="uk-UA">
                <a:solidFill>
                  <a:srgbClr val="00B0F0"/>
                </a:solidFill>
              </a:rPr>
              <a:t>– </a:t>
            </a:r>
            <a:r>
              <a:rPr b="1" i="1" lang="uk-UA">
                <a:solidFill>
                  <a:srgbClr val="00B0F0"/>
                </a:solidFill>
              </a:rPr>
              <a:t>доцільно оформити простій (статті 34, 113 КЗпП</a:t>
            </a:r>
            <a:r>
              <a:rPr lang="uk-UA">
                <a:solidFill>
                  <a:srgbClr val="00B0F0"/>
                </a:solidFill>
              </a:rPr>
              <a:t>), </a:t>
            </a:r>
            <a:r>
              <a:rPr lang="uk-UA"/>
              <a:t>який встановлюється  розпорядчим актом у відповідному органі. Рішення про простій може бути прийняте по відношенню до окремого службовця, до структурного підрозділу чи до державного органу.</a:t>
            </a:r>
            <a:endParaRPr/>
          </a:p>
          <a:p>
            <a:pPr indent="355600" lvl="0" marL="0" rtl="0" algn="ctr">
              <a:lnSpc>
                <a:spcPct val="90000"/>
              </a:lnSpc>
              <a:spcBef>
                <a:spcPts val="1000"/>
              </a:spcBef>
              <a:spcAft>
                <a:spcPts val="0"/>
              </a:spcAft>
              <a:buClr>
                <a:schemeClr val="dk1"/>
              </a:buClr>
              <a:buSzPct val="100000"/>
              <a:buNone/>
            </a:pPr>
            <a:r>
              <a:t/>
            </a:r>
            <a:endParaRPr b="1" u="sng">
              <a:solidFill>
                <a:srgbClr val="0070C0"/>
              </a:solidFill>
            </a:endParaRPr>
          </a:p>
          <a:p>
            <a:pPr indent="355600" lvl="0" marL="0" rtl="0" algn="ctr">
              <a:lnSpc>
                <a:spcPct val="90000"/>
              </a:lnSpc>
              <a:spcBef>
                <a:spcPts val="1000"/>
              </a:spcBef>
              <a:spcAft>
                <a:spcPts val="0"/>
              </a:spcAft>
              <a:buClr>
                <a:srgbClr val="00B0F0"/>
              </a:buClr>
              <a:buSzPct val="100000"/>
              <a:buNone/>
            </a:pPr>
            <a:r>
              <a:rPr b="1" lang="uk-UA" u="sng">
                <a:solidFill>
                  <a:srgbClr val="00B0F0"/>
                </a:solidFill>
              </a:rPr>
              <a:t>Подбайте, щоб кожен службовець володів повною інформацією щодо роботи його державного органу.  В цей час, для збереження нашої країни, маємо продовжити робити все від нас залежне. Колеги, стоїмо! Україна понад усе!</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5"/>
          <p:cNvSpPr txBox="1"/>
          <p:nvPr>
            <p:ph type="title"/>
          </p:nvPr>
        </p:nvSpPr>
        <p:spPr>
          <a:xfrm>
            <a:off x="138793" y="106137"/>
            <a:ext cx="11903528" cy="1584552"/>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00B0F0"/>
              </a:buClr>
              <a:buSzPts val="3600"/>
              <a:buFont typeface="Calibri"/>
              <a:buNone/>
            </a:pPr>
            <a:r>
              <a:rPr b="1" lang="uk-UA" sz="3600">
                <a:solidFill>
                  <a:srgbClr val="00B0F0"/>
                </a:solidFill>
              </a:rPr>
              <a:t>Методичні рекомендації щодо організації роботи державних службовців за межами адміністративної будівлі державного органу, затверджені наказом НАДС від 13.11.2020 № 215-20</a:t>
            </a:r>
            <a:endParaRPr/>
          </a:p>
        </p:txBody>
      </p:sp>
      <p:sp>
        <p:nvSpPr>
          <p:cNvPr id="161" name="Google Shape;161;p25"/>
          <p:cNvSpPr txBox="1"/>
          <p:nvPr>
            <p:ph idx="1" type="body"/>
          </p:nvPr>
        </p:nvSpPr>
        <p:spPr>
          <a:xfrm>
            <a:off x="138792" y="1771650"/>
            <a:ext cx="5957207" cy="4980213"/>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uk-UA"/>
              <a:t>	Підготовка до роботи за межами адмінбудівлі</a:t>
            </a:r>
            <a:endParaRPr/>
          </a:p>
          <a:p>
            <a:pPr indent="0" lvl="0" marL="0" rtl="0" algn="l">
              <a:lnSpc>
                <a:spcPct val="90000"/>
              </a:lnSpc>
              <a:spcBef>
                <a:spcPts val="1000"/>
              </a:spcBef>
              <a:spcAft>
                <a:spcPts val="0"/>
              </a:spcAft>
              <a:buClr>
                <a:schemeClr val="dk1"/>
              </a:buClr>
              <a:buSzPts val="2800"/>
              <a:buNone/>
            </a:pPr>
            <a:r>
              <a:rPr lang="uk-UA"/>
              <a:t>	Процедура встановлення роботи державних службовців за межами</a:t>
            </a:r>
            <a:endParaRPr/>
          </a:p>
          <a:p>
            <a:pPr indent="0" lvl="0" marL="0" rtl="0" algn="l">
              <a:lnSpc>
                <a:spcPct val="90000"/>
              </a:lnSpc>
              <a:spcBef>
                <a:spcPts val="1000"/>
              </a:spcBef>
              <a:spcAft>
                <a:spcPts val="0"/>
              </a:spcAft>
              <a:buClr>
                <a:schemeClr val="dk1"/>
              </a:buClr>
              <a:buSzPts val="2800"/>
              <a:buNone/>
            </a:pPr>
            <a:r>
              <a:rPr lang="uk-UA"/>
              <a:t>адмінбудівлі</a:t>
            </a:r>
            <a:endParaRPr/>
          </a:p>
          <a:p>
            <a:pPr indent="0" lvl="0" marL="0" rtl="0" algn="l">
              <a:lnSpc>
                <a:spcPct val="90000"/>
              </a:lnSpc>
              <a:spcBef>
                <a:spcPts val="1000"/>
              </a:spcBef>
              <a:spcAft>
                <a:spcPts val="0"/>
              </a:spcAft>
              <a:buClr>
                <a:schemeClr val="dk1"/>
              </a:buClr>
              <a:buSzPts val="2800"/>
              <a:buNone/>
            </a:pPr>
            <a:r>
              <a:rPr lang="uk-UA"/>
              <a:t> 	Організація діяльності державного органу з урахуванням роботи державних службовців за межами адмінбудівлі</a:t>
            </a:r>
            <a:endParaRPr/>
          </a:p>
        </p:txBody>
      </p:sp>
      <p:pic>
        <p:nvPicPr>
          <p:cNvPr descr="Зображення, що містить текст, квитанція, Шрифт, знімок екрана&#10;&#10;Вміст на основі ШІ може бути неправильним." id="162" name="Google Shape;162;p25"/>
          <p:cNvPicPr preferRelativeResize="0"/>
          <p:nvPr/>
        </p:nvPicPr>
        <p:blipFill rotWithShape="1">
          <a:blip r:embed="rId3">
            <a:alphaModFix/>
          </a:blip>
          <a:srcRect b="0" l="0" r="0" t="0"/>
          <a:stretch/>
        </p:blipFill>
        <p:spPr>
          <a:xfrm>
            <a:off x="5627805" y="1771650"/>
            <a:ext cx="6414516" cy="405271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26"/>
          <p:cNvSpPr txBox="1"/>
          <p:nvPr>
            <p:ph idx="1" type="body"/>
          </p:nvPr>
        </p:nvSpPr>
        <p:spPr>
          <a:xfrm>
            <a:off x="315311" y="181302"/>
            <a:ext cx="11537384" cy="6599059"/>
          </a:xfrm>
          <a:prstGeom prst="rect">
            <a:avLst/>
          </a:prstGeom>
          <a:noFill/>
          <a:ln>
            <a:noFill/>
          </a:ln>
        </p:spPr>
        <p:txBody>
          <a:bodyPr anchorCtr="0" anchor="t" bIns="45700" lIns="91425" spcFirstLastPara="1" rIns="91425" wrap="square" tIns="45700">
            <a:normAutofit fontScale="92500" lnSpcReduction="20000"/>
          </a:bodyPr>
          <a:lstStyle/>
          <a:p>
            <a:pPr indent="361950" lvl="0" marL="0" rtl="0" algn="ctr">
              <a:lnSpc>
                <a:spcPct val="90000"/>
              </a:lnSpc>
              <a:spcBef>
                <a:spcPts val="0"/>
              </a:spcBef>
              <a:spcAft>
                <a:spcPts val="0"/>
              </a:spcAft>
              <a:buClr>
                <a:srgbClr val="00B0F0"/>
              </a:buClr>
              <a:buSzPct val="100000"/>
              <a:buNone/>
            </a:pPr>
            <a:r>
              <a:rPr lang="uk-UA">
                <a:solidFill>
                  <a:srgbClr val="00B0F0"/>
                </a:solidFill>
              </a:rPr>
              <a:t>До найпоширеніших видів тривалої відсутності державного службовця, що викликає необхідність тимчасового заміщення відповідної посади, можна віднести зокрема відпустку у зв'язку з вагітністю та пологами, відпустку для догляду за дитиною до досягнення нею трирічного віку, відпустки без збереження заробітної плати на період карантину або періоду дії воєнного стану, відповідно до статті 26 Закону України «Про відпустки» та статті 12 Закону України «Про організацію трудових відносин в умовах воєнного стану», а також призов на військову службу.</a:t>
            </a:r>
            <a:endParaRPr/>
          </a:p>
          <a:p>
            <a:pPr indent="361950" lvl="0" marL="0" rtl="0" algn="just">
              <a:lnSpc>
                <a:spcPct val="90000"/>
              </a:lnSpc>
              <a:spcBef>
                <a:spcPts val="1000"/>
              </a:spcBef>
              <a:spcAft>
                <a:spcPts val="0"/>
              </a:spcAft>
              <a:buClr>
                <a:schemeClr val="dk1"/>
              </a:buClr>
              <a:buSzPct val="100000"/>
              <a:buNone/>
            </a:pPr>
            <a:r>
              <a:rPr lang="uk-UA"/>
              <a:t>В ситуації, що склалася в Україні, значна кількість державних службовців перебуває у простої. Відповідно до статті 34 Кодексу законів про працю України </a:t>
            </a:r>
            <a:r>
              <a:rPr b="1" lang="uk-UA">
                <a:solidFill>
                  <a:srgbClr val="00B0F0"/>
                </a:solidFill>
              </a:rPr>
              <a:t>простій - це зупинення роботи, викликане відсутністю організаційних або технічних умов, необхідних для виконання роботи, невідворотною силою або іншими обставинами.</a:t>
            </a:r>
            <a:endParaRPr/>
          </a:p>
          <a:p>
            <a:pPr indent="361950" lvl="0" marL="0" rtl="0" algn="just">
              <a:lnSpc>
                <a:spcPct val="90000"/>
              </a:lnSpc>
              <a:spcBef>
                <a:spcPts val="1000"/>
              </a:spcBef>
              <a:spcAft>
                <a:spcPts val="0"/>
              </a:spcAft>
              <a:buClr>
                <a:schemeClr val="dk1"/>
              </a:buClr>
              <a:buSzPct val="100000"/>
              <a:buNone/>
            </a:pPr>
            <a:r>
              <a:t/>
            </a:r>
            <a:endParaRPr/>
          </a:p>
          <a:p>
            <a:pPr indent="361950" lvl="0" marL="0" rtl="0" algn="just">
              <a:lnSpc>
                <a:spcPct val="90000"/>
              </a:lnSpc>
              <a:spcBef>
                <a:spcPts val="1000"/>
              </a:spcBef>
              <a:spcAft>
                <a:spcPts val="0"/>
              </a:spcAft>
              <a:buClr>
                <a:schemeClr val="dk1"/>
              </a:buClr>
              <a:buSzPct val="100000"/>
              <a:buNone/>
            </a:pPr>
            <a:r>
              <a:rPr lang="uk-UA"/>
              <a:t>Згідно з пунктом 1 постанови Кабінету Міністрів України від 07 березня 2022 року № 221 керівникам державних органів, підприємств, установ та організацій, що фінансуються або дотуються з бюджету, надано право до припинення чи скасування воєнного стану в Україні в межах фонду заробітної плати праці, передбаченого у кошторисі, самостійно визначати розмір оплати часу простою працівників, але не нижче від двох третин тарифної ставки встановленого працівникові тарифного розряду (посадового окладу).</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27"/>
          <p:cNvSpPr txBox="1"/>
          <p:nvPr>
            <p:ph type="title"/>
          </p:nvPr>
        </p:nvSpPr>
        <p:spPr>
          <a:xfrm>
            <a:off x="0" y="0"/>
            <a:ext cx="12074979" cy="1325563"/>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B0F0"/>
              </a:buClr>
              <a:buSzPts val="3200"/>
              <a:buFont typeface="Calibri"/>
              <a:buNone/>
            </a:pPr>
            <a:r>
              <a:rPr b="1" lang="uk-UA" sz="3200">
                <a:solidFill>
                  <a:srgbClr val="00B0F0"/>
                </a:solidFill>
              </a:rPr>
              <a:t>Роз’яснення НАДС від 14.10.2024 № 189 р/з «Щодо окремих питань забезпечення державними службовцями ефективного виконання функцій державних органів в умовах воєнного стану» </a:t>
            </a:r>
            <a:endParaRPr b="1" sz="3200">
              <a:solidFill>
                <a:srgbClr val="00B0F0"/>
              </a:solidFill>
            </a:endParaRPr>
          </a:p>
        </p:txBody>
      </p:sp>
      <p:sp>
        <p:nvSpPr>
          <p:cNvPr id="173" name="Google Shape;173;p27"/>
          <p:cNvSpPr txBox="1"/>
          <p:nvPr>
            <p:ph idx="1" type="body"/>
          </p:nvPr>
        </p:nvSpPr>
        <p:spPr>
          <a:xfrm>
            <a:off x="228599" y="1436914"/>
            <a:ext cx="11846380" cy="5363936"/>
          </a:xfrm>
          <a:prstGeom prst="rect">
            <a:avLst/>
          </a:prstGeom>
          <a:noFill/>
          <a:ln>
            <a:noFill/>
          </a:ln>
        </p:spPr>
        <p:txBody>
          <a:bodyPr anchorCtr="0" anchor="t" bIns="45700" lIns="91425" spcFirstLastPara="1" rIns="91425" wrap="square" tIns="45700">
            <a:normAutofit fontScale="70000" lnSpcReduction="20000"/>
          </a:bodyPr>
          <a:lstStyle/>
          <a:p>
            <a:pPr indent="538163" lvl="0" marL="0" rtl="0" algn="just">
              <a:lnSpc>
                <a:spcPct val="90000"/>
              </a:lnSpc>
              <a:spcBef>
                <a:spcPts val="0"/>
              </a:spcBef>
              <a:spcAft>
                <a:spcPts val="0"/>
              </a:spcAft>
              <a:buClr>
                <a:schemeClr val="dk1"/>
              </a:buClr>
              <a:buSzPct val="100000"/>
              <a:buNone/>
            </a:pPr>
            <a:r>
              <a:rPr lang="uk-UA"/>
              <a:t>Запровадження простою у діяльності державних службовців можливе тільки у разі наявності підстав, що визначені статтею 34 Кодексу законів про працю України, і передбачає </a:t>
            </a:r>
            <a:r>
              <a:rPr b="1" lang="uk-UA">
                <a:solidFill>
                  <a:srgbClr val="00B0F0"/>
                </a:solidFill>
              </a:rPr>
              <a:t>існування обставин невідворотної сили та інших обставин, які спричинили відсутність організаційних або технічних умов</a:t>
            </a:r>
            <a:r>
              <a:rPr lang="uk-UA"/>
              <a:t>, необхідних для здійснення відповідно до частини другої статті 1 Закону встановлених для посади державного службовця повноважень, безпосередньо пов’язаних з виконанням завдань і функцій державного органу.</a:t>
            </a:r>
            <a:endParaRPr/>
          </a:p>
          <a:p>
            <a:pPr indent="538163" lvl="0" marL="0" rtl="0" algn="just">
              <a:lnSpc>
                <a:spcPct val="90000"/>
              </a:lnSpc>
              <a:spcBef>
                <a:spcPts val="1000"/>
              </a:spcBef>
              <a:spcAft>
                <a:spcPts val="0"/>
              </a:spcAft>
              <a:buClr>
                <a:schemeClr val="dk1"/>
              </a:buClr>
              <a:buSzPct val="100000"/>
              <a:buNone/>
            </a:pPr>
            <a:r>
              <a:rPr lang="uk-UA"/>
              <a:t>Рішення (накази, розпорядження) мають містити посилання на фактичні обставини, які б свідчили про відсутність необхідних умов для здійснення державними службовцями повноважень за посадою, об’єктивну неможливість виконання ними посадових обов’язків саме через настання цих обставин.</a:t>
            </a:r>
            <a:endParaRPr/>
          </a:p>
          <a:p>
            <a:pPr indent="538163" lvl="0" marL="0" rtl="0" algn="just">
              <a:lnSpc>
                <a:spcPct val="90000"/>
              </a:lnSpc>
              <a:spcBef>
                <a:spcPts val="1000"/>
              </a:spcBef>
              <a:spcAft>
                <a:spcPts val="0"/>
              </a:spcAft>
              <a:buClr>
                <a:schemeClr val="dk1"/>
              </a:buClr>
              <a:buSzPct val="100000"/>
              <a:buNone/>
            </a:pPr>
            <a:r>
              <a:t/>
            </a:r>
            <a:endParaRPr/>
          </a:p>
          <a:p>
            <a:pPr indent="538163" lvl="0" marL="0" rtl="0" algn="just">
              <a:lnSpc>
                <a:spcPct val="90000"/>
              </a:lnSpc>
              <a:spcBef>
                <a:spcPts val="1000"/>
              </a:spcBef>
              <a:spcAft>
                <a:spcPts val="0"/>
              </a:spcAft>
              <a:buClr>
                <a:schemeClr val="dk1"/>
              </a:buClr>
              <a:buSzPct val="100000"/>
              <a:buNone/>
            </a:pPr>
            <a:r>
              <a:rPr lang="uk-UA"/>
              <a:t>При цьому, </a:t>
            </a:r>
            <a:r>
              <a:rPr b="1" lang="uk-UA">
                <a:solidFill>
                  <a:srgbClr val="00B0F0"/>
                </a:solidFill>
              </a:rPr>
              <a:t>дія воєнного стану на території України не може слугувати безумовною підставою оголошення простою</a:t>
            </a:r>
            <a:r>
              <a:rPr lang="uk-UA">
                <a:solidFill>
                  <a:srgbClr val="00B0F0"/>
                </a:solidFill>
              </a:rPr>
              <a:t> </a:t>
            </a:r>
            <a:r>
              <a:rPr lang="uk-UA"/>
              <a:t>у роботі державного органу, його апарату (секретаріату), структурного підрозділу, територіального органу або у роботі окремих державних службовців у разі, якщо чинники запровадження простою, передбачені статтею 34 Кодексу законів про працю України, відсутні.</a:t>
            </a:r>
            <a:endParaRPr/>
          </a:p>
          <a:p>
            <a:pPr indent="538163" lvl="0" marL="0" rtl="0" algn="just">
              <a:lnSpc>
                <a:spcPct val="90000"/>
              </a:lnSpc>
              <a:spcBef>
                <a:spcPts val="1000"/>
              </a:spcBef>
              <a:spcAft>
                <a:spcPts val="0"/>
              </a:spcAft>
              <a:buClr>
                <a:schemeClr val="dk1"/>
              </a:buClr>
              <a:buSzPct val="100000"/>
              <a:buNone/>
            </a:pPr>
            <a:r>
              <a:t/>
            </a:r>
            <a:endParaRPr/>
          </a:p>
          <a:p>
            <a:pPr indent="538163" lvl="0" marL="0" rtl="0" algn="just">
              <a:lnSpc>
                <a:spcPct val="90000"/>
              </a:lnSpc>
              <a:spcBef>
                <a:spcPts val="1000"/>
              </a:spcBef>
              <a:spcAft>
                <a:spcPts val="0"/>
              </a:spcAft>
              <a:buClr>
                <a:schemeClr val="dk1"/>
              </a:buClr>
              <a:buSzPct val="100000"/>
              <a:buNone/>
            </a:pPr>
            <a:r>
              <a:rPr lang="uk-UA"/>
              <a:t>Обов’язковою умовою для запровадження простою у роботі державних службовців є відсутність організаційних і технічних можливостей для виконання посадових обов’язків, зокрема, відсутність можливостей організувати виконання державними службовцями завдань за посадою за межами адміністративної будівлі державного органу (дистанційну роботу), у тому числі з можливістю віддаленого доступу за допомогою інформаційно-комунікаційних технологій, залежно від особливостей реалізації функцій і завдань державного органу.</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28"/>
          <p:cNvSpPr txBox="1"/>
          <p:nvPr>
            <p:ph type="title"/>
          </p:nvPr>
        </p:nvSpPr>
        <p:spPr>
          <a:xfrm>
            <a:off x="343468" y="1"/>
            <a:ext cx="10988561" cy="1310184"/>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00B0F0"/>
              </a:buClr>
              <a:buSzPts val="2800"/>
              <a:buFont typeface="Calibri"/>
              <a:buNone/>
            </a:pPr>
            <a:r>
              <a:rPr b="1" lang="uk-UA" sz="2800">
                <a:solidFill>
                  <a:srgbClr val="00B0F0"/>
                </a:solidFill>
              </a:rPr>
              <a:t>ПКМУ від 12.04.2022 № 440 «Деякі питання організації роботи державних службовців та працівників державних органів у період воєнного стану»</a:t>
            </a:r>
            <a:endParaRPr b="1" sz="2800">
              <a:solidFill>
                <a:srgbClr val="00B0F0"/>
              </a:solidFill>
            </a:endParaRPr>
          </a:p>
        </p:txBody>
      </p:sp>
      <p:sp>
        <p:nvSpPr>
          <p:cNvPr id="179" name="Google Shape;179;p28"/>
          <p:cNvSpPr txBox="1"/>
          <p:nvPr>
            <p:ph idx="1" type="body"/>
          </p:nvPr>
        </p:nvSpPr>
        <p:spPr>
          <a:xfrm>
            <a:off x="163287" y="1249136"/>
            <a:ext cx="11685244" cy="5608863"/>
          </a:xfrm>
          <a:prstGeom prst="rect">
            <a:avLst/>
          </a:prstGeom>
          <a:noFill/>
          <a:ln>
            <a:noFill/>
          </a:ln>
        </p:spPr>
        <p:txBody>
          <a:bodyPr anchorCtr="0" anchor="t" bIns="45700" lIns="91425" spcFirstLastPara="1" rIns="91425" wrap="square" tIns="45700">
            <a:normAutofit fontScale="85000" lnSpcReduction="20000"/>
          </a:bodyPr>
          <a:lstStyle/>
          <a:p>
            <a:pPr indent="355600" lvl="0" marL="0" rtl="0" algn="just">
              <a:lnSpc>
                <a:spcPct val="90000"/>
              </a:lnSpc>
              <a:spcBef>
                <a:spcPts val="0"/>
              </a:spcBef>
              <a:spcAft>
                <a:spcPts val="0"/>
              </a:spcAft>
              <a:buClr>
                <a:schemeClr val="dk1"/>
              </a:buClr>
              <a:buSzPct val="100000"/>
              <a:buNone/>
            </a:pPr>
            <a:r>
              <a:rPr lang="uk-UA"/>
              <a:t>1. Установити, що у період воєнного стану для державних службовців та працівників державного органу, </a:t>
            </a:r>
            <a:r>
              <a:rPr b="1" lang="uk-UA">
                <a:solidFill>
                  <a:srgbClr val="00B0F0"/>
                </a:solidFill>
              </a:rPr>
              <a:t>які перебувають на території України</a:t>
            </a:r>
            <a:r>
              <a:rPr lang="uk-UA"/>
              <a:t>, за рішенням керівника державної служби в державному органі </a:t>
            </a:r>
            <a:r>
              <a:rPr b="1" lang="uk-UA">
                <a:solidFill>
                  <a:srgbClr val="00B0F0"/>
                </a:solidFill>
              </a:rPr>
              <a:t>може запроваджуватися дистанційна робота </a:t>
            </a:r>
            <a:r>
              <a:rPr lang="uk-UA"/>
              <a:t>у разі наявності організаційних і технічних можливостей для виконання їх посадових обов’язків.</a:t>
            </a:r>
            <a:endParaRPr/>
          </a:p>
          <a:p>
            <a:pPr indent="355600" lvl="0" marL="0" rtl="0" algn="just">
              <a:lnSpc>
                <a:spcPct val="90000"/>
              </a:lnSpc>
              <a:spcBef>
                <a:spcPts val="1000"/>
              </a:spcBef>
              <a:spcAft>
                <a:spcPts val="0"/>
              </a:spcAft>
              <a:buClr>
                <a:schemeClr val="dk1"/>
              </a:buClr>
              <a:buSzPct val="100000"/>
              <a:buNone/>
            </a:pPr>
            <a:r>
              <a:rPr lang="uk-UA"/>
              <a:t>2. Робота державних службовців та працівників державного органу за межами України допускається </a:t>
            </a:r>
            <a:r>
              <a:rPr b="1" lang="uk-UA">
                <a:solidFill>
                  <a:srgbClr val="00B0F0"/>
                </a:solidFill>
              </a:rPr>
              <a:t>лише у разі службового відрядження</a:t>
            </a:r>
            <a:r>
              <a:rPr lang="uk-UA"/>
              <a:t>, оформленого в установленому порядку.</a:t>
            </a:r>
            <a:endParaRPr/>
          </a:p>
          <a:p>
            <a:pPr indent="355600" lvl="0" marL="0" rtl="0" algn="just">
              <a:lnSpc>
                <a:spcPct val="90000"/>
              </a:lnSpc>
              <a:spcBef>
                <a:spcPts val="1000"/>
              </a:spcBef>
              <a:spcAft>
                <a:spcPts val="0"/>
              </a:spcAft>
              <a:buClr>
                <a:schemeClr val="dk1"/>
              </a:buClr>
              <a:buSzPct val="100000"/>
              <a:buNone/>
            </a:pPr>
            <a:r>
              <a:rPr lang="uk-UA"/>
              <a:t>3. У разі перебування державного службовця або працівника державного органу в робочий час в Україні поза межами робочого місця без рішення керівника державної служби, зазначеного в пункті 1 цієї постанови, або за кордоном, крім перебування у службовому відрядженні, оформленому в установленому порядку, до них </a:t>
            </a:r>
            <a:r>
              <a:rPr b="1" lang="uk-UA">
                <a:solidFill>
                  <a:srgbClr val="00B0F0"/>
                </a:solidFill>
              </a:rPr>
              <a:t>може бути застосоване дисциплінарне стягнення</a:t>
            </a:r>
            <a:r>
              <a:rPr lang="uk-UA">
                <a:solidFill>
                  <a:srgbClr val="00B0F0"/>
                </a:solidFill>
              </a:rPr>
              <a:t> </a:t>
            </a:r>
            <a:r>
              <a:rPr lang="uk-UA"/>
              <a:t>відповідно до закону.</a:t>
            </a:r>
            <a:endParaRPr/>
          </a:p>
          <a:p>
            <a:pPr indent="355600" lvl="0" marL="0" rtl="0" algn="just">
              <a:lnSpc>
                <a:spcPct val="90000"/>
              </a:lnSpc>
              <a:spcBef>
                <a:spcPts val="1000"/>
              </a:spcBef>
              <a:spcAft>
                <a:spcPts val="0"/>
              </a:spcAft>
              <a:buClr>
                <a:srgbClr val="00B0F0"/>
              </a:buClr>
              <a:buSzPct val="100000"/>
              <a:buNone/>
            </a:pPr>
            <a:r>
              <a:rPr b="1" i="1" lang="uk-UA">
                <a:solidFill>
                  <a:srgbClr val="00B0F0"/>
                </a:solidFill>
              </a:rPr>
              <a:t>4. Скасувати наказ Національного агентства України з питань державної служби від 17.03.2022 р. № 20-22 “Про внесення змін до Типових правил внутрішнього трудового розпорядку”.</a:t>
            </a:r>
            <a:endParaRPr/>
          </a:p>
          <a:p>
            <a:pPr indent="355600" lvl="0" marL="0" rtl="0" algn="just">
              <a:lnSpc>
                <a:spcPct val="90000"/>
              </a:lnSpc>
              <a:spcBef>
                <a:spcPts val="1000"/>
              </a:spcBef>
              <a:spcAft>
                <a:spcPts val="0"/>
              </a:spcAft>
              <a:buClr>
                <a:schemeClr val="dk1"/>
              </a:buClr>
              <a:buSzPct val="100000"/>
              <a:buNone/>
            </a:pPr>
            <a:r>
              <a:rPr lang="uk-UA"/>
              <a:t>5. Ця постанова набирає чинності з дня її опублікування, крім пункту 3, який набирає чинності з 25 квітня 2022 року. </a:t>
            </a:r>
            <a:r>
              <a:rPr b="1" lang="uk-UA">
                <a:solidFill>
                  <a:srgbClr val="00B0F0"/>
                </a:solidFill>
              </a:rPr>
              <a:t>ОПУБЛІКОВАНО 14.04.2022</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29"/>
          <p:cNvSpPr txBox="1"/>
          <p:nvPr>
            <p:ph type="title"/>
          </p:nvPr>
        </p:nvSpPr>
        <p:spPr>
          <a:xfrm>
            <a:off x="195943" y="126124"/>
            <a:ext cx="11838214" cy="1006475"/>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00B0F0"/>
              </a:buClr>
              <a:buSzPts val="2800"/>
              <a:buFont typeface="Calibri"/>
              <a:buNone/>
            </a:pPr>
            <a:r>
              <a:rPr b="1" lang="uk-UA" sz="2800">
                <a:solidFill>
                  <a:srgbClr val="00B0F0"/>
                </a:solidFill>
              </a:rPr>
              <a:t>Типові правила внутрішнього службового розпорядку, </a:t>
            </a:r>
            <a:br>
              <a:rPr b="1" lang="uk-UA" sz="2800">
                <a:solidFill>
                  <a:srgbClr val="00B0F0"/>
                </a:solidFill>
              </a:rPr>
            </a:br>
            <a:r>
              <a:rPr b="1" lang="uk-UA" sz="2800">
                <a:solidFill>
                  <a:srgbClr val="00B0F0"/>
                </a:solidFill>
              </a:rPr>
              <a:t>наказ НАДС від 03.03.2016  № 50</a:t>
            </a:r>
            <a:endParaRPr/>
          </a:p>
        </p:txBody>
      </p:sp>
      <p:sp>
        <p:nvSpPr>
          <p:cNvPr id="185" name="Google Shape;185;p29"/>
          <p:cNvSpPr txBox="1"/>
          <p:nvPr>
            <p:ph idx="1" type="body"/>
          </p:nvPr>
        </p:nvSpPr>
        <p:spPr>
          <a:xfrm>
            <a:off x="346841" y="1158766"/>
            <a:ext cx="11603421" cy="5573110"/>
          </a:xfrm>
          <a:prstGeom prst="rect">
            <a:avLst/>
          </a:prstGeom>
          <a:noFill/>
          <a:ln>
            <a:noFill/>
          </a:ln>
        </p:spPr>
        <p:txBody>
          <a:bodyPr anchorCtr="0" anchor="t" bIns="45700" lIns="91425" spcFirstLastPara="1" rIns="91425" wrap="square" tIns="45700">
            <a:normAutofit fontScale="62500" lnSpcReduction="20000"/>
          </a:bodyPr>
          <a:lstStyle/>
          <a:p>
            <a:pPr indent="0" lvl="0" marL="0" rtl="0" algn="just">
              <a:lnSpc>
                <a:spcPct val="90000"/>
              </a:lnSpc>
              <a:spcBef>
                <a:spcPts val="0"/>
              </a:spcBef>
              <a:spcAft>
                <a:spcPts val="0"/>
              </a:spcAft>
              <a:buClr>
                <a:schemeClr val="dk1"/>
              </a:buClr>
              <a:buSzPct val="100000"/>
              <a:buNone/>
            </a:pPr>
            <a:r>
              <a:rPr lang="uk-UA"/>
              <a:t>	</a:t>
            </a:r>
            <a:r>
              <a:rPr b="1" lang="uk-UA">
                <a:solidFill>
                  <a:srgbClr val="00B0F0"/>
                </a:solidFill>
              </a:rPr>
              <a:t>За ініціативою державного службовця </a:t>
            </a:r>
            <a:r>
              <a:rPr lang="uk-UA"/>
              <a:t>і згодою його безпосереднього керівника та керівника самостійного структурного підрозділу (за наявності) такому державному службовцю може встановлюватися гнучкий режим робочого часу, який є відмінним від визначеного правилами внутрішнього службового розпорядку режиму роботи державного органу.</a:t>
            </a:r>
            <a:endParaRPr/>
          </a:p>
          <a:p>
            <a:pPr indent="0" lvl="0" marL="0" rtl="0" algn="just">
              <a:lnSpc>
                <a:spcPct val="90000"/>
              </a:lnSpc>
              <a:spcBef>
                <a:spcPts val="1000"/>
              </a:spcBef>
              <a:spcAft>
                <a:spcPts val="0"/>
              </a:spcAft>
              <a:buClr>
                <a:schemeClr val="dk1"/>
              </a:buClr>
              <a:buSzPct val="100000"/>
              <a:buNone/>
            </a:pPr>
            <a:r>
              <a:rPr lang="uk-UA"/>
              <a:t>	Гнучкий режим робочого часу встановлюється на визначений строк або безстроково з урахуванням необхідності дотримання норми робочого часу, передбаченого Законом України «Про державну службу», або тривалості встановленого для державного службовця неповного робочого часу (неповного робочого дня або неповного робочого тижня).</a:t>
            </a:r>
            <a:endParaRPr/>
          </a:p>
          <a:p>
            <a:pPr indent="0" lvl="0" marL="0" rtl="0" algn="just">
              <a:lnSpc>
                <a:spcPct val="90000"/>
              </a:lnSpc>
              <a:spcBef>
                <a:spcPts val="1000"/>
              </a:spcBef>
              <a:spcAft>
                <a:spcPts val="0"/>
              </a:spcAft>
              <a:buClr>
                <a:schemeClr val="dk1"/>
              </a:buClr>
              <a:buSzPct val="100000"/>
              <a:buNone/>
            </a:pPr>
            <a:r>
              <a:rPr lang="uk-UA"/>
              <a:t>	</a:t>
            </a:r>
            <a:r>
              <a:rPr lang="uk-UA">
                <a:solidFill>
                  <a:srgbClr val="00B0F0"/>
                </a:solidFill>
              </a:rPr>
              <a:t>Гнучкий режим робочого часу може бути фіксованим або змінним</a:t>
            </a:r>
            <a:r>
              <a:rPr i="1" lang="uk-UA">
                <a:solidFill>
                  <a:srgbClr val="00B0F0"/>
                </a:solidFill>
              </a:rPr>
              <a:t>.</a:t>
            </a:r>
            <a:endParaRPr i="1">
              <a:solidFill>
                <a:srgbClr val="00B0F0"/>
              </a:solidFill>
            </a:endParaRPr>
          </a:p>
          <a:p>
            <a:pPr indent="0" lvl="0" marL="0" rtl="0" algn="r">
              <a:lnSpc>
                <a:spcPct val="90000"/>
              </a:lnSpc>
              <a:spcBef>
                <a:spcPts val="1000"/>
              </a:spcBef>
              <a:spcAft>
                <a:spcPts val="0"/>
              </a:spcAft>
              <a:buClr>
                <a:srgbClr val="00B0F0"/>
              </a:buClr>
              <a:buSzPct val="100000"/>
              <a:buNone/>
            </a:pPr>
            <a:r>
              <a:rPr i="1" lang="uk-UA">
                <a:solidFill>
                  <a:srgbClr val="00B0F0"/>
                </a:solidFill>
              </a:rPr>
              <a:t>…Стаття 60-2. Дистанційна робота, Віддалена та надомна…</a:t>
            </a:r>
            <a:endParaRPr/>
          </a:p>
          <a:p>
            <a:pPr indent="0" lvl="0" marL="0" rtl="0" algn="just">
              <a:lnSpc>
                <a:spcPct val="90000"/>
              </a:lnSpc>
              <a:spcBef>
                <a:spcPts val="1000"/>
              </a:spcBef>
              <a:spcAft>
                <a:spcPts val="0"/>
              </a:spcAft>
              <a:buClr>
                <a:schemeClr val="dk1"/>
              </a:buClr>
              <a:buSzPct val="100000"/>
              <a:buNone/>
            </a:pPr>
            <a:r>
              <a:rPr i="1" lang="uk-UA"/>
              <a:t>	</a:t>
            </a:r>
            <a:r>
              <a:rPr lang="uk-UA"/>
              <a:t>При фіксованому режимі робочого часу державного службовця визначається початок і кінець робочого часу, час початку і закінчення перерви для відпочинку і харчування. При цьому державному службовцю може визначатись відмінна від встановленої у державному органі тривалість роботи по днях тижня, а також поділ робочого дня на частини.</a:t>
            </a:r>
            <a:endParaRPr/>
          </a:p>
          <a:p>
            <a:pPr indent="0" lvl="0" marL="0" rtl="0" algn="just">
              <a:lnSpc>
                <a:spcPct val="90000"/>
              </a:lnSpc>
              <a:spcBef>
                <a:spcPts val="1000"/>
              </a:spcBef>
              <a:spcAft>
                <a:spcPts val="0"/>
              </a:spcAft>
              <a:buClr>
                <a:schemeClr val="dk1"/>
              </a:buClr>
              <a:buSzPct val="100000"/>
              <a:buNone/>
            </a:pPr>
            <a:r>
              <a:t/>
            </a:r>
            <a:endParaRPr/>
          </a:p>
          <a:p>
            <a:pPr indent="0" lvl="0" marL="0" rtl="0" algn="just">
              <a:lnSpc>
                <a:spcPct val="90000"/>
              </a:lnSpc>
              <a:spcBef>
                <a:spcPts val="1000"/>
              </a:spcBef>
              <a:spcAft>
                <a:spcPts val="0"/>
              </a:spcAft>
              <a:buClr>
                <a:schemeClr val="dk1"/>
              </a:buClr>
              <a:buSzPct val="100000"/>
              <a:buNone/>
            </a:pPr>
            <a:r>
              <a:rPr lang="uk-UA"/>
              <a:t>	При змінному режимі робочого часу державного службовця відсутній фіксований початок, кінець і тривалість робочого дня, на державного службовця не поширюється встановлена у державному органі тривалість роботи по днях тижня, за потреби можуть визначатися періоди часу, в які державний службовець зобов’язаний бути присутнім на робочому місці. </a:t>
            </a:r>
            <a:r>
              <a:rPr b="1" lang="uk-UA">
                <a:solidFill>
                  <a:srgbClr val="00B0F0"/>
                </a:solidFill>
              </a:rPr>
              <a:t>При змінному режимі робочого часу державного службовця є обов’язковим облік щоденної тривалості його робочого дня. Змінний режим робочого часу державного службовця може встановлюватися у державному органі, у якому функціонує відповідна комп’ютерна програма, що є складовою автоматизованої системи контролю доступу до приміщень адміністративних будівель такого органу і дозволяє здійснювати автоматизований облік робочого часу державних службовців цього державного органу. </a:t>
            </a:r>
            <a:endParaRPr b="1">
              <a:solidFill>
                <a:srgbClr val="00B0F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30"/>
          <p:cNvSpPr txBox="1"/>
          <p:nvPr>
            <p:ph idx="1" type="body"/>
          </p:nvPr>
        </p:nvSpPr>
        <p:spPr>
          <a:xfrm>
            <a:off x="137160" y="144780"/>
            <a:ext cx="11932920" cy="6591300"/>
          </a:xfrm>
          <a:prstGeom prst="rect">
            <a:avLst/>
          </a:prstGeom>
          <a:noFill/>
          <a:ln>
            <a:noFill/>
          </a:ln>
        </p:spPr>
        <p:txBody>
          <a:bodyPr anchorCtr="0" anchor="t" bIns="45700" lIns="91425" spcFirstLastPara="1" rIns="91425" wrap="square" tIns="45700">
            <a:normAutofit fontScale="70000" lnSpcReduction="20000"/>
          </a:bodyPr>
          <a:lstStyle/>
          <a:p>
            <a:pPr indent="0" lvl="0" marL="0" rtl="0" algn="just">
              <a:lnSpc>
                <a:spcPct val="90000"/>
              </a:lnSpc>
              <a:spcBef>
                <a:spcPts val="0"/>
              </a:spcBef>
              <a:spcAft>
                <a:spcPts val="0"/>
              </a:spcAft>
              <a:buClr>
                <a:schemeClr val="dk1"/>
              </a:buClr>
              <a:buSzPct val="100000"/>
              <a:buNone/>
            </a:pPr>
            <a:r>
              <a:rPr lang="uk-UA"/>
              <a:t>	</a:t>
            </a:r>
            <a:r>
              <a:rPr b="1" lang="uk-UA">
                <a:solidFill>
                  <a:srgbClr val="00B0F0"/>
                </a:solidFill>
              </a:rPr>
              <a:t>За ініціативою державного службовця і згодою його безпосереднього керівника </a:t>
            </a:r>
            <a:r>
              <a:rPr lang="uk-UA"/>
              <a:t>та керівника самостійного структурного підрозділу (за наявності) такий державний службовець може виконувати завдання за посадою за межами адміністративної будівлі державного органу. Для цього державний службовець </a:t>
            </a:r>
            <a:r>
              <a:rPr b="1" lang="uk-UA">
                <a:solidFill>
                  <a:srgbClr val="00B0F0"/>
                </a:solidFill>
              </a:rPr>
              <a:t>повинен погодити у письмовій формі</a:t>
            </a:r>
            <a:r>
              <a:rPr lang="uk-UA"/>
              <a:t>, зокрема засобами телекомунікаційного зв’язку, перелік відповідних завдань та строки їх виконання з безпосереднім керівником та керівником самостійного структурного підрозділу (за наявності).</a:t>
            </a:r>
            <a:endParaRPr/>
          </a:p>
          <a:p>
            <a:pPr indent="0" lvl="0" marL="0" rtl="0" algn="just">
              <a:lnSpc>
                <a:spcPct val="90000"/>
              </a:lnSpc>
              <a:spcBef>
                <a:spcPts val="1000"/>
              </a:spcBef>
              <a:spcAft>
                <a:spcPts val="0"/>
              </a:spcAft>
              <a:buClr>
                <a:schemeClr val="dk1"/>
              </a:buClr>
              <a:buSzPct val="100000"/>
              <a:buNone/>
            </a:pPr>
            <a:r>
              <a:t/>
            </a:r>
            <a:endParaRPr/>
          </a:p>
          <a:p>
            <a:pPr indent="0" lvl="0" marL="0" rtl="0" algn="just">
              <a:lnSpc>
                <a:spcPct val="90000"/>
              </a:lnSpc>
              <a:spcBef>
                <a:spcPts val="1000"/>
              </a:spcBef>
              <a:spcAft>
                <a:spcPts val="0"/>
              </a:spcAft>
              <a:buClr>
                <a:schemeClr val="dk1"/>
              </a:buClr>
              <a:buSzPct val="100000"/>
              <a:buNone/>
            </a:pPr>
            <a:r>
              <a:rPr lang="uk-UA"/>
              <a:t>	Для державного службовця обсяг завдань за посадою за межами адміністративної будівлі державного органу повинен визначатись з урахуванням тривалості його робочого часу.</a:t>
            </a:r>
            <a:endParaRPr/>
          </a:p>
          <a:p>
            <a:pPr indent="0" lvl="0" marL="0" rtl="0" algn="just">
              <a:lnSpc>
                <a:spcPct val="90000"/>
              </a:lnSpc>
              <a:spcBef>
                <a:spcPts val="1000"/>
              </a:spcBef>
              <a:spcAft>
                <a:spcPts val="0"/>
              </a:spcAft>
              <a:buClr>
                <a:schemeClr val="dk1"/>
              </a:buClr>
              <a:buSzPct val="100000"/>
              <a:buNone/>
            </a:pPr>
            <a:r>
              <a:t/>
            </a:r>
            <a:endParaRPr/>
          </a:p>
          <a:p>
            <a:pPr indent="0" lvl="0" marL="0" rtl="0" algn="just">
              <a:lnSpc>
                <a:spcPct val="90000"/>
              </a:lnSpc>
              <a:spcBef>
                <a:spcPts val="1000"/>
              </a:spcBef>
              <a:spcAft>
                <a:spcPts val="0"/>
              </a:spcAft>
              <a:buClr>
                <a:schemeClr val="dk1"/>
              </a:buClr>
              <a:buSzPct val="100000"/>
              <a:buNone/>
            </a:pPr>
            <a:r>
              <a:rPr lang="uk-UA"/>
              <a:t>	За межами адміністративної будівлі державного органу можуть виконуватися завдання, якщо їх якісне, ефективне та результативне виконання не потребує:</a:t>
            </a:r>
            <a:endParaRPr/>
          </a:p>
          <a:p>
            <a:pPr indent="0" lvl="0" marL="0" rtl="0" algn="just">
              <a:lnSpc>
                <a:spcPct val="90000"/>
              </a:lnSpc>
              <a:spcBef>
                <a:spcPts val="1000"/>
              </a:spcBef>
              <a:spcAft>
                <a:spcPts val="0"/>
              </a:spcAft>
              <a:buClr>
                <a:schemeClr val="dk1"/>
              </a:buClr>
              <a:buSzPct val="100000"/>
              <a:buNone/>
            </a:pPr>
            <a:r>
              <a:rPr lang="uk-UA"/>
              <a:t>	- використання інформації з обмеженим доступом;</a:t>
            </a:r>
            <a:endParaRPr/>
          </a:p>
          <a:p>
            <a:pPr indent="0" lvl="0" marL="0" rtl="0" algn="just">
              <a:lnSpc>
                <a:spcPct val="90000"/>
              </a:lnSpc>
              <a:spcBef>
                <a:spcPts val="1000"/>
              </a:spcBef>
              <a:spcAft>
                <a:spcPts val="0"/>
              </a:spcAft>
              <a:buClr>
                <a:schemeClr val="dk1"/>
              </a:buClr>
              <a:buSzPct val="100000"/>
              <a:buNone/>
            </a:pPr>
            <a:r>
              <a:rPr lang="uk-UA"/>
              <a:t>	- доступу до комп’ютерного, телекомунікаційного та/або програмного забезпечення, яке функціонує лише у межах приміщення державного органу;</a:t>
            </a:r>
            <a:endParaRPr/>
          </a:p>
          <a:p>
            <a:pPr indent="0" lvl="0" marL="0" rtl="0" algn="just">
              <a:lnSpc>
                <a:spcPct val="90000"/>
              </a:lnSpc>
              <a:spcBef>
                <a:spcPts val="1000"/>
              </a:spcBef>
              <a:spcAft>
                <a:spcPts val="0"/>
              </a:spcAft>
              <a:buClr>
                <a:schemeClr val="dk1"/>
              </a:buClr>
              <a:buSzPct val="100000"/>
              <a:buNone/>
            </a:pPr>
            <a:r>
              <a:rPr lang="uk-UA"/>
              <a:t>	- обов’язкового перебування в приміщенні державного органу.</a:t>
            </a:r>
            <a:endParaRPr/>
          </a:p>
          <a:p>
            <a:pPr indent="0" lvl="0" marL="0" rtl="0" algn="just">
              <a:lnSpc>
                <a:spcPct val="90000"/>
              </a:lnSpc>
              <a:spcBef>
                <a:spcPts val="1000"/>
              </a:spcBef>
              <a:spcAft>
                <a:spcPts val="0"/>
              </a:spcAft>
              <a:buClr>
                <a:schemeClr val="dk1"/>
              </a:buClr>
              <a:buSzPct val="100000"/>
              <a:buNone/>
            </a:pPr>
            <a:r>
              <a:t/>
            </a:r>
            <a:endParaRPr/>
          </a:p>
          <a:p>
            <a:pPr indent="0" lvl="0" marL="0" rtl="0" algn="just">
              <a:lnSpc>
                <a:spcPct val="90000"/>
              </a:lnSpc>
              <a:spcBef>
                <a:spcPts val="1000"/>
              </a:spcBef>
              <a:spcAft>
                <a:spcPts val="0"/>
              </a:spcAft>
              <a:buClr>
                <a:schemeClr val="dk1"/>
              </a:buClr>
              <a:buSzPct val="100000"/>
              <a:buNone/>
            </a:pPr>
            <a:r>
              <a:rPr lang="uk-UA"/>
              <a:t>	Правилами внутрішнього службового розпорядку в державному органі можуть визначатись додаткові умови виконання державними службовцями завдань за посадою за межами адміністративної будівлі державного органу залежно від особливостей реалізації функцій і завдань цього державного органу.</a:t>
            </a:r>
            <a:endParaRPr/>
          </a:p>
          <a:p>
            <a:pPr indent="0" lvl="0" marL="0" rtl="0" algn="just">
              <a:lnSpc>
                <a:spcPct val="90000"/>
              </a:lnSpc>
              <a:spcBef>
                <a:spcPts val="1000"/>
              </a:spcBef>
              <a:spcAft>
                <a:spcPts val="0"/>
              </a:spcAft>
              <a:buClr>
                <a:schemeClr val="dk1"/>
              </a:buClr>
              <a:buSzPct val="100000"/>
              <a:buNone/>
            </a:pPr>
            <a:r>
              <a:t/>
            </a:r>
            <a:endParaRPr/>
          </a:p>
          <a:p>
            <a:pPr indent="0" lvl="0" marL="0" rtl="0" algn="just">
              <a:lnSpc>
                <a:spcPct val="90000"/>
              </a:lnSpc>
              <a:spcBef>
                <a:spcPts val="1000"/>
              </a:spcBef>
              <a:spcAft>
                <a:spcPts val="0"/>
              </a:spcAft>
              <a:buClr>
                <a:schemeClr val="dk1"/>
              </a:buClr>
              <a:buSzPct val="100000"/>
              <a:buNone/>
            </a:pPr>
            <a:r>
              <a:rPr lang="uk-UA"/>
              <a:t>	Час виконання державним службовцем завдань за посадою за межами адміністративної будівлі державного органу обліковується </a:t>
            </a:r>
            <a:r>
              <a:rPr b="1" lang="uk-UA">
                <a:solidFill>
                  <a:srgbClr val="00B0F0"/>
                </a:solidFill>
              </a:rPr>
              <a:t>як робочий час</a:t>
            </a:r>
            <a:r>
              <a:rPr lang="uk-UA"/>
              <a:t>.</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31"/>
          <p:cNvSpPr txBox="1"/>
          <p:nvPr>
            <p:ph type="title"/>
          </p:nvPr>
        </p:nvSpPr>
        <p:spPr>
          <a:xfrm>
            <a:off x="97970" y="18255"/>
            <a:ext cx="11968843" cy="1067595"/>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rgbClr val="00B0F0"/>
              </a:buClr>
              <a:buSzPct val="100000"/>
              <a:buFont typeface="Calibri"/>
              <a:buNone/>
            </a:pPr>
            <a:r>
              <a:rPr b="1" lang="uk-UA" sz="2800">
                <a:solidFill>
                  <a:srgbClr val="00B0F0"/>
                </a:solidFill>
              </a:rPr>
              <a:t>Щодо надсилання документів (заяв про надання відпусток, переведення, звільнення тощо) в електронному вигляді або різними засобами телекомунікаційного зв’язку</a:t>
            </a:r>
            <a:endParaRPr/>
          </a:p>
        </p:txBody>
      </p:sp>
      <p:sp>
        <p:nvSpPr>
          <p:cNvPr id="196" name="Google Shape;196;p31"/>
          <p:cNvSpPr txBox="1"/>
          <p:nvPr>
            <p:ph idx="1" type="body"/>
          </p:nvPr>
        </p:nvSpPr>
        <p:spPr>
          <a:xfrm>
            <a:off x="307428" y="1085850"/>
            <a:ext cx="11650285" cy="5753895"/>
          </a:xfrm>
          <a:prstGeom prst="rect">
            <a:avLst/>
          </a:prstGeom>
          <a:noFill/>
          <a:ln>
            <a:noFill/>
          </a:ln>
        </p:spPr>
        <p:txBody>
          <a:bodyPr anchorCtr="0" anchor="t" bIns="45700" lIns="91425" spcFirstLastPara="1" rIns="91425" wrap="square" tIns="45700">
            <a:normAutofit fontScale="70000" lnSpcReduction="20000"/>
          </a:bodyPr>
          <a:lstStyle/>
          <a:p>
            <a:pPr indent="361950" lvl="0" marL="0" rtl="0" algn="just">
              <a:lnSpc>
                <a:spcPct val="90000"/>
              </a:lnSpc>
              <a:spcBef>
                <a:spcPts val="0"/>
              </a:spcBef>
              <a:spcAft>
                <a:spcPts val="0"/>
              </a:spcAft>
              <a:buClr>
                <a:schemeClr val="dk1"/>
              </a:buClr>
              <a:buSzPct val="100000"/>
              <a:buNone/>
            </a:pPr>
            <a:r>
              <a:rPr lang="uk-UA"/>
              <a:t>В сьогоднішніх умовах в більшості випадків </a:t>
            </a:r>
            <a:r>
              <a:rPr b="1" lang="uk-UA">
                <a:solidFill>
                  <a:srgbClr val="00B0F0"/>
                </a:solidFill>
              </a:rPr>
              <a:t>не завжди є можливість працівникам подавати необхідні заяви в паперовому вигляді із власноручними підписами</a:t>
            </a:r>
            <a:r>
              <a:rPr lang="uk-UA">
                <a:solidFill>
                  <a:srgbClr val="00B0F0"/>
                </a:solidFill>
              </a:rPr>
              <a:t>. </a:t>
            </a:r>
            <a:endParaRPr/>
          </a:p>
          <a:p>
            <a:pPr indent="361950" lvl="0" marL="0" rtl="0" algn="just">
              <a:lnSpc>
                <a:spcPct val="90000"/>
              </a:lnSpc>
              <a:spcBef>
                <a:spcPts val="1000"/>
              </a:spcBef>
              <a:spcAft>
                <a:spcPts val="0"/>
              </a:spcAft>
              <a:buClr>
                <a:schemeClr val="dk1"/>
              </a:buClr>
              <a:buSzPct val="100000"/>
              <a:buNone/>
            </a:pPr>
            <a:r>
              <a:rPr lang="uk-UA"/>
              <a:t>Звертаємо увагу, що оскільки законодавство не містить визначених форм та обсягів таких заяв, вони можуть бути складені в будь-якій формі, проте </a:t>
            </a:r>
            <a:r>
              <a:rPr b="1" lang="uk-UA">
                <a:solidFill>
                  <a:srgbClr val="00B0F0"/>
                </a:solidFill>
              </a:rPr>
              <a:t>мають містити чітке, однозначне і зрозуміле волевиявлення заявника</a:t>
            </a:r>
            <a:r>
              <a:rPr lang="uk-UA">
                <a:solidFill>
                  <a:srgbClr val="00B0F0"/>
                </a:solidFill>
              </a:rPr>
              <a:t>. </a:t>
            </a:r>
            <a:r>
              <a:rPr lang="uk-UA"/>
              <a:t>Таким чином, письмові заяви також </a:t>
            </a:r>
            <a:r>
              <a:rPr b="1" lang="uk-UA">
                <a:solidFill>
                  <a:srgbClr val="00B0F0"/>
                </a:solidFill>
              </a:rPr>
              <a:t>можуть подаватись в електронній формі з накладенням кваліфікованих електронних підписів. </a:t>
            </a:r>
            <a:endParaRPr/>
          </a:p>
          <a:p>
            <a:pPr indent="361950" lvl="0" marL="0" rtl="0" algn="just">
              <a:lnSpc>
                <a:spcPct val="90000"/>
              </a:lnSpc>
              <a:spcBef>
                <a:spcPts val="1000"/>
              </a:spcBef>
              <a:spcAft>
                <a:spcPts val="0"/>
              </a:spcAft>
              <a:buClr>
                <a:schemeClr val="dk1"/>
              </a:buClr>
              <a:buSzPct val="100000"/>
              <a:buNone/>
            </a:pPr>
            <a:r>
              <a:rPr lang="uk-UA"/>
              <a:t>У разі, коли і електронні кваліфіковані підписи недоступні, такі заяви можуть бути надані в письмовій формі </a:t>
            </a:r>
            <a:r>
              <a:rPr b="1" lang="uk-UA">
                <a:solidFill>
                  <a:srgbClr val="00B0F0"/>
                </a:solidFill>
              </a:rPr>
              <a:t>будь-якими засобами телекомунікаційного зв’язку </a:t>
            </a:r>
            <a:r>
              <a:rPr lang="uk-UA"/>
              <a:t>(електронна пошта, WhatsApp, Telegram тощо) без накладання згаданих підписів. В такому випадку відповідну заяву, написану на папері і підписану заявником, доцільно сфотографувати і переслати уповноваженій особі органу. Але це, звісно, якщо є така можливість. Якщо ж такої можливість немає, то відповідну заяву надішліть у формі текстового повідомлення, що відповідає наведеним вище критеріям. Як свідчить судова практика, у разі отримання відповідних заяв (повідомлень) працівників в електронній формі, це спонукає роботодавця перевірити справжнє волевиявлення працівника у разі наявності сумнівів щодо такого волевиявлення (постанова Чернівецького апеляційного суду від 04.03.2019 у справі № 725/4244/18).</a:t>
            </a:r>
            <a:endParaRPr/>
          </a:p>
          <a:p>
            <a:pPr indent="361950" lvl="0" marL="0" rtl="0" algn="just">
              <a:lnSpc>
                <a:spcPct val="90000"/>
              </a:lnSpc>
              <a:spcBef>
                <a:spcPts val="1000"/>
              </a:spcBef>
              <a:spcAft>
                <a:spcPts val="0"/>
              </a:spcAft>
              <a:buClr>
                <a:schemeClr val="dk1"/>
              </a:buClr>
              <a:buSzPct val="100000"/>
              <a:buNone/>
            </a:pPr>
            <a:r>
              <a:rPr lang="uk-UA"/>
              <a:t>Нагадуємо, що ознайомлення державних службовців з виданими щодо них наказами можна здійснювати шляхом їх вручення або надсилання поштою, в тому числі з використанням інших засобів телекомунікаційного зв’язку, відповідно до </a:t>
            </a:r>
            <a:r>
              <a:rPr b="1" lang="uk-UA">
                <a:solidFill>
                  <a:srgbClr val="00B0F0"/>
                </a:solidFill>
              </a:rPr>
              <a:t>статті 9</a:t>
            </a:r>
            <a:r>
              <a:rPr b="1" baseline="30000" lang="uk-UA">
                <a:solidFill>
                  <a:srgbClr val="00B0F0"/>
                </a:solidFill>
              </a:rPr>
              <a:t>-1</a:t>
            </a:r>
            <a:r>
              <a:rPr b="1" lang="uk-UA">
                <a:solidFill>
                  <a:srgbClr val="00B0F0"/>
                </a:solidFill>
              </a:rPr>
              <a:t> Закону України “Про державну службу”</a:t>
            </a:r>
            <a:r>
              <a:rPr lang="uk-UA">
                <a:solidFill>
                  <a:srgbClr val="00B0F0"/>
                </a:solidFill>
              </a:rPr>
              <a:t>. </a:t>
            </a:r>
            <a:endParaRPr/>
          </a:p>
          <a:p>
            <a:pPr indent="361950" lvl="0" marL="0" rtl="0" algn="just">
              <a:lnSpc>
                <a:spcPct val="90000"/>
              </a:lnSpc>
              <a:spcBef>
                <a:spcPts val="1000"/>
              </a:spcBef>
              <a:spcAft>
                <a:spcPts val="0"/>
              </a:spcAft>
              <a:buClr>
                <a:schemeClr val="dk1"/>
              </a:buClr>
              <a:buSzPct val="100000"/>
              <a:buNone/>
            </a:pPr>
            <a:r>
              <a:rPr lang="uk-UA"/>
              <a:t>Тобто, відсканований наказ доцільно надіслати на електронну пошту державного службовця, або сфотографований документ направити через месенджер, доступний державному службовцю. Таке ознайомлення фіксується відповідним протоколом.</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pic>
        <p:nvPicPr>
          <p:cNvPr id="201" name="Google Shape;201;p32"/>
          <p:cNvPicPr preferRelativeResize="0"/>
          <p:nvPr/>
        </p:nvPicPr>
        <p:blipFill rotWithShape="1">
          <a:blip r:embed="rId3">
            <a:alphaModFix/>
          </a:blip>
          <a:srcRect b="0" l="0" r="0" t="0"/>
          <a:stretch/>
        </p:blipFill>
        <p:spPr>
          <a:xfrm>
            <a:off x="1" y="0"/>
            <a:ext cx="7094764" cy="3261875"/>
          </a:xfrm>
          <a:prstGeom prst="rect">
            <a:avLst/>
          </a:prstGeom>
          <a:noFill/>
          <a:ln>
            <a:noFill/>
          </a:ln>
        </p:spPr>
      </p:pic>
      <p:pic>
        <p:nvPicPr>
          <p:cNvPr id="202" name="Google Shape;202;p32"/>
          <p:cNvPicPr preferRelativeResize="0"/>
          <p:nvPr/>
        </p:nvPicPr>
        <p:blipFill rotWithShape="1">
          <a:blip r:embed="rId4">
            <a:alphaModFix/>
          </a:blip>
          <a:srcRect b="0" l="0" r="0" t="0"/>
          <a:stretch/>
        </p:blipFill>
        <p:spPr>
          <a:xfrm>
            <a:off x="2888920" y="2237014"/>
            <a:ext cx="9246550" cy="4335236"/>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pic>
        <p:nvPicPr>
          <p:cNvPr id="207" name="Google Shape;207;p33"/>
          <p:cNvPicPr preferRelativeResize="0"/>
          <p:nvPr/>
        </p:nvPicPr>
        <p:blipFill rotWithShape="1">
          <a:blip r:embed="rId3">
            <a:alphaModFix/>
          </a:blip>
          <a:srcRect b="0" l="0" r="0" t="0"/>
          <a:stretch/>
        </p:blipFill>
        <p:spPr>
          <a:xfrm>
            <a:off x="0" y="0"/>
            <a:ext cx="3429000" cy="3429000"/>
          </a:xfrm>
          <a:prstGeom prst="rect">
            <a:avLst/>
          </a:prstGeom>
          <a:noFill/>
          <a:ln>
            <a:noFill/>
          </a:ln>
        </p:spPr>
      </p:pic>
      <p:pic>
        <p:nvPicPr>
          <p:cNvPr id="208" name="Google Shape;208;p33"/>
          <p:cNvPicPr preferRelativeResize="0"/>
          <p:nvPr/>
        </p:nvPicPr>
        <p:blipFill rotWithShape="1">
          <a:blip r:embed="rId4">
            <a:alphaModFix/>
          </a:blip>
          <a:srcRect b="0" l="0" r="0" t="0"/>
          <a:stretch/>
        </p:blipFill>
        <p:spPr>
          <a:xfrm>
            <a:off x="4381500" y="0"/>
            <a:ext cx="3429000" cy="3429000"/>
          </a:xfrm>
          <a:prstGeom prst="rect">
            <a:avLst/>
          </a:prstGeom>
          <a:noFill/>
          <a:ln>
            <a:noFill/>
          </a:ln>
        </p:spPr>
      </p:pic>
      <p:pic>
        <p:nvPicPr>
          <p:cNvPr id="209" name="Google Shape;209;p33"/>
          <p:cNvPicPr preferRelativeResize="0"/>
          <p:nvPr/>
        </p:nvPicPr>
        <p:blipFill rotWithShape="1">
          <a:blip r:embed="rId5">
            <a:alphaModFix/>
          </a:blip>
          <a:srcRect b="0" l="0" r="0" t="0"/>
          <a:stretch/>
        </p:blipFill>
        <p:spPr>
          <a:xfrm>
            <a:off x="8763000" y="0"/>
            <a:ext cx="3429000" cy="3429000"/>
          </a:xfrm>
          <a:prstGeom prst="rect">
            <a:avLst/>
          </a:prstGeom>
          <a:noFill/>
          <a:ln>
            <a:noFill/>
          </a:ln>
        </p:spPr>
      </p:pic>
      <p:pic>
        <p:nvPicPr>
          <p:cNvPr id="210" name="Google Shape;210;p33"/>
          <p:cNvPicPr preferRelativeResize="0"/>
          <p:nvPr/>
        </p:nvPicPr>
        <p:blipFill rotWithShape="1">
          <a:blip r:embed="rId6">
            <a:alphaModFix/>
          </a:blip>
          <a:srcRect b="0" l="0" r="0" t="0"/>
          <a:stretch/>
        </p:blipFill>
        <p:spPr>
          <a:xfrm>
            <a:off x="0" y="3429000"/>
            <a:ext cx="3429000" cy="3429000"/>
          </a:xfrm>
          <a:prstGeom prst="rect">
            <a:avLst/>
          </a:prstGeom>
          <a:noFill/>
          <a:ln>
            <a:noFill/>
          </a:ln>
        </p:spPr>
      </p:pic>
      <p:pic>
        <p:nvPicPr>
          <p:cNvPr id="211" name="Google Shape;211;p33"/>
          <p:cNvPicPr preferRelativeResize="0"/>
          <p:nvPr/>
        </p:nvPicPr>
        <p:blipFill rotWithShape="1">
          <a:blip r:embed="rId7">
            <a:alphaModFix/>
          </a:blip>
          <a:srcRect b="0" l="0" r="0" t="0"/>
          <a:stretch/>
        </p:blipFill>
        <p:spPr>
          <a:xfrm>
            <a:off x="4381500" y="3429000"/>
            <a:ext cx="3429000" cy="3429000"/>
          </a:xfrm>
          <a:prstGeom prst="rect">
            <a:avLst/>
          </a:prstGeom>
          <a:noFill/>
          <a:ln>
            <a:noFill/>
          </a:ln>
        </p:spPr>
      </p:pic>
      <p:pic>
        <p:nvPicPr>
          <p:cNvPr id="212" name="Google Shape;212;p33"/>
          <p:cNvPicPr preferRelativeResize="0"/>
          <p:nvPr/>
        </p:nvPicPr>
        <p:blipFill rotWithShape="1">
          <a:blip r:embed="rId8">
            <a:alphaModFix/>
          </a:blip>
          <a:srcRect b="0" l="0" r="0" t="0"/>
          <a:stretch/>
        </p:blipFill>
        <p:spPr>
          <a:xfrm>
            <a:off x="8763000" y="3429000"/>
            <a:ext cx="3429000" cy="34290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mt="25000"/>
          </a:blip>
          <a:stretch>
            <a:fillRect/>
          </a:stretch>
        </a:blipFill>
      </p:bgPr>
    </p:bg>
    <p:spTree>
      <p:nvGrpSpPr>
        <p:cNvPr id="216" name="Shape 216"/>
        <p:cNvGrpSpPr/>
        <p:nvPr/>
      </p:nvGrpSpPr>
      <p:grpSpPr>
        <a:xfrm>
          <a:off x="0" y="0"/>
          <a:ext cx="0" cy="0"/>
          <a:chOff x="0" y="0"/>
          <a:chExt cx="0" cy="0"/>
        </a:xfrm>
      </p:grpSpPr>
      <p:sp>
        <p:nvSpPr>
          <p:cNvPr id="217" name="Google Shape;217;p34"/>
          <p:cNvSpPr txBox="1"/>
          <p:nvPr>
            <p:ph idx="1" type="body"/>
          </p:nvPr>
        </p:nvSpPr>
        <p:spPr>
          <a:xfrm>
            <a:off x="172365" y="135175"/>
            <a:ext cx="7493214" cy="997727"/>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rgbClr val="00B0F0"/>
              </a:buClr>
              <a:buSzPts val="4400"/>
              <a:buNone/>
            </a:pPr>
            <a:r>
              <a:rPr i="1" lang="uk-UA" sz="4400">
                <a:solidFill>
                  <a:srgbClr val="00B0F0"/>
                </a:solidFill>
              </a:rPr>
              <a:t>Призначення</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35"/>
          <p:cNvSpPr txBox="1"/>
          <p:nvPr>
            <p:ph type="title"/>
          </p:nvPr>
        </p:nvSpPr>
        <p:spPr>
          <a:xfrm>
            <a:off x="-1" y="18255"/>
            <a:ext cx="12034158" cy="985951"/>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B0F0"/>
              </a:buClr>
              <a:buSzPts val="2800"/>
              <a:buFont typeface="Calibri"/>
              <a:buNone/>
            </a:pPr>
            <a:r>
              <a:rPr b="1" lang="uk-UA" sz="2800">
                <a:solidFill>
                  <a:srgbClr val="00B0F0"/>
                </a:solidFill>
              </a:rPr>
              <a:t>Закон України від 12.05.2015 № 389-VIII «Про правовий режим воєнного стану» (зміни від 31.03.2023 і пізніші)</a:t>
            </a:r>
            <a:endParaRPr b="1" sz="2800">
              <a:solidFill>
                <a:srgbClr val="00B0F0"/>
              </a:solidFill>
            </a:endParaRPr>
          </a:p>
        </p:txBody>
      </p:sp>
      <p:sp>
        <p:nvSpPr>
          <p:cNvPr id="223" name="Google Shape;223;p35"/>
          <p:cNvSpPr txBox="1"/>
          <p:nvPr>
            <p:ph idx="1" type="body"/>
          </p:nvPr>
        </p:nvSpPr>
        <p:spPr>
          <a:xfrm>
            <a:off x="166535" y="1004207"/>
            <a:ext cx="11867622" cy="5853793"/>
          </a:xfrm>
          <a:prstGeom prst="rect">
            <a:avLst/>
          </a:prstGeom>
          <a:noFill/>
          <a:ln>
            <a:noFill/>
          </a:ln>
        </p:spPr>
        <p:txBody>
          <a:bodyPr anchorCtr="0" anchor="t" bIns="45700" lIns="91425" spcFirstLastPara="1" rIns="91425" wrap="square" tIns="45700">
            <a:noAutofit/>
          </a:bodyPr>
          <a:lstStyle/>
          <a:p>
            <a:pPr indent="355600" lvl="0" marL="0" rtl="0" algn="just">
              <a:lnSpc>
                <a:spcPct val="90000"/>
              </a:lnSpc>
              <a:spcBef>
                <a:spcPts val="0"/>
              </a:spcBef>
              <a:spcAft>
                <a:spcPts val="0"/>
              </a:spcAft>
              <a:buClr>
                <a:srgbClr val="00B0F0"/>
              </a:buClr>
              <a:buSzPts val="2000"/>
              <a:buNone/>
            </a:pPr>
            <a:r>
              <a:rPr b="1" lang="uk-UA" sz="2000">
                <a:solidFill>
                  <a:srgbClr val="00B0F0"/>
                </a:solidFill>
              </a:rPr>
              <a:t>У період дії воєнного стану особи призначаються на посади державної служби, посади в органах місцевого самоврядування</a:t>
            </a:r>
            <a:r>
              <a:rPr lang="uk-UA" sz="2000"/>
              <a:t>, посади керівників суб’єктів господарювання державного сектору економіки, комунальних підприємств, установ, організацій керівником державної служби або суб’єктом призначення, сільським, селищним, міським головою, головою районної, районної у місті, обласної ради, начальником відповідної військової адміністрації </a:t>
            </a:r>
            <a:r>
              <a:rPr b="1" lang="uk-UA" sz="2000">
                <a:solidFill>
                  <a:srgbClr val="00B0F0"/>
                </a:solidFill>
              </a:rPr>
              <a:t>без конкурсного відбору</a:t>
            </a:r>
            <a:r>
              <a:rPr lang="uk-UA" sz="2000"/>
              <a:t>, обов’язковість якого передбачена законом, на підставі поданої заяви, заповненої особової картки встановленого зразка та документів, що підтверджують наявність у таких осіб громадянства України, освіти та досвіду роботи згідно з вимогами законодавства, встановленими щодо відповідних посад.</a:t>
            </a:r>
            <a:endParaRPr/>
          </a:p>
          <a:p>
            <a:pPr indent="355600" lvl="0" marL="0" rtl="0" algn="r">
              <a:lnSpc>
                <a:spcPct val="90000"/>
              </a:lnSpc>
              <a:spcBef>
                <a:spcPts val="1000"/>
              </a:spcBef>
              <a:spcAft>
                <a:spcPts val="0"/>
              </a:spcAft>
              <a:buClr>
                <a:srgbClr val="00B0F0"/>
              </a:buClr>
              <a:buSzPts val="2000"/>
              <a:buNone/>
            </a:pPr>
            <a:r>
              <a:rPr i="1" lang="uk-UA" sz="2000">
                <a:solidFill>
                  <a:srgbClr val="00B0F0"/>
                </a:solidFill>
              </a:rPr>
              <a:t>…Портал вакансій державної служби, шляхи пошуку кандидатів, вимоги… </a:t>
            </a:r>
            <a:endParaRPr/>
          </a:p>
          <a:p>
            <a:pPr indent="355600" lvl="0" marL="0" rtl="0" algn="just">
              <a:lnSpc>
                <a:spcPct val="90000"/>
              </a:lnSpc>
              <a:spcBef>
                <a:spcPts val="1000"/>
              </a:spcBef>
              <a:spcAft>
                <a:spcPts val="0"/>
              </a:spcAft>
              <a:buClr>
                <a:schemeClr val="dk1"/>
              </a:buClr>
              <a:buSzPts val="2000"/>
              <a:buNone/>
            </a:pPr>
            <a:r>
              <a:rPr lang="uk-UA" sz="2000"/>
              <a:t>Державні службовці та посадові особи місцевого самоврядування, призначені відповідно до абзацу першого цієї частини, </a:t>
            </a:r>
            <a:r>
              <a:rPr b="1" lang="uk-UA" sz="2000">
                <a:solidFill>
                  <a:srgbClr val="00B0F0"/>
                </a:solidFill>
              </a:rPr>
              <a:t>не можуть бути переведені на інші посади державної служби </a:t>
            </a:r>
            <a:r>
              <a:rPr lang="uk-UA" sz="2000"/>
              <a:t>або посади в органах місцевого самоврядування.</a:t>
            </a:r>
            <a:endParaRPr/>
          </a:p>
          <a:p>
            <a:pPr indent="355600" lvl="0" marL="0" rtl="0" algn="just">
              <a:lnSpc>
                <a:spcPct val="90000"/>
              </a:lnSpc>
              <a:spcBef>
                <a:spcPts val="1000"/>
              </a:spcBef>
              <a:spcAft>
                <a:spcPts val="0"/>
              </a:spcAft>
              <a:buClr>
                <a:schemeClr val="dk1"/>
              </a:buClr>
              <a:buSzPts val="2000"/>
              <a:buNone/>
            </a:pPr>
            <a:r>
              <a:t/>
            </a:r>
            <a:endParaRPr i="1" sz="2000"/>
          </a:p>
          <a:p>
            <a:pPr indent="355600" lvl="0" marL="0" rtl="0" algn="just">
              <a:lnSpc>
                <a:spcPct val="90000"/>
              </a:lnSpc>
              <a:spcBef>
                <a:spcPts val="1000"/>
              </a:spcBef>
              <a:spcAft>
                <a:spcPts val="0"/>
              </a:spcAft>
              <a:buClr>
                <a:schemeClr val="dk1"/>
              </a:buClr>
              <a:buSzPts val="2000"/>
              <a:buNone/>
            </a:pPr>
            <a:r>
              <a:rPr i="1" lang="uk-UA" sz="2000"/>
              <a:t>Дія цієї частини не застосовується при призначенні на посади державної служби, за якими спеціальним законом встановлено порядок виконання обов’язків у разі відсутності керівника державного органу (у тому числі у разі припинення його повноважень чи звільнення з посади), крім випадків, якщо встановлений спеціальним законом порядок неможливо застосувати через відсутність осіб, на яких може бути покладено виконання обов’язків керівника державного органу.</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36"/>
          <p:cNvSpPr txBox="1"/>
          <p:nvPr>
            <p:ph idx="1" type="body"/>
          </p:nvPr>
        </p:nvSpPr>
        <p:spPr>
          <a:xfrm>
            <a:off x="327545" y="382137"/>
            <a:ext cx="11491415" cy="6168788"/>
          </a:xfrm>
          <a:prstGeom prst="rect">
            <a:avLst/>
          </a:prstGeom>
          <a:noFill/>
          <a:ln>
            <a:noFill/>
          </a:ln>
        </p:spPr>
        <p:txBody>
          <a:bodyPr anchorCtr="0" anchor="t" bIns="45700" lIns="91425" spcFirstLastPara="1" rIns="91425" wrap="square" tIns="45700">
            <a:normAutofit fontScale="92500" lnSpcReduction="10000"/>
          </a:bodyPr>
          <a:lstStyle/>
          <a:p>
            <a:pPr indent="355600" lvl="0" marL="0" rtl="0" algn="just">
              <a:lnSpc>
                <a:spcPct val="90000"/>
              </a:lnSpc>
              <a:spcBef>
                <a:spcPts val="0"/>
              </a:spcBef>
              <a:spcAft>
                <a:spcPts val="0"/>
              </a:spcAft>
              <a:buClr>
                <a:schemeClr val="dk1"/>
              </a:buClr>
              <a:buSzPct val="100000"/>
              <a:buNone/>
            </a:pPr>
            <a:r>
              <a:rPr lang="uk-UA"/>
              <a:t>Особи, призначені на посади у період дії воєнного стану, для забезпечення проведення спеціальної перевірки, передбаченої Законом України "Про запобігання корупції", а також перевірки, передбаченої Законом України "Про очищення влади", подають документи, передбачені частиною другою статті 57 Закону України "Про запобігання корупції", не пізніше 31 січня 2024 року, у разі якщо такі декларації та/або документи не були подані ними раніше, або </a:t>
            </a:r>
            <a:r>
              <a:rPr b="1" lang="uk-UA" strike="sngStrike"/>
              <a:t>протягом 90 календарних днів з дня припинення обставин</a:t>
            </a:r>
            <a:r>
              <a:rPr lang="uk-UA"/>
              <a:t>, визначених абзацами другим і третім частини восьмої цієї статті.</a:t>
            </a:r>
            <a:endParaRPr/>
          </a:p>
          <a:p>
            <a:pPr indent="355600" lvl="0" marL="0" rtl="0" algn="just">
              <a:lnSpc>
                <a:spcPct val="90000"/>
              </a:lnSpc>
              <a:spcBef>
                <a:spcPts val="1000"/>
              </a:spcBef>
              <a:spcAft>
                <a:spcPts val="0"/>
              </a:spcAft>
              <a:buClr>
                <a:schemeClr val="dk1"/>
              </a:buClr>
              <a:buSzPct val="100000"/>
              <a:buNone/>
            </a:pPr>
            <a:r>
              <a:t/>
            </a:r>
            <a:endParaRPr/>
          </a:p>
          <a:p>
            <a:pPr indent="355600" lvl="0" marL="0" rtl="0" algn="just">
              <a:lnSpc>
                <a:spcPct val="90000"/>
              </a:lnSpc>
              <a:spcBef>
                <a:spcPts val="1000"/>
              </a:spcBef>
              <a:spcAft>
                <a:spcPts val="0"/>
              </a:spcAft>
              <a:buClr>
                <a:schemeClr val="dk1"/>
              </a:buClr>
              <a:buSzPct val="100000"/>
              <a:buNone/>
            </a:pPr>
            <a:r>
              <a:rPr lang="uk-UA"/>
              <a:t>Після припинення чи скасування воєнного стану, </a:t>
            </a:r>
            <a:r>
              <a:rPr b="1" lang="uk-UA">
                <a:solidFill>
                  <a:srgbClr val="00B0F0"/>
                </a:solidFill>
              </a:rPr>
              <a:t>але не пізніше шести місяців</a:t>
            </a:r>
            <a:r>
              <a:rPr b="1" lang="uk-UA"/>
              <a:t> </a:t>
            </a:r>
            <a:r>
              <a:rPr lang="uk-UA"/>
              <a:t>з дня його припинення чи скасування, на посади державної служби, посади в органах місцевого самоврядування, посади керівників суб’єктів господарювання державного сектору економіки, посади керівників комунальних підприємств, установ, організацій, на які особи призначені відповідно до абзацу першого частини п’ятої цієї статті, </a:t>
            </a:r>
            <a:r>
              <a:rPr b="1" lang="uk-UA">
                <a:solidFill>
                  <a:srgbClr val="00B0F0"/>
                </a:solidFill>
              </a:rPr>
              <a:t>оголошується конкурс</a:t>
            </a:r>
            <a:r>
              <a:rPr lang="uk-UA">
                <a:solidFill>
                  <a:srgbClr val="00B0F0"/>
                </a:solidFill>
              </a:rPr>
              <a:t>. </a:t>
            </a:r>
            <a:r>
              <a:rPr b="1" lang="uk-UA">
                <a:solidFill>
                  <a:srgbClr val="00B0F0"/>
                </a:solidFill>
              </a:rPr>
              <a:t>Граничний строк перебування </a:t>
            </a:r>
            <a:r>
              <a:rPr lang="uk-UA"/>
              <a:t>особи на посаді, на яку її призначено відповідно до абзацу першого частини п’ятої цієї статті, </a:t>
            </a:r>
            <a:r>
              <a:rPr b="1" lang="uk-UA">
                <a:solidFill>
                  <a:srgbClr val="00B0F0"/>
                </a:solidFill>
              </a:rPr>
              <a:t>становить 12 місяців з дня припинення чи скасування воєнного стану</a:t>
            </a:r>
            <a:r>
              <a:rPr lang="uk-UA">
                <a:solidFill>
                  <a:srgbClr val="00B0F0"/>
                </a:solidFill>
              </a:rPr>
              <a:t>.</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37"/>
          <p:cNvSpPr txBox="1"/>
          <p:nvPr>
            <p:ph type="title"/>
          </p:nvPr>
        </p:nvSpPr>
        <p:spPr>
          <a:xfrm>
            <a:off x="168165" y="104995"/>
            <a:ext cx="11900338" cy="604454"/>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00B0F0"/>
              </a:buClr>
              <a:buSzPts val="3600"/>
              <a:buFont typeface="Calibri"/>
              <a:buNone/>
            </a:pPr>
            <a:r>
              <a:rPr b="1" lang="uk-UA" sz="3600">
                <a:solidFill>
                  <a:srgbClr val="00B0F0"/>
                </a:solidFill>
              </a:rPr>
              <a:t>Відновлення спецперевірок (після 20.09.2023 р.)</a:t>
            </a:r>
            <a:endParaRPr b="1" sz="3600">
              <a:solidFill>
                <a:srgbClr val="00B0F0"/>
              </a:solidFill>
            </a:endParaRPr>
          </a:p>
        </p:txBody>
      </p:sp>
      <p:sp>
        <p:nvSpPr>
          <p:cNvPr id="234" name="Google Shape;234;p37"/>
          <p:cNvSpPr txBox="1"/>
          <p:nvPr>
            <p:ph idx="1" type="body"/>
          </p:nvPr>
        </p:nvSpPr>
        <p:spPr>
          <a:xfrm>
            <a:off x="212834" y="819807"/>
            <a:ext cx="11800489" cy="5904185"/>
          </a:xfrm>
          <a:prstGeom prst="rect">
            <a:avLst/>
          </a:prstGeom>
          <a:noFill/>
          <a:ln>
            <a:noFill/>
          </a:ln>
        </p:spPr>
        <p:txBody>
          <a:bodyPr anchorCtr="0" anchor="t" bIns="45700" lIns="91425" spcFirstLastPara="1" rIns="91425" wrap="square" tIns="45700">
            <a:normAutofit fontScale="92500" lnSpcReduction="10000"/>
          </a:bodyPr>
          <a:lstStyle/>
          <a:p>
            <a:pPr indent="0" lvl="0" marL="0" rtl="0" algn="just">
              <a:lnSpc>
                <a:spcPct val="90000"/>
              </a:lnSpc>
              <a:spcBef>
                <a:spcPts val="0"/>
              </a:spcBef>
              <a:spcAft>
                <a:spcPts val="0"/>
              </a:spcAft>
              <a:buClr>
                <a:schemeClr val="dk1"/>
              </a:buClr>
              <a:buSzPct val="100000"/>
              <a:buNone/>
            </a:pPr>
            <a:r>
              <a:rPr lang="uk-UA"/>
              <a:t>	Законом України від 20 вересня 2023 року № 3384-IX «Про внесення змін до деяких законів України про визначення порядку подання декларацій осіб, уповноважених на виконання функцій держави або місцевого самоврядування, в умовах воєнного стану» внесено зміни до Закону України від 12 травня 2015 року № 389-VIII «Про правовий режим воєнного стану» (далі – Закон № 389), яким зокрема </a:t>
            </a:r>
            <a:r>
              <a:rPr lang="uk-UA">
                <a:solidFill>
                  <a:srgbClr val="00B0F0"/>
                </a:solidFill>
              </a:rPr>
              <a:t>відновлено декларування державних службовців, а це, у свою чергу, передбачає відновлення спеціальних перевірок та перевірок, передбачених Законом України «Про очищення влади».</a:t>
            </a:r>
            <a:endParaRPr/>
          </a:p>
          <a:p>
            <a:pPr indent="0" lvl="0" marL="0" rtl="0" algn="just">
              <a:lnSpc>
                <a:spcPct val="90000"/>
              </a:lnSpc>
              <a:spcBef>
                <a:spcPts val="1000"/>
              </a:spcBef>
              <a:spcAft>
                <a:spcPts val="0"/>
              </a:spcAft>
              <a:buClr>
                <a:schemeClr val="dk1"/>
              </a:buClr>
              <a:buSzPct val="100000"/>
              <a:buNone/>
            </a:pPr>
            <a:r>
              <a:t/>
            </a:r>
            <a:endParaRPr/>
          </a:p>
          <a:p>
            <a:pPr indent="0" lvl="0" marL="0" rtl="0" algn="just">
              <a:lnSpc>
                <a:spcPct val="90000"/>
              </a:lnSpc>
              <a:spcBef>
                <a:spcPts val="1000"/>
              </a:spcBef>
              <a:spcAft>
                <a:spcPts val="0"/>
              </a:spcAft>
              <a:buClr>
                <a:schemeClr val="dk1"/>
              </a:buClr>
              <a:buSzPct val="100000"/>
              <a:buNone/>
            </a:pPr>
            <a:r>
              <a:rPr lang="uk-UA"/>
              <a:t>	Звертаю увагу, що у Законі № 389 також передбачені випадки, в яких такі </a:t>
            </a:r>
            <a:r>
              <a:rPr lang="uk-UA">
                <a:solidFill>
                  <a:srgbClr val="00B0F0"/>
                </a:solidFill>
              </a:rPr>
              <a:t>перевірки не проводяться </a:t>
            </a:r>
            <a:r>
              <a:rPr lang="uk-UA"/>
              <a:t>(частина 8 статті 10 Закону № 389).</a:t>
            </a:r>
            <a:endParaRPr/>
          </a:p>
          <a:p>
            <a:pPr indent="0" lvl="0" marL="0" rtl="0" algn="just">
              <a:lnSpc>
                <a:spcPct val="90000"/>
              </a:lnSpc>
              <a:spcBef>
                <a:spcPts val="1000"/>
              </a:spcBef>
              <a:spcAft>
                <a:spcPts val="0"/>
              </a:spcAft>
              <a:buClr>
                <a:schemeClr val="dk1"/>
              </a:buClr>
              <a:buSzPct val="100000"/>
              <a:buNone/>
            </a:pPr>
            <a:r>
              <a:t/>
            </a:r>
            <a:endParaRPr/>
          </a:p>
          <a:p>
            <a:pPr indent="0" lvl="0" marL="0" rtl="0" algn="just">
              <a:lnSpc>
                <a:spcPct val="90000"/>
              </a:lnSpc>
              <a:spcBef>
                <a:spcPts val="1000"/>
              </a:spcBef>
              <a:spcAft>
                <a:spcPts val="0"/>
              </a:spcAft>
              <a:buClr>
                <a:schemeClr val="dk1"/>
              </a:buClr>
              <a:buSzPct val="100000"/>
              <a:buNone/>
            </a:pPr>
            <a:r>
              <a:rPr lang="uk-UA"/>
              <a:t>	Крім того, слід врахувати, що спеціальна перевірка проводиться стосовно претендентів на посаду, що передбачає </a:t>
            </a:r>
            <a:r>
              <a:rPr lang="uk-UA">
                <a:solidFill>
                  <a:srgbClr val="00B0F0"/>
                </a:solidFill>
              </a:rPr>
              <a:t>відповідальне або особливо відповідальне становище та посаду з підвищеним корупційним ризиком. </a:t>
            </a:r>
            <a:r>
              <a:rPr lang="uk-UA"/>
              <a:t>Перелік таких осіб визначено в статті 56 Закону України «Про запобігання корупції».</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38"/>
          <p:cNvSpPr txBox="1"/>
          <p:nvPr>
            <p:ph idx="1" type="body"/>
          </p:nvPr>
        </p:nvSpPr>
        <p:spPr>
          <a:xfrm>
            <a:off x="341193" y="218364"/>
            <a:ext cx="11491415" cy="6639636"/>
          </a:xfrm>
          <a:prstGeom prst="rect">
            <a:avLst/>
          </a:prstGeom>
          <a:noFill/>
          <a:ln>
            <a:noFill/>
          </a:ln>
        </p:spPr>
        <p:txBody>
          <a:bodyPr anchorCtr="0" anchor="t" bIns="45700" lIns="91425" spcFirstLastPara="1" rIns="91425" wrap="square" tIns="45700">
            <a:normAutofit fontScale="92500" lnSpcReduction="10000"/>
          </a:bodyPr>
          <a:lstStyle/>
          <a:p>
            <a:pPr indent="355600" lvl="0" marL="0" rtl="0" algn="just">
              <a:lnSpc>
                <a:spcPct val="90000"/>
              </a:lnSpc>
              <a:spcBef>
                <a:spcPts val="0"/>
              </a:spcBef>
              <a:spcAft>
                <a:spcPts val="0"/>
              </a:spcAft>
              <a:buClr>
                <a:srgbClr val="00B0F0"/>
              </a:buClr>
              <a:buSzPct val="100000"/>
              <a:buNone/>
            </a:pPr>
            <a:r>
              <a:rPr b="1" lang="uk-UA">
                <a:solidFill>
                  <a:srgbClr val="00B0F0"/>
                </a:solidFill>
              </a:rPr>
              <a:t>Особи, звільнені з посад державної служби та служби в органах місцевого самоврядування у період дії воєнного стану, протягом одного року після припинення чи скасування воєнного стану можуть бути прийняті на рівнозначні або нижчі посади державної служби та служби в органах місцевого самоврядування без проведення конкурсу.</a:t>
            </a:r>
            <a:endParaRPr/>
          </a:p>
          <a:p>
            <a:pPr indent="355600" lvl="0" marL="0" rtl="0" algn="just">
              <a:lnSpc>
                <a:spcPct val="90000"/>
              </a:lnSpc>
              <a:spcBef>
                <a:spcPts val="1000"/>
              </a:spcBef>
              <a:spcAft>
                <a:spcPts val="0"/>
              </a:spcAft>
              <a:buClr>
                <a:schemeClr val="dk1"/>
              </a:buClr>
              <a:buSzPct val="100000"/>
              <a:buNone/>
            </a:pPr>
            <a:r>
              <a:t/>
            </a:r>
            <a:endParaRPr/>
          </a:p>
          <a:p>
            <a:pPr indent="355600" lvl="0" marL="0" rtl="0" algn="r">
              <a:lnSpc>
                <a:spcPct val="90000"/>
              </a:lnSpc>
              <a:spcBef>
                <a:spcPts val="1000"/>
              </a:spcBef>
              <a:spcAft>
                <a:spcPts val="0"/>
              </a:spcAft>
              <a:buClr>
                <a:schemeClr val="dk1"/>
              </a:buClr>
              <a:buSzPct val="100000"/>
              <a:buNone/>
            </a:pPr>
            <a:r>
              <a:rPr lang="uk-UA"/>
              <a:t>«Щодо окремих питань призначення осіб на посади державної служби після припинення чи скасування воєнного стану»</a:t>
            </a:r>
            <a:br>
              <a:rPr lang="uk-UA"/>
            </a:br>
            <a:r>
              <a:rPr lang="uk-UA">
                <a:solidFill>
                  <a:srgbClr val="00B0F0"/>
                </a:solidFill>
              </a:rPr>
              <a:t>Роз’яснення НАДС від 22.06.2023 № 168-р/з</a:t>
            </a:r>
            <a:endParaRPr>
              <a:solidFill>
                <a:srgbClr val="00B0F0"/>
              </a:solidFill>
            </a:endParaRPr>
          </a:p>
          <a:p>
            <a:pPr indent="355600" lvl="0" marL="0" rtl="0" algn="just">
              <a:lnSpc>
                <a:spcPct val="90000"/>
              </a:lnSpc>
              <a:spcBef>
                <a:spcPts val="1000"/>
              </a:spcBef>
              <a:spcAft>
                <a:spcPts val="0"/>
              </a:spcAft>
              <a:buClr>
                <a:schemeClr val="dk1"/>
              </a:buClr>
              <a:buSzPct val="100000"/>
              <a:buNone/>
            </a:pPr>
            <a:r>
              <a:t/>
            </a:r>
            <a:endParaRPr/>
          </a:p>
          <a:p>
            <a:pPr indent="-228600" lvl="0" marL="228600" rtl="0" algn="just">
              <a:lnSpc>
                <a:spcPct val="90000"/>
              </a:lnSpc>
              <a:spcBef>
                <a:spcPts val="1000"/>
              </a:spcBef>
              <a:spcAft>
                <a:spcPts val="0"/>
              </a:spcAft>
              <a:buClr>
                <a:schemeClr val="dk1"/>
              </a:buClr>
              <a:buSzPct val="100000"/>
              <a:buChar char="•"/>
            </a:pPr>
            <a:r>
              <a:rPr lang="uk-UA"/>
              <a:t>Після припинення або скасування воєнного стану особи можуть бути призначені без конкурсного відбору виключно на рівнозначні або нижчі посади по відношенню до тієї посади, на яку вони були призначені відповідно до Закону України «Про державну службу».</a:t>
            </a:r>
            <a:endParaRPr/>
          </a:p>
          <a:p>
            <a:pPr indent="-64135" lvl="0" marL="228600" rtl="0" algn="just">
              <a:lnSpc>
                <a:spcPct val="90000"/>
              </a:lnSpc>
              <a:spcBef>
                <a:spcPts val="1000"/>
              </a:spcBef>
              <a:spcAft>
                <a:spcPts val="0"/>
              </a:spcAft>
              <a:buClr>
                <a:schemeClr val="dk1"/>
              </a:buClr>
              <a:buSzPct val="100000"/>
              <a:buNone/>
            </a:pPr>
            <a:r>
              <a:t/>
            </a:r>
            <a:endParaRPr/>
          </a:p>
          <a:p>
            <a:pPr indent="-228600" lvl="0" marL="228600" rtl="0" algn="just">
              <a:lnSpc>
                <a:spcPct val="90000"/>
              </a:lnSpc>
              <a:spcBef>
                <a:spcPts val="1000"/>
              </a:spcBef>
              <a:spcAft>
                <a:spcPts val="0"/>
              </a:spcAft>
              <a:buClr>
                <a:schemeClr val="dk1"/>
              </a:buClr>
              <a:buSzPct val="100000"/>
              <a:buChar char="•"/>
            </a:pPr>
            <a:r>
              <a:rPr lang="uk-UA"/>
              <a:t>Прийняття рішення про призначення зазначених осіб на рівнозначну чи нижчу посаду </a:t>
            </a:r>
            <a:r>
              <a:rPr lang="uk-UA">
                <a:solidFill>
                  <a:srgbClr val="00B0F0"/>
                </a:solidFill>
              </a:rPr>
              <a:t>є правом відповідного керівника державної служби або суб’єкта призначення, а не обов’язком.</a:t>
            </a:r>
            <a:endParaRPr/>
          </a:p>
          <a:p>
            <a:pPr indent="-64135" lvl="0" marL="228600" rtl="0" algn="l">
              <a:lnSpc>
                <a:spcPct val="90000"/>
              </a:lnSpc>
              <a:spcBef>
                <a:spcPts val="1000"/>
              </a:spcBef>
              <a:spcAft>
                <a:spcPts val="0"/>
              </a:spcAft>
              <a:buClr>
                <a:schemeClr val="dk1"/>
              </a:buClr>
              <a:buSzPct val="100000"/>
              <a:buNone/>
            </a:pPr>
            <a:r>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39"/>
          <p:cNvSpPr txBox="1"/>
          <p:nvPr>
            <p:ph type="title"/>
          </p:nvPr>
        </p:nvSpPr>
        <p:spPr>
          <a:xfrm>
            <a:off x="148086" y="1"/>
            <a:ext cx="11918728" cy="140313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B0F0"/>
              </a:buClr>
              <a:buSzPts val="3200"/>
              <a:buFont typeface="Calibri"/>
              <a:buNone/>
            </a:pPr>
            <a:r>
              <a:rPr b="1" lang="uk-UA" sz="3200">
                <a:solidFill>
                  <a:srgbClr val="00B0F0"/>
                </a:solidFill>
              </a:rPr>
              <a:t>Щодо призначення на посаду державної служби на період заміщення тимчасово відсутнього державного службовця, за яким зберігається посада</a:t>
            </a:r>
            <a:endParaRPr/>
          </a:p>
        </p:txBody>
      </p:sp>
      <p:sp>
        <p:nvSpPr>
          <p:cNvPr id="245" name="Google Shape;245;p39"/>
          <p:cNvSpPr txBox="1"/>
          <p:nvPr>
            <p:ph idx="1" type="body"/>
          </p:nvPr>
        </p:nvSpPr>
        <p:spPr>
          <a:xfrm>
            <a:off x="148087" y="1461408"/>
            <a:ext cx="11687356" cy="5396592"/>
          </a:xfrm>
          <a:prstGeom prst="rect">
            <a:avLst/>
          </a:prstGeom>
          <a:noFill/>
          <a:ln>
            <a:noFill/>
          </a:ln>
        </p:spPr>
        <p:txBody>
          <a:bodyPr anchorCtr="0" anchor="t" bIns="45700" lIns="91425" spcFirstLastPara="1" rIns="91425" wrap="square" tIns="45700">
            <a:normAutofit lnSpcReduction="10000"/>
          </a:bodyPr>
          <a:lstStyle/>
          <a:p>
            <a:pPr indent="361950" lvl="0" marL="0" rtl="0" algn="just">
              <a:lnSpc>
                <a:spcPct val="90000"/>
              </a:lnSpc>
              <a:spcBef>
                <a:spcPts val="0"/>
              </a:spcBef>
              <a:spcAft>
                <a:spcPts val="0"/>
              </a:spcAft>
              <a:buClr>
                <a:schemeClr val="dk1"/>
              </a:buClr>
              <a:buSzPts val="2800"/>
              <a:buNone/>
            </a:pPr>
            <a:r>
              <a:rPr lang="uk-UA"/>
              <a:t>Згідно зі статтею 41 Закону № 889 державний службовець з урахуванням його професійної підготовки та професійних компетентностей може бути переведений </a:t>
            </a:r>
            <a:r>
              <a:rPr b="1" lang="uk-UA">
                <a:solidFill>
                  <a:srgbClr val="00B0F0"/>
                </a:solidFill>
              </a:rPr>
              <a:t>без обов’язкового проведення конкурсу</a:t>
            </a:r>
            <a:r>
              <a:rPr lang="uk-UA">
                <a:solidFill>
                  <a:srgbClr val="00B0F0"/>
                </a:solidFill>
              </a:rPr>
              <a:t>:</a:t>
            </a:r>
            <a:endParaRPr/>
          </a:p>
          <a:p>
            <a:pPr indent="361950" lvl="0" marL="0" rtl="0" algn="just">
              <a:lnSpc>
                <a:spcPct val="90000"/>
              </a:lnSpc>
              <a:spcBef>
                <a:spcPts val="1000"/>
              </a:spcBef>
              <a:spcAft>
                <a:spcPts val="0"/>
              </a:spcAft>
              <a:buClr>
                <a:schemeClr val="dk1"/>
              </a:buClr>
              <a:buSzPts val="2800"/>
              <a:buNone/>
            </a:pPr>
            <a:r>
              <a:t/>
            </a:r>
            <a:endParaRPr/>
          </a:p>
          <a:p>
            <a:pPr indent="361950" lvl="0" marL="0" rtl="0" algn="just">
              <a:lnSpc>
                <a:spcPct val="90000"/>
              </a:lnSpc>
              <a:spcBef>
                <a:spcPts val="1000"/>
              </a:spcBef>
              <a:spcAft>
                <a:spcPts val="0"/>
              </a:spcAft>
              <a:buClr>
                <a:schemeClr val="dk1"/>
              </a:buClr>
              <a:buSzPts val="2800"/>
              <a:buNone/>
            </a:pPr>
            <a:r>
              <a:rPr lang="uk-UA"/>
              <a:t>1)	на іншу рівнозначну або нижчу вакантну посаду в тому самому державному органі, у тому числі в іншій місцевості (в іншому населеному пункті), - за рішенням керівника державної служби або суб’єкта призначення;</a:t>
            </a:r>
            <a:endParaRPr/>
          </a:p>
          <a:p>
            <a:pPr indent="361950" lvl="0" marL="0" rtl="0" algn="just">
              <a:lnSpc>
                <a:spcPct val="90000"/>
              </a:lnSpc>
              <a:spcBef>
                <a:spcPts val="1000"/>
              </a:spcBef>
              <a:spcAft>
                <a:spcPts val="0"/>
              </a:spcAft>
              <a:buClr>
                <a:schemeClr val="dk1"/>
              </a:buClr>
              <a:buSzPts val="2800"/>
              <a:buNone/>
            </a:pPr>
            <a:r>
              <a:rPr lang="uk-UA"/>
              <a:t>2)	на рівнозначну або нижчу вакантну посаду в іншому державному органі, у тому числі в іншій місцевості (в іншому населеному пункті), - за рішенням суб’єкта призначення або керівника державної служби в державному органі, з якого переводиться державний службовець, та суб’єкта призначення або керівника державної служби в державному органі, до якого переводиться державний службовець.</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40"/>
          <p:cNvSpPr txBox="1"/>
          <p:nvPr>
            <p:ph type="title"/>
          </p:nvPr>
        </p:nvSpPr>
        <p:spPr>
          <a:xfrm>
            <a:off x="171450" y="117701"/>
            <a:ext cx="11772900" cy="1792742"/>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B0F0"/>
              </a:buClr>
              <a:buSzPts val="3200"/>
              <a:buFont typeface="Calibri"/>
              <a:buNone/>
            </a:pPr>
            <a:r>
              <a:rPr b="1" lang="uk-UA" sz="3200">
                <a:solidFill>
                  <a:srgbClr val="00B0F0"/>
                </a:solidFill>
              </a:rPr>
              <a:t>Роз’яснення НАДС від 13 серпня 2025 року № 195-р/з «Щодо переведення державних службовців на рівнозначну або нижчу посаду державної служби у 2025 році в державних органах, що провели класифікацію посад державної служби»</a:t>
            </a:r>
            <a:endParaRPr/>
          </a:p>
        </p:txBody>
      </p:sp>
      <p:sp>
        <p:nvSpPr>
          <p:cNvPr id="251" name="Google Shape;251;p40"/>
          <p:cNvSpPr txBox="1"/>
          <p:nvPr>
            <p:ph idx="1" type="body"/>
          </p:nvPr>
        </p:nvSpPr>
        <p:spPr>
          <a:xfrm>
            <a:off x="171450" y="2016579"/>
            <a:ext cx="11830050" cy="4723720"/>
          </a:xfrm>
          <a:prstGeom prst="rect">
            <a:avLst/>
          </a:prstGeom>
          <a:noFill/>
          <a:ln>
            <a:noFill/>
          </a:ln>
        </p:spPr>
        <p:txBody>
          <a:bodyPr anchorCtr="0" anchor="t" bIns="45700" lIns="91425" spcFirstLastPara="1" rIns="91425" wrap="square" tIns="45700">
            <a:normAutofit fontScale="92500" lnSpcReduction="20000"/>
          </a:bodyPr>
          <a:lstStyle/>
          <a:p>
            <a:pPr indent="0" lvl="0" marL="0" rtl="0" algn="just">
              <a:lnSpc>
                <a:spcPct val="90000"/>
              </a:lnSpc>
              <a:spcBef>
                <a:spcPts val="0"/>
              </a:spcBef>
              <a:spcAft>
                <a:spcPts val="0"/>
              </a:spcAft>
              <a:buClr>
                <a:schemeClr val="dk1"/>
              </a:buClr>
              <a:buSzPct val="100000"/>
              <a:buNone/>
            </a:pPr>
            <a:r>
              <a:rPr lang="uk-UA"/>
              <a:t>	Згідно зі статтею 2 Закону № 889 </a:t>
            </a:r>
            <a:r>
              <a:rPr lang="uk-UA">
                <a:solidFill>
                  <a:srgbClr val="00B0F0"/>
                </a:solidFill>
              </a:rPr>
              <a:t>рівнозначна посада - це посада державної служби, що належить до однієї підкатегорії посад державної служби з урахуванням рівнів державних органів</a:t>
            </a:r>
            <a:r>
              <a:rPr lang="uk-UA"/>
              <a:t>.</a:t>
            </a:r>
            <a:endParaRPr/>
          </a:p>
          <a:p>
            <a:pPr indent="0" lvl="0" marL="0" rtl="0" algn="just">
              <a:lnSpc>
                <a:spcPct val="90000"/>
              </a:lnSpc>
              <a:spcBef>
                <a:spcPts val="1000"/>
              </a:spcBef>
              <a:spcAft>
                <a:spcPts val="0"/>
              </a:spcAft>
              <a:buClr>
                <a:schemeClr val="dk1"/>
              </a:buClr>
              <a:buSzPct val="100000"/>
              <a:buNone/>
            </a:pPr>
            <a:r>
              <a:rPr lang="uk-UA"/>
              <a:t>	Водночас Законом України від 11 березня 2025 року № 4282-ІХ «Про внесення змін до деяких законів України щодо впровадження єдиних підходів в оплаті праці державних службовців на основі класифікації посад» (далі - Закон № 4282), передбачено, що до внесення змін у Закон № 889 рівнозначною посадою державної служби в державному органі, що провів класифікацію посад державної служби, визначається </a:t>
            </a:r>
            <a:r>
              <a:rPr lang="uk-UA">
                <a:solidFill>
                  <a:srgbClr val="00B0F0"/>
                </a:solidFill>
              </a:rPr>
              <a:t>посада державної служби, що належить до тієї самої категорії і того самого рівня посад державної служби з урахуванням юрисдикції державного органу</a:t>
            </a:r>
            <a:r>
              <a:rPr lang="uk-UA"/>
              <a:t>.</a:t>
            </a:r>
            <a:endParaRPr/>
          </a:p>
          <a:p>
            <a:pPr indent="0" lvl="0" marL="0" rtl="0" algn="just">
              <a:lnSpc>
                <a:spcPct val="90000"/>
              </a:lnSpc>
              <a:spcBef>
                <a:spcPts val="1000"/>
              </a:spcBef>
              <a:spcAft>
                <a:spcPts val="0"/>
              </a:spcAft>
              <a:buClr>
                <a:schemeClr val="dk1"/>
              </a:buClr>
              <a:buSzPct val="100000"/>
              <a:buNone/>
            </a:pPr>
            <a:r>
              <a:t/>
            </a:r>
            <a:endParaRPr/>
          </a:p>
          <a:p>
            <a:pPr indent="0" lvl="0" marL="0" rtl="0" algn="just">
              <a:lnSpc>
                <a:spcPct val="90000"/>
              </a:lnSpc>
              <a:spcBef>
                <a:spcPts val="1000"/>
              </a:spcBef>
              <a:spcAft>
                <a:spcPts val="0"/>
              </a:spcAft>
              <a:buClr>
                <a:schemeClr val="dk1"/>
              </a:buClr>
              <a:buSzPct val="100000"/>
              <a:buNone/>
            </a:pPr>
            <a:r>
              <a:rPr lang="uk-UA"/>
              <a:t>	У	той же час Законом № 4282 не визначено поняття «вища посада» і «нижча посада».</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41"/>
          <p:cNvSpPr txBox="1"/>
          <p:nvPr>
            <p:ph idx="1" type="body"/>
          </p:nvPr>
        </p:nvSpPr>
        <p:spPr>
          <a:xfrm>
            <a:off x="244929" y="293914"/>
            <a:ext cx="11789228" cy="6425293"/>
          </a:xfrm>
          <a:prstGeom prst="rect">
            <a:avLst/>
          </a:prstGeom>
          <a:noFill/>
          <a:ln>
            <a:noFill/>
          </a:ln>
        </p:spPr>
        <p:txBody>
          <a:bodyPr anchorCtr="0" anchor="t" bIns="45700" lIns="91425" spcFirstLastPara="1" rIns="91425" wrap="square" tIns="45700">
            <a:normAutofit/>
          </a:bodyPr>
          <a:lstStyle/>
          <a:p>
            <a:pPr indent="0" lvl="0" marL="0" rtl="0" algn="just">
              <a:lnSpc>
                <a:spcPct val="90000"/>
              </a:lnSpc>
              <a:spcBef>
                <a:spcPts val="0"/>
              </a:spcBef>
              <a:spcAft>
                <a:spcPts val="0"/>
              </a:spcAft>
              <a:buClr>
                <a:schemeClr val="dk1"/>
              </a:buClr>
              <a:buSzPts val="2800"/>
              <a:buNone/>
            </a:pPr>
            <a:r>
              <a:rPr lang="uk-UA"/>
              <a:t>	</a:t>
            </a:r>
            <a:r>
              <a:rPr lang="uk-UA">
                <a:solidFill>
                  <a:srgbClr val="00B0F0"/>
                </a:solidFill>
              </a:rPr>
              <a:t>вища посада </a:t>
            </a:r>
            <a:r>
              <a:rPr lang="uk-UA"/>
              <a:t>- це посада державної служби, яка належить до вищої категорії, або яка належить до вищого рівня посад державної служби незалежно від юрисдикції державного органу, а також посада державної служби у державному органі з вищою юрисдикцією в межах одного рівня посад державної служби;</a:t>
            </a:r>
            <a:endParaRPr/>
          </a:p>
          <a:p>
            <a:pPr indent="0" lvl="0" marL="0" rtl="0" algn="just">
              <a:lnSpc>
                <a:spcPct val="90000"/>
              </a:lnSpc>
              <a:spcBef>
                <a:spcPts val="1000"/>
              </a:spcBef>
              <a:spcAft>
                <a:spcPts val="0"/>
              </a:spcAft>
              <a:buClr>
                <a:schemeClr val="dk1"/>
              </a:buClr>
              <a:buSzPts val="2800"/>
              <a:buNone/>
            </a:pPr>
            <a:r>
              <a:t/>
            </a:r>
            <a:endParaRPr/>
          </a:p>
          <a:p>
            <a:pPr indent="0" lvl="0" marL="0" rtl="0" algn="just">
              <a:lnSpc>
                <a:spcPct val="90000"/>
              </a:lnSpc>
              <a:spcBef>
                <a:spcPts val="1000"/>
              </a:spcBef>
              <a:spcAft>
                <a:spcPts val="0"/>
              </a:spcAft>
              <a:buClr>
                <a:schemeClr val="dk1"/>
              </a:buClr>
              <a:buSzPts val="2800"/>
              <a:buNone/>
            </a:pPr>
            <a:r>
              <a:rPr lang="uk-UA"/>
              <a:t>	</a:t>
            </a:r>
            <a:r>
              <a:rPr lang="uk-UA">
                <a:solidFill>
                  <a:srgbClr val="00B0F0"/>
                </a:solidFill>
              </a:rPr>
              <a:t>нижча посада </a:t>
            </a:r>
            <a:r>
              <a:rPr lang="uk-UA"/>
              <a:t>- це посада державної служби, що належить до нижчої категорії, або належить до нижчого рівня посад державної служби незалежно від юрисдикції державного органу, а також посада державної служби у державному органі з нижчою юрисдикцією державного органу в межах одного рівня посад державної служби.</a:t>
            </a:r>
            <a:endParaRPr/>
          </a:p>
          <a:p>
            <a:pPr indent="0" lvl="0" marL="0" rtl="0" algn="just">
              <a:lnSpc>
                <a:spcPct val="90000"/>
              </a:lnSpc>
              <a:spcBef>
                <a:spcPts val="1000"/>
              </a:spcBef>
              <a:spcAft>
                <a:spcPts val="0"/>
              </a:spcAft>
              <a:buClr>
                <a:schemeClr val="dk1"/>
              </a:buClr>
              <a:buSzPts val="2800"/>
              <a:buNone/>
            </a:pPr>
            <a:r>
              <a:t/>
            </a:r>
            <a:endParaRPr/>
          </a:p>
          <a:p>
            <a:pPr indent="0" lvl="0" marL="0" rtl="0" algn="just">
              <a:lnSpc>
                <a:spcPct val="90000"/>
              </a:lnSpc>
              <a:spcBef>
                <a:spcPts val="1000"/>
              </a:spcBef>
              <a:spcAft>
                <a:spcPts val="0"/>
              </a:spcAft>
              <a:buClr>
                <a:schemeClr val="dk1"/>
              </a:buClr>
              <a:buSzPts val="2800"/>
              <a:buNone/>
            </a:pPr>
            <a:r>
              <a:rPr lang="uk-UA"/>
              <a:t>	Згідно із пунктом 2 Каталогу </a:t>
            </a:r>
            <a:r>
              <a:rPr lang="uk-UA">
                <a:solidFill>
                  <a:srgbClr val="00B0F0"/>
                </a:solidFill>
              </a:rPr>
              <a:t>рівень посади - це ознака</a:t>
            </a:r>
            <a:r>
              <a:rPr lang="uk-UA"/>
              <a:t>, що відображає якісні відмінності у характеристиках складності та відповідальності роботи на певному рівні службової діяльності на посадах державної служби.</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42"/>
          <p:cNvSpPr txBox="1"/>
          <p:nvPr>
            <p:ph idx="1" type="body"/>
          </p:nvPr>
        </p:nvSpPr>
        <p:spPr>
          <a:xfrm>
            <a:off x="171450" y="212270"/>
            <a:ext cx="11838214" cy="6539593"/>
          </a:xfrm>
          <a:prstGeom prst="rect">
            <a:avLst/>
          </a:prstGeom>
          <a:noFill/>
          <a:ln>
            <a:noFill/>
          </a:ln>
        </p:spPr>
        <p:txBody>
          <a:bodyPr anchorCtr="0" anchor="t" bIns="45700" lIns="91425" spcFirstLastPara="1" rIns="91425" wrap="square" tIns="45700">
            <a:normAutofit fontScale="70000" lnSpcReduction="20000"/>
          </a:bodyPr>
          <a:lstStyle/>
          <a:p>
            <a:pPr indent="0" lvl="0" marL="0" rtl="0" algn="ctr">
              <a:lnSpc>
                <a:spcPct val="90000"/>
              </a:lnSpc>
              <a:spcBef>
                <a:spcPts val="0"/>
              </a:spcBef>
              <a:spcAft>
                <a:spcPts val="0"/>
              </a:spcAft>
              <a:buClr>
                <a:schemeClr val="dk1"/>
              </a:buClr>
              <a:buSzPct val="100000"/>
              <a:buNone/>
            </a:pPr>
            <a:r>
              <a:rPr lang="uk-UA"/>
              <a:t>Так для посад державної служби категорії «А», які є керівниками державної служби в державних органах або здійснюють колективне керівництво колегіальним державним органом, та посад державної служби </a:t>
            </a:r>
            <a:r>
              <a:rPr lang="uk-UA">
                <a:solidFill>
                  <a:srgbClr val="00B0F0"/>
                </a:solidFill>
              </a:rPr>
              <a:t>категорії «Б», які є керівниками державної служби </a:t>
            </a:r>
            <a:r>
              <a:rPr lang="uk-UA"/>
              <a:t>в державних органах визначено:</a:t>
            </a:r>
            <a:endParaRPr/>
          </a:p>
          <a:p>
            <a:pPr indent="0" lvl="0" marL="0" rtl="0" algn="l">
              <a:lnSpc>
                <a:spcPct val="90000"/>
              </a:lnSpc>
              <a:spcBef>
                <a:spcPts val="1000"/>
              </a:spcBef>
              <a:spcAft>
                <a:spcPts val="0"/>
              </a:spcAft>
              <a:buClr>
                <a:schemeClr val="dk1"/>
              </a:buClr>
              <a:buSzPct val="100000"/>
              <a:buNone/>
            </a:pPr>
            <a:r>
              <a:t/>
            </a:r>
            <a:endParaRPr/>
          </a:p>
          <a:p>
            <a:pPr indent="0" lvl="0" marL="0" rtl="0" algn="ctr">
              <a:lnSpc>
                <a:spcPct val="90000"/>
              </a:lnSpc>
              <a:spcBef>
                <a:spcPts val="1000"/>
              </a:spcBef>
              <a:spcAft>
                <a:spcPts val="0"/>
              </a:spcAft>
              <a:buClr>
                <a:schemeClr val="dk1"/>
              </a:buClr>
              <a:buSzPct val="100000"/>
              <a:buNone/>
            </a:pPr>
            <a:r>
              <a:rPr lang="uk-UA"/>
              <a:t>I	(перший) керівний рівень;</a:t>
            </a:r>
            <a:endParaRPr/>
          </a:p>
          <a:p>
            <a:pPr indent="0" lvl="0" marL="0" rtl="0" algn="ctr">
              <a:lnSpc>
                <a:spcPct val="90000"/>
              </a:lnSpc>
              <a:spcBef>
                <a:spcPts val="1000"/>
              </a:spcBef>
              <a:spcAft>
                <a:spcPts val="0"/>
              </a:spcAft>
              <a:buClr>
                <a:schemeClr val="dk1"/>
              </a:buClr>
              <a:buSzPct val="100000"/>
              <a:buNone/>
            </a:pPr>
            <a:r>
              <a:rPr lang="uk-UA"/>
              <a:t>II	(другий) керівний рівень;</a:t>
            </a:r>
            <a:endParaRPr/>
          </a:p>
          <a:p>
            <a:pPr indent="0" lvl="0" marL="0" rtl="0" algn="ctr">
              <a:lnSpc>
                <a:spcPct val="90000"/>
              </a:lnSpc>
              <a:spcBef>
                <a:spcPts val="1000"/>
              </a:spcBef>
              <a:spcAft>
                <a:spcPts val="0"/>
              </a:spcAft>
              <a:buClr>
                <a:schemeClr val="dk1"/>
              </a:buClr>
              <a:buSzPct val="100000"/>
              <a:buNone/>
            </a:pPr>
            <a:r>
              <a:rPr lang="uk-UA"/>
              <a:t>III	(третій) керівний рівень;</a:t>
            </a:r>
            <a:endParaRPr/>
          </a:p>
          <a:p>
            <a:pPr indent="0" lvl="0" marL="0" rtl="0" algn="ctr">
              <a:lnSpc>
                <a:spcPct val="90000"/>
              </a:lnSpc>
              <a:spcBef>
                <a:spcPts val="1000"/>
              </a:spcBef>
              <a:spcAft>
                <a:spcPts val="0"/>
              </a:spcAft>
              <a:buClr>
                <a:schemeClr val="dk1"/>
              </a:buClr>
              <a:buSzPct val="100000"/>
              <a:buNone/>
            </a:pPr>
            <a:r>
              <a:t/>
            </a:r>
            <a:endParaRPr/>
          </a:p>
          <a:p>
            <a:pPr indent="0" lvl="0" marL="0" rtl="0" algn="ctr">
              <a:lnSpc>
                <a:spcPct val="90000"/>
              </a:lnSpc>
              <a:spcBef>
                <a:spcPts val="1000"/>
              </a:spcBef>
              <a:spcAft>
                <a:spcPts val="0"/>
              </a:spcAft>
              <a:buClr>
                <a:srgbClr val="00B0F0"/>
              </a:buClr>
              <a:buSzPct val="100000"/>
              <a:buNone/>
            </a:pPr>
            <a:r>
              <a:rPr lang="uk-UA">
                <a:solidFill>
                  <a:srgbClr val="00B0F0"/>
                </a:solidFill>
              </a:rPr>
              <a:t>Для посад державної служби категорії «Б»:</a:t>
            </a:r>
            <a:endParaRPr/>
          </a:p>
          <a:p>
            <a:pPr indent="0" lvl="0" marL="0" rtl="0" algn="ctr">
              <a:lnSpc>
                <a:spcPct val="90000"/>
              </a:lnSpc>
              <a:spcBef>
                <a:spcPts val="1000"/>
              </a:spcBef>
              <a:spcAft>
                <a:spcPts val="0"/>
              </a:spcAft>
              <a:buClr>
                <a:schemeClr val="dk1"/>
              </a:buClr>
              <a:buSzPct val="100000"/>
              <a:buNone/>
            </a:pPr>
            <a:r>
              <a:t/>
            </a:r>
            <a:endParaRPr/>
          </a:p>
          <a:p>
            <a:pPr indent="0" lvl="0" marL="0" rtl="0" algn="ctr">
              <a:lnSpc>
                <a:spcPct val="90000"/>
              </a:lnSpc>
              <a:spcBef>
                <a:spcPts val="1000"/>
              </a:spcBef>
              <a:spcAft>
                <a:spcPts val="0"/>
              </a:spcAft>
              <a:buClr>
                <a:schemeClr val="dk1"/>
              </a:buClr>
              <a:buSzPct val="100000"/>
              <a:buNone/>
            </a:pPr>
            <a:r>
              <a:rPr lang="uk-UA"/>
              <a:t>IV	(четвертий) керівний рівень;</a:t>
            </a:r>
            <a:endParaRPr/>
          </a:p>
          <a:p>
            <a:pPr indent="0" lvl="0" marL="0" rtl="0" algn="ctr">
              <a:lnSpc>
                <a:spcPct val="90000"/>
              </a:lnSpc>
              <a:spcBef>
                <a:spcPts val="1000"/>
              </a:spcBef>
              <a:spcAft>
                <a:spcPts val="0"/>
              </a:spcAft>
              <a:buClr>
                <a:schemeClr val="dk1"/>
              </a:buClr>
              <a:buSzPct val="100000"/>
              <a:buNone/>
            </a:pPr>
            <a:r>
              <a:rPr lang="uk-UA"/>
              <a:t>V	(п’ятий) керівний рівень;</a:t>
            </a:r>
            <a:endParaRPr/>
          </a:p>
          <a:p>
            <a:pPr indent="0" lvl="0" marL="0" rtl="0" algn="ctr">
              <a:lnSpc>
                <a:spcPct val="90000"/>
              </a:lnSpc>
              <a:spcBef>
                <a:spcPts val="1000"/>
              </a:spcBef>
              <a:spcAft>
                <a:spcPts val="0"/>
              </a:spcAft>
              <a:buClr>
                <a:schemeClr val="dk1"/>
              </a:buClr>
              <a:buSzPct val="100000"/>
              <a:buNone/>
            </a:pPr>
            <a:r>
              <a:rPr lang="uk-UA"/>
              <a:t>VI	(шостий) керівний рівень.</a:t>
            </a:r>
            <a:endParaRPr/>
          </a:p>
          <a:p>
            <a:pPr indent="0" lvl="0" marL="0" rtl="0" algn="ctr">
              <a:lnSpc>
                <a:spcPct val="90000"/>
              </a:lnSpc>
              <a:spcBef>
                <a:spcPts val="1000"/>
              </a:spcBef>
              <a:spcAft>
                <a:spcPts val="0"/>
              </a:spcAft>
              <a:buClr>
                <a:schemeClr val="dk1"/>
              </a:buClr>
              <a:buSzPct val="100000"/>
              <a:buNone/>
            </a:pPr>
            <a:r>
              <a:t/>
            </a:r>
            <a:endParaRPr/>
          </a:p>
          <a:p>
            <a:pPr indent="0" lvl="0" marL="0" rtl="0" algn="ctr">
              <a:lnSpc>
                <a:spcPct val="90000"/>
              </a:lnSpc>
              <a:spcBef>
                <a:spcPts val="1000"/>
              </a:spcBef>
              <a:spcAft>
                <a:spcPts val="0"/>
              </a:spcAft>
              <a:buClr>
                <a:srgbClr val="00B0F0"/>
              </a:buClr>
              <a:buSzPct val="100000"/>
              <a:buNone/>
            </a:pPr>
            <a:r>
              <a:rPr lang="uk-UA">
                <a:solidFill>
                  <a:srgbClr val="00B0F0"/>
                </a:solidFill>
              </a:rPr>
              <a:t>Для посад державної служби категорії «В»:</a:t>
            </a:r>
            <a:endParaRPr/>
          </a:p>
          <a:p>
            <a:pPr indent="0" lvl="0" marL="0" rtl="0" algn="ctr">
              <a:lnSpc>
                <a:spcPct val="90000"/>
              </a:lnSpc>
              <a:spcBef>
                <a:spcPts val="1000"/>
              </a:spcBef>
              <a:spcAft>
                <a:spcPts val="0"/>
              </a:spcAft>
              <a:buClr>
                <a:schemeClr val="dk1"/>
              </a:buClr>
              <a:buSzPct val="100000"/>
              <a:buNone/>
            </a:pPr>
            <a:r>
              <a:t/>
            </a:r>
            <a:endParaRPr/>
          </a:p>
          <a:p>
            <a:pPr indent="0" lvl="0" marL="0" rtl="0" algn="ctr">
              <a:lnSpc>
                <a:spcPct val="90000"/>
              </a:lnSpc>
              <a:spcBef>
                <a:spcPts val="1000"/>
              </a:spcBef>
              <a:spcAft>
                <a:spcPts val="0"/>
              </a:spcAft>
              <a:buClr>
                <a:schemeClr val="dk1"/>
              </a:buClr>
              <a:buSzPct val="100000"/>
              <a:buNone/>
            </a:pPr>
            <a:r>
              <a:rPr lang="uk-UA"/>
              <a:t>VII	(вищий) фаховий рівень;</a:t>
            </a:r>
            <a:endParaRPr/>
          </a:p>
          <a:p>
            <a:pPr indent="0" lvl="0" marL="0" rtl="0" algn="ctr">
              <a:lnSpc>
                <a:spcPct val="90000"/>
              </a:lnSpc>
              <a:spcBef>
                <a:spcPts val="1000"/>
              </a:spcBef>
              <a:spcAft>
                <a:spcPts val="0"/>
              </a:spcAft>
              <a:buClr>
                <a:schemeClr val="dk1"/>
              </a:buClr>
              <a:buSzPct val="100000"/>
              <a:buNone/>
            </a:pPr>
            <a:r>
              <a:rPr lang="uk-UA"/>
              <a:t>VIII	(середній) фаховий рівень;</a:t>
            </a:r>
            <a:endParaRPr/>
          </a:p>
          <a:p>
            <a:pPr indent="0" lvl="0" marL="0" rtl="0" algn="ctr">
              <a:lnSpc>
                <a:spcPct val="90000"/>
              </a:lnSpc>
              <a:spcBef>
                <a:spcPts val="1000"/>
              </a:spcBef>
              <a:spcAft>
                <a:spcPts val="0"/>
              </a:spcAft>
              <a:buClr>
                <a:schemeClr val="dk1"/>
              </a:buClr>
              <a:buSzPct val="100000"/>
              <a:buNone/>
            </a:pPr>
            <a:r>
              <a:rPr lang="uk-UA"/>
              <a:t>IX	(початковий) фаховий рівень.</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43"/>
          <p:cNvSpPr txBox="1"/>
          <p:nvPr>
            <p:ph idx="1" type="body"/>
          </p:nvPr>
        </p:nvSpPr>
        <p:spPr>
          <a:xfrm>
            <a:off x="163286" y="163286"/>
            <a:ext cx="11895364" cy="6564085"/>
          </a:xfrm>
          <a:prstGeom prst="rect">
            <a:avLst/>
          </a:prstGeom>
          <a:noFill/>
          <a:ln>
            <a:noFill/>
          </a:ln>
        </p:spPr>
        <p:txBody>
          <a:bodyPr anchorCtr="0" anchor="t" bIns="45700" lIns="91425" spcFirstLastPara="1" rIns="91425" wrap="square" tIns="45700">
            <a:normAutofit fontScale="85000" lnSpcReduction="20000"/>
          </a:bodyPr>
          <a:lstStyle/>
          <a:p>
            <a:pPr indent="0" lvl="0" marL="0" rtl="0" algn="just">
              <a:lnSpc>
                <a:spcPct val="90000"/>
              </a:lnSpc>
              <a:spcBef>
                <a:spcPts val="0"/>
              </a:spcBef>
              <a:spcAft>
                <a:spcPts val="0"/>
              </a:spcAft>
              <a:buClr>
                <a:schemeClr val="dk1"/>
              </a:buClr>
              <a:buSzPct val="100000"/>
              <a:buNone/>
            </a:pPr>
            <a:r>
              <a:rPr lang="uk-UA"/>
              <a:t>	</a:t>
            </a:r>
            <a:r>
              <a:rPr i="1" lang="uk-UA"/>
              <a:t>Посада «начальник управління у складі департаменту Київської міської державної адміністрації» належить до V (п’ятого) керівного рівня посад державної служби категорії «Б» в державному органі, юрисдикція якого поширюється на територію міста Києва.</a:t>
            </a:r>
            <a:endParaRPr/>
          </a:p>
          <a:p>
            <a:pPr indent="0" lvl="0" marL="0" rtl="0" algn="just">
              <a:lnSpc>
                <a:spcPct val="90000"/>
              </a:lnSpc>
              <a:spcBef>
                <a:spcPts val="1000"/>
              </a:spcBef>
              <a:spcAft>
                <a:spcPts val="0"/>
              </a:spcAft>
              <a:buClr>
                <a:schemeClr val="dk1"/>
              </a:buClr>
              <a:buSzPct val="100000"/>
              <a:buNone/>
            </a:pPr>
            <a:r>
              <a:t/>
            </a:r>
            <a:endParaRPr i="1"/>
          </a:p>
          <a:p>
            <a:pPr indent="0" lvl="0" marL="0" rtl="0" algn="just">
              <a:lnSpc>
                <a:spcPct val="90000"/>
              </a:lnSpc>
              <a:spcBef>
                <a:spcPts val="1000"/>
              </a:spcBef>
              <a:spcAft>
                <a:spcPts val="0"/>
              </a:spcAft>
              <a:buClr>
                <a:schemeClr val="dk1"/>
              </a:buClr>
              <a:buSzPct val="100000"/>
              <a:buNone/>
            </a:pPr>
            <a:r>
              <a:rPr i="1" lang="uk-UA"/>
              <a:t>	Посада «начальник управління структурного підрозділу районної в місті Києві державної адміністрації» (структурний підрозділ із статусом юридичної особи публічного права) належить до III (третього) керівного рівня посад державної служби категорії «Б» в державному органі, юрисдикція якого поширюється на територію району у місті Києві.</a:t>
            </a:r>
            <a:endParaRPr/>
          </a:p>
          <a:p>
            <a:pPr indent="0" lvl="0" marL="0" rtl="0" algn="just">
              <a:lnSpc>
                <a:spcPct val="90000"/>
              </a:lnSpc>
              <a:spcBef>
                <a:spcPts val="1000"/>
              </a:spcBef>
              <a:spcAft>
                <a:spcPts val="0"/>
              </a:spcAft>
              <a:buClr>
                <a:schemeClr val="dk1"/>
              </a:buClr>
              <a:buSzPct val="100000"/>
              <a:buNone/>
            </a:pPr>
            <a:r>
              <a:t/>
            </a:r>
            <a:endParaRPr i="1"/>
          </a:p>
          <a:p>
            <a:pPr indent="0" lvl="0" marL="0" rtl="0" algn="just">
              <a:lnSpc>
                <a:spcPct val="90000"/>
              </a:lnSpc>
              <a:spcBef>
                <a:spcPts val="1000"/>
              </a:spcBef>
              <a:spcAft>
                <a:spcPts val="0"/>
              </a:spcAft>
              <a:buClr>
                <a:schemeClr val="dk1"/>
              </a:buClr>
              <a:buSzPct val="100000"/>
              <a:buNone/>
            </a:pPr>
            <a:r>
              <a:rPr i="1" lang="uk-UA"/>
              <a:t>	Посада «начальник управління структурного підрозділу районної в місті Києві державної адміністрації» (III керівний рівень) належить до вищого керівного рівня ніж посада «начальник управління у складі департаменту Київської міської державної адміністрації» (V керівний рівень).</a:t>
            </a:r>
            <a:endParaRPr/>
          </a:p>
          <a:p>
            <a:pPr indent="0" lvl="0" marL="0" rtl="0" algn="just">
              <a:lnSpc>
                <a:spcPct val="90000"/>
              </a:lnSpc>
              <a:spcBef>
                <a:spcPts val="1000"/>
              </a:spcBef>
              <a:spcAft>
                <a:spcPts val="0"/>
              </a:spcAft>
              <a:buClr>
                <a:schemeClr val="dk1"/>
              </a:buClr>
              <a:buSzPct val="100000"/>
              <a:buNone/>
            </a:pPr>
            <a:r>
              <a:t/>
            </a:r>
            <a:endParaRPr i="1"/>
          </a:p>
          <a:p>
            <a:pPr indent="0" lvl="0" marL="0" rtl="0" algn="just">
              <a:lnSpc>
                <a:spcPct val="90000"/>
              </a:lnSpc>
              <a:spcBef>
                <a:spcPts val="1000"/>
              </a:spcBef>
              <a:spcAft>
                <a:spcPts val="0"/>
              </a:spcAft>
              <a:buClr>
                <a:schemeClr val="dk1"/>
              </a:buClr>
              <a:buSzPct val="100000"/>
              <a:buNone/>
            </a:pPr>
            <a:r>
              <a:rPr i="1" lang="uk-UA"/>
              <a:t>	Отже, начальник управління у складі департаменту Київської міської державної адміністрації, який призначений на посаду державної служби на підставі положень Закону № 889, не може бути переведений відповідно до статті 41 Закону № 889 на посаду начальника управління структурного підрозділу районної в місті Києві державної адміністрації.</a:t>
            </a:r>
            <a:endParaRPr/>
          </a:p>
          <a:p>
            <a:pPr indent="-77470" lvl="0" marL="228600" rtl="0" algn="l">
              <a:lnSpc>
                <a:spcPct val="90000"/>
              </a:lnSpc>
              <a:spcBef>
                <a:spcPts val="1000"/>
              </a:spcBef>
              <a:spcAft>
                <a:spcPts val="0"/>
              </a:spcAft>
              <a:buClr>
                <a:schemeClr val="dk1"/>
              </a:buClr>
              <a:buSzPct val="100000"/>
              <a:buNone/>
            </a:pPr>
            <a:r>
              <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pic>
        <p:nvPicPr>
          <p:cNvPr id="271" name="Google Shape;271;p44"/>
          <p:cNvPicPr preferRelativeResize="0"/>
          <p:nvPr/>
        </p:nvPicPr>
        <p:blipFill rotWithShape="1">
          <a:blip r:embed="rId3">
            <a:alphaModFix/>
          </a:blip>
          <a:srcRect b="0" l="0" r="0" t="0"/>
          <a:stretch/>
        </p:blipFill>
        <p:spPr>
          <a:xfrm>
            <a:off x="353161" y="-6691"/>
            <a:ext cx="6864691" cy="6864691"/>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grpSp>
        <p:nvGrpSpPr>
          <p:cNvPr id="277" name="Google Shape;277;p45"/>
          <p:cNvGrpSpPr/>
          <p:nvPr/>
        </p:nvGrpSpPr>
        <p:grpSpPr>
          <a:xfrm>
            <a:off x="-216138" y="-148036"/>
            <a:ext cx="12624278" cy="7057631"/>
            <a:chOff x="0" y="-38100"/>
            <a:chExt cx="4987369" cy="2788200"/>
          </a:xfrm>
        </p:grpSpPr>
        <p:sp>
          <p:nvSpPr>
            <p:cNvPr id="278" name="Google Shape;278;p45"/>
            <p:cNvSpPr/>
            <p:nvPr/>
          </p:nvSpPr>
          <p:spPr>
            <a:xfrm>
              <a:off x="0" y="0"/>
              <a:ext cx="4987369" cy="2750100"/>
            </a:xfrm>
            <a:custGeom>
              <a:rect b="b" l="l" r="r" t="t"/>
              <a:pathLst>
                <a:path extrusionOk="0" h="2750100" w="4987369">
                  <a:moveTo>
                    <a:pt x="0" y="0"/>
                  </a:moveTo>
                  <a:lnTo>
                    <a:pt x="4987369" y="0"/>
                  </a:lnTo>
                  <a:lnTo>
                    <a:pt x="4987369" y="2750100"/>
                  </a:lnTo>
                  <a:lnTo>
                    <a:pt x="0" y="2750100"/>
                  </a:lnTo>
                  <a:close/>
                </a:path>
              </a:pathLst>
            </a:custGeom>
            <a:solidFill>
              <a:srgbClr val="FFFFFF">
                <a:alpha val="94901"/>
              </a:srgbClr>
            </a:solid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79" name="Google Shape;279;p45"/>
            <p:cNvSpPr txBox="1"/>
            <p:nvPr/>
          </p:nvSpPr>
          <p:spPr>
            <a:xfrm>
              <a:off x="0" y="-38100"/>
              <a:ext cx="4987369" cy="2788200"/>
            </a:xfrm>
            <a:prstGeom prst="rect">
              <a:avLst/>
            </a:prstGeom>
            <a:noFill/>
            <a:ln>
              <a:noFill/>
            </a:ln>
          </p:spPr>
          <p:txBody>
            <a:bodyPr anchorCtr="0" anchor="ctr" bIns="33850" lIns="33850" spcFirstLastPara="1" rIns="33850" wrap="square" tIns="33850">
              <a:noAutofit/>
            </a:bodyPr>
            <a:lstStyle/>
            <a:p>
              <a:pPr indent="0" lvl="0" marL="0" marR="0" rtl="0" algn="ctr">
                <a:lnSpc>
                  <a:spcPct val="147722"/>
                </a:lnSpc>
                <a:spcBef>
                  <a:spcPts val="0"/>
                </a:spcBef>
                <a:spcAft>
                  <a:spcPts val="0"/>
                </a:spcAft>
                <a:buNone/>
              </a:pPr>
              <a:r>
                <a:t/>
              </a:r>
              <a:endParaRPr sz="1200">
                <a:solidFill>
                  <a:schemeClr val="dk1"/>
                </a:solidFill>
                <a:latin typeface="Calibri"/>
                <a:ea typeface="Calibri"/>
                <a:cs typeface="Calibri"/>
                <a:sym typeface="Calibri"/>
              </a:endParaRPr>
            </a:p>
          </p:txBody>
        </p:sp>
      </p:grpSp>
      <p:pic>
        <p:nvPicPr>
          <p:cNvPr id="280" name="Google Shape;280;p45"/>
          <p:cNvPicPr preferRelativeResize="0"/>
          <p:nvPr/>
        </p:nvPicPr>
        <p:blipFill rotWithShape="1">
          <a:blip r:embed="rId3">
            <a:alphaModFix/>
          </a:blip>
          <a:srcRect b="0" l="0" r="0" t="0"/>
          <a:stretch/>
        </p:blipFill>
        <p:spPr>
          <a:xfrm>
            <a:off x="5665295" y="1957116"/>
            <a:ext cx="6526705" cy="4012105"/>
          </a:xfrm>
          <a:prstGeom prst="rect">
            <a:avLst/>
          </a:prstGeom>
          <a:noFill/>
          <a:ln>
            <a:noFill/>
          </a:ln>
        </p:spPr>
      </p:pic>
      <p:grpSp>
        <p:nvGrpSpPr>
          <p:cNvPr id="281" name="Google Shape;281;p45"/>
          <p:cNvGrpSpPr/>
          <p:nvPr/>
        </p:nvGrpSpPr>
        <p:grpSpPr>
          <a:xfrm>
            <a:off x="508000" y="652047"/>
            <a:ext cx="1957025" cy="1405353"/>
            <a:chOff x="0" y="-38100"/>
            <a:chExt cx="773146" cy="395587"/>
          </a:xfrm>
        </p:grpSpPr>
        <p:sp>
          <p:nvSpPr>
            <p:cNvPr id="282" name="Google Shape;282;p45"/>
            <p:cNvSpPr/>
            <p:nvPr/>
          </p:nvSpPr>
          <p:spPr>
            <a:xfrm>
              <a:off x="0" y="0"/>
              <a:ext cx="773146" cy="357487"/>
            </a:xfrm>
            <a:custGeom>
              <a:rect b="b" l="l" r="r" t="t"/>
              <a:pathLst>
                <a:path extrusionOk="0" h="357487" w="773146">
                  <a:moveTo>
                    <a:pt x="0" y="0"/>
                  </a:moveTo>
                  <a:lnTo>
                    <a:pt x="773146" y="0"/>
                  </a:lnTo>
                  <a:lnTo>
                    <a:pt x="773146" y="357487"/>
                  </a:lnTo>
                  <a:lnTo>
                    <a:pt x="0" y="357487"/>
                  </a:lnTo>
                  <a:close/>
                </a:path>
              </a:pathLst>
            </a:custGeom>
            <a:solidFill>
              <a:srgbClr val="FFCA18"/>
            </a:solidFill>
            <a:ln>
              <a:noFill/>
            </a:ln>
          </p:spPr>
        </p:sp>
        <p:sp>
          <p:nvSpPr>
            <p:cNvPr id="283" name="Google Shape;283;p45"/>
            <p:cNvSpPr txBox="1"/>
            <p:nvPr/>
          </p:nvSpPr>
          <p:spPr>
            <a:xfrm>
              <a:off x="0" y="-38100"/>
              <a:ext cx="773146" cy="395587"/>
            </a:xfrm>
            <a:prstGeom prst="rect">
              <a:avLst/>
            </a:prstGeom>
            <a:solidFill>
              <a:srgbClr val="FFCA18"/>
            </a:solidFill>
            <a:ln>
              <a:noFill/>
            </a:ln>
          </p:spPr>
          <p:txBody>
            <a:bodyPr anchorCtr="0" anchor="ctr" bIns="33850" lIns="33850" spcFirstLastPara="1" rIns="33850" wrap="square" tIns="33850">
              <a:noAutofit/>
            </a:bodyPr>
            <a:lstStyle/>
            <a:p>
              <a:pPr indent="0" lvl="0" marL="0" marR="0" rtl="0" algn="ctr">
                <a:lnSpc>
                  <a:spcPct val="147722"/>
                </a:lnSpc>
                <a:spcBef>
                  <a:spcPts val="0"/>
                </a:spcBef>
                <a:spcAft>
                  <a:spcPts val="0"/>
                </a:spcAft>
                <a:buNone/>
              </a:pPr>
              <a:r>
                <a:t/>
              </a:r>
              <a:endParaRPr sz="1200">
                <a:solidFill>
                  <a:schemeClr val="dk1"/>
                </a:solidFill>
                <a:latin typeface="Calibri"/>
                <a:ea typeface="Calibri"/>
                <a:cs typeface="Calibri"/>
                <a:sym typeface="Calibri"/>
              </a:endParaRPr>
            </a:p>
          </p:txBody>
        </p:sp>
      </p:grpSp>
      <p:sp>
        <p:nvSpPr>
          <p:cNvPr id="284" name="Google Shape;284;p45"/>
          <p:cNvSpPr txBox="1"/>
          <p:nvPr/>
        </p:nvSpPr>
        <p:spPr>
          <a:xfrm>
            <a:off x="914401" y="787400"/>
            <a:ext cx="8247775" cy="1107996"/>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uk-UA" sz="3600">
                <a:solidFill>
                  <a:srgbClr val="003D8F"/>
                </a:solidFill>
                <a:latin typeface="Arial"/>
                <a:ea typeface="Arial"/>
                <a:cs typeface="Arial"/>
                <a:sym typeface="Arial"/>
              </a:rPr>
              <a:t>Е-КАРТА ВАКАНСІЙ </a:t>
            </a:r>
            <a:br>
              <a:rPr b="1" lang="uk-UA" sz="3600">
                <a:solidFill>
                  <a:srgbClr val="003D8F"/>
                </a:solidFill>
                <a:latin typeface="Arial"/>
                <a:ea typeface="Arial"/>
                <a:cs typeface="Arial"/>
                <a:sym typeface="Arial"/>
              </a:rPr>
            </a:br>
            <a:r>
              <a:rPr b="1" lang="uk-UA" sz="3600">
                <a:solidFill>
                  <a:srgbClr val="003D8F"/>
                </a:solidFill>
                <a:latin typeface="Arial"/>
                <a:ea typeface="Arial"/>
                <a:cs typeface="Arial"/>
                <a:sym typeface="Arial"/>
              </a:rPr>
              <a:t>ДЛЯ ВЕТЕРАНІВ ТА ВЕТЕРАНОК</a:t>
            </a:r>
            <a:endParaRPr sz="1200">
              <a:solidFill>
                <a:schemeClr val="dk1"/>
              </a:solidFill>
              <a:latin typeface="Calibri"/>
              <a:ea typeface="Calibri"/>
              <a:cs typeface="Calibri"/>
              <a:sym typeface="Calibri"/>
            </a:endParaRPr>
          </a:p>
        </p:txBody>
      </p:sp>
      <p:grpSp>
        <p:nvGrpSpPr>
          <p:cNvPr id="285" name="Google Shape;285;p45"/>
          <p:cNvGrpSpPr/>
          <p:nvPr/>
        </p:nvGrpSpPr>
        <p:grpSpPr>
          <a:xfrm>
            <a:off x="239399" y="3748960"/>
            <a:ext cx="6313801" cy="2321641"/>
            <a:chOff x="-1395121" y="3823999"/>
            <a:chExt cx="10573344" cy="4060173"/>
          </a:xfrm>
        </p:grpSpPr>
        <p:cxnSp>
          <p:nvCxnSpPr>
            <p:cNvPr id="286" name="Google Shape;286;p45"/>
            <p:cNvCxnSpPr/>
            <p:nvPr/>
          </p:nvCxnSpPr>
          <p:spPr>
            <a:xfrm>
              <a:off x="5178273" y="4620294"/>
              <a:ext cx="3237987" cy="0"/>
            </a:xfrm>
            <a:prstGeom prst="straightConnector1">
              <a:avLst/>
            </a:prstGeom>
            <a:noFill/>
            <a:ln cap="flat" cmpd="sng" w="9525">
              <a:solidFill>
                <a:schemeClr val="dk2"/>
              </a:solidFill>
              <a:prstDash val="dash"/>
              <a:round/>
              <a:headEnd len="sm" w="sm" type="none"/>
              <a:tailEnd len="sm" w="sm" type="none"/>
            </a:ln>
          </p:spPr>
        </p:cxnSp>
        <p:cxnSp>
          <p:nvCxnSpPr>
            <p:cNvPr id="287" name="Google Shape;287;p45"/>
            <p:cNvCxnSpPr/>
            <p:nvPr/>
          </p:nvCxnSpPr>
          <p:spPr>
            <a:xfrm>
              <a:off x="-124804" y="5367112"/>
              <a:ext cx="2738578" cy="0"/>
            </a:xfrm>
            <a:prstGeom prst="straightConnector1">
              <a:avLst/>
            </a:prstGeom>
            <a:noFill/>
            <a:ln cap="flat" cmpd="sng" w="9525">
              <a:solidFill>
                <a:schemeClr val="dk2"/>
              </a:solidFill>
              <a:prstDash val="dash"/>
              <a:round/>
              <a:headEnd len="sm" w="sm" type="none"/>
              <a:tailEnd len="sm" w="sm" type="none"/>
            </a:ln>
          </p:spPr>
        </p:cxnSp>
        <p:cxnSp>
          <p:nvCxnSpPr>
            <p:cNvPr id="288" name="Google Shape;288;p45"/>
            <p:cNvCxnSpPr/>
            <p:nvPr/>
          </p:nvCxnSpPr>
          <p:spPr>
            <a:xfrm>
              <a:off x="4571601" y="7094561"/>
              <a:ext cx="3927141" cy="0"/>
            </a:xfrm>
            <a:prstGeom prst="straightConnector1">
              <a:avLst/>
            </a:prstGeom>
            <a:noFill/>
            <a:ln cap="flat" cmpd="sng" w="9525">
              <a:solidFill>
                <a:schemeClr val="dk2"/>
              </a:solidFill>
              <a:prstDash val="dash"/>
              <a:round/>
              <a:headEnd len="sm" w="sm" type="none"/>
              <a:tailEnd len="sm" w="sm" type="none"/>
            </a:ln>
          </p:spPr>
        </p:cxnSp>
        <p:sp>
          <p:nvSpPr>
            <p:cNvPr id="289" name="Google Shape;289;p45"/>
            <p:cNvSpPr/>
            <p:nvPr/>
          </p:nvSpPr>
          <p:spPr>
            <a:xfrm>
              <a:off x="5653415" y="3898636"/>
              <a:ext cx="2686494" cy="1532298"/>
            </a:xfrm>
            <a:prstGeom prst="rect">
              <a:avLst/>
            </a:prstGeom>
            <a:noFill/>
            <a:ln>
              <a:noFill/>
            </a:ln>
          </p:spPr>
          <p:txBody>
            <a:bodyPr anchorCtr="0" anchor="t" bIns="30450" lIns="60950" spcFirstLastPara="1" rIns="60950" wrap="square" tIns="30450">
              <a:noAutofit/>
            </a:bodyPr>
            <a:lstStyle/>
            <a:p>
              <a:pPr indent="0" lvl="0" marL="0" marR="0" rtl="0" algn="l">
                <a:lnSpc>
                  <a:spcPct val="120000"/>
                </a:lnSpc>
                <a:spcBef>
                  <a:spcPts val="0"/>
                </a:spcBef>
                <a:spcAft>
                  <a:spcPts val="0"/>
                </a:spcAft>
                <a:buNone/>
              </a:pPr>
              <a:r>
                <a:rPr b="1" lang="uk-UA" sz="2400">
                  <a:solidFill>
                    <a:srgbClr val="FFCA18"/>
                  </a:solidFill>
                  <a:latin typeface="Arial"/>
                  <a:ea typeface="Arial"/>
                  <a:cs typeface="Arial"/>
                  <a:sym typeface="Arial"/>
                </a:rPr>
                <a:t>125</a:t>
              </a:r>
              <a:endParaRPr b="1" sz="2400">
                <a:solidFill>
                  <a:srgbClr val="FFCA18"/>
                </a:solidFill>
                <a:latin typeface="Arial"/>
                <a:ea typeface="Arial"/>
                <a:cs typeface="Arial"/>
                <a:sym typeface="Arial"/>
              </a:endParaRPr>
            </a:p>
            <a:p>
              <a:pPr indent="0" lvl="0" marL="0" marR="0" rtl="0" algn="l">
                <a:lnSpc>
                  <a:spcPct val="120000"/>
                </a:lnSpc>
                <a:spcBef>
                  <a:spcPts val="0"/>
                </a:spcBef>
                <a:spcAft>
                  <a:spcPts val="0"/>
                </a:spcAft>
                <a:buNone/>
              </a:pPr>
              <a:r>
                <a:rPr lang="uk-UA" sz="1067">
                  <a:solidFill>
                    <a:srgbClr val="17365D"/>
                  </a:solidFill>
                  <a:latin typeface="Arial"/>
                  <a:ea typeface="Arial"/>
                  <a:cs typeface="Arial"/>
                  <a:sym typeface="Arial"/>
                </a:rPr>
                <a:t>Кількість вакансій державної служби</a:t>
              </a:r>
              <a:endParaRPr sz="1067">
                <a:solidFill>
                  <a:srgbClr val="17365D"/>
                </a:solidFill>
                <a:latin typeface="Arial"/>
                <a:ea typeface="Arial"/>
                <a:cs typeface="Arial"/>
                <a:sym typeface="Arial"/>
              </a:endParaRPr>
            </a:p>
          </p:txBody>
        </p:sp>
        <p:sp>
          <p:nvSpPr>
            <p:cNvPr id="290" name="Google Shape;290;p45"/>
            <p:cNvSpPr/>
            <p:nvPr/>
          </p:nvSpPr>
          <p:spPr>
            <a:xfrm>
              <a:off x="4271407" y="4296679"/>
              <a:ext cx="941034" cy="403506"/>
            </a:xfrm>
            <a:custGeom>
              <a:rect b="b" l="l" r="r" t="t"/>
              <a:pathLst>
                <a:path extrusionOk="0" h="406" w="948">
                  <a:moveTo>
                    <a:pt x="0" y="287"/>
                  </a:moveTo>
                  <a:cubicBezTo>
                    <a:pt x="218" y="353"/>
                    <a:pt x="466" y="406"/>
                    <a:pt x="704" y="359"/>
                  </a:cubicBezTo>
                  <a:cubicBezTo>
                    <a:pt x="843" y="331"/>
                    <a:pt x="948" y="247"/>
                    <a:pt x="791" y="103"/>
                  </a:cubicBezTo>
                  <a:cubicBezTo>
                    <a:pt x="742" y="58"/>
                    <a:pt x="676" y="0"/>
                    <a:pt x="612" y="3"/>
                  </a:cubicBezTo>
                  <a:cubicBezTo>
                    <a:pt x="371" y="16"/>
                    <a:pt x="256" y="11"/>
                    <a:pt x="0" y="287"/>
                  </a:cubicBezTo>
                  <a:close/>
                </a:path>
              </a:pathLst>
            </a:custGeom>
            <a:solidFill>
              <a:srgbClr val="0031CC"/>
            </a:solid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sz="1200">
                <a:solidFill>
                  <a:srgbClr val="000000"/>
                </a:solidFill>
                <a:latin typeface="Calibri"/>
                <a:ea typeface="Calibri"/>
                <a:cs typeface="Calibri"/>
                <a:sym typeface="Calibri"/>
              </a:endParaRPr>
            </a:p>
          </p:txBody>
        </p:sp>
        <p:sp>
          <p:nvSpPr>
            <p:cNvPr id="291" name="Google Shape;291;p45"/>
            <p:cNvSpPr/>
            <p:nvPr/>
          </p:nvSpPr>
          <p:spPr>
            <a:xfrm>
              <a:off x="2840402" y="3823999"/>
              <a:ext cx="2111202" cy="1729312"/>
            </a:xfrm>
            <a:custGeom>
              <a:rect b="b" l="l" r="r" t="t"/>
              <a:pathLst>
                <a:path extrusionOk="0" h="1739" w="2125">
                  <a:moveTo>
                    <a:pt x="2125" y="502"/>
                  </a:moveTo>
                  <a:cubicBezTo>
                    <a:pt x="1392" y="0"/>
                    <a:pt x="709" y="125"/>
                    <a:pt x="234" y="533"/>
                  </a:cubicBezTo>
                  <a:cubicBezTo>
                    <a:pt x="0" y="733"/>
                    <a:pt x="7" y="1158"/>
                    <a:pt x="194" y="1371"/>
                  </a:cubicBezTo>
                  <a:cubicBezTo>
                    <a:pt x="515" y="1739"/>
                    <a:pt x="1002" y="1690"/>
                    <a:pt x="1271" y="1108"/>
                  </a:cubicBezTo>
                  <a:cubicBezTo>
                    <a:pt x="1477" y="662"/>
                    <a:pt x="1687" y="441"/>
                    <a:pt x="2125" y="502"/>
                  </a:cubicBezTo>
                  <a:close/>
                </a:path>
              </a:pathLst>
            </a:custGeom>
            <a:solidFill>
              <a:srgbClr val="003D8F"/>
            </a:solid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sz="1200">
                <a:solidFill>
                  <a:srgbClr val="000000"/>
                </a:solidFill>
                <a:latin typeface="Calibri"/>
                <a:ea typeface="Calibri"/>
                <a:cs typeface="Calibri"/>
                <a:sym typeface="Calibri"/>
              </a:endParaRPr>
            </a:p>
          </p:txBody>
        </p:sp>
        <p:sp>
          <p:nvSpPr>
            <p:cNvPr id="292" name="Google Shape;292;p45"/>
            <p:cNvSpPr/>
            <p:nvPr/>
          </p:nvSpPr>
          <p:spPr>
            <a:xfrm>
              <a:off x="2424645" y="5271201"/>
              <a:ext cx="590848" cy="786837"/>
            </a:xfrm>
            <a:custGeom>
              <a:rect b="b" l="l" r="r" t="t"/>
              <a:pathLst>
                <a:path extrusionOk="0" h="792" w="594">
                  <a:moveTo>
                    <a:pt x="594" y="792"/>
                  </a:moveTo>
                  <a:cubicBezTo>
                    <a:pt x="539" y="571"/>
                    <a:pt x="457" y="332"/>
                    <a:pt x="293" y="152"/>
                  </a:cubicBezTo>
                  <a:cubicBezTo>
                    <a:pt x="198" y="47"/>
                    <a:pt x="72" y="0"/>
                    <a:pt x="29" y="208"/>
                  </a:cubicBezTo>
                  <a:cubicBezTo>
                    <a:pt x="16" y="274"/>
                    <a:pt x="0" y="361"/>
                    <a:pt x="36" y="414"/>
                  </a:cubicBezTo>
                  <a:cubicBezTo>
                    <a:pt x="171" y="613"/>
                    <a:pt x="226" y="714"/>
                    <a:pt x="594" y="792"/>
                  </a:cubicBezTo>
                  <a:close/>
                </a:path>
              </a:pathLst>
            </a:custGeom>
            <a:solidFill>
              <a:srgbClr val="C5D8F1"/>
            </a:solid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sz="1200">
                <a:solidFill>
                  <a:srgbClr val="000000"/>
                </a:solidFill>
                <a:latin typeface="Calibri"/>
                <a:ea typeface="Calibri"/>
                <a:cs typeface="Calibri"/>
                <a:sym typeface="Calibri"/>
              </a:endParaRPr>
            </a:p>
          </p:txBody>
        </p:sp>
        <p:sp>
          <p:nvSpPr>
            <p:cNvPr id="293" name="Google Shape;293;p45"/>
            <p:cNvSpPr/>
            <p:nvPr/>
          </p:nvSpPr>
          <p:spPr>
            <a:xfrm rot="741287">
              <a:off x="4233778" y="6405096"/>
              <a:ext cx="567791" cy="834393"/>
            </a:xfrm>
            <a:custGeom>
              <a:rect b="b" l="l" r="r" t="t"/>
              <a:pathLst>
                <a:path extrusionOk="0" h="839" w="572">
                  <a:moveTo>
                    <a:pt x="463" y="0"/>
                  </a:moveTo>
                  <a:cubicBezTo>
                    <a:pt x="296" y="155"/>
                    <a:pt x="126" y="342"/>
                    <a:pt x="47" y="572"/>
                  </a:cubicBezTo>
                  <a:cubicBezTo>
                    <a:pt x="0" y="706"/>
                    <a:pt x="20" y="839"/>
                    <a:pt x="223" y="776"/>
                  </a:cubicBezTo>
                  <a:cubicBezTo>
                    <a:pt x="287" y="756"/>
                    <a:pt x="371" y="729"/>
                    <a:pt x="400" y="671"/>
                  </a:cubicBezTo>
                  <a:cubicBezTo>
                    <a:pt x="510" y="457"/>
                    <a:pt x="572" y="360"/>
                    <a:pt x="463" y="0"/>
                  </a:cubicBezTo>
                  <a:close/>
                </a:path>
              </a:pathLst>
            </a:custGeom>
            <a:solidFill>
              <a:srgbClr val="93B3D7"/>
            </a:solid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sz="1200">
                <a:solidFill>
                  <a:srgbClr val="000000"/>
                </a:solidFill>
                <a:latin typeface="Calibri"/>
                <a:ea typeface="Calibri"/>
                <a:cs typeface="Calibri"/>
                <a:sym typeface="Calibri"/>
              </a:endParaRPr>
            </a:p>
          </p:txBody>
        </p:sp>
        <p:sp>
          <p:nvSpPr>
            <p:cNvPr id="294" name="Google Shape;294;p45"/>
            <p:cNvSpPr/>
            <p:nvPr/>
          </p:nvSpPr>
          <p:spPr>
            <a:xfrm>
              <a:off x="2388618" y="5601212"/>
              <a:ext cx="1929624" cy="1693285"/>
            </a:xfrm>
            <a:custGeom>
              <a:rect b="b" l="l" r="r" t="t"/>
              <a:pathLst>
                <a:path extrusionOk="0" h="1702" w="1942">
                  <a:moveTo>
                    <a:pt x="52" y="0"/>
                  </a:moveTo>
                  <a:cubicBezTo>
                    <a:pt x="0" y="886"/>
                    <a:pt x="459" y="1408"/>
                    <a:pt x="1052" y="1605"/>
                  </a:cubicBezTo>
                  <a:cubicBezTo>
                    <a:pt x="1345" y="1702"/>
                    <a:pt x="1705" y="1477"/>
                    <a:pt x="1792" y="1207"/>
                  </a:cubicBezTo>
                  <a:cubicBezTo>
                    <a:pt x="1942" y="743"/>
                    <a:pt x="1649" y="350"/>
                    <a:pt x="1011" y="419"/>
                  </a:cubicBezTo>
                  <a:cubicBezTo>
                    <a:pt x="523" y="472"/>
                    <a:pt x="225" y="406"/>
                    <a:pt x="52" y="0"/>
                  </a:cubicBezTo>
                  <a:close/>
                </a:path>
              </a:pathLst>
            </a:custGeom>
            <a:solidFill>
              <a:srgbClr val="8CB3E3"/>
            </a:solid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sz="1200">
                <a:solidFill>
                  <a:srgbClr val="8CB3E3"/>
                </a:solidFill>
                <a:latin typeface="Calibri"/>
                <a:ea typeface="Calibri"/>
                <a:cs typeface="Calibri"/>
                <a:sym typeface="Calibri"/>
              </a:endParaRPr>
            </a:p>
          </p:txBody>
        </p:sp>
        <p:sp>
          <p:nvSpPr>
            <p:cNvPr id="295" name="Google Shape;295;p45"/>
            <p:cNvSpPr/>
            <p:nvPr/>
          </p:nvSpPr>
          <p:spPr>
            <a:xfrm rot="741287">
              <a:off x="4184728" y="5108073"/>
              <a:ext cx="1490090" cy="2148669"/>
            </a:xfrm>
            <a:custGeom>
              <a:rect b="b" l="l" r="r" t="t"/>
              <a:pathLst>
                <a:path extrusionOk="0" h="2160" w="1500">
                  <a:moveTo>
                    <a:pt x="461" y="2160"/>
                  </a:moveTo>
                  <a:cubicBezTo>
                    <a:pt x="1263" y="1780"/>
                    <a:pt x="1500" y="1126"/>
                    <a:pt x="1387" y="511"/>
                  </a:cubicBezTo>
                  <a:cubicBezTo>
                    <a:pt x="1331" y="208"/>
                    <a:pt x="961" y="0"/>
                    <a:pt x="682" y="54"/>
                  </a:cubicBezTo>
                  <a:cubicBezTo>
                    <a:pt x="203" y="146"/>
                    <a:pt x="0" y="591"/>
                    <a:pt x="367" y="1117"/>
                  </a:cubicBezTo>
                  <a:cubicBezTo>
                    <a:pt x="649" y="1520"/>
                    <a:pt x="733" y="1813"/>
                    <a:pt x="461" y="2160"/>
                  </a:cubicBezTo>
                  <a:close/>
                </a:path>
              </a:pathLst>
            </a:custGeom>
            <a:solidFill>
              <a:srgbClr val="538CD5"/>
            </a:solid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sz="1200">
                <a:solidFill>
                  <a:srgbClr val="000000"/>
                </a:solidFill>
                <a:latin typeface="Calibri"/>
                <a:ea typeface="Calibri"/>
                <a:cs typeface="Calibri"/>
                <a:sym typeface="Calibri"/>
              </a:endParaRPr>
            </a:p>
          </p:txBody>
        </p:sp>
        <p:sp>
          <p:nvSpPr>
            <p:cNvPr id="296" name="Google Shape;296;p45"/>
            <p:cNvSpPr/>
            <p:nvPr/>
          </p:nvSpPr>
          <p:spPr>
            <a:xfrm>
              <a:off x="5457624" y="6351874"/>
              <a:ext cx="3720599" cy="1532298"/>
            </a:xfrm>
            <a:prstGeom prst="rect">
              <a:avLst/>
            </a:prstGeom>
            <a:noFill/>
            <a:ln>
              <a:noFill/>
            </a:ln>
          </p:spPr>
          <p:txBody>
            <a:bodyPr anchorCtr="0" anchor="t" bIns="30450" lIns="60950" spcFirstLastPara="1" rIns="60950" wrap="square" tIns="30450">
              <a:noAutofit/>
            </a:bodyPr>
            <a:lstStyle/>
            <a:p>
              <a:pPr indent="0" lvl="0" marL="0" marR="0" rtl="0" algn="l">
                <a:lnSpc>
                  <a:spcPct val="120000"/>
                </a:lnSpc>
                <a:spcBef>
                  <a:spcPts val="0"/>
                </a:spcBef>
                <a:spcAft>
                  <a:spcPts val="0"/>
                </a:spcAft>
                <a:buNone/>
              </a:pPr>
              <a:r>
                <a:rPr b="1" lang="uk-UA" sz="2400">
                  <a:solidFill>
                    <a:srgbClr val="FFCA18"/>
                  </a:solidFill>
                  <a:latin typeface="Arial"/>
                  <a:ea typeface="Arial"/>
                  <a:cs typeface="Arial"/>
                  <a:sym typeface="Arial"/>
                </a:rPr>
                <a:t>208</a:t>
              </a:r>
              <a:endParaRPr b="1" sz="2400">
                <a:solidFill>
                  <a:srgbClr val="FFCA18"/>
                </a:solidFill>
                <a:latin typeface="Arial"/>
                <a:ea typeface="Arial"/>
                <a:cs typeface="Arial"/>
                <a:sym typeface="Arial"/>
              </a:endParaRPr>
            </a:p>
            <a:p>
              <a:pPr indent="0" lvl="0" marL="0" marR="0" rtl="0" algn="l">
                <a:lnSpc>
                  <a:spcPct val="120000"/>
                </a:lnSpc>
                <a:spcBef>
                  <a:spcPts val="0"/>
                </a:spcBef>
                <a:spcAft>
                  <a:spcPts val="0"/>
                </a:spcAft>
                <a:buNone/>
              </a:pPr>
              <a:r>
                <a:rPr lang="uk-UA" sz="1067">
                  <a:solidFill>
                    <a:srgbClr val="17365D"/>
                  </a:solidFill>
                  <a:latin typeface="Arial"/>
                  <a:ea typeface="Arial"/>
                  <a:cs typeface="Arial"/>
                  <a:sym typeface="Arial"/>
                </a:rPr>
                <a:t>Кількість вакансій місцевого самоврядування</a:t>
              </a:r>
              <a:endParaRPr sz="1067">
                <a:solidFill>
                  <a:srgbClr val="17365D"/>
                </a:solidFill>
                <a:latin typeface="Arial"/>
                <a:ea typeface="Arial"/>
                <a:cs typeface="Arial"/>
                <a:sym typeface="Arial"/>
              </a:endParaRPr>
            </a:p>
          </p:txBody>
        </p:sp>
        <p:sp>
          <p:nvSpPr>
            <p:cNvPr id="297" name="Google Shape;297;p45"/>
            <p:cNvSpPr/>
            <p:nvPr/>
          </p:nvSpPr>
          <p:spPr>
            <a:xfrm>
              <a:off x="-1395121" y="4658815"/>
              <a:ext cx="3646736" cy="1532298"/>
            </a:xfrm>
            <a:prstGeom prst="rect">
              <a:avLst/>
            </a:prstGeom>
            <a:noFill/>
            <a:ln>
              <a:noFill/>
            </a:ln>
          </p:spPr>
          <p:txBody>
            <a:bodyPr anchorCtr="0" anchor="t" bIns="30450" lIns="60950" spcFirstLastPara="1" rIns="60950" wrap="square" tIns="30450">
              <a:noAutofit/>
            </a:bodyPr>
            <a:lstStyle/>
            <a:p>
              <a:pPr indent="0" lvl="0" marL="0" marR="0" rtl="0" algn="r">
                <a:lnSpc>
                  <a:spcPct val="120000"/>
                </a:lnSpc>
                <a:spcBef>
                  <a:spcPts val="0"/>
                </a:spcBef>
                <a:spcAft>
                  <a:spcPts val="0"/>
                </a:spcAft>
                <a:buNone/>
              </a:pPr>
              <a:r>
                <a:rPr b="1" lang="uk-UA" sz="2400">
                  <a:solidFill>
                    <a:srgbClr val="FFCA18"/>
                  </a:solidFill>
                  <a:latin typeface="Arial"/>
                  <a:ea typeface="Arial"/>
                  <a:cs typeface="Arial"/>
                  <a:sym typeface="Arial"/>
                </a:rPr>
                <a:t>19</a:t>
              </a:r>
              <a:endParaRPr b="1" sz="2400">
                <a:solidFill>
                  <a:srgbClr val="FFCA18"/>
                </a:solidFill>
                <a:latin typeface="Arial"/>
                <a:ea typeface="Arial"/>
                <a:cs typeface="Arial"/>
                <a:sym typeface="Arial"/>
              </a:endParaRPr>
            </a:p>
            <a:p>
              <a:pPr indent="0" lvl="0" marL="0" marR="0" rtl="0" algn="r">
                <a:lnSpc>
                  <a:spcPct val="120000"/>
                </a:lnSpc>
                <a:spcBef>
                  <a:spcPts val="0"/>
                </a:spcBef>
                <a:spcAft>
                  <a:spcPts val="0"/>
                </a:spcAft>
                <a:buNone/>
              </a:pPr>
              <a:r>
                <a:rPr lang="uk-UA" sz="1067">
                  <a:solidFill>
                    <a:srgbClr val="17365D"/>
                  </a:solidFill>
                  <a:latin typeface="Arial"/>
                  <a:ea typeface="Arial"/>
                  <a:cs typeface="Arial"/>
                  <a:sym typeface="Arial"/>
                </a:rPr>
                <a:t>Кількість вакансій військових адміністрацій</a:t>
              </a:r>
              <a:endParaRPr sz="1067">
                <a:solidFill>
                  <a:srgbClr val="17365D"/>
                </a:solidFill>
                <a:latin typeface="Arial"/>
                <a:ea typeface="Arial"/>
                <a:cs typeface="Arial"/>
                <a:sym typeface="Arial"/>
              </a:endParaRPr>
            </a:p>
          </p:txBody>
        </p:sp>
      </p:grpSp>
      <p:grpSp>
        <p:nvGrpSpPr>
          <p:cNvPr id="298" name="Google Shape;298;p45"/>
          <p:cNvGrpSpPr/>
          <p:nvPr/>
        </p:nvGrpSpPr>
        <p:grpSpPr>
          <a:xfrm>
            <a:off x="588842" y="2344600"/>
            <a:ext cx="5756269" cy="1440000"/>
            <a:chOff x="1269000" y="3364500"/>
            <a:chExt cx="8634404" cy="2160000"/>
          </a:xfrm>
        </p:grpSpPr>
        <p:sp>
          <p:nvSpPr>
            <p:cNvPr id="299" name="Google Shape;299;p45"/>
            <p:cNvSpPr/>
            <p:nvPr/>
          </p:nvSpPr>
          <p:spPr>
            <a:xfrm>
              <a:off x="3509937" y="3983557"/>
              <a:ext cx="6393467" cy="550343"/>
            </a:xfrm>
            <a:prstGeom prst="rect">
              <a:avLst/>
            </a:prstGeom>
            <a:noFill/>
            <a:ln>
              <a:noFill/>
            </a:ln>
          </p:spPr>
          <p:txBody>
            <a:bodyPr anchorCtr="0" anchor="t" bIns="30450" lIns="60950" spcFirstLastPara="1" rIns="60950" wrap="square" tIns="30450">
              <a:noAutofit/>
            </a:bodyPr>
            <a:lstStyle/>
            <a:p>
              <a:pPr indent="0" lvl="0" marL="0" marR="0" rtl="0" algn="l">
                <a:lnSpc>
                  <a:spcPct val="120000"/>
                </a:lnSpc>
                <a:spcBef>
                  <a:spcPts val="0"/>
                </a:spcBef>
                <a:spcAft>
                  <a:spcPts val="0"/>
                </a:spcAft>
                <a:buNone/>
              </a:pPr>
              <a:r>
                <a:rPr b="1" lang="uk-UA" sz="1867">
                  <a:solidFill>
                    <a:srgbClr val="17365D"/>
                  </a:solidFill>
                  <a:latin typeface="Arial"/>
                  <a:ea typeface="Arial"/>
                  <a:cs typeface="Arial"/>
                  <a:sym typeface="Arial"/>
                </a:rPr>
                <a:t>Загальна кількість вакансій</a:t>
              </a:r>
              <a:endParaRPr b="1" sz="1867">
                <a:solidFill>
                  <a:srgbClr val="17365D"/>
                </a:solidFill>
                <a:latin typeface="Arial"/>
                <a:ea typeface="Arial"/>
                <a:cs typeface="Arial"/>
                <a:sym typeface="Arial"/>
              </a:endParaRPr>
            </a:p>
          </p:txBody>
        </p:sp>
        <p:cxnSp>
          <p:nvCxnSpPr>
            <p:cNvPr id="300" name="Google Shape;300;p45"/>
            <p:cNvCxnSpPr/>
            <p:nvPr/>
          </p:nvCxnSpPr>
          <p:spPr>
            <a:xfrm>
              <a:off x="3340685" y="4481857"/>
              <a:ext cx="6417652" cy="0"/>
            </a:xfrm>
            <a:prstGeom prst="straightConnector1">
              <a:avLst/>
            </a:prstGeom>
            <a:noFill/>
            <a:ln cap="flat" cmpd="sng" w="9525">
              <a:solidFill>
                <a:schemeClr val="dk2"/>
              </a:solidFill>
              <a:prstDash val="dash"/>
              <a:round/>
              <a:headEnd len="sm" w="sm" type="none"/>
              <a:tailEnd len="sm" w="sm" type="none"/>
            </a:ln>
          </p:spPr>
        </p:cxnSp>
        <p:grpSp>
          <p:nvGrpSpPr>
            <p:cNvPr id="301" name="Google Shape;301;p45"/>
            <p:cNvGrpSpPr/>
            <p:nvPr/>
          </p:nvGrpSpPr>
          <p:grpSpPr>
            <a:xfrm>
              <a:off x="1269000" y="3364500"/>
              <a:ext cx="2160000" cy="2160000"/>
              <a:chOff x="1269000" y="3364500"/>
              <a:chExt cx="2160000" cy="2160000"/>
            </a:xfrm>
          </p:grpSpPr>
          <p:sp>
            <p:nvSpPr>
              <p:cNvPr id="302" name="Google Shape;302;p45"/>
              <p:cNvSpPr/>
              <p:nvPr/>
            </p:nvSpPr>
            <p:spPr>
              <a:xfrm>
                <a:off x="1269000" y="3364500"/>
                <a:ext cx="2160000" cy="2160000"/>
              </a:xfrm>
              <a:prstGeom prst="ellipse">
                <a:avLst/>
              </a:prstGeom>
              <a:gradFill>
                <a:gsLst>
                  <a:gs pos="0">
                    <a:srgbClr val="003D8F"/>
                  </a:gs>
                  <a:gs pos="56000">
                    <a:srgbClr val="558ED5"/>
                  </a:gs>
                  <a:gs pos="100000">
                    <a:srgbClr val="8CB3E3"/>
                  </a:gs>
                </a:gsLst>
                <a:lin ang="2700000" scaled="0"/>
              </a:gradFill>
              <a:ln>
                <a:noFill/>
              </a:ln>
              <a:effectLst>
                <a:outerShdw blurRad="50800" rotWithShape="0" algn="t" dir="5400000" dist="38100">
                  <a:srgbClr val="000000">
                    <a:alpha val="40000"/>
                  </a:srgbClr>
                </a:outerShdw>
              </a:effectLst>
            </p:spPr>
            <p:txBody>
              <a:bodyPr anchorCtr="0" anchor="ctr" bIns="30450" lIns="60950" spcFirstLastPara="1" rIns="60950" wrap="square" tIns="30450">
                <a:noAutofit/>
              </a:bodyPr>
              <a:lstStyle/>
              <a:p>
                <a:pPr indent="0" lvl="0" marL="0" marR="0" rtl="0" algn="ctr">
                  <a:spcBef>
                    <a:spcPts val="0"/>
                  </a:spcBef>
                  <a:spcAft>
                    <a:spcPts val="0"/>
                  </a:spcAft>
                  <a:buNone/>
                </a:pPr>
                <a:r>
                  <a:t/>
                </a:r>
                <a:endParaRPr sz="1200">
                  <a:solidFill>
                    <a:schemeClr val="lt1"/>
                  </a:solidFill>
                  <a:latin typeface="Calibri"/>
                  <a:ea typeface="Calibri"/>
                  <a:cs typeface="Calibri"/>
                  <a:sym typeface="Calibri"/>
                </a:endParaRPr>
              </a:p>
            </p:txBody>
          </p:sp>
          <p:sp>
            <p:nvSpPr>
              <p:cNvPr id="303" name="Google Shape;303;p45"/>
              <p:cNvSpPr/>
              <p:nvPr/>
            </p:nvSpPr>
            <p:spPr>
              <a:xfrm>
                <a:off x="1601740" y="3937823"/>
                <a:ext cx="1494519" cy="1013354"/>
              </a:xfrm>
              <a:prstGeom prst="rect">
                <a:avLst/>
              </a:prstGeom>
              <a:noFill/>
              <a:ln>
                <a:noFill/>
              </a:ln>
            </p:spPr>
            <p:txBody>
              <a:bodyPr anchorCtr="0" anchor="t" bIns="30450" lIns="60950" spcFirstLastPara="1" rIns="60950" wrap="square" tIns="30450">
                <a:noAutofit/>
              </a:bodyPr>
              <a:lstStyle/>
              <a:p>
                <a:pPr indent="0" lvl="0" marL="0" marR="0" rtl="0" algn="ctr">
                  <a:lnSpc>
                    <a:spcPct val="120000"/>
                  </a:lnSpc>
                  <a:spcBef>
                    <a:spcPts val="0"/>
                  </a:spcBef>
                  <a:spcAft>
                    <a:spcPts val="0"/>
                  </a:spcAft>
                  <a:buNone/>
                </a:pPr>
                <a:r>
                  <a:rPr b="1" lang="uk-UA" sz="3600">
                    <a:solidFill>
                      <a:srgbClr val="FFCA18"/>
                    </a:solidFill>
                    <a:latin typeface="Arial"/>
                    <a:ea typeface="Arial"/>
                    <a:cs typeface="Arial"/>
                    <a:sym typeface="Arial"/>
                  </a:rPr>
                  <a:t>352</a:t>
                </a:r>
                <a:endParaRPr sz="1600">
                  <a:solidFill>
                    <a:srgbClr val="17365D"/>
                  </a:solidFill>
                  <a:latin typeface="Arial"/>
                  <a:ea typeface="Arial"/>
                  <a:cs typeface="Arial"/>
                  <a:sym typeface="Arial"/>
                </a:endParaRPr>
              </a:p>
            </p:txBody>
          </p:sp>
        </p:grpSp>
      </p:grpSp>
      <p:grpSp>
        <p:nvGrpSpPr>
          <p:cNvPr id="304" name="Google Shape;304;p45"/>
          <p:cNvGrpSpPr/>
          <p:nvPr/>
        </p:nvGrpSpPr>
        <p:grpSpPr>
          <a:xfrm>
            <a:off x="7236854" y="5963652"/>
            <a:ext cx="4255609" cy="245493"/>
            <a:chOff x="10684800" y="8904134"/>
            <a:chExt cx="6383414" cy="368239"/>
          </a:xfrm>
        </p:grpSpPr>
        <p:sp>
          <p:nvSpPr>
            <p:cNvPr id="305" name="Google Shape;305;p45"/>
            <p:cNvSpPr/>
            <p:nvPr/>
          </p:nvSpPr>
          <p:spPr>
            <a:xfrm>
              <a:off x="10684800" y="8937138"/>
              <a:ext cx="288000" cy="288000"/>
            </a:xfrm>
            <a:prstGeom prst="ellipse">
              <a:avLst/>
            </a:prstGeom>
            <a:solidFill>
              <a:srgbClr val="FFCA18"/>
            </a:solidFill>
            <a:ln cap="flat" cmpd="sng" w="25400">
              <a:solidFill>
                <a:srgbClr val="FFCA18"/>
              </a:solidFill>
              <a:prstDash val="solid"/>
              <a:round/>
              <a:headEnd len="sm" w="sm" type="none"/>
              <a:tailEnd len="sm" w="sm" type="none"/>
            </a:ln>
          </p:spPr>
          <p:txBody>
            <a:bodyPr anchorCtr="0" anchor="ctr" bIns="30450" lIns="60950" spcFirstLastPara="1" rIns="60950" wrap="square" tIns="30450">
              <a:noAutofit/>
            </a:bodyPr>
            <a:lstStyle/>
            <a:p>
              <a:pPr indent="0" lvl="0" marL="0" marR="0" rtl="0" algn="ctr">
                <a:spcBef>
                  <a:spcPts val="0"/>
                </a:spcBef>
                <a:spcAft>
                  <a:spcPts val="0"/>
                </a:spcAft>
                <a:buNone/>
              </a:pPr>
              <a:r>
                <a:t/>
              </a:r>
              <a:endParaRPr sz="1200">
                <a:solidFill>
                  <a:schemeClr val="lt1"/>
                </a:solidFill>
                <a:latin typeface="Calibri"/>
                <a:ea typeface="Calibri"/>
                <a:cs typeface="Calibri"/>
                <a:sym typeface="Calibri"/>
              </a:endParaRPr>
            </a:p>
          </p:txBody>
        </p:sp>
        <p:sp>
          <p:nvSpPr>
            <p:cNvPr id="306" name="Google Shape;306;p45"/>
            <p:cNvSpPr/>
            <p:nvPr/>
          </p:nvSpPr>
          <p:spPr>
            <a:xfrm>
              <a:off x="11001408" y="8904134"/>
              <a:ext cx="3019099" cy="354008"/>
            </a:xfrm>
            <a:prstGeom prst="rect">
              <a:avLst/>
            </a:prstGeom>
            <a:noFill/>
            <a:ln>
              <a:noFill/>
            </a:ln>
          </p:spPr>
          <p:txBody>
            <a:bodyPr anchorCtr="0" anchor="t" bIns="30450" lIns="60950" spcFirstLastPara="1" rIns="60950" wrap="square" tIns="30450">
              <a:noAutofit/>
            </a:bodyPr>
            <a:lstStyle/>
            <a:p>
              <a:pPr indent="0" lvl="0" marL="0" marR="0" rtl="0" algn="l">
                <a:lnSpc>
                  <a:spcPct val="120000"/>
                </a:lnSpc>
                <a:spcBef>
                  <a:spcPts val="0"/>
                </a:spcBef>
                <a:spcAft>
                  <a:spcPts val="0"/>
                </a:spcAft>
                <a:buNone/>
              </a:pPr>
              <a:r>
                <a:rPr lang="uk-UA" sz="1067">
                  <a:solidFill>
                    <a:srgbClr val="23365B"/>
                  </a:solidFill>
                  <a:latin typeface="Arial"/>
                  <a:ea typeface="Arial"/>
                  <a:cs typeface="Arial"/>
                  <a:sym typeface="Arial"/>
                </a:rPr>
                <a:t>- Наявні вакансії</a:t>
              </a:r>
              <a:endParaRPr sz="533">
                <a:solidFill>
                  <a:srgbClr val="23365B"/>
                </a:solidFill>
                <a:latin typeface="Arial"/>
                <a:ea typeface="Arial"/>
                <a:cs typeface="Arial"/>
                <a:sym typeface="Arial"/>
              </a:endParaRPr>
            </a:p>
          </p:txBody>
        </p:sp>
        <p:sp>
          <p:nvSpPr>
            <p:cNvPr id="307" name="Google Shape;307;p45"/>
            <p:cNvSpPr/>
            <p:nvPr/>
          </p:nvSpPr>
          <p:spPr>
            <a:xfrm>
              <a:off x="13732507" y="8951369"/>
              <a:ext cx="288000" cy="288000"/>
            </a:xfrm>
            <a:prstGeom prst="ellipse">
              <a:avLst/>
            </a:prstGeom>
            <a:solidFill>
              <a:srgbClr val="003D8F"/>
            </a:solidFill>
            <a:ln cap="flat" cmpd="sng" w="25400">
              <a:solidFill>
                <a:srgbClr val="003D8F"/>
              </a:solidFill>
              <a:prstDash val="solid"/>
              <a:round/>
              <a:headEnd len="sm" w="sm" type="none"/>
              <a:tailEnd len="sm" w="sm" type="none"/>
            </a:ln>
          </p:spPr>
          <p:txBody>
            <a:bodyPr anchorCtr="0" anchor="ctr" bIns="30450" lIns="60950" spcFirstLastPara="1" rIns="60950" wrap="square" tIns="30450">
              <a:noAutofit/>
            </a:bodyPr>
            <a:lstStyle/>
            <a:p>
              <a:pPr indent="0" lvl="0" marL="0" marR="0" rtl="0" algn="ctr">
                <a:spcBef>
                  <a:spcPts val="0"/>
                </a:spcBef>
                <a:spcAft>
                  <a:spcPts val="0"/>
                </a:spcAft>
                <a:buNone/>
              </a:pPr>
              <a:r>
                <a:t/>
              </a:r>
              <a:endParaRPr sz="1200">
                <a:solidFill>
                  <a:schemeClr val="lt1"/>
                </a:solidFill>
                <a:latin typeface="Calibri"/>
                <a:ea typeface="Calibri"/>
                <a:cs typeface="Calibri"/>
                <a:sym typeface="Calibri"/>
              </a:endParaRPr>
            </a:p>
          </p:txBody>
        </p:sp>
        <p:sp>
          <p:nvSpPr>
            <p:cNvPr id="308" name="Google Shape;308;p45"/>
            <p:cNvSpPr/>
            <p:nvPr/>
          </p:nvSpPr>
          <p:spPr>
            <a:xfrm>
              <a:off x="14049115" y="8918365"/>
              <a:ext cx="3019099" cy="354008"/>
            </a:xfrm>
            <a:prstGeom prst="rect">
              <a:avLst/>
            </a:prstGeom>
            <a:noFill/>
            <a:ln>
              <a:noFill/>
            </a:ln>
          </p:spPr>
          <p:txBody>
            <a:bodyPr anchorCtr="0" anchor="t" bIns="30450" lIns="60950" spcFirstLastPara="1" rIns="60950" wrap="square" tIns="30450">
              <a:noAutofit/>
            </a:bodyPr>
            <a:lstStyle/>
            <a:p>
              <a:pPr indent="0" lvl="0" marL="0" marR="0" rtl="0" algn="l">
                <a:lnSpc>
                  <a:spcPct val="120000"/>
                </a:lnSpc>
                <a:spcBef>
                  <a:spcPts val="0"/>
                </a:spcBef>
                <a:spcAft>
                  <a:spcPts val="0"/>
                </a:spcAft>
                <a:buNone/>
              </a:pPr>
              <a:r>
                <a:rPr lang="uk-UA" sz="1067">
                  <a:solidFill>
                    <a:srgbClr val="23365B"/>
                  </a:solidFill>
                  <a:latin typeface="Arial"/>
                  <a:ea typeface="Arial"/>
                  <a:cs typeface="Arial"/>
                  <a:sym typeface="Arial"/>
                </a:rPr>
                <a:t>- Відсутні вакансії</a:t>
              </a:r>
              <a:endParaRPr sz="533">
                <a:solidFill>
                  <a:srgbClr val="23365B"/>
                </a:solidFill>
                <a:latin typeface="Arial"/>
                <a:ea typeface="Arial"/>
                <a:cs typeface="Arial"/>
                <a:sym typeface="Arial"/>
              </a:endParaRPr>
            </a:p>
          </p:txBody>
        </p:sp>
      </p:grpSp>
      <p:pic>
        <p:nvPicPr>
          <p:cNvPr id="309" name="Google Shape;309;p45"/>
          <p:cNvPicPr preferRelativeResize="0"/>
          <p:nvPr/>
        </p:nvPicPr>
        <p:blipFill rotWithShape="1">
          <a:blip r:embed="rId4">
            <a:alphaModFix/>
          </a:blip>
          <a:srcRect b="0" l="0" r="0" t="0"/>
          <a:stretch/>
        </p:blipFill>
        <p:spPr>
          <a:xfrm>
            <a:off x="8366306" y="248901"/>
            <a:ext cx="1837715" cy="681947"/>
          </a:xfrm>
          <a:prstGeom prst="rect">
            <a:avLst/>
          </a:prstGeom>
          <a:noFill/>
          <a:ln>
            <a:noFill/>
          </a:ln>
        </p:spPr>
      </p:pic>
      <p:pic>
        <p:nvPicPr>
          <p:cNvPr id="310" name="Google Shape;310;p45"/>
          <p:cNvPicPr preferRelativeResize="0"/>
          <p:nvPr/>
        </p:nvPicPr>
        <p:blipFill rotWithShape="1">
          <a:blip r:embed="rId5">
            <a:alphaModFix/>
          </a:blip>
          <a:srcRect b="0" l="0" r="0" t="0"/>
          <a:stretch/>
        </p:blipFill>
        <p:spPr>
          <a:xfrm>
            <a:off x="6604001" y="-124690"/>
            <a:ext cx="1837715" cy="1429131"/>
          </a:xfrm>
          <a:prstGeom prst="rect">
            <a:avLst/>
          </a:prstGeom>
          <a:noFill/>
          <a:ln>
            <a:noFill/>
          </a:ln>
        </p:spPr>
      </p:pic>
      <p:pic>
        <p:nvPicPr>
          <p:cNvPr id="311" name="Google Shape;311;p45"/>
          <p:cNvPicPr preferRelativeResize="0"/>
          <p:nvPr/>
        </p:nvPicPr>
        <p:blipFill rotWithShape="1">
          <a:blip r:embed="rId6">
            <a:alphaModFix/>
          </a:blip>
          <a:srcRect b="0" l="0" r="0" t="0"/>
          <a:stretch/>
        </p:blipFill>
        <p:spPr>
          <a:xfrm>
            <a:off x="9761657" y="-75771"/>
            <a:ext cx="2392483" cy="1345771"/>
          </a:xfrm>
          <a:prstGeom prst="rect">
            <a:avLst/>
          </a:prstGeom>
          <a:noFill/>
          <a:ln>
            <a:noFill/>
          </a:ln>
        </p:spPr>
      </p:pic>
      <p:pic>
        <p:nvPicPr>
          <p:cNvPr id="312" name="Google Shape;312;p45"/>
          <p:cNvPicPr preferRelativeResize="0"/>
          <p:nvPr/>
        </p:nvPicPr>
        <p:blipFill rotWithShape="1">
          <a:blip r:embed="rId7">
            <a:alphaModFix/>
          </a:blip>
          <a:srcRect b="0" l="0" r="0" t="0"/>
          <a:stretch/>
        </p:blipFill>
        <p:spPr>
          <a:xfrm>
            <a:off x="-558800" y="5314974"/>
            <a:ext cx="2698002" cy="1517626"/>
          </a:xfrm>
          <a:prstGeom prst="rect">
            <a:avLst/>
          </a:prstGeom>
          <a:noFill/>
          <a:ln>
            <a:noFill/>
          </a:ln>
        </p:spPr>
      </p:pic>
      <p:sp>
        <p:nvSpPr>
          <p:cNvPr id="313" name="Google Shape;313;p45"/>
          <p:cNvSpPr txBox="1"/>
          <p:nvPr/>
        </p:nvSpPr>
        <p:spPr>
          <a:xfrm>
            <a:off x="10312400" y="6375400"/>
            <a:ext cx="1785822" cy="401054"/>
          </a:xfrm>
          <a:prstGeom prst="rect">
            <a:avLst/>
          </a:prstGeom>
          <a:noFill/>
          <a:ln>
            <a:noFill/>
          </a:ln>
        </p:spPr>
        <p:txBody>
          <a:bodyPr anchorCtr="0" anchor="ctr" bIns="60950" lIns="60950" spcFirstLastPara="1" rIns="60950" wrap="square" tIns="60950">
            <a:noAutofit/>
          </a:bodyPr>
          <a:lstStyle/>
          <a:p>
            <a:pPr indent="0" lvl="0" marL="0" marR="0" rtl="0" algn="l">
              <a:spcBef>
                <a:spcPts val="0"/>
              </a:spcBef>
              <a:spcAft>
                <a:spcPts val="0"/>
              </a:spcAft>
              <a:buNone/>
            </a:pPr>
            <a:r>
              <a:rPr i="1" lang="uk-UA" sz="1067">
                <a:solidFill>
                  <a:srgbClr val="021843"/>
                </a:solidFill>
                <a:latin typeface="Questrial"/>
                <a:ea typeface="Questrial"/>
                <a:cs typeface="Questrial"/>
                <a:sym typeface="Questrial"/>
              </a:rPr>
              <a:t>Станом на 08.10.2024 р</a:t>
            </a:r>
            <a:endParaRPr i="1" sz="1067">
              <a:solidFill>
                <a:srgbClr val="021843"/>
              </a:solidFill>
              <a:latin typeface="Questrial"/>
              <a:ea typeface="Questrial"/>
              <a:cs typeface="Questrial"/>
              <a:sym typeface="Quest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pic>
        <p:nvPicPr>
          <p:cNvPr id="318" name="Google Shape;318;p46"/>
          <p:cNvPicPr preferRelativeResize="0"/>
          <p:nvPr/>
        </p:nvPicPr>
        <p:blipFill rotWithShape="1">
          <a:blip r:embed="rId3">
            <a:alphaModFix/>
          </a:blip>
          <a:srcRect b="0" l="0" r="0" t="0"/>
          <a:stretch/>
        </p:blipFill>
        <p:spPr>
          <a:xfrm>
            <a:off x="3347357" y="0"/>
            <a:ext cx="5497286" cy="6871610"/>
          </a:xfrm>
          <a:prstGeom prst="rect">
            <a:avLst/>
          </a:prstGeom>
          <a:noFill/>
          <a:ln>
            <a:noFill/>
          </a:ln>
        </p:spPr>
      </p:pic>
      <p:pic>
        <p:nvPicPr>
          <p:cNvPr id="319" name="Google Shape;319;p46"/>
          <p:cNvPicPr preferRelativeResize="0"/>
          <p:nvPr/>
        </p:nvPicPr>
        <p:blipFill rotWithShape="1">
          <a:blip r:embed="rId4">
            <a:alphaModFix/>
          </a:blip>
          <a:srcRect b="0" l="0" r="0" t="0"/>
          <a:stretch/>
        </p:blipFill>
        <p:spPr>
          <a:xfrm>
            <a:off x="193222" y="0"/>
            <a:ext cx="2743200" cy="3429000"/>
          </a:xfrm>
          <a:prstGeom prst="rect">
            <a:avLst/>
          </a:prstGeom>
          <a:noFill/>
          <a:ln>
            <a:noFill/>
          </a:ln>
        </p:spPr>
      </p:pic>
      <p:pic>
        <p:nvPicPr>
          <p:cNvPr id="320" name="Google Shape;320;p46"/>
          <p:cNvPicPr preferRelativeResize="0"/>
          <p:nvPr/>
        </p:nvPicPr>
        <p:blipFill rotWithShape="1">
          <a:blip r:embed="rId5">
            <a:alphaModFix/>
          </a:blip>
          <a:srcRect b="0" l="0" r="0" t="0"/>
          <a:stretch/>
        </p:blipFill>
        <p:spPr>
          <a:xfrm>
            <a:off x="9255578" y="0"/>
            <a:ext cx="2743200" cy="3429000"/>
          </a:xfrm>
          <a:prstGeom prst="rect">
            <a:avLst/>
          </a:prstGeom>
          <a:noFill/>
          <a:ln>
            <a:noFill/>
          </a:ln>
        </p:spPr>
      </p:pic>
      <p:pic>
        <p:nvPicPr>
          <p:cNvPr id="321" name="Google Shape;321;p46"/>
          <p:cNvPicPr preferRelativeResize="0"/>
          <p:nvPr/>
        </p:nvPicPr>
        <p:blipFill rotWithShape="1">
          <a:blip r:embed="rId6">
            <a:alphaModFix/>
          </a:blip>
          <a:srcRect b="0" l="0" r="0" t="0"/>
          <a:stretch/>
        </p:blipFill>
        <p:spPr>
          <a:xfrm>
            <a:off x="193222" y="3442610"/>
            <a:ext cx="2743200" cy="3429000"/>
          </a:xfrm>
          <a:prstGeom prst="rect">
            <a:avLst/>
          </a:prstGeom>
          <a:noFill/>
          <a:ln>
            <a:noFill/>
          </a:ln>
        </p:spPr>
      </p:pic>
      <p:pic>
        <p:nvPicPr>
          <p:cNvPr id="322" name="Google Shape;322;p46"/>
          <p:cNvPicPr preferRelativeResize="0"/>
          <p:nvPr/>
        </p:nvPicPr>
        <p:blipFill rotWithShape="1">
          <a:blip r:embed="rId7">
            <a:alphaModFix/>
          </a:blip>
          <a:srcRect b="0" l="0" r="0" t="0"/>
          <a:stretch/>
        </p:blipFill>
        <p:spPr>
          <a:xfrm>
            <a:off x="9255578" y="3429000"/>
            <a:ext cx="2743200" cy="34290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pic>
        <p:nvPicPr>
          <p:cNvPr id="327" name="Google Shape;327;p47"/>
          <p:cNvPicPr preferRelativeResize="0"/>
          <p:nvPr>
            <p:ph idx="1" type="body"/>
          </p:nvPr>
        </p:nvPicPr>
        <p:blipFill rotWithShape="1">
          <a:blip r:embed="rId3">
            <a:alphaModFix/>
          </a:blip>
          <a:srcRect b="0" l="0" r="0" t="0"/>
          <a:stretch/>
        </p:blipFill>
        <p:spPr>
          <a:xfrm>
            <a:off x="0" y="0"/>
            <a:ext cx="8239964" cy="3429000"/>
          </a:xfrm>
          <a:prstGeom prst="rect">
            <a:avLst/>
          </a:prstGeom>
          <a:noFill/>
          <a:ln>
            <a:noFill/>
          </a:ln>
        </p:spPr>
      </p:pic>
      <p:pic>
        <p:nvPicPr>
          <p:cNvPr id="328" name="Google Shape;328;p47"/>
          <p:cNvPicPr preferRelativeResize="0"/>
          <p:nvPr/>
        </p:nvPicPr>
        <p:blipFill rotWithShape="1">
          <a:blip r:embed="rId4">
            <a:alphaModFix/>
          </a:blip>
          <a:srcRect b="0" l="0" r="0" t="0"/>
          <a:stretch/>
        </p:blipFill>
        <p:spPr>
          <a:xfrm>
            <a:off x="4768993" y="3429000"/>
            <a:ext cx="7423007" cy="34290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pic>
        <p:nvPicPr>
          <p:cNvPr id="333" name="Google Shape;333;p48"/>
          <p:cNvPicPr preferRelativeResize="0"/>
          <p:nvPr>
            <p:ph idx="1" type="body"/>
          </p:nvPr>
        </p:nvPicPr>
        <p:blipFill rotWithShape="1">
          <a:blip r:embed="rId3">
            <a:alphaModFix/>
          </a:blip>
          <a:srcRect b="0" l="0" r="0" t="0"/>
          <a:stretch/>
        </p:blipFill>
        <p:spPr>
          <a:xfrm>
            <a:off x="0" y="0"/>
            <a:ext cx="2534858" cy="3330014"/>
          </a:xfrm>
          <a:prstGeom prst="rect">
            <a:avLst/>
          </a:prstGeom>
          <a:noFill/>
          <a:ln>
            <a:noFill/>
          </a:ln>
        </p:spPr>
      </p:pic>
      <p:pic>
        <p:nvPicPr>
          <p:cNvPr id="334" name="Google Shape;334;p48"/>
          <p:cNvPicPr preferRelativeResize="0"/>
          <p:nvPr/>
        </p:nvPicPr>
        <p:blipFill rotWithShape="1">
          <a:blip r:embed="rId4">
            <a:alphaModFix/>
          </a:blip>
          <a:srcRect b="0" l="0" r="0" t="0"/>
          <a:stretch/>
        </p:blipFill>
        <p:spPr>
          <a:xfrm>
            <a:off x="7341548" y="0"/>
            <a:ext cx="4850452" cy="6858000"/>
          </a:xfrm>
          <a:prstGeom prst="rect">
            <a:avLst/>
          </a:prstGeom>
          <a:noFill/>
          <a:ln>
            <a:noFill/>
          </a:ln>
        </p:spPr>
      </p:pic>
      <p:pic>
        <p:nvPicPr>
          <p:cNvPr id="335" name="Google Shape;335;p48"/>
          <p:cNvPicPr preferRelativeResize="0"/>
          <p:nvPr/>
        </p:nvPicPr>
        <p:blipFill rotWithShape="1">
          <a:blip r:embed="rId5">
            <a:alphaModFix/>
          </a:blip>
          <a:srcRect b="0" l="0" r="0" t="0"/>
          <a:stretch/>
        </p:blipFill>
        <p:spPr>
          <a:xfrm>
            <a:off x="2687541" y="0"/>
            <a:ext cx="4860741" cy="3332704"/>
          </a:xfrm>
          <a:prstGeom prst="rect">
            <a:avLst/>
          </a:prstGeom>
          <a:noFill/>
          <a:ln>
            <a:noFill/>
          </a:ln>
        </p:spPr>
      </p:pic>
      <p:pic>
        <p:nvPicPr>
          <p:cNvPr id="336" name="Google Shape;336;p48"/>
          <p:cNvPicPr preferRelativeResize="0"/>
          <p:nvPr/>
        </p:nvPicPr>
        <p:blipFill rotWithShape="1">
          <a:blip r:embed="rId6">
            <a:alphaModFix/>
          </a:blip>
          <a:srcRect b="0" l="0" r="0" t="0"/>
          <a:stretch/>
        </p:blipFill>
        <p:spPr>
          <a:xfrm>
            <a:off x="1267429" y="3474721"/>
            <a:ext cx="4878626" cy="3383279"/>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mt="24000"/>
          </a:blip>
          <a:stretch>
            <a:fillRect/>
          </a:stretch>
        </a:blipFill>
      </p:bgPr>
    </p:bg>
    <p:spTree>
      <p:nvGrpSpPr>
        <p:cNvPr id="340" name="Shape 340"/>
        <p:cNvGrpSpPr/>
        <p:nvPr/>
      </p:nvGrpSpPr>
      <p:grpSpPr>
        <a:xfrm>
          <a:off x="0" y="0"/>
          <a:ext cx="0" cy="0"/>
          <a:chOff x="0" y="0"/>
          <a:chExt cx="0" cy="0"/>
        </a:xfrm>
      </p:grpSpPr>
      <p:pic>
        <p:nvPicPr>
          <p:cNvPr id="341" name="Google Shape;341;p49"/>
          <p:cNvPicPr preferRelativeResize="0"/>
          <p:nvPr/>
        </p:nvPicPr>
        <p:blipFill rotWithShape="1">
          <a:blip r:embed="rId4">
            <a:alphaModFix/>
          </a:blip>
          <a:srcRect b="0" l="0" r="0" t="0"/>
          <a:stretch/>
        </p:blipFill>
        <p:spPr>
          <a:xfrm>
            <a:off x="10923922" y="0"/>
            <a:ext cx="1268078" cy="1268078"/>
          </a:xfrm>
          <a:prstGeom prst="rect">
            <a:avLst/>
          </a:prstGeom>
          <a:noFill/>
          <a:ln>
            <a:noFill/>
          </a:ln>
        </p:spPr>
      </p:pic>
      <p:sp>
        <p:nvSpPr>
          <p:cNvPr id="342" name="Google Shape;342;p49"/>
          <p:cNvSpPr txBox="1"/>
          <p:nvPr>
            <p:ph idx="1" type="body"/>
          </p:nvPr>
        </p:nvSpPr>
        <p:spPr>
          <a:xfrm>
            <a:off x="0" y="158326"/>
            <a:ext cx="10515600" cy="951425"/>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rgbClr val="00B0F0"/>
              </a:buClr>
              <a:buSzPts val="4000"/>
              <a:buNone/>
            </a:pPr>
            <a:r>
              <a:rPr i="1" lang="uk-UA" sz="4000">
                <a:solidFill>
                  <a:srgbClr val="00B0F0"/>
                </a:solidFill>
              </a:rPr>
              <a:t>Проходження служби</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pic>
        <p:nvPicPr>
          <p:cNvPr id="347" name="Google Shape;347;p50"/>
          <p:cNvPicPr preferRelativeResize="0"/>
          <p:nvPr>
            <p:ph idx="1" type="body"/>
          </p:nvPr>
        </p:nvPicPr>
        <p:blipFill rotWithShape="1">
          <a:blip r:embed="rId3">
            <a:alphaModFix/>
          </a:blip>
          <a:srcRect b="0" l="0" r="0" t="0"/>
          <a:stretch/>
        </p:blipFill>
        <p:spPr>
          <a:xfrm>
            <a:off x="56357" y="1"/>
            <a:ext cx="6523837" cy="5123792"/>
          </a:xfrm>
          <a:prstGeom prst="rect">
            <a:avLst/>
          </a:prstGeom>
          <a:noFill/>
          <a:ln>
            <a:noFill/>
          </a:ln>
        </p:spPr>
      </p:pic>
      <p:pic>
        <p:nvPicPr>
          <p:cNvPr id="348" name="Google Shape;348;p50"/>
          <p:cNvPicPr preferRelativeResize="0"/>
          <p:nvPr/>
        </p:nvPicPr>
        <p:blipFill rotWithShape="1">
          <a:blip r:embed="rId4">
            <a:alphaModFix/>
          </a:blip>
          <a:srcRect b="0" l="0" r="0" t="0"/>
          <a:stretch/>
        </p:blipFill>
        <p:spPr>
          <a:xfrm>
            <a:off x="5954300" y="1899745"/>
            <a:ext cx="6237700" cy="495825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51"/>
          <p:cNvSpPr txBox="1"/>
          <p:nvPr>
            <p:ph type="title"/>
          </p:nvPr>
        </p:nvSpPr>
        <p:spPr>
          <a:xfrm>
            <a:off x="94593" y="104995"/>
            <a:ext cx="11887200" cy="1392729"/>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B0F0"/>
              </a:buClr>
              <a:buSzPts val="3500"/>
              <a:buFont typeface="Calibri"/>
              <a:buNone/>
            </a:pPr>
            <a:r>
              <a:rPr b="1" lang="uk-UA" sz="3500">
                <a:solidFill>
                  <a:srgbClr val="00B0F0"/>
                </a:solidFill>
              </a:rPr>
              <a:t>Закон України від 15 березня 2022 року № 2136-ІХ «Про організацію трудових відносин в умовах воєнного стану» </a:t>
            </a:r>
            <a:endParaRPr/>
          </a:p>
        </p:txBody>
      </p:sp>
      <p:sp>
        <p:nvSpPr>
          <p:cNvPr id="354" name="Google Shape;354;p51"/>
          <p:cNvSpPr txBox="1"/>
          <p:nvPr>
            <p:ph idx="1" type="body"/>
          </p:nvPr>
        </p:nvSpPr>
        <p:spPr>
          <a:xfrm>
            <a:off x="283779" y="1497724"/>
            <a:ext cx="11698014" cy="5155324"/>
          </a:xfrm>
          <a:prstGeom prst="rect">
            <a:avLst/>
          </a:prstGeom>
          <a:noFill/>
          <a:ln>
            <a:noFill/>
          </a:ln>
        </p:spPr>
        <p:txBody>
          <a:bodyPr anchorCtr="0" anchor="t" bIns="45700" lIns="91425" spcFirstLastPara="1" rIns="91425" wrap="square" tIns="45700">
            <a:normAutofit fontScale="92500" lnSpcReduction="20000"/>
          </a:bodyPr>
          <a:lstStyle/>
          <a:p>
            <a:pPr indent="0" lvl="0" marL="0" rtl="0" algn="r">
              <a:lnSpc>
                <a:spcPct val="90000"/>
              </a:lnSpc>
              <a:spcBef>
                <a:spcPts val="0"/>
              </a:spcBef>
              <a:spcAft>
                <a:spcPts val="0"/>
              </a:spcAft>
              <a:buClr>
                <a:srgbClr val="00B0F0"/>
              </a:buClr>
              <a:buSzPct val="100000"/>
              <a:buNone/>
            </a:pPr>
            <a:r>
              <a:rPr i="1" lang="uk-UA">
                <a:solidFill>
                  <a:srgbClr val="00B0F0"/>
                </a:solidFill>
              </a:rPr>
              <a:t>Стаття 3. Особливості переведення та зміни істотних умов праці в умовах воєнного часу</a:t>
            </a:r>
            <a:endParaRPr/>
          </a:p>
          <a:p>
            <a:pPr indent="-64135" lvl="0" marL="228600" rtl="0" algn="l">
              <a:lnSpc>
                <a:spcPct val="90000"/>
              </a:lnSpc>
              <a:spcBef>
                <a:spcPts val="1000"/>
              </a:spcBef>
              <a:spcAft>
                <a:spcPts val="0"/>
              </a:spcAft>
              <a:buClr>
                <a:schemeClr val="dk1"/>
              </a:buClr>
              <a:buSzPct val="100000"/>
              <a:buNone/>
            </a:pPr>
            <a:r>
              <a:t/>
            </a:r>
            <a:endParaRPr i="1">
              <a:solidFill>
                <a:schemeClr val="accent1"/>
              </a:solidFill>
            </a:endParaRPr>
          </a:p>
          <a:p>
            <a:pPr indent="0" lvl="0" marL="0" rtl="0" algn="just">
              <a:lnSpc>
                <a:spcPct val="90000"/>
              </a:lnSpc>
              <a:spcBef>
                <a:spcPts val="1000"/>
              </a:spcBef>
              <a:spcAft>
                <a:spcPts val="0"/>
              </a:spcAft>
              <a:buClr>
                <a:schemeClr val="dk1"/>
              </a:buClr>
              <a:buSzPct val="100000"/>
              <a:buNone/>
            </a:pPr>
            <a:r>
              <a:rPr lang="uk-UA"/>
              <a:t>	У період дії воєнного стану роботодавець має право перевести працівника на іншу роботу, не обумовлену трудовим договором, </a:t>
            </a:r>
            <a:r>
              <a:rPr lang="uk-UA">
                <a:solidFill>
                  <a:srgbClr val="00B0F0"/>
                </a:solidFill>
              </a:rPr>
              <a:t>без його згоди </a:t>
            </a:r>
            <a:r>
              <a:rPr lang="uk-UA"/>
              <a:t>(крім переведення на роботу в іншу місцевість, на території якої тривають активні бойові дії), якщо така робота не протипоказана працівникові за станом здоров’я, лише для відвернення або ліквідації наслідків бойових дій, а також інших обставин, що ставлять або можуть становити загрозу життю чи нормальним життєвим умовам людей, з оплатою праці за виконану роботу не нижче середньої заробітної плати за попередньою роботою.</a:t>
            </a:r>
            <a:endParaRPr/>
          </a:p>
          <a:p>
            <a:pPr indent="0" lvl="0" marL="0" rtl="0" algn="just">
              <a:lnSpc>
                <a:spcPct val="90000"/>
              </a:lnSpc>
              <a:spcBef>
                <a:spcPts val="1000"/>
              </a:spcBef>
              <a:spcAft>
                <a:spcPts val="0"/>
              </a:spcAft>
              <a:buClr>
                <a:schemeClr val="dk1"/>
              </a:buClr>
              <a:buSzPct val="100000"/>
              <a:buNone/>
            </a:pPr>
            <a:r>
              <a:t/>
            </a:r>
            <a:endParaRPr/>
          </a:p>
          <a:p>
            <a:pPr indent="0" lvl="0" marL="0" rtl="0" algn="just">
              <a:lnSpc>
                <a:spcPct val="90000"/>
              </a:lnSpc>
              <a:spcBef>
                <a:spcPts val="1000"/>
              </a:spcBef>
              <a:spcAft>
                <a:spcPts val="0"/>
              </a:spcAft>
              <a:buClr>
                <a:schemeClr val="dk1"/>
              </a:buClr>
              <a:buSzPct val="100000"/>
              <a:buNone/>
            </a:pPr>
            <a:r>
              <a:rPr lang="uk-UA"/>
              <a:t>	У період дії воєнного стану повідомлення працівника про зміну істотних умов праці та зміну умов оплати праці, передбачених частиною третьою статті 32 та статтею 103 Кодексу законів про працю України, здійснюється не пізніш як до запровадження таких умов.</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52"/>
          <p:cNvSpPr txBox="1"/>
          <p:nvPr>
            <p:ph type="title"/>
          </p:nvPr>
        </p:nvSpPr>
        <p:spPr>
          <a:xfrm>
            <a:off x="32982" y="18256"/>
            <a:ext cx="12159018" cy="714841"/>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00B0F0"/>
              </a:buClr>
              <a:buSzPts val="3200"/>
              <a:buFont typeface="Calibri"/>
              <a:buNone/>
            </a:pPr>
            <a:r>
              <a:rPr b="1" lang="uk-UA" sz="3200">
                <a:solidFill>
                  <a:srgbClr val="00B0F0"/>
                </a:solidFill>
              </a:rPr>
              <a:t>СТАЖУВАННЯ У ПЕРІОД ДІЇ ВОЄННОГО СТАНУ</a:t>
            </a:r>
            <a:endParaRPr b="1" sz="3200">
              <a:solidFill>
                <a:srgbClr val="00B0F0"/>
              </a:solidFill>
            </a:endParaRPr>
          </a:p>
        </p:txBody>
      </p:sp>
      <p:sp>
        <p:nvSpPr>
          <p:cNvPr id="360" name="Google Shape;360;p52"/>
          <p:cNvSpPr txBox="1"/>
          <p:nvPr>
            <p:ph idx="1" type="body"/>
          </p:nvPr>
        </p:nvSpPr>
        <p:spPr>
          <a:xfrm>
            <a:off x="307429" y="701566"/>
            <a:ext cx="11650716" cy="6156434"/>
          </a:xfrm>
          <a:prstGeom prst="rect">
            <a:avLst/>
          </a:prstGeom>
          <a:noFill/>
          <a:ln>
            <a:noFill/>
          </a:ln>
        </p:spPr>
        <p:txBody>
          <a:bodyPr anchorCtr="0" anchor="t" bIns="45700" lIns="91425" spcFirstLastPara="1" rIns="91425" wrap="square" tIns="45700">
            <a:normAutofit fontScale="70000" lnSpcReduction="20000"/>
          </a:bodyPr>
          <a:lstStyle/>
          <a:p>
            <a:pPr indent="355600" lvl="0" marL="0" rtl="0" algn="just">
              <a:lnSpc>
                <a:spcPct val="90000"/>
              </a:lnSpc>
              <a:spcBef>
                <a:spcPts val="0"/>
              </a:spcBef>
              <a:spcAft>
                <a:spcPts val="0"/>
              </a:spcAft>
              <a:buClr>
                <a:schemeClr val="dk1"/>
              </a:buClr>
              <a:buSzPct val="100000"/>
              <a:buNone/>
            </a:pPr>
            <a:r>
              <a:rPr lang="uk-UA"/>
              <a:t>Стажування є формою професійного навчання державного службовця, яка має на меті набуття практичного досвіду щодо виконання завдань та функцій у професійній діяльності або галузі знань на посадах в органах державної влади України.</a:t>
            </a:r>
            <a:endParaRPr/>
          </a:p>
          <a:p>
            <a:pPr indent="355600" lvl="0" marL="0" rtl="0" algn="just">
              <a:lnSpc>
                <a:spcPct val="90000"/>
              </a:lnSpc>
              <a:spcBef>
                <a:spcPts val="1000"/>
              </a:spcBef>
              <a:spcAft>
                <a:spcPts val="0"/>
              </a:spcAft>
              <a:buClr>
                <a:schemeClr val="dk1"/>
              </a:buClr>
              <a:buSzPct val="100000"/>
              <a:buNone/>
            </a:pPr>
            <a:r>
              <a:t/>
            </a:r>
            <a:endParaRPr/>
          </a:p>
          <a:p>
            <a:pPr indent="355600" lvl="0" marL="0" rtl="0" algn="just">
              <a:lnSpc>
                <a:spcPct val="90000"/>
              </a:lnSpc>
              <a:spcBef>
                <a:spcPts val="1000"/>
              </a:spcBef>
              <a:spcAft>
                <a:spcPts val="0"/>
              </a:spcAft>
              <a:buClr>
                <a:schemeClr val="dk1"/>
              </a:buClr>
              <a:buSzPct val="100000"/>
              <a:buNone/>
            </a:pPr>
            <a:r>
              <a:rPr lang="uk-UA"/>
              <a:t>Відповідно до нормативних настанов стажування державних службовців обов’язково проводиться з відривом від служби, тобто на іншій посаді державної служби в іншому державному органі, та є строковим – </a:t>
            </a:r>
            <a:r>
              <a:rPr b="1" lang="uk-UA">
                <a:solidFill>
                  <a:srgbClr val="00B0F0"/>
                </a:solidFill>
              </a:rPr>
              <a:t>від одного до шести місяців. </a:t>
            </a:r>
            <a:r>
              <a:rPr lang="uk-UA"/>
              <a:t>На строк стажування за державним службовцем зберігаються його посада та заробітна плата за основним місцем роботи. </a:t>
            </a:r>
            <a:endParaRPr/>
          </a:p>
          <a:p>
            <a:pPr indent="355600" lvl="0" marL="0" rtl="0" algn="just">
              <a:lnSpc>
                <a:spcPct val="90000"/>
              </a:lnSpc>
              <a:spcBef>
                <a:spcPts val="1000"/>
              </a:spcBef>
              <a:spcAft>
                <a:spcPts val="0"/>
              </a:spcAft>
              <a:buClr>
                <a:schemeClr val="dk1"/>
              </a:buClr>
              <a:buSzPct val="100000"/>
              <a:buNone/>
            </a:pPr>
            <a:r>
              <a:rPr lang="uk-UA"/>
              <a:t>Направлення державного службовця на стажування до іншого державного органу здійснюється </a:t>
            </a:r>
            <a:r>
              <a:rPr lang="uk-UA">
                <a:solidFill>
                  <a:srgbClr val="00B0F0"/>
                </a:solidFill>
              </a:rPr>
              <a:t>на підставі наказу керівника державної служби державного органу,</a:t>
            </a:r>
            <a:r>
              <a:rPr lang="uk-UA"/>
              <a:t> в якому працює державний службовець. При цьому необхідна письмова заява самого державного службовця та згода керівника державної служби за місцем його стажування. За результатами стажування у державному органі державному службовцю, який пройшов стажування, видається довідка за результатами стажування для подання за основним місцем роботи, яка додається до особової справи.</a:t>
            </a:r>
            <a:endParaRPr/>
          </a:p>
          <a:p>
            <a:pPr indent="355600" lvl="0" marL="0" rtl="0" algn="ctr">
              <a:lnSpc>
                <a:spcPct val="90000"/>
              </a:lnSpc>
              <a:spcBef>
                <a:spcPts val="1000"/>
              </a:spcBef>
              <a:spcAft>
                <a:spcPts val="0"/>
              </a:spcAft>
              <a:buClr>
                <a:srgbClr val="00B0F0"/>
              </a:buClr>
              <a:buSzPct val="100000"/>
              <a:buNone/>
            </a:pPr>
            <a:r>
              <a:rPr b="1" lang="uk-UA">
                <a:solidFill>
                  <a:srgbClr val="00B0F0"/>
                </a:solidFill>
              </a:rPr>
              <a:t>Враховуючи обставини, що склалися внаслідок воєнного стану в Україні у 2022 році, проходження стажування державного службовця в органах державної влади України обумовлюється організаційними спроможностями державного органу, в якому планувалося стажування, з урахуванням потреб державного службовця у такій формі професійного навчання.</a:t>
            </a:r>
            <a:endParaRPr/>
          </a:p>
          <a:p>
            <a:pPr indent="355600" lvl="0" marL="0" rtl="0" algn="ctr">
              <a:lnSpc>
                <a:spcPct val="90000"/>
              </a:lnSpc>
              <a:spcBef>
                <a:spcPts val="1000"/>
              </a:spcBef>
              <a:spcAft>
                <a:spcPts val="0"/>
              </a:spcAft>
              <a:buClr>
                <a:schemeClr val="dk1"/>
              </a:buClr>
              <a:buSzPct val="100000"/>
              <a:buNone/>
            </a:pPr>
            <a:r>
              <a:t/>
            </a:r>
            <a:endParaRPr b="1" u="sng"/>
          </a:p>
          <a:p>
            <a:pPr indent="355600" lvl="0" marL="0" rtl="0" algn="just">
              <a:lnSpc>
                <a:spcPct val="90000"/>
              </a:lnSpc>
              <a:spcBef>
                <a:spcPts val="1000"/>
              </a:spcBef>
              <a:spcAft>
                <a:spcPts val="0"/>
              </a:spcAft>
              <a:buClr>
                <a:schemeClr val="dk1"/>
              </a:buClr>
              <a:buSzPct val="100000"/>
              <a:buNone/>
            </a:pPr>
            <a:r>
              <a:rPr lang="uk-UA"/>
              <a:t>Загальні положення щодо проходження державними службовцями стажування, в тому числі за кордоном, як однієї з форм підвищення рівня професійної компетентності визначено </a:t>
            </a:r>
            <a:r>
              <a:rPr b="1" lang="uk-UA">
                <a:solidFill>
                  <a:srgbClr val="00B0F0"/>
                </a:solidFill>
              </a:rPr>
              <a:t>Порядком стажування державних службовців, затвердженим наказом Національного агентства України з питань державної служби від 03 березня 2016 року № 48, зареєстрованим в Міністерстві юстиції України 23 березня 2016 року за № 439/28569.</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pic>
        <p:nvPicPr>
          <p:cNvPr id="365" name="Google Shape;365;p53"/>
          <p:cNvPicPr preferRelativeResize="0"/>
          <p:nvPr>
            <p:ph idx="1" type="body"/>
          </p:nvPr>
        </p:nvPicPr>
        <p:blipFill rotWithShape="1">
          <a:blip r:embed="rId3">
            <a:alphaModFix/>
          </a:blip>
          <a:srcRect b="0" l="0" r="0" t="0"/>
          <a:stretch/>
        </p:blipFill>
        <p:spPr>
          <a:xfrm>
            <a:off x="0" y="0"/>
            <a:ext cx="12192000" cy="685800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54"/>
          <p:cNvSpPr txBox="1"/>
          <p:nvPr>
            <p:ph type="title"/>
          </p:nvPr>
        </p:nvSpPr>
        <p:spPr>
          <a:xfrm>
            <a:off x="198407" y="0"/>
            <a:ext cx="11803093" cy="1363717"/>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B0F0"/>
              </a:buClr>
              <a:buSzPts val="3000"/>
              <a:buFont typeface="Calibri"/>
              <a:buNone/>
            </a:pPr>
            <a:r>
              <a:rPr b="1" lang="uk-UA" sz="3000">
                <a:solidFill>
                  <a:srgbClr val="00B0F0"/>
                </a:solidFill>
              </a:rPr>
              <a:t>ЩОДО ЗАРАХУВАННЯ ДО СТАЖУ ДЕРЖАВНОЇ СЛУЖБИ</a:t>
            </a:r>
            <a:br>
              <a:rPr b="1" lang="uk-UA" sz="3000">
                <a:solidFill>
                  <a:srgbClr val="00B0F0"/>
                </a:solidFill>
              </a:rPr>
            </a:br>
            <a:r>
              <a:rPr b="1" lang="uk-UA" sz="3000">
                <a:solidFill>
                  <a:srgbClr val="00B0F0"/>
                </a:solidFill>
              </a:rPr>
              <a:t>ПЕРІОДІВ ПРОСТОЮ ТА / АБО ПЕРІОДУ ПЕРЕБУВАННЯ У ВІДПУСТЦІ БЕЗ ЗБЕРЕЖЕННЯ З/ПЛАТИ</a:t>
            </a:r>
            <a:endParaRPr/>
          </a:p>
        </p:txBody>
      </p:sp>
      <p:sp>
        <p:nvSpPr>
          <p:cNvPr id="371" name="Google Shape;371;p54"/>
          <p:cNvSpPr txBox="1"/>
          <p:nvPr>
            <p:ph idx="1" type="body"/>
          </p:nvPr>
        </p:nvSpPr>
        <p:spPr>
          <a:xfrm>
            <a:off x="345057" y="1461407"/>
            <a:ext cx="11490385" cy="5258570"/>
          </a:xfrm>
          <a:prstGeom prst="rect">
            <a:avLst/>
          </a:prstGeom>
          <a:noFill/>
          <a:ln>
            <a:noFill/>
          </a:ln>
        </p:spPr>
        <p:txBody>
          <a:bodyPr anchorCtr="0" anchor="t" bIns="45700" lIns="91425" spcFirstLastPara="1" rIns="91425" wrap="square" tIns="45700">
            <a:normAutofit lnSpcReduction="10000"/>
          </a:bodyPr>
          <a:lstStyle/>
          <a:p>
            <a:pPr indent="361950" lvl="0" marL="0" rtl="0" algn="r">
              <a:lnSpc>
                <a:spcPct val="90000"/>
              </a:lnSpc>
              <a:spcBef>
                <a:spcPts val="0"/>
              </a:spcBef>
              <a:spcAft>
                <a:spcPts val="0"/>
              </a:spcAft>
              <a:buClr>
                <a:schemeClr val="dk1"/>
              </a:buClr>
              <a:buSzPts val="2800"/>
              <a:buNone/>
            </a:pPr>
            <a:r>
              <a:t/>
            </a:r>
            <a:endParaRPr/>
          </a:p>
          <a:p>
            <a:pPr indent="361950" lvl="0" marL="0" rtl="0" algn="just">
              <a:lnSpc>
                <a:spcPct val="90000"/>
              </a:lnSpc>
              <a:spcBef>
                <a:spcPts val="1000"/>
              </a:spcBef>
              <a:spcAft>
                <a:spcPts val="0"/>
              </a:spcAft>
              <a:buClr>
                <a:schemeClr val="dk1"/>
              </a:buClr>
              <a:buSzPts val="2800"/>
              <a:buNone/>
            </a:pPr>
            <a:r>
              <a:rPr lang="uk-UA"/>
              <a:t>Стаж державної служби обчислюється відповідно до статті 46 Закону  № 889 та Порядку обчислення стажу державної служби, затвердженого постановою Кабінету Міністрів України від 25 березня 2016 року № 229 (далі - Порядок № 229).</a:t>
            </a:r>
            <a:endParaRPr/>
          </a:p>
          <a:p>
            <a:pPr indent="361950" lvl="0" marL="0" rtl="0" algn="just">
              <a:lnSpc>
                <a:spcPct val="90000"/>
              </a:lnSpc>
              <a:spcBef>
                <a:spcPts val="1000"/>
              </a:spcBef>
              <a:spcAft>
                <a:spcPts val="0"/>
              </a:spcAft>
              <a:buClr>
                <a:schemeClr val="dk1"/>
              </a:buClr>
              <a:buSzPts val="2800"/>
              <a:buNone/>
            </a:pPr>
            <a:r>
              <a:t/>
            </a:r>
            <a:endParaRPr/>
          </a:p>
          <a:p>
            <a:pPr indent="361950" lvl="0" marL="0" rtl="0" algn="just">
              <a:lnSpc>
                <a:spcPct val="90000"/>
              </a:lnSpc>
              <a:spcBef>
                <a:spcPts val="1000"/>
              </a:spcBef>
              <a:spcAft>
                <a:spcPts val="0"/>
              </a:spcAft>
              <a:buClr>
                <a:schemeClr val="dk1"/>
              </a:buClr>
              <a:buSzPts val="2800"/>
              <a:buNone/>
            </a:pPr>
            <a:r>
              <a:rPr lang="uk-UA"/>
              <a:t>Згідно із частиною другою статті 46 Закону № 889 та пункту 4 Порядку № 229 </a:t>
            </a:r>
            <a:r>
              <a:rPr lang="uk-UA">
                <a:solidFill>
                  <a:srgbClr val="00B0F0"/>
                </a:solidFill>
              </a:rPr>
              <a:t>до стажу державної служби зараховується, зокрема період, коли державний службовець не працював з поважних причин, але залишався у трудових відносинах з державним органом.</a:t>
            </a:r>
            <a:endParaRPr/>
          </a:p>
          <a:p>
            <a:pPr indent="361950" lvl="0" marL="0" rtl="0" algn="just">
              <a:lnSpc>
                <a:spcPct val="90000"/>
              </a:lnSpc>
              <a:spcBef>
                <a:spcPts val="1000"/>
              </a:spcBef>
              <a:spcAft>
                <a:spcPts val="0"/>
              </a:spcAft>
              <a:buClr>
                <a:schemeClr val="dk1"/>
              </a:buClr>
              <a:buSzPts val="2800"/>
              <a:buNone/>
            </a:pPr>
            <a:r>
              <a:rPr lang="uk-UA"/>
              <a:t>Частиною третьою статті 5 Закону № 889 встановлено, що дія норм законодавства про працю поширюється на державних службовців у частині відносин, не врегульованих Законом № 889.</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p55"/>
          <p:cNvSpPr txBox="1"/>
          <p:nvPr>
            <p:ph idx="1" type="body"/>
          </p:nvPr>
        </p:nvSpPr>
        <p:spPr>
          <a:xfrm>
            <a:off x="336429" y="0"/>
            <a:ext cx="11524891" cy="6858000"/>
          </a:xfrm>
          <a:prstGeom prst="rect">
            <a:avLst/>
          </a:prstGeom>
          <a:noFill/>
          <a:ln>
            <a:noFill/>
          </a:ln>
        </p:spPr>
        <p:txBody>
          <a:bodyPr anchorCtr="0" anchor="t" bIns="45700" lIns="91425" spcFirstLastPara="1" rIns="91425" wrap="square" tIns="45700">
            <a:normAutofit fontScale="92500" lnSpcReduction="20000"/>
          </a:bodyPr>
          <a:lstStyle/>
          <a:p>
            <a:pPr indent="361950" lvl="0" marL="0" rtl="0" algn="just">
              <a:lnSpc>
                <a:spcPct val="90000"/>
              </a:lnSpc>
              <a:spcBef>
                <a:spcPts val="0"/>
              </a:spcBef>
              <a:spcAft>
                <a:spcPts val="0"/>
              </a:spcAft>
              <a:buClr>
                <a:schemeClr val="dk1"/>
              </a:buClr>
              <a:buSzPct val="100000"/>
              <a:buNone/>
            </a:pPr>
            <a:r>
              <a:rPr lang="uk-UA"/>
              <a:t>Пунктом 5 частини першої статті 4 Закону України від 15 листопада 1996 року № 504/96-ВР «Про відпустки» (далі - Закон № 504/96-ВР) встановлено, що </a:t>
            </a:r>
            <a:r>
              <a:rPr lang="uk-UA">
                <a:solidFill>
                  <a:srgbClr val="00B0F0"/>
                </a:solidFill>
              </a:rPr>
              <a:t>одним з видів відпусток є відпустки без збереження заробітної плати </a:t>
            </a:r>
            <a:r>
              <a:rPr lang="uk-UA"/>
              <a:t>(статті 25, 26 Закону № 504/96-ВР).</a:t>
            </a:r>
            <a:endParaRPr/>
          </a:p>
          <a:p>
            <a:pPr indent="361950" lvl="0" marL="0" rtl="0" algn="just">
              <a:lnSpc>
                <a:spcPct val="90000"/>
              </a:lnSpc>
              <a:spcBef>
                <a:spcPts val="1000"/>
              </a:spcBef>
              <a:spcAft>
                <a:spcPts val="0"/>
              </a:spcAft>
              <a:buClr>
                <a:schemeClr val="dk1"/>
              </a:buClr>
              <a:buSzPct val="100000"/>
              <a:buNone/>
            </a:pPr>
            <a:r>
              <a:rPr lang="uk-UA"/>
              <a:t>Частиною першою статті 26 Закону № 504/96-ВР передбачено, що за сімейними обставинами та з інших причин працівнику може надаватися відпустка без збереження заробітної плати на термін, обумовлений угодою між працівником та власником або уповноваженим ним органом, але не більше 15 календарних днів на рік.</a:t>
            </a:r>
            <a:endParaRPr/>
          </a:p>
          <a:p>
            <a:pPr indent="361950" lvl="0" marL="0" rtl="0" algn="just">
              <a:lnSpc>
                <a:spcPct val="90000"/>
              </a:lnSpc>
              <a:spcBef>
                <a:spcPts val="1000"/>
              </a:spcBef>
              <a:spcAft>
                <a:spcPts val="0"/>
              </a:spcAft>
              <a:buClr>
                <a:schemeClr val="dk1"/>
              </a:buClr>
              <a:buSzPct val="100000"/>
              <a:buNone/>
            </a:pPr>
            <a:r>
              <a:rPr lang="uk-UA"/>
              <a:t>Разом з тим 24 березня 2022 року набрав чинності Закон України </a:t>
            </a:r>
            <a:r>
              <a:rPr lang="uk-UA">
                <a:solidFill>
                  <a:srgbClr val="00B0F0"/>
                </a:solidFill>
              </a:rPr>
              <a:t>від 15 березня 2022 року № 2136-ІХ «Про організацію трудових відносин в умовах воєнного стану» </a:t>
            </a:r>
            <a:r>
              <a:rPr lang="uk-UA"/>
              <a:t>(далі-Закон №2136-ІХ).</a:t>
            </a:r>
            <a:endParaRPr/>
          </a:p>
          <a:p>
            <a:pPr indent="361950" lvl="0" marL="0" rtl="0" algn="just">
              <a:lnSpc>
                <a:spcPct val="90000"/>
              </a:lnSpc>
              <a:spcBef>
                <a:spcPts val="1000"/>
              </a:spcBef>
              <a:spcAft>
                <a:spcPts val="0"/>
              </a:spcAft>
              <a:buClr>
                <a:schemeClr val="dk1"/>
              </a:buClr>
              <a:buSzPct val="100000"/>
              <a:buNone/>
            </a:pPr>
            <a:r>
              <a:rPr lang="uk-UA"/>
              <a:t>Відповідно до частини третьої статті 12 Закону № 2136-ІХ протягом періоду дії воєнного стану роботодавець на прохання працівника може надавати йому відпустку без збереження заробітної плати без обмеження строку, встановленого частиною першою статті 26 Закону України «Про відпустки».</a:t>
            </a:r>
            <a:endParaRPr/>
          </a:p>
          <a:p>
            <a:pPr indent="361950" lvl="0" marL="0" rtl="0" algn="ctr">
              <a:lnSpc>
                <a:spcPct val="90000"/>
              </a:lnSpc>
              <a:spcBef>
                <a:spcPts val="1000"/>
              </a:spcBef>
              <a:spcAft>
                <a:spcPts val="0"/>
              </a:spcAft>
              <a:buClr>
                <a:schemeClr val="dk1"/>
              </a:buClr>
              <a:buSzPct val="100000"/>
              <a:buNone/>
            </a:pPr>
            <a:r>
              <a:t/>
            </a:r>
            <a:endParaRPr/>
          </a:p>
          <a:p>
            <a:pPr indent="361950" lvl="0" marL="0" rtl="0" algn="ctr">
              <a:lnSpc>
                <a:spcPct val="90000"/>
              </a:lnSpc>
              <a:spcBef>
                <a:spcPts val="1000"/>
              </a:spcBef>
              <a:spcAft>
                <a:spcPts val="0"/>
              </a:spcAft>
              <a:buClr>
                <a:schemeClr val="dk1"/>
              </a:buClr>
              <a:buSzPct val="100000"/>
              <a:buNone/>
            </a:pPr>
            <a:r>
              <a:rPr lang="uk-UA"/>
              <a:t>Враховуючи викладене, </a:t>
            </a:r>
            <a:r>
              <a:rPr b="1" lang="uk-UA">
                <a:solidFill>
                  <a:srgbClr val="00B0F0"/>
                </a:solidFill>
              </a:rPr>
              <a:t>період простою державного службовця, а також період перебування державного службовця у відпустці без збереження заробітної плати протягом періоду дії воєнного стану зараховуються до стажу державної служби, який дає право на встановлення державному службовцю надбавки за вислугу років, надання додаткової оплачуваної відпустки.</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sp>
        <p:nvSpPr>
          <p:cNvPr id="381" name="Google Shape;381;p56"/>
          <p:cNvSpPr txBox="1"/>
          <p:nvPr>
            <p:ph idx="1" type="body"/>
          </p:nvPr>
        </p:nvSpPr>
        <p:spPr>
          <a:xfrm>
            <a:off x="368489" y="313898"/>
            <a:ext cx="11464119" cy="6332561"/>
          </a:xfrm>
          <a:prstGeom prst="rect">
            <a:avLst/>
          </a:prstGeom>
          <a:noFill/>
          <a:ln>
            <a:noFill/>
          </a:ln>
        </p:spPr>
        <p:txBody>
          <a:bodyPr anchorCtr="0" anchor="t" bIns="45700" lIns="91425" spcFirstLastPara="1" rIns="91425" wrap="square" tIns="45700">
            <a:normAutofit fontScale="92500"/>
          </a:bodyPr>
          <a:lstStyle/>
          <a:p>
            <a:pPr indent="355600" lvl="0" marL="0" rtl="0" algn="just">
              <a:lnSpc>
                <a:spcPct val="90000"/>
              </a:lnSpc>
              <a:spcBef>
                <a:spcPts val="0"/>
              </a:spcBef>
              <a:spcAft>
                <a:spcPts val="0"/>
              </a:spcAft>
              <a:buClr>
                <a:schemeClr val="dk1"/>
              </a:buClr>
              <a:buSzPct val="100000"/>
              <a:buNone/>
            </a:pPr>
            <a:r>
              <a:rPr lang="uk-UA"/>
              <a:t>Разом з тим, звертаємо увагу, що статтю 12 Закону № 2136 доповнено новою частиною четвертою, </a:t>
            </a:r>
            <a:r>
              <a:rPr lang="uk-UA">
                <a:solidFill>
                  <a:srgbClr val="00B0F0"/>
                </a:solidFill>
              </a:rPr>
              <a:t>згідно з якою у період дії воєнного стану роботодавець за заявою працівника, який виїхав за межі території України або набув статусу внутрішньо переміщеної особи, в обов’язковому порядку надає йому відпустку без збереження заробітної плати тривалістю, визначеною у заяві, але не більше 90 календарних днів, без зарахування часу перебування у відпустці до стажу роботи, що дає право на щорічну основну відпустку, передбаченого пунктом 4 частини першої статті 9 Закону України “Про відпустки”.</a:t>
            </a:r>
            <a:endParaRPr/>
          </a:p>
          <a:p>
            <a:pPr indent="355600" lvl="0" marL="0" rtl="0" algn="just">
              <a:lnSpc>
                <a:spcPct val="90000"/>
              </a:lnSpc>
              <a:spcBef>
                <a:spcPts val="1000"/>
              </a:spcBef>
              <a:spcAft>
                <a:spcPts val="0"/>
              </a:spcAft>
              <a:buClr>
                <a:schemeClr val="dk1"/>
              </a:buClr>
              <a:buSzPct val="100000"/>
              <a:buNone/>
            </a:pPr>
            <a:r>
              <a:t/>
            </a:r>
            <a:endParaRPr/>
          </a:p>
          <a:p>
            <a:pPr indent="355600" lvl="0" marL="0" rtl="0" algn="just">
              <a:lnSpc>
                <a:spcPct val="90000"/>
              </a:lnSpc>
              <a:spcBef>
                <a:spcPts val="1000"/>
              </a:spcBef>
              <a:spcAft>
                <a:spcPts val="0"/>
              </a:spcAft>
              <a:buClr>
                <a:schemeClr val="dk1"/>
              </a:buClr>
              <a:buSzPct val="100000"/>
              <a:buNone/>
            </a:pPr>
            <a:r>
              <a:rPr lang="uk-UA"/>
              <a:t>Важливо зазначити, що відпустка, передбачена згаданою частиною четвертою статті 12 Закону № 2136 </a:t>
            </a:r>
            <a:r>
              <a:rPr lang="uk-UA">
                <a:solidFill>
                  <a:srgbClr val="00B0F0"/>
                </a:solidFill>
              </a:rPr>
              <a:t>- </a:t>
            </a:r>
            <a:r>
              <a:rPr b="1" lang="uk-UA">
                <a:solidFill>
                  <a:srgbClr val="00B0F0"/>
                </a:solidFill>
              </a:rPr>
              <a:t>це новий вид відпустки, яку Закон України “Про відпустки” не регламентує.</a:t>
            </a:r>
            <a:endParaRPr/>
          </a:p>
          <a:p>
            <a:pPr indent="355600" lvl="0" marL="0" rtl="0" algn="just">
              <a:lnSpc>
                <a:spcPct val="90000"/>
              </a:lnSpc>
              <a:spcBef>
                <a:spcPts val="1000"/>
              </a:spcBef>
              <a:spcAft>
                <a:spcPts val="0"/>
              </a:spcAft>
              <a:buClr>
                <a:schemeClr val="dk1"/>
              </a:buClr>
              <a:buSzPct val="100000"/>
              <a:buNone/>
            </a:pPr>
            <a:r>
              <a:t/>
            </a:r>
            <a:endParaRPr/>
          </a:p>
          <a:p>
            <a:pPr indent="355600" lvl="0" marL="0" rtl="0" algn="ctr">
              <a:lnSpc>
                <a:spcPct val="90000"/>
              </a:lnSpc>
              <a:spcBef>
                <a:spcPts val="1000"/>
              </a:spcBef>
              <a:spcAft>
                <a:spcPts val="0"/>
              </a:spcAft>
              <a:buClr>
                <a:schemeClr val="dk1"/>
              </a:buClr>
              <a:buSzPct val="100000"/>
              <a:buNone/>
            </a:pPr>
            <a:r>
              <a:rPr lang="uk-UA"/>
              <a:t>Отже, період відпустки, наданої державному службовцю на підставі частини третьої та четвертої статті 12 Закону № 2136, не зараховується до стажу роботи, що дає право на щорічну основну відпустку.</a:t>
            </a:r>
            <a:endParaRPr b="1" u="sng"/>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57"/>
          <p:cNvSpPr txBox="1"/>
          <p:nvPr>
            <p:ph type="title"/>
          </p:nvPr>
        </p:nvSpPr>
        <p:spPr>
          <a:xfrm>
            <a:off x="183931" y="81346"/>
            <a:ext cx="11821510" cy="637112"/>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00B0F0"/>
              </a:buClr>
              <a:buSzPts val="3600"/>
              <a:buFont typeface="Calibri"/>
              <a:buNone/>
            </a:pPr>
            <a:r>
              <a:rPr b="1" lang="uk-UA" sz="3600">
                <a:solidFill>
                  <a:srgbClr val="00B0F0"/>
                </a:solidFill>
              </a:rPr>
              <a:t>Закон України «Про відпустки»</a:t>
            </a:r>
            <a:endParaRPr b="1" sz="3600">
              <a:solidFill>
                <a:srgbClr val="00B0F0"/>
              </a:solidFill>
            </a:endParaRPr>
          </a:p>
        </p:txBody>
      </p:sp>
      <p:sp>
        <p:nvSpPr>
          <p:cNvPr id="387" name="Google Shape;387;p57"/>
          <p:cNvSpPr txBox="1"/>
          <p:nvPr>
            <p:ph idx="1" type="body"/>
          </p:nvPr>
        </p:nvSpPr>
        <p:spPr>
          <a:xfrm>
            <a:off x="183931" y="718458"/>
            <a:ext cx="11860923" cy="5981887"/>
          </a:xfrm>
          <a:prstGeom prst="rect">
            <a:avLst/>
          </a:prstGeom>
          <a:noFill/>
          <a:ln>
            <a:noFill/>
          </a:ln>
        </p:spPr>
        <p:txBody>
          <a:bodyPr anchorCtr="0" anchor="t" bIns="45700" lIns="91425" spcFirstLastPara="1" rIns="91425" wrap="square" tIns="45700">
            <a:normAutofit fontScale="92500" lnSpcReduction="20000"/>
          </a:bodyPr>
          <a:lstStyle/>
          <a:p>
            <a:pPr indent="0" lvl="0" marL="0" rtl="0" algn="ctr">
              <a:lnSpc>
                <a:spcPct val="90000"/>
              </a:lnSpc>
              <a:spcBef>
                <a:spcPts val="0"/>
              </a:spcBef>
              <a:spcAft>
                <a:spcPts val="0"/>
              </a:spcAft>
              <a:buClr>
                <a:schemeClr val="dk1"/>
              </a:buClr>
              <a:buSzPct val="100000"/>
              <a:buNone/>
            </a:pPr>
            <a:r>
              <a:rPr lang="uk-UA"/>
              <a:t>Стаття 26. Відпустка без збереження заробітної плати за згодою сторін</a:t>
            </a:r>
            <a:endParaRPr/>
          </a:p>
          <a:p>
            <a:pPr indent="-64135" lvl="0" marL="228600" rtl="0" algn="just">
              <a:lnSpc>
                <a:spcPct val="90000"/>
              </a:lnSpc>
              <a:spcBef>
                <a:spcPts val="1000"/>
              </a:spcBef>
              <a:spcAft>
                <a:spcPts val="0"/>
              </a:spcAft>
              <a:buClr>
                <a:schemeClr val="dk1"/>
              </a:buClr>
              <a:buSzPct val="100000"/>
              <a:buNone/>
            </a:pPr>
            <a:r>
              <a:t/>
            </a:r>
            <a:endParaRPr/>
          </a:p>
          <a:p>
            <a:pPr indent="0" lvl="0" marL="0" rtl="0" algn="just">
              <a:lnSpc>
                <a:spcPct val="90000"/>
              </a:lnSpc>
              <a:spcBef>
                <a:spcPts val="1000"/>
              </a:spcBef>
              <a:spcAft>
                <a:spcPts val="0"/>
              </a:spcAft>
              <a:buClr>
                <a:schemeClr val="dk1"/>
              </a:buClr>
              <a:buSzPct val="100000"/>
              <a:buNone/>
            </a:pPr>
            <a:r>
              <a:rPr lang="uk-UA"/>
              <a:t>	За сімейними обставинами та з інших причин працівнику може надаватися відпустка без збереження заробітної плати на термін, обумовлений угодою між працівником та власником або уповноваженим ним органом, </a:t>
            </a:r>
            <a:r>
              <a:rPr b="1" lang="uk-UA">
                <a:solidFill>
                  <a:srgbClr val="00B0F0"/>
                </a:solidFill>
              </a:rPr>
              <a:t>але не більше 30 календарних днів на рік.</a:t>
            </a:r>
            <a:endParaRPr/>
          </a:p>
          <a:p>
            <a:pPr indent="0" lvl="0" marL="0" rtl="0" algn="just">
              <a:lnSpc>
                <a:spcPct val="90000"/>
              </a:lnSpc>
              <a:spcBef>
                <a:spcPts val="1000"/>
              </a:spcBef>
              <a:spcAft>
                <a:spcPts val="0"/>
              </a:spcAft>
              <a:buClr>
                <a:schemeClr val="dk1"/>
              </a:buClr>
              <a:buSzPct val="100000"/>
              <a:buNone/>
            </a:pPr>
            <a:r>
              <a:t/>
            </a:r>
            <a:endParaRPr/>
          </a:p>
          <a:p>
            <a:pPr indent="0" lvl="0" marL="0" rtl="0" algn="just">
              <a:lnSpc>
                <a:spcPct val="90000"/>
              </a:lnSpc>
              <a:spcBef>
                <a:spcPts val="1000"/>
              </a:spcBef>
              <a:spcAft>
                <a:spcPts val="0"/>
              </a:spcAft>
              <a:buClr>
                <a:schemeClr val="dk1"/>
              </a:buClr>
              <a:buSzPct val="100000"/>
              <a:buNone/>
            </a:pPr>
            <a:r>
              <a:rPr lang="uk-UA"/>
              <a:t>	На час загрози поширення епідемії, пандемії, необхідності самоізоляції працівника у випадках, встановлених законодавством, та/або у разі виникнення загрози збройної агресії проти України, надзвичайної ситуації техногенного, природного чи іншого характеру роботодавець на прохання працівника може надавати йому відпустку без збереження заробітної плати без обмеження строку, визначеного частиною першою цієї статті. </a:t>
            </a:r>
            <a:r>
              <a:rPr lang="uk-UA">
                <a:solidFill>
                  <a:srgbClr val="00B0F0"/>
                </a:solidFill>
              </a:rPr>
              <a:t>Тривалість такої відпустки визначається угодою сторін.</a:t>
            </a:r>
            <a:endParaRPr/>
          </a:p>
          <a:p>
            <a:pPr indent="0" lvl="0" marL="0" rtl="0" algn="just">
              <a:lnSpc>
                <a:spcPct val="90000"/>
              </a:lnSpc>
              <a:spcBef>
                <a:spcPts val="1000"/>
              </a:spcBef>
              <a:spcAft>
                <a:spcPts val="0"/>
              </a:spcAft>
              <a:buClr>
                <a:schemeClr val="dk1"/>
              </a:buClr>
              <a:buSzPct val="100000"/>
              <a:buNone/>
            </a:pPr>
            <a:r>
              <a:t/>
            </a:r>
            <a:endParaRPr/>
          </a:p>
          <a:p>
            <a:pPr indent="0" lvl="0" marL="0" rtl="0" algn="r">
              <a:lnSpc>
                <a:spcPct val="90000"/>
              </a:lnSpc>
              <a:spcBef>
                <a:spcPts val="1000"/>
              </a:spcBef>
              <a:spcAft>
                <a:spcPts val="0"/>
              </a:spcAft>
              <a:buClr>
                <a:schemeClr val="dk1"/>
              </a:buClr>
              <a:buSzPct val="100000"/>
              <a:buNone/>
            </a:pPr>
            <a:r>
              <a:rPr lang="uk-UA"/>
              <a:t>	</a:t>
            </a:r>
            <a:r>
              <a:rPr lang="uk-UA">
                <a:solidFill>
                  <a:srgbClr val="00B0F0"/>
                </a:solidFill>
              </a:rPr>
              <a:t>Час перебування у відпустках, зазначених у частинах першій і третій цієї статті, не зараховується до стажу роботи, що дає право на щорічну основну відпустку, передбаченого пунктом 4 частини першої статті 9 цього Закону.</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p58"/>
          <p:cNvSpPr txBox="1"/>
          <p:nvPr>
            <p:ph type="title"/>
          </p:nvPr>
        </p:nvSpPr>
        <p:spPr>
          <a:xfrm>
            <a:off x="331077" y="181980"/>
            <a:ext cx="11629602" cy="945254"/>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B0F0"/>
              </a:buClr>
              <a:buSzPts val="2900"/>
              <a:buFont typeface="Calibri"/>
              <a:buNone/>
            </a:pPr>
            <a:r>
              <a:rPr b="1" lang="uk-UA" sz="2900">
                <a:solidFill>
                  <a:srgbClr val="00B0F0"/>
                </a:solidFill>
              </a:rPr>
              <a:t>ЧИ МОЖЕ ВІДПУСТКА БЕЗ ЗБЕРЕЖЕННЯ ЗАРОБІТНОЇ ПЛАТИ ДЕРЖАВНОГО СЛУЖБОВЦЯ, ЯКА ПЕРЕБУВАЄ ЗА КОРДОНОМ, ТРИВАТИ ПОНАД 90 ДНІВ?</a:t>
            </a:r>
            <a:endParaRPr/>
          </a:p>
        </p:txBody>
      </p:sp>
      <p:sp>
        <p:nvSpPr>
          <p:cNvPr id="393" name="Google Shape;393;p58"/>
          <p:cNvSpPr txBox="1"/>
          <p:nvPr>
            <p:ph idx="1" type="body"/>
          </p:nvPr>
        </p:nvSpPr>
        <p:spPr>
          <a:xfrm>
            <a:off x="331077" y="1309214"/>
            <a:ext cx="11483334" cy="5309949"/>
          </a:xfrm>
          <a:prstGeom prst="rect">
            <a:avLst/>
          </a:prstGeom>
          <a:noFill/>
          <a:ln>
            <a:noFill/>
          </a:ln>
        </p:spPr>
        <p:txBody>
          <a:bodyPr anchorCtr="0" anchor="t" bIns="45700" lIns="91425" spcFirstLastPara="1" rIns="91425" wrap="square" tIns="45700">
            <a:normAutofit fontScale="92500"/>
          </a:bodyPr>
          <a:lstStyle/>
          <a:p>
            <a:pPr indent="355600" lvl="0" marL="0" rtl="0" algn="just">
              <a:lnSpc>
                <a:spcPct val="90000"/>
              </a:lnSpc>
              <a:spcBef>
                <a:spcPts val="0"/>
              </a:spcBef>
              <a:spcAft>
                <a:spcPts val="0"/>
              </a:spcAft>
              <a:buClr>
                <a:schemeClr val="dk1"/>
              </a:buClr>
              <a:buSzPct val="100000"/>
              <a:buNone/>
            </a:pPr>
            <a:r>
              <a:rPr lang="uk-UA"/>
              <a:t>Частина третя статті 12 Закону № 2136 передбачає, що протягом періоду дії воєнного стану роботодавець на прохання працівника може надавати йому відпустку без збереження заробітної плати </a:t>
            </a:r>
            <a:r>
              <a:rPr lang="uk-UA">
                <a:solidFill>
                  <a:srgbClr val="00B0F0"/>
                </a:solidFill>
              </a:rPr>
              <a:t>без обмеження строку, </a:t>
            </a:r>
            <a:r>
              <a:rPr lang="uk-UA"/>
              <a:t>встановленого частиною першою статті 26 Закону України “Про відпустки”.  </a:t>
            </a:r>
            <a:endParaRPr/>
          </a:p>
          <a:p>
            <a:pPr indent="355600" lvl="0" marL="0" rtl="0" algn="just">
              <a:lnSpc>
                <a:spcPct val="90000"/>
              </a:lnSpc>
              <a:spcBef>
                <a:spcPts val="1000"/>
              </a:spcBef>
              <a:spcAft>
                <a:spcPts val="0"/>
              </a:spcAft>
              <a:buClr>
                <a:schemeClr val="dk1"/>
              </a:buClr>
              <a:buSzPct val="100000"/>
              <a:buNone/>
            </a:pPr>
            <a:r>
              <a:t/>
            </a:r>
            <a:endParaRPr/>
          </a:p>
          <a:p>
            <a:pPr indent="355600" lvl="0" marL="0" rtl="0" algn="just">
              <a:lnSpc>
                <a:spcPct val="90000"/>
              </a:lnSpc>
              <a:spcBef>
                <a:spcPts val="1000"/>
              </a:spcBef>
              <a:spcAft>
                <a:spcPts val="0"/>
              </a:spcAft>
              <a:buClr>
                <a:schemeClr val="dk1"/>
              </a:buClr>
              <a:buSzPct val="100000"/>
              <a:buNone/>
            </a:pPr>
            <a:r>
              <a:rPr lang="uk-UA"/>
              <a:t>Відтак,  державному службовцю, який виїхав за межі території України або набув статусу внутрішньо переміщеної особи, відпустка без збереження заробітної плати протягом воєнного стану може бути надана на підставі частини третьої статті 12 Закону № 2136, тобто без 90-денного обмеження терміну такої відпустки. </a:t>
            </a:r>
            <a:endParaRPr/>
          </a:p>
          <a:p>
            <a:pPr indent="355600" lvl="0" marL="0" rtl="0" algn="just">
              <a:lnSpc>
                <a:spcPct val="90000"/>
              </a:lnSpc>
              <a:spcBef>
                <a:spcPts val="1000"/>
              </a:spcBef>
              <a:spcAft>
                <a:spcPts val="0"/>
              </a:spcAft>
              <a:buClr>
                <a:schemeClr val="dk1"/>
              </a:buClr>
              <a:buSzPct val="100000"/>
              <a:buNone/>
            </a:pPr>
            <a:r>
              <a:t/>
            </a:r>
            <a:endParaRPr/>
          </a:p>
          <a:p>
            <a:pPr indent="355600" lvl="0" marL="0" rtl="0" algn="just">
              <a:lnSpc>
                <a:spcPct val="90000"/>
              </a:lnSpc>
              <a:spcBef>
                <a:spcPts val="1000"/>
              </a:spcBef>
              <a:spcAft>
                <a:spcPts val="0"/>
              </a:spcAft>
              <a:buClr>
                <a:schemeClr val="dk1"/>
              </a:buClr>
              <a:buSzPct val="100000"/>
              <a:buNone/>
            </a:pPr>
            <a:r>
              <a:rPr lang="uk-UA"/>
              <a:t>Однак, надання такої відпустки </a:t>
            </a:r>
            <a:r>
              <a:rPr b="1" lang="uk-UA">
                <a:solidFill>
                  <a:srgbClr val="00B0F0"/>
                </a:solidFill>
              </a:rPr>
              <a:t>є дискреційним повноваженням </a:t>
            </a:r>
            <a:r>
              <a:rPr lang="uk-UA"/>
              <a:t>відповідного керівника державної служби в державному органі.</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p59"/>
          <p:cNvSpPr txBox="1"/>
          <p:nvPr>
            <p:ph idx="1" type="body"/>
          </p:nvPr>
        </p:nvSpPr>
        <p:spPr>
          <a:xfrm>
            <a:off x="354842" y="0"/>
            <a:ext cx="11518710" cy="6857999"/>
          </a:xfrm>
          <a:prstGeom prst="rect">
            <a:avLst/>
          </a:prstGeom>
          <a:noFill/>
          <a:ln>
            <a:noFill/>
          </a:ln>
        </p:spPr>
        <p:txBody>
          <a:bodyPr anchorCtr="0" anchor="t" bIns="45700" lIns="91425" spcFirstLastPara="1" rIns="91425" wrap="square" tIns="45700">
            <a:normAutofit fontScale="77500" lnSpcReduction="20000"/>
          </a:bodyPr>
          <a:lstStyle/>
          <a:p>
            <a:pPr indent="355600" lvl="0" marL="0" rtl="0" algn="ctr">
              <a:lnSpc>
                <a:spcPct val="90000"/>
              </a:lnSpc>
              <a:spcBef>
                <a:spcPts val="0"/>
              </a:spcBef>
              <a:spcAft>
                <a:spcPts val="0"/>
              </a:spcAft>
              <a:buClr>
                <a:srgbClr val="00B0F0"/>
              </a:buClr>
              <a:buSzPct val="100000"/>
              <a:buNone/>
            </a:pPr>
            <a:r>
              <a:rPr b="1" lang="uk-UA">
                <a:solidFill>
                  <a:srgbClr val="00B0F0"/>
                </a:solidFill>
              </a:rPr>
              <a:t>ЯКИМ ЧИНОМ ОБРАХОВУЮТЬСЯ СВЯТКОВІ ДНІ ПІД ЧАС НАДАННЯ ДЕРЖАВНИМ СЛУЖБОВЦЯМ ВІДПУСТОК?</a:t>
            </a:r>
            <a:endParaRPr/>
          </a:p>
          <a:p>
            <a:pPr indent="355600" lvl="0" marL="0" rtl="0" algn="just">
              <a:lnSpc>
                <a:spcPct val="90000"/>
              </a:lnSpc>
              <a:spcBef>
                <a:spcPts val="1000"/>
              </a:spcBef>
              <a:spcAft>
                <a:spcPts val="0"/>
              </a:spcAft>
              <a:buClr>
                <a:schemeClr val="dk1"/>
              </a:buClr>
              <a:buSzPct val="100000"/>
              <a:buNone/>
            </a:pPr>
            <a:r>
              <a:rPr lang="uk-UA"/>
              <a:t>Частиною шостою статті 6 Закону № 2136 визначено, що у період дії воєнного стану не застосовуються норми, зокрема, статей 73 та 78-1 Кодексу законів про працю України, якими визначено перелік  святкових і неробочих днів та положення щодо їх неврахування при визначенні тривалості щорічних відпусток. Таким чином, обрахунок святкових днів під час надання державним службовцям відпусток </a:t>
            </a:r>
            <a:r>
              <a:rPr b="1" lang="uk-UA">
                <a:solidFill>
                  <a:srgbClr val="00B0F0"/>
                </a:solidFill>
              </a:rPr>
              <a:t>здійснюється за загальними нормами</a:t>
            </a:r>
            <a:r>
              <a:rPr lang="uk-UA">
                <a:solidFill>
                  <a:srgbClr val="00B0F0"/>
                </a:solidFill>
              </a:rPr>
              <a:t> </a:t>
            </a:r>
            <a:r>
              <a:rPr lang="uk-UA"/>
              <a:t>(як звичайних календарних днів).</a:t>
            </a:r>
            <a:endParaRPr/>
          </a:p>
          <a:p>
            <a:pPr indent="355600" lvl="0" marL="0" rtl="0" algn="just">
              <a:lnSpc>
                <a:spcPct val="90000"/>
              </a:lnSpc>
              <a:spcBef>
                <a:spcPts val="1000"/>
              </a:spcBef>
              <a:spcAft>
                <a:spcPts val="0"/>
              </a:spcAft>
              <a:buClr>
                <a:schemeClr val="dk1"/>
              </a:buClr>
              <a:buSzPct val="100000"/>
              <a:buNone/>
            </a:pPr>
            <a:r>
              <a:t/>
            </a:r>
            <a:endParaRPr/>
          </a:p>
          <a:p>
            <a:pPr indent="355600" lvl="0" marL="0" rtl="0" algn="ctr">
              <a:lnSpc>
                <a:spcPct val="90000"/>
              </a:lnSpc>
              <a:spcBef>
                <a:spcPts val="1000"/>
              </a:spcBef>
              <a:spcAft>
                <a:spcPts val="0"/>
              </a:spcAft>
              <a:buClr>
                <a:srgbClr val="00B0F0"/>
              </a:buClr>
              <a:buSzPct val="100000"/>
              <a:buNone/>
            </a:pPr>
            <a:r>
              <a:rPr b="1" lang="uk-UA">
                <a:solidFill>
                  <a:srgbClr val="00B0F0"/>
                </a:solidFill>
              </a:rPr>
              <a:t>ЧИ ТАБЕЛЮВАТИ ПЕРЕДСВЯТКОВІ ДНІ, ЯК ТАКІ, ЩО НА ГОДИНУ СКОРОЧЕНІ В УМОВАХ ВОЄННОГО СТАНУ?</a:t>
            </a:r>
            <a:endParaRPr/>
          </a:p>
          <a:p>
            <a:pPr indent="355600" lvl="0" marL="0" rtl="0" algn="just">
              <a:lnSpc>
                <a:spcPct val="90000"/>
              </a:lnSpc>
              <a:spcBef>
                <a:spcPts val="1000"/>
              </a:spcBef>
              <a:spcAft>
                <a:spcPts val="0"/>
              </a:spcAft>
              <a:buClr>
                <a:srgbClr val="00B0F0"/>
              </a:buClr>
              <a:buSzPct val="100000"/>
              <a:buNone/>
            </a:pPr>
            <a:r>
              <a:rPr b="1" lang="uk-UA">
                <a:solidFill>
                  <a:srgbClr val="00B0F0"/>
                </a:solidFill>
              </a:rPr>
              <a:t>Ні.</a:t>
            </a:r>
            <a:r>
              <a:rPr lang="uk-UA"/>
              <a:t> Відповідно до частини шостої статті 6 Закону № 2136 у період дії воєнного стану не застосовуються норми статті 53 КЗпП України щодо скорочення тривалості роботи напередодні святкових, неробочих і вихідних днів.</a:t>
            </a:r>
            <a:endParaRPr/>
          </a:p>
          <a:p>
            <a:pPr indent="355600" lvl="0" marL="0" rtl="0" algn="just">
              <a:lnSpc>
                <a:spcPct val="90000"/>
              </a:lnSpc>
              <a:spcBef>
                <a:spcPts val="1000"/>
              </a:spcBef>
              <a:spcAft>
                <a:spcPts val="0"/>
              </a:spcAft>
              <a:buClr>
                <a:schemeClr val="dk1"/>
              </a:buClr>
              <a:buSzPct val="100000"/>
              <a:buNone/>
            </a:pPr>
            <a:r>
              <a:t/>
            </a:r>
            <a:endParaRPr/>
          </a:p>
          <a:p>
            <a:pPr indent="355600" lvl="0" marL="0" rtl="0" algn="ctr">
              <a:lnSpc>
                <a:spcPct val="90000"/>
              </a:lnSpc>
              <a:spcBef>
                <a:spcPts val="1000"/>
              </a:spcBef>
              <a:spcAft>
                <a:spcPts val="0"/>
              </a:spcAft>
              <a:buClr>
                <a:srgbClr val="00B0F0"/>
              </a:buClr>
              <a:buSzPct val="100000"/>
              <a:buNone/>
            </a:pPr>
            <a:r>
              <a:rPr b="1" lang="uk-UA">
                <a:solidFill>
                  <a:srgbClr val="00B0F0"/>
                </a:solidFill>
              </a:rPr>
              <a:t>ЯКОЮ Є КОМПЕНСАЦІЯ ДЕРЖАВНОМУ СЛУЖБОВЦЮ ЗА РОБОТУ У ВИХІДНИЙ ДЕНЬ?</a:t>
            </a:r>
            <a:endParaRPr/>
          </a:p>
          <a:p>
            <a:pPr indent="355600" lvl="0" marL="0" rtl="0" algn="just">
              <a:lnSpc>
                <a:spcPct val="90000"/>
              </a:lnSpc>
              <a:spcBef>
                <a:spcPts val="1000"/>
              </a:spcBef>
              <a:spcAft>
                <a:spcPts val="0"/>
              </a:spcAft>
              <a:buClr>
                <a:schemeClr val="dk1"/>
              </a:buClr>
              <a:buSzPct val="100000"/>
              <a:buNone/>
            </a:pPr>
            <a:r>
              <a:rPr lang="uk-UA"/>
              <a:t>Законом № 2352 внесені зміни до Закону № 2136, а саме у частині шостій статті 6 з переліку статей, норми яких не застосовуються у період дії воєнного стану, змінами вилучено статтю 72 Кодексу законів про працю України, що регламентує компенсацію за роботу у вихідний день. Тобто робота у вихідні дні має компенсуватись</a:t>
            </a:r>
            <a:r>
              <a:rPr lang="uk-UA">
                <a:solidFill>
                  <a:srgbClr val="00B0F0"/>
                </a:solidFill>
              </a:rPr>
              <a:t>, </a:t>
            </a:r>
            <a:r>
              <a:rPr b="1" lang="uk-UA">
                <a:solidFill>
                  <a:srgbClr val="00B0F0"/>
                </a:solidFill>
              </a:rPr>
              <a:t>як і у мирний час</a:t>
            </a:r>
            <a:r>
              <a:rPr lang="uk-UA"/>
              <a:t>, за згодою сторін, наданням іншого дня відпочинку або у грошовій формі у подвійному розмірі відповідно до статті 107 зазначеного Кодексу.</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60"/>
          <p:cNvSpPr txBox="1"/>
          <p:nvPr>
            <p:ph type="title"/>
          </p:nvPr>
        </p:nvSpPr>
        <p:spPr>
          <a:xfrm>
            <a:off x="291662" y="18254"/>
            <a:ext cx="11224835" cy="104591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00B0F0"/>
              </a:buClr>
              <a:buSzPts val="2800"/>
              <a:buFont typeface="Calibri"/>
              <a:buNone/>
            </a:pPr>
            <a:r>
              <a:rPr b="1" lang="uk-UA" sz="2800">
                <a:solidFill>
                  <a:srgbClr val="00B0F0"/>
                </a:solidFill>
              </a:rPr>
              <a:t>ЧИ БУДЕ СКАСОВАНЕ НАДАННЯ ДОДАТКОВИХ ВІДПУСТОК ЗА СТАЖ ДЕРЖАВНОЇ СЛУЖБИ НА ЧАС ВОЄННОГО СТАНУ?</a:t>
            </a:r>
            <a:endParaRPr/>
          </a:p>
        </p:txBody>
      </p:sp>
      <p:sp>
        <p:nvSpPr>
          <p:cNvPr id="404" name="Google Shape;404;p60"/>
          <p:cNvSpPr txBox="1"/>
          <p:nvPr>
            <p:ph idx="1" type="body"/>
          </p:nvPr>
        </p:nvSpPr>
        <p:spPr>
          <a:xfrm>
            <a:off x="286172" y="1104527"/>
            <a:ext cx="11477766" cy="5663821"/>
          </a:xfrm>
          <a:prstGeom prst="rect">
            <a:avLst/>
          </a:prstGeom>
          <a:noFill/>
          <a:ln>
            <a:noFill/>
          </a:ln>
        </p:spPr>
        <p:txBody>
          <a:bodyPr anchorCtr="0" anchor="t" bIns="45700" lIns="91425" spcFirstLastPara="1" rIns="91425" wrap="square" tIns="45700">
            <a:normAutofit fontScale="70000" lnSpcReduction="20000"/>
          </a:bodyPr>
          <a:lstStyle/>
          <a:p>
            <a:pPr indent="355600" lvl="0" marL="0" rtl="0" algn="just">
              <a:lnSpc>
                <a:spcPct val="90000"/>
              </a:lnSpc>
              <a:spcBef>
                <a:spcPts val="0"/>
              </a:spcBef>
              <a:spcAft>
                <a:spcPts val="0"/>
              </a:spcAft>
              <a:buClr>
                <a:schemeClr val="dk1"/>
              </a:buClr>
              <a:buSzPct val="100000"/>
              <a:buNone/>
            </a:pPr>
            <a:r>
              <a:rPr lang="uk-UA"/>
              <a:t>Відповідно до статті 12 Закону № 2136 у період дії воєнного стану роботодавець </a:t>
            </a:r>
            <a:r>
              <a:rPr b="1" lang="uk-UA">
                <a:solidFill>
                  <a:srgbClr val="00B0F0"/>
                </a:solidFill>
              </a:rPr>
              <a:t>може відмовити працівнику у наданні невикористаних днів щорічної відпустки.</a:t>
            </a:r>
            <a:endParaRPr/>
          </a:p>
          <a:p>
            <a:pPr indent="355600" lvl="0" marL="0" rtl="0" algn="just">
              <a:lnSpc>
                <a:spcPct val="90000"/>
              </a:lnSpc>
              <a:spcBef>
                <a:spcPts val="1000"/>
              </a:spcBef>
              <a:spcAft>
                <a:spcPts val="0"/>
              </a:spcAft>
              <a:buClr>
                <a:schemeClr val="dk1"/>
              </a:buClr>
              <a:buSzPct val="100000"/>
              <a:buNone/>
            </a:pPr>
            <a:r>
              <a:rPr lang="uk-UA"/>
              <a:t>Згідно зі статтею 58 Закону України “Про державну службу” за кожний рік державної служби після досягнення п’ятирічного стажу державної служби державному службовцю надається один календарний день щорічної додаткової оплачуваної відпустки, але не більш як 15 календарних днів.</a:t>
            </a:r>
            <a:endParaRPr/>
          </a:p>
          <a:p>
            <a:pPr indent="355600" lvl="0" marL="0" rtl="0" algn="ctr">
              <a:lnSpc>
                <a:spcPct val="90000"/>
              </a:lnSpc>
              <a:spcBef>
                <a:spcPts val="1000"/>
              </a:spcBef>
              <a:spcAft>
                <a:spcPts val="0"/>
              </a:spcAft>
              <a:buClr>
                <a:srgbClr val="00B0F0"/>
              </a:buClr>
              <a:buSzPct val="100000"/>
              <a:buNone/>
            </a:pPr>
            <a:r>
              <a:rPr b="1" lang="uk-UA">
                <a:solidFill>
                  <a:srgbClr val="00B0F0"/>
                </a:solidFill>
              </a:rPr>
              <a:t>Отже, відпустка за стаж державної служби є також щорічною відпусткою</a:t>
            </a:r>
            <a:r>
              <a:rPr lang="uk-UA">
                <a:solidFill>
                  <a:srgbClr val="00B0F0"/>
                </a:solidFill>
              </a:rPr>
              <a:t>.</a:t>
            </a:r>
            <a:endParaRPr/>
          </a:p>
          <a:p>
            <a:pPr indent="355600" lvl="0" marL="0" rtl="0" algn="just">
              <a:lnSpc>
                <a:spcPct val="90000"/>
              </a:lnSpc>
              <a:spcBef>
                <a:spcPts val="1000"/>
              </a:spcBef>
              <a:spcAft>
                <a:spcPts val="0"/>
              </a:spcAft>
              <a:buClr>
                <a:schemeClr val="dk1"/>
              </a:buClr>
              <a:buSzPct val="100000"/>
              <a:buNone/>
            </a:pPr>
            <a:r>
              <a:t/>
            </a:r>
            <a:endParaRPr/>
          </a:p>
          <a:p>
            <a:pPr indent="355600" lvl="0" marL="0" rtl="0" algn="just">
              <a:lnSpc>
                <a:spcPct val="90000"/>
              </a:lnSpc>
              <a:spcBef>
                <a:spcPts val="1000"/>
              </a:spcBef>
              <a:spcAft>
                <a:spcPts val="0"/>
              </a:spcAft>
              <a:buClr>
                <a:schemeClr val="dk1"/>
              </a:buClr>
              <a:buSzPct val="100000"/>
              <a:buNone/>
            </a:pPr>
            <a:r>
              <a:rPr lang="uk-UA"/>
              <a:t>Звертаємо увагу, що положення Закону № 2136 </a:t>
            </a:r>
            <a:r>
              <a:rPr b="1" lang="uk-UA">
                <a:solidFill>
                  <a:srgbClr val="00B0F0"/>
                </a:solidFill>
              </a:rPr>
              <a:t>не передбачають повноважень керівника обмежити кількість днів додаткових відпусток</a:t>
            </a:r>
            <a:r>
              <a:rPr lang="uk-UA">
                <a:solidFill>
                  <a:srgbClr val="00B0F0"/>
                </a:solidFill>
              </a:rPr>
              <a:t>, </a:t>
            </a:r>
            <a:r>
              <a:rPr lang="uk-UA"/>
              <a:t>на відміну від кількості днів щорічної основної відпустки. Проте, керівник може відмовити у наданні невикористаних днів щорічних як основних, так і додаткових відпусток.</a:t>
            </a:r>
            <a:endParaRPr/>
          </a:p>
          <a:p>
            <a:pPr indent="355600" lvl="0" marL="0" rtl="0" algn="just">
              <a:lnSpc>
                <a:spcPct val="90000"/>
              </a:lnSpc>
              <a:spcBef>
                <a:spcPts val="1000"/>
              </a:spcBef>
              <a:spcAft>
                <a:spcPts val="0"/>
              </a:spcAft>
              <a:buClr>
                <a:schemeClr val="dk1"/>
              </a:buClr>
              <a:buSzPct val="100000"/>
              <a:buNone/>
            </a:pPr>
            <a:r>
              <a:t/>
            </a:r>
            <a:endParaRPr/>
          </a:p>
          <a:p>
            <a:pPr indent="355600" lvl="0" marL="0" rtl="0" algn="just">
              <a:lnSpc>
                <a:spcPct val="90000"/>
              </a:lnSpc>
              <a:spcBef>
                <a:spcPts val="1000"/>
              </a:spcBef>
              <a:spcAft>
                <a:spcPts val="0"/>
              </a:spcAft>
              <a:buClr>
                <a:schemeClr val="dk1"/>
              </a:buClr>
              <a:buSzPct val="100000"/>
              <a:buNone/>
            </a:pPr>
            <a:r>
              <a:rPr lang="uk-UA"/>
              <a:t>Отже, щорічні додаткові відпустки за поточний період, зокрема відпустки за стаж державної служби, </a:t>
            </a:r>
            <a:r>
              <a:rPr b="1" lang="uk-UA">
                <a:solidFill>
                  <a:srgbClr val="00B0F0"/>
                </a:solidFill>
              </a:rPr>
              <a:t>можуть надаватися державним службовцям в установленому порядку. Натомість керівник державної служби в державному органі може відмовити у наданні невикористаних за попередні періоди днів такої відпустки.</a:t>
            </a:r>
            <a:endParaRPr/>
          </a:p>
          <a:p>
            <a:pPr indent="355600" lvl="0" marL="0" rtl="0" algn="just">
              <a:lnSpc>
                <a:spcPct val="90000"/>
              </a:lnSpc>
              <a:spcBef>
                <a:spcPts val="1000"/>
              </a:spcBef>
              <a:spcAft>
                <a:spcPts val="0"/>
              </a:spcAft>
              <a:buClr>
                <a:schemeClr val="dk1"/>
              </a:buClr>
              <a:buSzPct val="100000"/>
              <a:buNone/>
            </a:pPr>
            <a:r>
              <a:rPr lang="uk-UA"/>
              <a:t>Крім того, частиною другою статті 12 Закону № 2136 встановлено, що у період дії воєнного стану роботодавець може відмовити працівнику у наданні будь-якого виду відпусток (крім відпустки у зв’язку вагітністю та пологами та відпустки для догляду за дитиною до досягнення нею трирічного віку), </a:t>
            </a:r>
            <a:r>
              <a:rPr lang="uk-UA">
                <a:solidFill>
                  <a:srgbClr val="00B0F0"/>
                </a:solidFill>
              </a:rPr>
              <a:t>якщо такий працівник залучений до виконання робіт на об’єктах критичної інфраструктури.</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sp>
        <p:nvSpPr>
          <p:cNvPr id="409" name="Google Shape;409;p61"/>
          <p:cNvSpPr txBox="1"/>
          <p:nvPr>
            <p:ph type="title"/>
          </p:nvPr>
        </p:nvSpPr>
        <p:spPr>
          <a:xfrm>
            <a:off x="169161" y="129758"/>
            <a:ext cx="11682248" cy="1325563"/>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B0F0"/>
              </a:buClr>
              <a:buSzPts val="3600"/>
              <a:buFont typeface="Calibri"/>
              <a:buNone/>
            </a:pPr>
            <a:r>
              <a:rPr b="1" lang="uk-UA" sz="3600">
                <a:solidFill>
                  <a:srgbClr val="00B0F0"/>
                </a:solidFill>
              </a:rPr>
              <a:t>Щодо використання у 2025 році державним службовцем щорічних відпусток за останній відпрацьований робочий рік</a:t>
            </a:r>
            <a:endParaRPr/>
          </a:p>
        </p:txBody>
      </p:sp>
      <p:sp>
        <p:nvSpPr>
          <p:cNvPr id="410" name="Google Shape;410;p61"/>
          <p:cNvSpPr txBox="1"/>
          <p:nvPr>
            <p:ph idx="1" type="body"/>
          </p:nvPr>
        </p:nvSpPr>
        <p:spPr>
          <a:xfrm>
            <a:off x="169161" y="1455322"/>
            <a:ext cx="11875694" cy="5402678"/>
          </a:xfrm>
          <a:prstGeom prst="rect">
            <a:avLst/>
          </a:prstGeom>
          <a:noFill/>
          <a:ln>
            <a:noFill/>
          </a:ln>
        </p:spPr>
        <p:txBody>
          <a:bodyPr anchorCtr="0" anchor="t" bIns="45700" lIns="91425" spcFirstLastPara="1" rIns="91425" wrap="square" tIns="45700">
            <a:normAutofit/>
          </a:bodyPr>
          <a:lstStyle/>
          <a:p>
            <a:pPr indent="0" lvl="0" marL="0" rtl="0" algn="just">
              <a:lnSpc>
                <a:spcPct val="90000"/>
              </a:lnSpc>
              <a:spcBef>
                <a:spcPts val="0"/>
              </a:spcBef>
              <a:spcAft>
                <a:spcPts val="0"/>
              </a:spcAft>
              <a:buClr>
                <a:schemeClr val="dk1"/>
              </a:buClr>
              <a:buSzPts val="2800"/>
              <a:buNone/>
            </a:pPr>
            <a:r>
              <a:rPr lang="uk-UA"/>
              <a:t>	Статтею 30 Закону України від 19.11.2024 № 4059-IX «Про Державний бюджет України на 2025 рік», який набрав чинності 01 січня 2024 року, установлено, що у 2025 році відпустки, визначені пунктом 1 частини першої статті 4 Закону України «Про відпустки», на які працівник державного органу набув право за останній відпрацьований робочий рік, </a:t>
            </a:r>
            <a:r>
              <a:rPr lang="uk-UA">
                <a:solidFill>
                  <a:srgbClr val="00B0F0"/>
                </a:solidFill>
              </a:rPr>
              <a:t>мають бути використані таким працівником до кінця 2025 року.</a:t>
            </a:r>
            <a:endParaRPr/>
          </a:p>
          <a:p>
            <a:pPr indent="0" lvl="0" marL="0" rtl="0" algn="just">
              <a:lnSpc>
                <a:spcPct val="90000"/>
              </a:lnSpc>
              <a:spcBef>
                <a:spcPts val="1000"/>
              </a:spcBef>
              <a:spcAft>
                <a:spcPts val="0"/>
              </a:spcAft>
              <a:buClr>
                <a:schemeClr val="dk1"/>
              </a:buClr>
              <a:buSzPts val="2800"/>
              <a:buNone/>
            </a:pPr>
            <a:r>
              <a:t/>
            </a:r>
            <a:endParaRPr/>
          </a:p>
          <a:p>
            <a:pPr indent="0" lvl="0" marL="0" rtl="0" algn="just">
              <a:lnSpc>
                <a:spcPct val="90000"/>
              </a:lnSpc>
              <a:spcBef>
                <a:spcPts val="1000"/>
              </a:spcBef>
              <a:spcAft>
                <a:spcPts val="0"/>
              </a:spcAft>
              <a:buClr>
                <a:schemeClr val="dk1"/>
              </a:buClr>
              <a:buSzPts val="2800"/>
              <a:buNone/>
            </a:pPr>
            <a:r>
              <a:rPr lang="uk-UA"/>
              <a:t>	У разі невикористання працівником державного органу відпусток, визначених частиною першою цієї статті, йому в межах затверджених видатків на оплату праці відповідного державного органу має бути </a:t>
            </a:r>
            <a:r>
              <a:rPr lang="uk-UA">
                <a:solidFill>
                  <a:srgbClr val="00B0F0"/>
                </a:solidFill>
              </a:rPr>
              <a:t>виплачено грошову компенсацію за всі дні невикористаної відпустки</a:t>
            </a:r>
            <a:r>
              <a:rPr lang="uk-UA"/>
              <a:t>, на які він набув право за останній відпрацьований робочий рік.</a:t>
            </a:r>
            <a:endParaRPr/>
          </a:p>
          <a:p>
            <a:pPr indent="-50800" lvl="0" marL="22860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sp>
        <p:nvSpPr>
          <p:cNvPr id="415" name="Google Shape;415;p62"/>
          <p:cNvSpPr txBox="1"/>
          <p:nvPr>
            <p:ph idx="1" type="body"/>
          </p:nvPr>
        </p:nvSpPr>
        <p:spPr>
          <a:xfrm>
            <a:off x="228599" y="252248"/>
            <a:ext cx="11768959" cy="6432331"/>
          </a:xfrm>
          <a:prstGeom prst="rect">
            <a:avLst/>
          </a:prstGeom>
          <a:noFill/>
          <a:ln>
            <a:noFill/>
          </a:ln>
        </p:spPr>
        <p:txBody>
          <a:bodyPr anchorCtr="0" anchor="t" bIns="45700" lIns="91425" spcFirstLastPara="1" rIns="91425" wrap="square" tIns="45700">
            <a:normAutofit fontScale="77500" lnSpcReduction="20000"/>
          </a:bodyPr>
          <a:lstStyle/>
          <a:p>
            <a:pPr indent="0" lvl="0" marL="0" rtl="0" algn="r">
              <a:lnSpc>
                <a:spcPct val="90000"/>
              </a:lnSpc>
              <a:spcBef>
                <a:spcPts val="0"/>
              </a:spcBef>
              <a:spcAft>
                <a:spcPts val="0"/>
              </a:spcAft>
              <a:buClr>
                <a:srgbClr val="00B0F0"/>
              </a:buClr>
              <a:buSzPct val="100000"/>
              <a:buNone/>
            </a:pPr>
            <a:r>
              <a:rPr b="1" lang="uk-UA">
                <a:solidFill>
                  <a:srgbClr val="00B0F0"/>
                </a:solidFill>
              </a:rPr>
              <a:t>Робочий рік </a:t>
            </a:r>
            <a:r>
              <a:rPr lang="uk-UA">
                <a:solidFill>
                  <a:srgbClr val="00B0F0"/>
                </a:solidFill>
              </a:rPr>
              <a:t>- </a:t>
            </a:r>
            <a:r>
              <a:rPr lang="uk-UA"/>
              <a:t>це період часу, який за тривалістю рівний календарному року (12 місяців), але на відміну від календарного року обчислюється для кожного державного службовця не з 01 січня, а з дати призначення на посаду державної служби в державному органі.</a:t>
            </a:r>
            <a:endParaRPr/>
          </a:p>
          <a:p>
            <a:pPr indent="0" lvl="0" marL="0" rtl="0" algn="just">
              <a:lnSpc>
                <a:spcPct val="90000"/>
              </a:lnSpc>
              <a:spcBef>
                <a:spcPts val="1000"/>
              </a:spcBef>
              <a:spcAft>
                <a:spcPts val="0"/>
              </a:spcAft>
              <a:buClr>
                <a:schemeClr val="dk1"/>
              </a:buClr>
              <a:buSzPct val="100000"/>
              <a:buNone/>
            </a:pPr>
            <a:r>
              <a:t/>
            </a:r>
            <a:endParaRPr/>
          </a:p>
          <a:p>
            <a:pPr indent="0" lvl="0" marL="0" rtl="0" algn="just">
              <a:lnSpc>
                <a:spcPct val="90000"/>
              </a:lnSpc>
              <a:spcBef>
                <a:spcPts val="1000"/>
              </a:spcBef>
              <a:spcAft>
                <a:spcPts val="0"/>
              </a:spcAft>
              <a:buClr>
                <a:schemeClr val="dk1"/>
              </a:buClr>
              <a:buSzPct val="100000"/>
              <a:buNone/>
            </a:pPr>
            <a:r>
              <a:rPr lang="uk-UA"/>
              <a:t>	Щорічна основна оплачувана відпустка державному службовцю надається за робочий рік, відлік якого починається з дати призначення на посаду державної служби в державному органі, відповідно до затвердженого графіка.</a:t>
            </a:r>
            <a:endParaRPr/>
          </a:p>
          <a:p>
            <a:pPr indent="0" lvl="0" marL="0" rtl="0" algn="just">
              <a:lnSpc>
                <a:spcPct val="90000"/>
              </a:lnSpc>
              <a:spcBef>
                <a:spcPts val="1000"/>
              </a:spcBef>
              <a:spcAft>
                <a:spcPts val="0"/>
              </a:spcAft>
              <a:buClr>
                <a:schemeClr val="dk1"/>
              </a:buClr>
              <a:buSzPct val="100000"/>
              <a:buNone/>
            </a:pPr>
            <a:r>
              <a:rPr lang="uk-UA"/>
              <a:t>	Право на щорічну основну оплачувану відпустку у державного службовця, який працює у державному органі понад один рік, виникає відразу з початком його нового робочого року.</a:t>
            </a:r>
            <a:endParaRPr/>
          </a:p>
          <a:p>
            <a:pPr indent="0" lvl="0" marL="0" rtl="0" algn="just">
              <a:lnSpc>
                <a:spcPct val="90000"/>
              </a:lnSpc>
              <a:spcBef>
                <a:spcPts val="1000"/>
              </a:spcBef>
              <a:spcAft>
                <a:spcPts val="0"/>
              </a:spcAft>
              <a:buClr>
                <a:schemeClr val="dk1"/>
              </a:buClr>
              <a:buSzPct val="100000"/>
              <a:buNone/>
            </a:pPr>
            <a:r>
              <a:t/>
            </a:r>
            <a:endParaRPr/>
          </a:p>
          <a:p>
            <a:pPr indent="0" lvl="0" marL="0" rtl="0" algn="just">
              <a:lnSpc>
                <a:spcPct val="90000"/>
              </a:lnSpc>
              <a:spcBef>
                <a:spcPts val="1000"/>
              </a:spcBef>
              <a:spcAft>
                <a:spcPts val="0"/>
              </a:spcAft>
              <a:buClr>
                <a:schemeClr val="dk1"/>
              </a:buClr>
              <a:buSzPct val="100000"/>
              <a:buNone/>
            </a:pPr>
            <a:r>
              <a:rPr lang="uk-UA"/>
              <a:t>	Виникнення у державних службовців права на додаткову оплачувану відпустку за стаж державної служби, що належить до щорічних відпусток, та її тривалість залежить не від відпрацьованого у відповідному році часу, а від наявності відповідного стажу державної служби, тобто право використати додаткову оплачувану відпустку за стаж державної служби виникає з конкретної дати (приведеної дати).</a:t>
            </a:r>
            <a:endParaRPr/>
          </a:p>
          <a:p>
            <a:pPr indent="0" lvl="0" marL="0" rtl="0" algn="just">
              <a:lnSpc>
                <a:spcPct val="90000"/>
              </a:lnSpc>
              <a:spcBef>
                <a:spcPts val="1000"/>
              </a:spcBef>
              <a:spcAft>
                <a:spcPts val="0"/>
              </a:spcAft>
              <a:buClr>
                <a:schemeClr val="dk1"/>
              </a:buClr>
              <a:buSzPct val="100000"/>
              <a:buNone/>
            </a:pPr>
            <a:r>
              <a:t/>
            </a:r>
            <a:endParaRPr/>
          </a:p>
          <a:p>
            <a:pPr indent="0" lvl="0" marL="0" rtl="0" algn="just">
              <a:lnSpc>
                <a:spcPct val="90000"/>
              </a:lnSpc>
              <a:spcBef>
                <a:spcPts val="1000"/>
              </a:spcBef>
              <a:spcAft>
                <a:spcPts val="0"/>
              </a:spcAft>
              <a:buClr>
                <a:schemeClr val="dk1"/>
              </a:buClr>
              <a:buSzPct val="100000"/>
              <a:buNone/>
            </a:pPr>
            <a:r>
              <a:rPr lang="uk-UA"/>
              <a:t>	Разом з тим статтею 30 Закону чітко </a:t>
            </a:r>
            <a:r>
              <a:rPr b="1" lang="uk-UA">
                <a:solidFill>
                  <a:srgbClr val="00B0F0"/>
                </a:solidFill>
              </a:rPr>
              <a:t>не визначено який саме робочий рік працівника є останнім</a:t>
            </a:r>
            <a:r>
              <a:rPr b="1" lang="uk-UA">
                <a:solidFill>
                  <a:schemeClr val="accent1"/>
                </a:solidFill>
              </a:rPr>
              <a:t> </a:t>
            </a:r>
            <a:r>
              <a:rPr lang="uk-UA"/>
              <a:t>відпрацьованим робочим роком.</a:t>
            </a:r>
            <a:endParaRPr/>
          </a:p>
          <a:p>
            <a:pPr indent="0" lvl="0" marL="0" rtl="0" algn="just">
              <a:lnSpc>
                <a:spcPct val="90000"/>
              </a:lnSpc>
              <a:spcBef>
                <a:spcPts val="1000"/>
              </a:spcBef>
              <a:spcAft>
                <a:spcPts val="0"/>
              </a:spcAft>
              <a:buClr>
                <a:schemeClr val="dk1"/>
              </a:buClr>
              <a:buSzPct val="100000"/>
              <a:buNone/>
            </a:pPr>
            <a:r>
              <a:t/>
            </a:r>
            <a:endParaRPr/>
          </a:p>
          <a:p>
            <a:pPr indent="0" lvl="0" marL="0" rtl="0" algn="ctr">
              <a:lnSpc>
                <a:spcPct val="90000"/>
              </a:lnSpc>
              <a:spcBef>
                <a:spcPts val="1000"/>
              </a:spcBef>
              <a:spcAft>
                <a:spcPts val="0"/>
              </a:spcAft>
              <a:buClr>
                <a:schemeClr val="dk1"/>
              </a:buClr>
              <a:buSzPct val="100000"/>
              <a:buNone/>
            </a:pPr>
            <a:r>
              <a:rPr lang="uk-UA"/>
              <a:t>Враховуючи положення статей 75, 79 КЗпП України, </a:t>
            </a:r>
            <a:r>
              <a:rPr b="1" lang="uk-UA" u="sng">
                <a:solidFill>
                  <a:srgbClr val="00B0F0"/>
                </a:solidFill>
              </a:rPr>
              <a:t>останнім відпрацьованим робочим роком, зазначеним у статті 30 Закону, може бути робочий рік державного службовця 2024-2025</a:t>
            </a:r>
            <a:r>
              <a:rPr lang="uk-UA">
                <a:solidFill>
                  <a:srgbClr val="00B0F0"/>
                </a:solidFill>
              </a:rPr>
              <a:t>.</a:t>
            </a:r>
            <a:endParaRPr/>
          </a:p>
          <a:p>
            <a:pPr indent="-90804" lvl="0" marL="228600" rtl="0" algn="l">
              <a:lnSpc>
                <a:spcPct val="90000"/>
              </a:lnSpc>
              <a:spcBef>
                <a:spcPts val="1000"/>
              </a:spcBef>
              <a:spcAft>
                <a:spcPts val="0"/>
              </a:spcAft>
              <a:buClr>
                <a:schemeClr val="dk1"/>
              </a:buClr>
              <a:buSzPct val="100000"/>
              <a:buNone/>
            </a:pPr>
            <a:r>
              <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mt="24000"/>
          </a:blip>
          <a:stretch>
            <a:fillRect/>
          </a:stretch>
        </a:blipFill>
      </p:bgPr>
    </p:bg>
    <p:spTree>
      <p:nvGrpSpPr>
        <p:cNvPr id="419" name="Shape 419"/>
        <p:cNvGrpSpPr/>
        <p:nvPr/>
      </p:nvGrpSpPr>
      <p:grpSpPr>
        <a:xfrm>
          <a:off x="0" y="0"/>
          <a:ext cx="0" cy="0"/>
          <a:chOff x="0" y="0"/>
          <a:chExt cx="0" cy="0"/>
        </a:xfrm>
      </p:grpSpPr>
      <p:sp>
        <p:nvSpPr>
          <p:cNvPr id="420" name="Google Shape;420;p63"/>
          <p:cNvSpPr txBox="1"/>
          <p:nvPr>
            <p:ph type="title"/>
          </p:nvPr>
        </p:nvSpPr>
        <p:spPr>
          <a:xfrm>
            <a:off x="0" y="605296"/>
            <a:ext cx="8316099"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00B0F0"/>
              </a:buClr>
              <a:buSzPts val="4400"/>
              <a:buFont typeface="Calibri"/>
              <a:buNone/>
            </a:pPr>
            <a:r>
              <a:rPr i="1" lang="uk-UA">
                <a:solidFill>
                  <a:srgbClr val="00B0F0"/>
                </a:solidFill>
              </a:rPr>
              <a:t>Окремі питання щодо рангів</a:t>
            </a:r>
            <a:endParaRPr i="1">
              <a:solidFill>
                <a:srgbClr val="00B0F0"/>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sp>
        <p:nvSpPr>
          <p:cNvPr id="425" name="Google Shape;425;p64"/>
          <p:cNvSpPr txBox="1"/>
          <p:nvPr>
            <p:ph type="title"/>
          </p:nvPr>
        </p:nvSpPr>
        <p:spPr>
          <a:xfrm>
            <a:off x="70944" y="0"/>
            <a:ext cx="11873406" cy="1195661"/>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B0F0"/>
              </a:buClr>
              <a:buSzPts val="3300"/>
              <a:buFont typeface="Calibri"/>
              <a:buNone/>
            </a:pPr>
            <a:r>
              <a:rPr b="1" lang="uk-UA" sz="3300">
                <a:solidFill>
                  <a:srgbClr val="00B0F0"/>
                </a:solidFill>
              </a:rPr>
              <a:t>Роз’яснення НАДС від 29.09.2023 № 171-р/з «Щодо включення періодів роботи для присвоєння чергового рангу»</a:t>
            </a:r>
            <a:endParaRPr b="1" sz="3300">
              <a:solidFill>
                <a:srgbClr val="00B0F0"/>
              </a:solidFill>
            </a:endParaRPr>
          </a:p>
        </p:txBody>
      </p:sp>
      <p:sp>
        <p:nvSpPr>
          <p:cNvPr id="426" name="Google Shape;426;p64"/>
          <p:cNvSpPr txBox="1"/>
          <p:nvPr>
            <p:ph idx="1" type="body"/>
          </p:nvPr>
        </p:nvSpPr>
        <p:spPr>
          <a:xfrm>
            <a:off x="197070" y="1213945"/>
            <a:ext cx="11808372" cy="5557345"/>
          </a:xfrm>
          <a:prstGeom prst="rect">
            <a:avLst/>
          </a:prstGeom>
          <a:noFill/>
          <a:ln>
            <a:noFill/>
          </a:ln>
        </p:spPr>
        <p:txBody>
          <a:bodyPr anchorCtr="0" anchor="t" bIns="45700" lIns="91425" spcFirstLastPara="1" rIns="91425" wrap="square" tIns="45700">
            <a:normAutofit fontScale="70000" lnSpcReduction="20000"/>
          </a:bodyPr>
          <a:lstStyle/>
          <a:p>
            <a:pPr indent="0" lvl="0" marL="0" rtl="0" algn="ctr">
              <a:lnSpc>
                <a:spcPct val="90000"/>
              </a:lnSpc>
              <a:spcBef>
                <a:spcPts val="0"/>
              </a:spcBef>
              <a:spcAft>
                <a:spcPts val="0"/>
              </a:spcAft>
              <a:buClr>
                <a:schemeClr val="dk1"/>
              </a:buClr>
              <a:buSzPct val="100000"/>
              <a:buNone/>
            </a:pPr>
            <a:r>
              <a:rPr lang="uk-UA"/>
              <a:t>	Постановою Кабінету Міністрів України від 19 серпня 2023 року № 877 </a:t>
            </a:r>
            <a:r>
              <a:rPr b="1" lang="uk-UA">
                <a:solidFill>
                  <a:srgbClr val="00B0F0"/>
                </a:solidFill>
              </a:rPr>
              <a:t>внесено зміни</a:t>
            </a:r>
            <a:r>
              <a:rPr lang="uk-UA">
                <a:solidFill>
                  <a:srgbClr val="00B0F0"/>
                </a:solidFill>
              </a:rPr>
              <a:t> </a:t>
            </a:r>
            <a:r>
              <a:rPr lang="uk-UA"/>
              <a:t>до пункту 9 Порядку присвоєння рангів державних службовців, затвердженого постановою Кабінету Міністрів України від 20 квітня 2016 року № 306.</a:t>
            </a:r>
            <a:endParaRPr/>
          </a:p>
          <a:p>
            <a:pPr indent="0" lvl="0" marL="0" rtl="0" algn="just">
              <a:lnSpc>
                <a:spcPct val="90000"/>
              </a:lnSpc>
              <a:spcBef>
                <a:spcPts val="1000"/>
              </a:spcBef>
              <a:spcAft>
                <a:spcPts val="0"/>
              </a:spcAft>
              <a:buClr>
                <a:schemeClr val="dk1"/>
              </a:buClr>
              <a:buSzPct val="100000"/>
              <a:buNone/>
            </a:pPr>
            <a:r>
              <a:rPr lang="uk-UA"/>
              <a:t>	Наразі відповідно до абзацу першого пункту 9 Порядку № 306 черговий ранг у межах відповідної категорії посад присвоюється державному службовцю </a:t>
            </a:r>
            <a:r>
              <a:rPr lang="uk-UA">
                <a:solidFill>
                  <a:srgbClr val="00B0F0"/>
                </a:solidFill>
              </a:rPr>
              <a:t>через кожні три роки </a:t>
            </a:r>
            <a:r>
              <a:rPr lang="uk-UA"/>
              <a:t>з урахуванням результатів оцінювання його службової діяльності.</a:t>
            </a:r>
            <a:endParaRPr/>
          </a:p>
          <a:p>
            <a:pPr indent="0" lvl="0" marL="0" rtl="0" algn="just">
              <a:lnSpc>
                <a:spcPct val="90000"/>
              </a:lnSpc>
              <a:spcBef>
                <a:spcPts val="1000"/>
              </a:spcBef>
              <a:spcAft>
                <a:spcPts val="0"/>
              </a:spcAft>
              <a:buClr>
                <a:schemeClr val="dk1"/>
              </a:buClr>
              <a:buSzPct val="100000"/>
              <a:buNone/>
            </a:pPr>
            <a:r>
              <a:t/>
            </a:r>
            <a:endParaRPr/>
          </a:p>
          <a:p>
            <a:pPr indent="0" lvl="0" marL="0" rtl="0" algn="just">
              <a:lnSpc>
                <a:spcPct val="90000"/>
              </a:lnSpc>
              <a:spcBef>
                <a:spcPts val="1000"/>
              </a:spcBef>
              <a:spcAft>
                <a:spcPts val="0"/>
              </a:spcAft>
              <a:buClr>
                <a:schemeClr val="dk1"/>
              </a:buClr>
              <a:buSzPct val="100000"/>
              <a:buNone/>
            </a:pPr>
            <a:r>
              <a:rPr lang="uk-UA"/>
              <a:t>	Згідно із абзацами п'ятим-восьмим пункту 9 Порядку державному службовцю, який був звільнений з державної служби </a:t>
            </a:r>
            <a:r>
              <a:rPr lang="uk-UA">
                <a:solidFill>
                  <a:srgbClr val="00B0F0"/>
                </a:solidFill>
              </a:rPr>
              <a:t>та повернувся на державну службу, черговий ранг присвоюється через три роки з дня призначення на посаду державної служби.</a:t>
            </a:r>
            <a:endParaRPr/>
          </a:p>
          <a:p>
            <a:pPr indent="0" lvl="0" marL="0" rtl="0" algn="just">
              <a:lnSpc>
                <a:spcPct val="90000"/>
              </a:lnSpc>
              <a:spcBef>
                <a:spcPts val="1000"/>
              </a:spcBef>
              <a:spcAft>
                <a:spcPts val="0"/>
              </a:spcAft>
              <a:buClr>
                <a:schemeClr val="dk1"/>
              </a:buClr>
              <a:buSzPct val="100000"/>
              <a:buNone/>
            </a:pPr>
            <a:r>
              <a:t/>
            </a:r>
            <a:endParaRPr/>
          </a:p>
          <a:p>
            <a:pPr indent="0" lvl="0" marL="0" rtl="0" algn="just">
              <a:lnSpc>
                <a:spcPct val="90000"/>
              </a:lnSpc>
              <a:spcBef>
                <a:spcPts val="1000"/>
              </a:spcBef>
              <a:spcAft>
                <a:spcPts val="0"/>
              </a:spcAft>
              <a:buClr>
                <a:schemeClr val="dk1"/>
              </a:buClr>
              <a:buSzPct val="100000"/>
              <a:buNone/>
            </a:pPr>
            <a:r>
              <a:rPr lang="uk-UA"/>
              <a:t>	У разі коли державний службовець був звільнений з державної служби і призначений відповідно до законодавства на посаду державної служби </a:t>
            </a:r>
            <a:r>
              <a:rPr b="1" lang="uk-UA">
                <a:solidFill>
                  <a:srgbClr val="00B0F0"/>
                </a:solidFill>
              </a:rPr>
              <a:t>наступного дня після звільнення</a:t>
            </a:r>
            <a:r>
              <a:rPr lang="uk-UA"/>
              <a:t>, до стажу роботи для присвоєння чергового рангу зараховується період роботи па посаді державної служби, призначення на яку відбулося:</a:t>
            </a:r>
            <a:endParaRPr/>
          </a:p>
          <a:p>
            <a:pPr indent="0" lvl="0" marL="0" rtl="0" algn="just">
              <a:lnSpc>
                <a:spcPct val="90000"/>
              </a:lnSpc>
              <a:spcBef>
                <a:spcPts val="1000"/>
              </a:spcBef>
              <a:spcAft>
                <a:spcPts val="0"/>
              </a:spcAft>
              <a:buClr>
                <a:schemeClr val="dk1"/>
              </a:buClr>
              <a:buSzPct val="100000"/>
              <a:buNone/>
            </a:pPr>
            <a:r>
              <a:rPr lang="uk-UA"/>
              <a:t>	- шляхом укладення контракту про проходження державної служби на період дії карантин) на підставі Типового контракту про проходження державної служби на період дії карантину, установленого з метою запобігання поширенню на території України гострої респіраторної хвороби COVID-19. спричиненої коронавірусом COVID. затвердженого постановою Кабінету Міністрів України від 22 квітня 2020 року                № 290;</a:t>
            </a:r>
            <a:endParaRPr/>
          </a:p>
          <a:p>
            <a:pPr indent="0" lvl="0" marL="0" rtl="0" algn="just">
              <a:lnSpc>
                <a:spcPct val="90000"/>
              </a:lnSpc>
              <a:spcBef>
                <a:spcPts val="1000"/>
              </a:spcBef>
              <a:spcAft>
                <a:spcPts val="0"/>
              </a:spcAft>
              <a:buClr>
                <a:schemeClr val="dk1"/>
              </a:buClr>
              <a:buSzPct val="100000"/>
              <a:buNone/>
            </a:pPr>
            <a:r>
              <a:rPr lang="uk-UA"/>
              <a:t>	- відповідно до частини п'ятої статті 10 Закону України «Про правовий режим воєнного стану».</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65"/>
          <p:cNvSpPr txBox="1"/>
          <p:nvPr>
            <p:ph idx="1" type="body"/>
          </p:nvPr>
        </p:nvSpPr>
        <p:spPr>
          <a:xfrm>
            <a:off x="496614" y="394138"/>
            <a:ext cx="11303875" cy="6069724"/>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800"/>
              <a:buNone/>
            </a:pPr>
            <a:r>
              <a:rPr lang="uk-UA"/>
              <a:t>Таким чином, для зарахування до стажу роботи для присвоєння чергового рангу періодів роботи на посадах державної служби, визначених у пункті 9 Порядку, має бути дотримана така умова: </a:t>
            </a:r>
            <a:r>
              <a:rPr b="1" lang="uk-UA">
                <a:solidFill>
                  <a:srgbClr val="00B0F0"/>
                </a:solidFill>
              </a:rPr>
              <a:t>звільнення з державної служби і призначення на посаду державної служби наступного дня після звільнення відповідно до діючого на момент призначення законодавства.</a:t>
            </a:r>
            <a:endParaRPr/>
          </a:p>
          <a:p>
            <a:pPr indent="0" lvl="0" marL="0" rtl="0" algn="ctr">
              <a:lnSpc>
                <a:spcPct val="90000"/>
              </a:lnSpc>
              <a:spcBef>
                <a:spcPts val="1000"/>
              </a:spcBef>
              <a:spcAft>
                <a:spcPts val="0"/>
              </a:spcAft>
              <a:buClr>
                <a:schemeClr val="dk1"/>
              </a:buClr>
              <a:buSzPts val="2800"/>
              <a:buNone/>
            </a:pPr>
            <a:r>
              <a:t/>
            </a:r>
            <a:endParaRPr/>
          </a:p>
          <a:p>
            <a:pPr indent="0" lvl="0" marL="0" rtl="0" algn="r">
              <a:lnSpc>
                <a:spcPct val="90000"/>
              </a:lnSpc>
              <a:spcBef>
                <a:spcPts val="1000"/>
              </a:spcBef>
              <a:spcAft>
                <a:spcPts val="0"/>
              </a:spcAft>
              <a:buClr>
                <a:schemeClr val="dk1"/>
              </a:buClr>
              <a:buSzPts val="2800"/>
              <a:buNone/>
            </a:pPr>
            <a:r>
              <a:rPr lang="uk-UA"/>
              <a:t>Також зазначаємо, що державним службовцям, у яких в результаті внесених змін виникло право на присвоєння чергового рангу, </a:t>
            </a:r>
            <a:r>
              <a:rPr lang="uk-UA">
                <a:solidFill>
                  <a:srgbClr val="00B0F0"/>
                </a:solidFill>
              </a:rPr>
              <a:t>протягом місяця з дати набрання чинності постановою Кабінету Міністрів України від 19 серпня 2023 року № 877 мають бути присвоєні чергові ранги. </a:t>
            </a:r>
            <a:endParaRPr/>
          </a:p>
          <a:p>
            <a:pPr indent="0" lvl="0" marL="0" rtl="0" algn="r">
              <a:lnSpc>
                <a:spcPct val="90000"/>
              </a:lnSpc>
              <a:spcBef>
                <a:spcPts val="1000"/>
              </a:spcBef>
              <a:spcAft>
                <a:spcPts val="0"/>
              </a:spcAft>
              <a:buClr>
                <a:schemeClr val="dk1"/>
              </a:buClr>
              <a:buSzPts val="2800"/>
              <a:buNone/>
            </a:pPr>
            <a:r>
              <a:rPr lang="uk-UA"/>
              <a:t>У зв’язку з цим датою присвоєння чергового рангу має бути дата видання відповідного наказу (розпорядження) керівника державної служби (суб’єкта призначення).</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mt="24000"/>
          </a:blip>
          <a:stretch>
            <a:fillRect/>
          </a:stretch>
        </a:blipFill>
      </p:bgPr>
    </p:bg>
    <p:spTree>
      <p:nvGrpSpPr>
        <p:cNvPr id="435" name="Shape 435"/>
        <p:cNvGrpSpPr/>
        <p:nvPr/>
      </p:nvGrpSpPr>
      <p:grpSpPr>
        <a:xfrm>
          <a:off x="0" y="0"/>
          <a:ext cx="0" cy="0"/>
          <a:chOff x="0" y="0"/>
          <a:chExt cx="0" cy="0"/>
        </a:xfrm>
      </p:grpSpPr>
      <p:sp>
        <p:nvSpPr>
          <p:cNvPr id="436" name="Google Shape;436;p66"/>
          <p:cNvSpPr txBox="1"/>
          <p:nvPr>
            <p:ph type="title"/>
          </p:nvPr>
        </p:nvSpPr>
        <p:spPr>
          <a:xfrm>
            <a:off x="149630" y="117351"/>
            <a:ext cx="880902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00B0F0"/>
              </a:buClr>
              <a:buSzPts val="4400"/>
              <a:buFont typeface="Calibri"/>
              <a:buNone/>
            </a:pPr>
            <a:r>
              <a:rPr i="1" lang="uk-UA">
                <a:solidFill>
                  <a:srgbClr val="00B0F0"/>
                </a:solidFill>
              </a:rPr>
              <a:t>Окремі новели у законодавстві про державну службу</a:t>
            </a:r>
            <a:endParaRPr i="1">
              <a:solidFill>
                <a:srgbClr val="00B0F0"/>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0" name="Shape 440"/>
        <p:cNvGrpSpPr/>
        <p:nvPr/>
      </p:nvGrpSpPr>
      <p:grpSpPr>
        <a:xfrm>
          <a:off x="0" y="0"/>
          <a:ext cx="0" cy="0"/>
          <a:chOff x="0" y="0"/>
          <a:chExt cx="0" cy="0"/>
        </a:xfrm>
      </p:grpSpPr>
      <p:sp>
        <p:nvSpPr>
          <p:cNvPr id="441" name="Google Shape;441;p67"/>
          <p:cNvSpPr txBox="1"/>
          <p:nvPr>
            <p:ph type="title"/>
          </p:nvPr>
        </p:nvSpPr>
        <p:spPr>
          <a:xfrm>
            <a:off x="113582" y="132212"/>
            <a:ext cx="5804140" cy="1489554"/>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rgbClr val="00B0F0"/>
              </a:buClr>
              <a:buSzPct val="100000"/>
              <a:buFont typeface="Calibri"/>
              <a:buNone/>
            </a:pPr>
            <a:r>
              <a:rPr b="1" lang="uk-UA" sz="2000">
                <a:solidFill>
                  <a:srgbClr val="00B0F0"/>
                </a:solidFill>
              </a:rPr>
              <a:t>Закон України від 20.03.2023 № 2980-IX</a:t>
            </a:r>
            <a:br>
              <a:rPr b="1" lang="uk-UA" sz="2000" u="sng">
                <a:solidFill>
                  <a:srgbClr val="253B97"/>
                </a:solidFill>
              </a:rPr>
            </a:br>
            <a:r>
              <a:rPr b="1" lang="uk-UA" sz="2000"/>
              <a:t>Про одноразову грошову допомогу за шкоду життю та здоров’ю, завдану працівникам об’єктів критичної інфраструктури, державним службовцям, посадовим особам місцевого самоврядування внаслідок військової агресії російської федерації проти України</a:t>
            </a:r>
            <a:endParaRPr/>
          </a:p>
        </p:txBody>
      </p:sp>
      <p:sp>
        <p:nvSpPr>
          <p:cNvPr id="442" name="Google Shape;442;p67"/>
          <p:cNvSpPr txBox="1"/>
          <p:nvPr>
            <p:ph idx="1" type="body"/>
          </p:nvPr>
        </p:nvSpPr>
        <p:spPr>
          <a:xfrm>
            <a:off x="224287" y="1725282"/>
            <a:ext cx="11844068" cy="5132717"/>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dk1"/>
              </a:buClr>
              <a:buSzPts val="1600"/>
              <a:buNone/>
            </a:pPr>
            <a:r>
              <a:rPr lang="uk-UA" sz="1600"/>
              <a:t>Одноразова грошова допомога за шкоду життю та здоров’ю, на яку має право особа згідно із цим Законом, встановлюється у таких розмірах:</a:t>
            </a:r>
            <a:endParaRPr/>
          </a:p>
          <a:p>
            <a:pPr indent="361950" lvl="0" marL="0" rtl="0" algn="l">
              <a:lnSpc>
                <a:spcPct val="90000"/>
              </a:lnSpc>
              <a:spcBef>
                <a:spcPts val="1000"/>
              </a:spcBef>
              <a:spcAft>
                <a:spcPts val="0"/>
              </a:spcAft>
              <a:buClr>
                <a:schemeClr val="dk1"/>
              </a:buClr>
              <a:buSzPts val="1600"/>
              <a:buNone/>
            </a:pPr>
            <a:r>
              <a:rPr lang="uk-UA" sz="1600"/>
              <a:t>1) особам з інвалідністю I групи - 800 тисяч гривень;</a:t>
            </a:r>
            <a:endParaRPr/>
          </a:p>
          <a:p>
            <a:pPr indent="361950" lvl="0" marL="0" rtl="0" algn="l">
              <a:lnSpc>
                <a:spcPct val="90000"/>
              </a:lnSpc>
              <a:spcBef>
                <a:spcPts val="1000"/>
              </a:spcBef>
              <a:spcAft>
                <a:spcPts val="0"/>
              </a:spcAft>
              <a:buClr>
                <a:schemeClr val="dk1"/>
              </a:buClr>
              <a:buSzPts val="1600"/>
              <a:buNone/>
            </a:pPr>
            <a:r>
              <a:rPr lang="uk-UA" sz="1600"/>
              <a:t>2) особам з інвалідністю II групи - 500 тисяч гривень;</a:t>
            </a:r>
            <a:endParaRPr/>
          </a:p>
          <a:p>
            <a:pPr indent="361950" lvl="0" marL="0" rtl="0" algn="l">
              <a:lnSpc>
                <a:spcPct val="90000"/>
              </a:lnSpc>
              <a:spcBef>
                <a:spcPts val="1000"/>
              </a:spcBef>
              <a:spcAft>
                <a:spcPts val="0"/>
              </a:spcAft>
              <a:buClr>
                <a:schemeClr val="dk1"/>
              </a:buClr>
              <a:buSzPts val="1600"/>
              <a:buNone/>
            </a:pPr>
            <a:r>
              <a:rPr lang="uk-UA" sz="1600"/>
              <a:t>3) особам з інвалідністю III групи - 200 тисяч гривень;</a:t>
            </a:r>
            <a:endParaRPr/>
          </a:p>
          <a:p>
            <a:pPr indent="361950" lvl="0" marL="0" rtl="0" algn="l">
              <a:lnSpc>
                <a:spcPct val="90000"/>
              </a:lnSpc>
              <a:spcBef>
                <a:spcPts val="1000"/>
              </a:spcBef>
              <a:spcAft>
                <a:spcPts val="0"/>
              </a:spcAft>
              <a:buClr>
                <a:schemeClr val="dk1"/>
              </a:buClr>
              <a:buSzPts val="1600"/>
              <a:buNone/>
            </a:pPr>
            <a:r>
              <a:rPr lang="uk-UA" sz="1600"/>
              <a:t>4) у разі загибелі (смерті) - 1 мільйон гривень.</a:t>
            </a:r>
            <a:endParaRPr/>
          </a:p>
          <a:p>
            <a:pPr indent="361950" lvl="0" marL="0" rtl="0" algn="l">
              <a:lnSpc>
                <a:spcPct val="90000"/>
              </a:lnSpc>
              <a:spcBef>
                <a:spcPts val="1000"/>
              </a:spcBef>
              <a:spcAft>
                <a:spcPts val="0"/>
              </a:spcAft>
              <a:buClr>
                <a:schemeClr val="dk1"/>
              </a:buClr>
              <a:buSzPts val="1600"/>
              <a:buNone/>
            </a:pPr>
            <a:r>
              <a:t/>
            </a:r>
            <a:endParaRPr sz="1600"/>
          </a:p>
          <a:p>
            <a:pPr indent="361950" lvl="0" marL="0" rtl="0" algn="l">
              <a:lnSpc>
                <a:spcPct val="90000"/>
              </a:lnSpc>
              <a:spcBef>
                <a:spcPts val="1000"/>
              </a:spcBef>
              <a:spcAft>
                <a:spcPts val="0"/>
              </a:spcAft>
              <a:buClr>
                <a:schemeClr val="dk1"/>
              </a:buClr>
              <a:buSzPts val="1600"/>
              <a:buNone/>
            </a:pPr>
            <a:r>
              <a:rPr lang="uk-UA" sz="1600"/>
              <a:t>До членів сімей загиблих (померлих) осіб, зазначених у частині першій цієї статті, належать:</a:t>
            </a:r>
            <a:endParaRPr/>
          </a:p>
          <a:p>
            <a:pPr indent="361950" lvl="0" marL="0" rtl="0" algn="l">
              <a:lnSpc>
                <a:spcPct val="90000"/>
              </a:lnSpc>
              <a:spcBef>
                <a:spcPts val="1000"/>
              </a:spcBef>
              <a:spcAft>
                <a:spcPts val="0"/>
              </a:spcAft>
              <a:buClr>
                <a:schemeClr val="dk1"/>
              </a:buClr>
              <a:buSzPts val="1600"/>
              <a:buNone/>
            </a:pPr>
            <a:r>
              <a:rPr lang="uk-UA" sz="1600"/>
              <a:t>1) батьки, якщо вони до досягнення загиблим (померлим) повноліття не були позбавлені стосовно нього батьківських прав;</a:t>
            </a:r>
            <a:endParaRPr/>
          </a:p>
          <a:p>
            <a:pPr indent="361950" lvl="0" marL="0" rtl="0" algn="l">
              <a:lnSpc>
                <a:spcPct val="90000"/>
              </a:lnSpc>
              <a:spcBef>
                <a:spcPts val="1000"/>
              </a:spcBef>
              <a:spcAft>
                <a:spcPts val="0"/>
              </a:spcAft>
              <a:buClr>
                <a:schemeClr val="dk1"/>
              </a:buClr>
              <a:buSzPts val="1600"/>
              <a:buNone/>
            </a:pPr>
            <a:r>
              <a:rPr lang="uk-UA" sz="1600"/>
              <a:t>2) один із подружжя, який не одружився вдруге;</a:t>
            </a:r>
            <a:endParaRPr/>
          </a:p>
          <a:p>
            <a:pPr indent="361950" lvl="0" marL="0" rtl="0" algn="l">
              <a:lnSpc>
                <a:spcPct val="90000"/>
              </a:lnSpc>
              <a:spcBef>
                <a:spcPts val="1000"/>
              </a:spcBef>
              <a:spcAft>
                <a:spcPts val="0"/>
              </a:spcAft>
              <a:buClr>
                <a:schemeClr val="dk1"/>
              </a:buClr>
              <a:buSzPts val="1600"/>
              <a:buNone/>
            </a:pPr>
            <a:r>
              <a:rPr lang="uk-UA" sz="1600"/>
              <a:t>3) малолітні та/або неповнолітні діти;</a:t>
            </a:r>
            <a:endParaRPr/>
          </a:p>
          <a:p>
            <a:pPr indent="361950" lvl="0" marL="0" rtl="0" algn="l">
              <a:lnSpc>
                <a:spcPct val="90000"/>
              </a:lnSpc>
              <a:spcBef>
                <a:spcPts val="1000"/>
              </a:spcBef>
              <a:spcAft>
                <a:spcPts val="0"/>
              </a:spcAft>
              <a:buClr>
                <a:schemeClr val="dk1"/>
              </a:buClr>
              <a:buSzPts val="1600"/>
              <a:buNone/>
            </a:pPr>
            <a:r>
              <a:rPr lang="uk-UA" sz="1600"/>
              <a:t>4) повнолітні діти, які навчаються … до досягнення ними 23 років;</a:t>
            </a:r>
            <a:endParaRPr/>
          </a:p>
          <a:p>
            <a:pPr indent="361950" lvl="0" marL="0" rtl="0" algn="l">
              <a:lnSpc>
                <a:spcPct val="90000"/>
              </a:lnSpc>
              <a:spcBef>
                <a:spcPts val="1000"/>
              </a:spcBef>
              <a:spcAft>
                <a:spcPts val="0"/>
              </a:spcAft>
              <a:buClr>
                <a:schemeClr val="dk1"/>
              </a:buClr>
              <a:buSzPts val="1600"/>
              <a:buNone/>
            </a:pPr>
            <a:r>
              <a:rPr lang="uk-UA" sz="1600"/>
              <a:t>5) повнолітні діти, які не мають (і не мали) своїх сімей;</a:t>
            </a:r>
            <a:endParaRPr/>
          </a:p>
          <a:p>
            <a:pPr indent="361950" lvl="0" marL="0" rtl="0" algn="l">
              <a:lnSpc>
                <a:spcPct val="90000"/>
              </a:lnSpc>
              <a:spcBef>
                <a:spcPts val="1000"/>
              </a:spcBef>
              <a:spcAft>
                <a:spcPts val="0"/>
              </a:spcAft>
              <a:buClr>
                <a:schemeClr val="dk1"/>
              </a:buClr>
              <a:buSzPts val="1600"/>
              <a:buNone/>
            </a:pPr>
            <a:r>
              <a:rPr lang="uk-UA" sz="1600"/>
              <a:t>6) повнолітні діти, які мають свої сім’ї, але стали особами з інвалідністю до досягнення повноліття;</a:t>
            </a:r>
            <a:endParaRPr/>
          </a:p>
          <a:p>
            <a:pPr indent="361950" lvl="0" marL="0" rtl="0" algn="l">
              <a:lnSpc>
                <a:spcPct val="90000"/>
              </a:lnSpc>
              <a:spcBef>
                <a:spcPts val="1000"/>
              </a:spcBef>
              <a:spcAft>
                <a:spcPts val="0"/>
              </a:spcAft>
              <a:buClr>
                <a:schemeClr val="dk1"/>
              </a:buClr>
              <a:buSzPts val="1600"/>
              <a:buNone/>
            </a:pPr>
            <a:r>
              <a:rPr lang="uk-UA" sz="1600"/>
              <a:t>7) утриманці загиблого (померлого), яким у зв’язку з цим виплачується пенсія.</a:t>
            </a:r>
            <a:endParaRPr/>
          </a:p>
        </p:txBody>
      </p:sp>
      <p:sp>
        <p:nvSpPr>
          <p:cNvPr id="443" name="Google Shape;443;p67"/>
          <p:cNvSpPr txBox="1"/>
          <p:nvPr/>
        </p:nvSpPr>
        <p:spPr>
          <a:xfrm>
            <a:off x="6101751" y="68952"/>
            <a:ext cx="4822171" cy="1489554"/>
          </a:xfrm>
          <a:prstGeom prst="rect">
            <a:avLst/>
          </a:prstGeom>
          <a:noFill/>
          <a:ln>
            <a:noFill/>
          </a:ln>
        </p:spPr>
        <p:txBody>
          <a:bodyPr anchorCtr="0" anchor="ctr" bIns="45700" lIns="91425" spcFirstLastPara="1" rIns="91425" wrap="square" tIns="45700">
            <a:normAutofit fontScale="97500"/>
          </a:bodyPr>
          <a:lstStyle/>
          <a:p>
            <a:pPr indent="0" lvl="0" marL="0" marR="0" rtl="0" algn="ctr">
              <a:lnSpc>
                <a:spcPct val="90000"/>
              </a:lnSpc>
              <a:spcBef>
                <a:spcPts val="0"/>
              </a:spcBef>
              <a:spcAft>
                <a:spcPts val="0"/>
              </a:spcAft>
              <a:buClr>
                <a:srgbClr val="00B0F0"/>
              </a:buClr>
              <a:buSzPct val="100000"/>
              <a:buFont typeface="Calibri"/>
              <a:buNone/>
            </a:pPr>
            <a:r>
              <a:rPr b="1" lang="uk-UA" sz="2000">
                <a:solidFill>
                  <a:srgbClr val="00B0F0"/>
                </a:solidFill>
                <a:latin typeface="Calibri"/>
                <a:ea typeface="Calibri"/>
                <a:cs typeface="Calibri"/>
                <a:sym typeface="Calibri"/>
              </a:rPr>
              <a:t>Гарантії публічним службовця, що постраждали в результаті військової агресії</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 name="Shape 447"/>
        <p:cNvGrpSpPr/>
        <p:nvPr/>
      </p:nvGrpSpPr>
      <p:grpSpPr>
        <a:xfrm>
          <a:off x="0" y="0"/>
          <a:ext cx="0" cy="0"/>
          <a:chOff x="0" y="0"/>
          <a:chExt cx="0" cy="0"/>
        </a:xfrm>
      </p:grpSpPr>
      <p:pic>
        <p:nvPicPr>
          <p:cNvPr id="448" name="Google Shape;448;p68"/>
          <p:cNvPicPr preferRelativeResize="0"/>
          <p:nvPr>
            <p:ph idx="1" type="body"/>
          </p:nvPr>
        </p:nvPicPr>
        <p:blipFill rotWithShape="1">
          <a:blip r:embed="rId3">
            <a:alphaModFix/>
          </a:blip>
          <a:srcRect b="0" l="0" r="0" t="0"/>
          <a:stretch/>
        </p:blipFill>
        <p:spPr>
          <a:xfrm>
            <a:off x="0" y="0"/>
            <a:ext cx="12192000" cy="6858000"/>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 name="Shape 452"/>
        <p:cNvGrpSpPr/>
        <p:nvPr/>
      </p:nvGrpSpPr>
      <p:grpSpPr>
        <a:xfrm>
          <a:off x="0" y="0"/>
          <a:ext cx="0" cy="0"/>
          <a:chOff x="0" y="0"/>
          <a:chExt cx="0" cy="0"/>
        </a:xfrm>
      </p:grpSpPr>
      <p:sp>
        <p:nvSpPr>
          <p:cNvPr id="453" name="Google Shape;453;p69"/>
          <p:cNvSpPr txBox="1"/>
          <p:nvPr>
            <p:ph type="title"/>
          </p:nvPr>
        </p:nvSpPr>
        <p:spPr>
          <a:xfrm>
            <a:off x="154213" y="134936"/>
            <a:ext cx="11847287" cy="1690688"/>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B0F0"/>
              </a:buClr>
              <a:buSzPts val="3000"/>
              <a:buFont typeface="Calibri"/>
              <a:buNone/>
            </a:pPr>
            <a:r>
              <a:rPr b="1" lang="uk-UA" sz="3000">
                <a:solidFill>
                  <a:srgbClr val="00B0F0"/>
                </a:solidFill>
              </a:rPr>
              <a:t>Постановою Кабінету Міністрів України від 23 травня 2023 року </a:t>
            </a:r>
            <a:br>
              <a:rPr b="1" lang="uk-UA" sz="3000">
                <a:solidFill>
                  <a:srgbClr val="00B0F0"/>
                </a:solidFill>
              </a:rPr>
            </a:br>
            <a:r>
              <a:rPr b="1" lang="uk-UA" sz="3000">
                <a:solidFill>
                  <a:srgbClr val="00B0F0"/>
                </a:solidFill>
              </a:rPr>
              <a:t>№ 524 «Про реалізацію експериментального проекту щодо створення резерву працівників державних органів для роботи на деокупованих територіях України»</a:t>
            </a:r>
            <a:endParaRPr/>
          </a:p>
        </p:txBody>
      </p:sp>
      <p:sp>
        <p:nvSpPr>
          <p:cNvPr id="454" name="Google Shape;454;p69"/>
          <p:cNvSpPr txBox="1"/>
          <p:nvPr>
            <p:ph idx="1" type="body"/>
          </p:nvPr>
        </p:nvSpPr>
        <p:spPr>
          <a:xfrm>
            <a:off x="201335" y="1825624"/>
            <a:ext cx="11990665" cy="5032376"/>
          </a:xfrm>
          <a:prstGeom prst="rect">
            <a:avLst/>
          </a:prstGeom>
          <a:noFill/>
          <a:ln>
            <a:noFill/>
          </a:ln>
        </p:spPr>
        <p:txBody>
          <a:bodyPr anchorCtr="0" anchor="t" bIns="45700" lIns="91425" spcFirstLastPara="1" rIns="91425" wrap="square" tIns="45700">
            <a:normAutofit/>
          </a:bodyPr>
          <a:lstStyle/>
          <a:p>
            <a:pPr indent="0" lvl="0" marL="0" rtl="0" algn="just">
              <a:lnSpc>
                <a:spcPct val="90000"/>
              </a:lnSpc>
              <a:spcBef>
                <a:spcPts val="0"/>
              </a:spcBef>
              <a:spcAft>
                <a:spcPts val="0"/>
              </a:spcAft>
              <a:buClr>
                <a:schemeClr val="dk1"/>
              </a:buClr>
              <a:buSzPts val="2800"/>
              <a:buNone/>
            </a:pPr>
            <a:r>
              <a:rPr lang="uk-UA"/>
              <a:t>	Метою створення резерву </a:t>
            </a:r>
            <a:r>
              <a:rPr b="1" lang="uk-UA">
                <a:solidFill>
                  <a:srgbClr val="00B0F0"/>
                </a:solidFill>
              </a:rPr>
              <a:t>є забезпечення районних, обласних військових адміністрацій, військових адміністрацій населених пунктів, інших державних органів, які утворені або відновили роботу на деокупованих територіях України, персоналом для практичного виконання завдань і функцій держави на цих територіях</a:t>
            </a:r>
            <a:r>
              <a:rPr lang="uk-UA">
                <a:solidFill>
                  <a:srgbClr val="00B0F0"/>
                </a:solidFill>
              </a:rPr>
              <a:t>.</a:t>
            </a:r>
            <a:endParaRPr/>
          </a:p>
          <a:p>
            <a:pPr indent="0" lvl="0" marL="0" rtl="0" algn="just">
              <a:lnSpc>
                <a:spcPct val="90000"/>
              </a:lnSpc>
              <a:spcBef>
                <a:spcPts val="1000"/>
              </a:spcBef>
              <a:spcAft>
                <a:spcPts val="0"/>
              </a:spcAft>
              <a:buClr>
                <a:schemeClr val="dk1"/>
              </a:buClr>
              <a:buSzPts val="2800"/>
              <a:buNone/>
            </a:pPr>
            <a:r>
              <a:rPr lang="uk-UA"/>
              <a:t>	Резерв формується з осіб, які виявили бажання працювати в державних органах на деокупованих територіях на посадах державної служби.</a:t>
            </a:r>
            <a:endParaRPr/>
          </a:p>
          <a:p>
            <a:pPr indent="0" lvl="0" marL="0" rtl="0" algn="just">
              <a:lnSpc>
                <a:spcPct val="90000"/>
              </a:lnSpc>
              <a:spcBef>
                <a:spcPts val="1000"/>
              </a:spcBef>
              <a:spcAft>
                <a:spcPts val="0"/>
              </a:spcAft>
              <a:buClr>
                <a:schemeClr val="dk1"/>
              </a:buClr>
              <a:buSzPts val="2800"/>
              <a:buNone/>
            </a:pPr>
            <a:r>
              <a:rPr lang="uk-UA"/>
              <a:t>	Для автоматизації та цифровізації резерву функціонує </a:t>
            </a:r>
            <a:r>
              <a:rPr b="1" lang="uk-UA">
                <a:solidFill>
                  <a:srgbClr val="00B0F0"/>
                </a:solidFill>
              </a:rPr>
              <a:t>інформаційно-комунікаційна система</a:t>
            </a:r>
            <a:r>
              <a:rPr lang="uk-UA">
                <a:solidFill>
                  <a:srgbClr val="00B0F0"/>
                </a:solidFill>
              </a:rPr>
              <a:t>, </a:t>
            </a:r>
            <a:r>
              <a:rPr lang="uk-UA"/>
              <a:t>що містить відомості про осіб, зарахованих до резерву. Технічним адміністратором системи є НАДС.</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pic>
        <p:nvPicPr>
          <p:cNvPr descr="Зображення, що містить текст, електроніка, знімок екрана, монітор" id="459" name="Google Shape;459;p70"/>
          <p:cNvPicPr preferRelativeResize="0"/>
          <p:nvPr>
            <p:ph idx="1" type="body"/>
          </p:nvPr>
        </p:nvPicPr>
        <p:blipFill rotWithShape="1">
          <a:blip r:embed="rId3">
            <a:alphaModFix/>
          </a:blip>
          <a:srcRect b="0" l="0" r="0" t="0"/>
          <a:stretch/>
        </p:blipFill>
        <p:spPr>
          <a:xfrm>
            <a:off x="0" y="1"/>
            <a:ext cx="12108142" cy="6858000"/>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pic>
        <p:nvPicPr>
          <p:cNvPr id="464" name="Google Shape;464;p71"/>
          <p:cNvPicPr preferRelativeResize="0"/>
          <p:nvPr/>
        </p:nvPicPr>
        <p:blipFill rotWithShape="1">
          <a:blip r:embed="rId3">
            <a:alphaModFix/>
          </a:blip>
          <a:srcRect b="0" l="0" r="0" t="0"/>
          <a:stretch/>
        </p:blipFill>
        <p:spPr>
          <a:xfrm>
            <a:off x="0" y="-3048"/>
            <a:ext cx="12186586" cy="6861047"/>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sp>
        <p:nvSpPr>
          <p:cNvPr id="469" name="Google Shape;469;p72"/>
          <p:cNvSpPr txBox="1"/>
          <p:nvPr>
            <p:ph type="title"/>
          </p:nvPr>
        </p:nvSpPr>
        <p:spPr>
          <a:xfrm>
            <a:off x="0" y="0"/>
            <a:ext cx="12192000" cy="570451"/>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00B0F0"/>
              </a:buClr>
              <a:buSzPts val="3200"/>
              <a:buFont typeface="Calibri"/>
              <a:buNone/>
            </a:pPr>
            <a:r>
              <a:rPr b="1" lang="uk-UA" sz="3200">
                <a:solidFill>
                  <a:srgbClr val="00B0F0"/>
                </a:solidFill>
              </a:rPr>
              <a:t>Алгоритм зарахування до резерву</a:t>
            </a:r>
            <a:endParaRPr/>
          </a:p>
        </p:txBody>
      </p:sp>
      <p:sp>
        <p:nvSpPr>
          <p:cNvPr id="470" name="Google Shape;470;p72"/>
          <p:cNvSpPr txBox="1"/>
          <p:nvPr>
            <p:ph idx="1" type="body"/>
          </p:nvPr>
        </p:nvSpPr>
        <p:spPr>
          <a:xfrm>
            <a:off x="78828" y="827902"/>
            <a:ext cx="6890383" cy="5908457"/>
          </a:xfrm>
          <a:prstGeom prst="rect">
            <a:avLst/>
          </a:prstGeom>
          <a:noFill/>
          <a:ln>
            <a:noFill/>
          </a:ln>
        </p:spPr>
        <p:txBody>
          <a:bodyPr anchorCtr="0" anchor="t" bIns="45700" lIns="91425" spcFirstLastPara="1" rIns="91425" wrap="square" tIns="45700">
            <a:normAutofit fontScale="55000" lnSpcReduction="20000"/>
          </a:bodyPr>
          <a:lstStyle/>
          <a:p>
            <a:pPr indent="0" lvl="1" marL="457200" rtl="0" algn="just">
              <a:lnSpc>
                <a:spcPct val="90000"/>
              </a:lnSpc>
              <a:spcBef>
                <a:spcPts val="0"/>
              </a:spcBef>
              <a:spcAft>
                <a:spcPts val="0"/>
              </a:spcAft>
              <a:buClr>
                <a:schemeClr val="dk1"/>
              </a:buClr>
              <a:buSzPct val="100000"/>
              <a:buNone/>
            </a:pPr>
            <a:r>
              <a:rPr lang="uk-UA"/>
              <a:t>Зарахування особи до резерву здійснюється на підставі анкети, яка заповнюється в електронній формі. </a:t>
            </a:r>
            <a:endParaRPr/>
          </a:p>
          <a:p>
            <a:pPr indent="0" lvl="1" marL="457200" rtl="0" algn="just">
              <a:lnSpc>
                <a:spcPct val="90000"/>
              </a:lnSpc>
              <a:spcBef>
                <a:spcPts val="500"/>
              </a:spcBef>
              <a:spcAft>
                <a:spcPts val="0"/>
              </a:spcAft>
              <a:buClr>
                <a:schemeClr val="dk1"/>
              </a:buClr>
              <a:buSzPct val="100000"/>
              <a:buNone/>
            </a:pPr>
            <a:r>
              <a:t/>
            </a:r>
            <a:endParaRPr/>
          </a:p>
          <a:p>
            <a:pPr indent="0" lvl="1" marL="457200" rtl="0" algn="just">
              <a:lnSpc>
                <a:spcPct val="90000"/>
              </a:lnSpc>
              <a:spcBef>
                <a:spcPts val="500"/>
              </a:spcBef>
              <a:spcAft>
                <a:spcPts val="0"/>
              </a:spcAft>
              <a:buClr>
                <a:schemeClr val="dk1"/>
              </a:buClr>
              <a:buSzPct val="100000"/>
              <a:buNone/>
            </a:pPr>
            <a:r>
              <a:rPr lang="uk-UA"/>
              <a:t>Для реєстрації в системі та заповнення анкети необхідно перейти за лінком -  https://reserve.nads.gov.ua/    </a:t>
            </a:r>
            <a:endParaRPr/>
          </a:p>
          <a:p>
            <a:pPr indent="0" lvl="1" marL="457200" rtl="0" algn="just">
              <a:lnSpc>
                <a:spcPct val="90000"/>
              </a:lnSpc>
              <a:spcBef>
                <a:spcPts val="500"/>
              </a:spcBef>
              <a:spcAft>
                <a:spcPts val="0"/>
              </a:spcAft>
              <a:buClr>
                <a:schemeClr val="dk1"/>
              </a:buClr>
              <a:buSzPct val="100000"/>
              <a:buNone/>
            </a:pPr>
            <a:r>
              <a:t/>
            </a:r>
            <a:endParaRPr/>
          </a:p>
          <a:p>
            <a:pPr indent="0" lvl="1" marL="457200" rtl="0" algn="just">
              <a:lnSpc>
                <a:spcPct val="90000"/>
              </a:lnSpc>
              <a:spcBef>
                <a:spcPts val="500"/>
              </a:spcBef>
              <a:spcAft>
                <a:spcPts val="0"/>
              </a:spcAft>
              <a:buClr>
                <a:schemeClr val="dk1"/>
              </a:buClr>
              <a:buSzPct val="100000"/>
              <a:buNone/>
            </a:pPr>
            <a:r>
              <a:rPr lang="uk-UA"/>
              <a:t>Кроки: </a:t>
            </a:r>
            <a:endParaRPr/>
          </a:p>
          <a:p>
            <a:pPr indent="0" lvl="1" marL="457200" rtl="0" algn="just">
              <a:lnSpc>
                <a:spcPct val="90000"/>
              </a:lnSpc>
              <a:spcBef>
                <a:spcPts val="500"/>
              </a:spcBef>
              <a:spcAft>
                <a:spcPts val="0"/>
              </a:spcAft>
              <a:buClr>
                <a:schemeClr val="dk1"/>
              </a:buClr>
              <a:buSzPct val="100000"/>
              <a:buNone/>
            </a:pPr>
            <a:r>
              <a:t/>
            </a:r>
            <a:endParaRPr/>
          </a:p>
          <a:p>
            <a:pPr indent="0" lvl="1" marL="457200" rtl="0" algn="just">
              <a:lnSpc>
                <a:spcPct val="90000"/>
              </a:lnSpc>
              <a:spcBef>
                <a:spcPts val="500"/>
              </a:spcBef>
              <a:spcAft>
                <a:spcPts val="0"/>
              </a:spcAft>
              <a:buClr>
                <a:schemeClr val="accent1"/>
              </a:buClr>
              <a:buSzPct val="100000"/>
              <a:buNone/>
            </a:pPr>
            <a:r>
              <a:rPr b="1" lang="uk-UA">
                <a:solidFill>
                  <a:schemeClr val="accent1"/>
                </a:solidFill>
              </a:rPr>
              <a:t>Крок 1</a:t>
            </a:r>
            <a:r>
              <a:rPr lang="uk-UA">
                <a:solidFill>
                  <a:schemeClr val="accent1"/>
                </a:solidFill>
              </a:rPr>
              <a:t>:</a:t>
            </a:r>
            <a:r>
              <a:rPr lang="uk-UA"/>
              <a:t> Зареєструйтеся в системі. Для цього натисніть «Реєстрація нового користувача».</a:t>
            </a:r>
            <a:endParaRPr/>
          </a:p>
          <a:p>
            <a:pPr indent="0" lvl="1" marL="457200" rtl="0" algn="just">
              <a:lnSpc>
                <a:spcPct val="90000"/>
              </a:lnSpc>
              <a:spcBef>
                <a:spcPts val="500"/>
              </a:spcBef>
              <a:spcAft>
                <a:spcPts val="0"/>
              </a:spcAft>
              <a:buClr>
                <a:schemeClr val="dk1"/>
              </a:buClr>
              <a:buSzPct val="100000"/>
              <a:buNone/>
            </a:pPr>
            <a:r>
              <a:t/>
            </a:r>
            <a:endParaRPr/>
          </a:p>
          <a:p>
            <a:pPr indent="0" lvl="1" marL="457200" rtl="0" algn="just">
              <a:lnSpc>
                <a:spcPct val="90000"/>
              </a:lnSpc>
              <a:spcBef>
                <a:spcPts val="500"/>
              </a:spcBef>
              <a:spcAft>
                <a:spcPts val="0"/>
              </a:spcAft>
              <a:buClr>
                <a:schemeClr val="accent1"/>
              </a:buClr>
              <a:buSzPct val="100000"/>
              <a:buNone/>
            </a:pPr>
            <a:r>
              <a:rPr b="1" lang="uk-UA">
                <a:solidFill>
                  <a:schemeClr val="accent1"/>
                </a:solidFill>
              </a:rPr>
              <a:t>Крок 2</a:t>
            </a:r>
            <a:r>
              <a:rPr lang="uk-UA">
                <a:solidFill>
                  <a:schemeClr val="accent1"/>
                </a:solidFill>
              </a:rPr>
              <a:t>.</a:t>
            </a:r>
            <a:r>
              <a:rPr lang="uk-UA"/>
              <a:t> Після реєстрації, у вкладці «Мій резерв» заповніть Анкету. Будь ласка, уважно заповніть усі поля Анкети та перевірте коректність внесення інформації. </a:t>
            </a:r>
            <a:endParaRPr/>
          </a:p>
          <a:p>
            <a:pPr indent="0" lvl="1" marL="457200" rtl="0" algn="just">
              <a:lnSpc>
                <a:spcPct val="90000"/>
              </a:lnSpc>
              <a:spcBef>
                <a:spcPts val="500"/>
              </a:spcBef>
              <a:spcAft>
                <a:spcPts val="0"/>
              </a:spcAft>
              <a:buClr>
                <a:schemeClr val="dk1"/>
              </a:buClr>
              <a:buSzPct val="100000"/>
              <a:buNone/>
            </a:pPr>
            <a:r>
              <a:t/>
            </a:r>
            <a:endParaRPr/>
          </a:p>
          <a:p>
            <a:pPr indent="0" lvl="1" marL="457200" rtl="0" algn="just">
              <a:lnSpc>
                <a:spcPct val="90000"/>
              </a:lnSpc>
              <a:spcBef>
                <a:spcPts val="500"/>
              </a:spcBef>
              <a:spcAft>
                <a:spcPts val="0"/>
              </a:spcAft>
              <a:buClr>
                <a:schemeClr val="accent1"/>
              </a:buClr>
              <a:buSzPct val="100000"/>
              <a:buNone/>
            </a:pPr>
            <a:r>
              <a:rPr b="1" lang="uk-UA">
                <a:solidFill>
                  <a:schemeClr val="accent1"/>
                </a:solidFill>
              </a:rPr>
              <a:t>Крок 3</a:t>
            </a:r>
            <a:r>
              <a:rPr lang="uk-UA"/>
              <a:t>: Очікуйте, на зазначену Вами в Анкеті адресу електронної пошти, повідомлення від НАДС щодо зарахування чи відмову у зарахуванні до резерву з відповідним обґрунтуванням.</a:t>
            </a:r>
            <a:endParaRPr/>
          </a:p>
          <a:p>
            <a:pPr indent="0" lvl="1" marL="457200" rtl="0" algn="just">
              <a:lnSpc>
                <a:spcPct val="90000"/>
              </a:lnSpc>
              <a:spcBef>
                <a:spcPts val="500"/>
              </a:spcBef>
              <a:spcAft>
                <a:spcPts val="0"/>
              </a:spcAft>
              <a:buClr>
                <a:schemeClr val="dk1"/>
              </a:buClr>
              <a:buSzPct val="100000"/>
              <a:buNone/>
            </a:pPr>
            <a:r>
              <a:t/>
            </a:r>
            <a:endParaRPr/>
          </a:p>
          <a:p>
            <a:pPr indent="0" lvl="1" marL="457200" rtl="0" algn="just">
              <a:lnSpc>
                <a:spcPct val="90000"/>
              </a:lnSpc>
              <a:spcBef>
                <a:spcPts val="500"/>
              </a:spcBef>
              <a:spcAft>
                <a:spcPts val="0"/>
              </a:spcAft>
              <a:buClr>
                <a:schemeClr val="accent1"/>
              </a:buClr>
              <a:buSzPct val="100000"/>
              <a:buNone/>
            </a:pPr>
            <a:r>
              <a:rPr b="1" lang="uk-UA">
                <a:solidFill>
                  <a:schemeClr val="accent1"/>
                </a:solidFill>
              </a:rPr>
              <a:t>Крок 4</a:t>
            </a:r>
            <a:r>
              <a:rPr lang="uk-UA">
                <a:solidFill>
                  <a:schemeClr val="accent1"/>
                </a:solidFill>
              </a:rPr>
              <a:t>:</a:t>
            </a:r>
            <a:r>
              <a:rPr lang="uk-UA"/>
              <a:t> Протягом п’яти календарних днів після отримання підтвердження про зарахування до резерву пройдіть тестування на загальну ерудицію, а також заповніть мотиваційний опитувальник. </a:t>
            </a:r>
            <a:endParaRPr/>
          </a:p>
          <a:p>
            <a:pPr indent="0" lvl="1" marL="457200" rtl="0" algn="just">
              <a:lnSpc>
                <a:spcPct val="90000"/>
              </a:lnSpc>
              <a:spcBef>
                <a:spcPts val="500"/>
              </a:spcBef>
              <a:spcAft>
                <a:spcPts val="0"/>
              </a:spcAft>
              <a:buClr>
                <a:schemeClr val="dk1"/>
              </a:buClr>
              <a:buSzPct val="100000"/>
              <a:buNone/>
            </a:pPr>
            <a:r>
              <a:t/>
            </a:r>
            <a:endParaRPr/>
          </a:p>
          <a:p>
            <a:pPr indent="0" lvl="1" marL="457200" rtl="0" algn="just">
              <a:lnSpc>
                <a:spcPct val="90000"/>
              </a:lnSpc>
              <a:spcBef>
                <a:spcPts val="500"/>
              </a:spcBef>
              <a:spcAft>
                <a:spcPts val="0"/>
              </a:spcAft>
              <a:buClr>
                <a:schemeClr val="dk1"/>
              </a:buClr>
              <a:buSzPct val="100000"/>
              <a:buNone/>
            </a:pPr>
            <a:r>
              <a:rPr lang="uk-UA"/>
              <a:t>Важливо! Результати тестування і опитування не призведуть до виключення з резерву. </a:t>
            </a:r>
            <a:endParaRPr/>
          </a:p>
          <a:p>
            <a:pPr indent="0" lvl="1" marL="457200" rtl="0" algn="just">
              <a:lnSpc>
                <a:spcPct val="90000"/>
              </a:lnSpc>
              <a:spcBef>
                <a:spcPts val="500"/>
              </a:spcBef>
              <a:spcAft>
                <a:spcPts val="0"/>
              </a:spcAft>
              <a:buClr>
                <a:schemeClr val="dk1"/>
              </a:buClr>
              <a:buSzPct val="100000"/>
              <a:buNone/>
            </a:pPr>
            <a:r>
              <a:t/>
            </a:r>
            <a:endParaRPr/>
          </a:p>
          <a:p>
            <a:pPr indent="0" lvl="1" marL="457200" rtl="0" algn="just">
              <a:lnSpc>
                <a:spcPct val="90000"/>
              </a:lnSpc>
              <a:spcBef>
                <a:spcPts val="500"/>
              </a:spcBef>
              <a:spcAft>
                <a:spcPts val="0"/>
              </a:spcAft>
              <a:buClr>
                <a:schemeClr val="accent1"/>
              </a:buClr>
              <a:buSzPct val="100000"/>
              <a:buNone/>
            </a:pPr>
            <a:r>
              <a:rPr b="1" lang="uk-UA">
                <a:solidFill>
                  <a:schemeClr val="accent1"/>
                </a:solidFill>
              </a:rPr>
              <a:t>Крок 5</a:t>
            </a:r>
            <a:r>
              <a:rPr lang="uk-UA">
                <a:solidFill>
                  <a:schemeClr val="accent1"/>
                </a:solidFill>
              </a:rPr>
              <a:t>.</a:t>
            </a:r>
            <a:r>
              <a:rPr lang="uk-UA"/>
              <a:t> Ваша Анкета вже доступна для потенційних роботодавців. Очікуйте лист або дзвінок з пропозицією працевлаштування.</a:t>
            </a:r>
            <a:endParaRPr/>
          </a:p>
          <a:p>
            <a:pPr indent="0" lvl="1" marL="457200" rtl="0" algn="just">
              <a:lnSpc>
                <a:spcPct val="90000"/>
              </a:lnSpc>
              <a:spcBef>
                <a:spcPts val="500"/>
              </a:spcBef>
              <a:spcAft>
                <a:spcPts val="0"/>
              </a:spcAft>
              <a:buClr>
                <a:schemeClr val="dk1"/>
              </a:buClr>
              <a:buSzPct val="100000"/>
              <a:buNone/>
            </a:pPr>
            <a:r>
              <a:t/>
            </a:r>
            <a:endParaRPr/>
          </a:p>
          <a:p>
            <a:pPr indent="0" lvl="1" marL="457200" rtl="0" algn="just">
              <a:lnSpc>
                <a:spcPct val="90000"/>
              </a:lnSpc>
              <a:spcBef>
                <a:spcPts val="500"/>
              </a:spcBef>
              <a:spcAft>
                <a:spcPts val="0"/>
              </a:spcAft>
              <a:buClr>
                <a:schemeClr val="dk1"/>
              </a:buClr>
              <a:buSzPct val="100000"/>
              <a:buNone/>
            </a:pPr>
            <a:r>
              <a:rPr lang="uk-UA"/>
              <a:t>Важливо! Особа, зарахована до резерву, може бути виключена з нього шляхом подання до НАДС відповідної заяви. Для цього, заповніть заяву за формою та надішліть її на адресу електронної пошти: reserve-exit@nads.gov.ua. </a:t>
            </a:r>
            <a:endParaRPr/>
          </a:p>
        </p:txBody>
      </p:sp>
      <p:pic>
        <p:nvPicPr>
          <p:cNvPr id="471" name="Google Shape;471;p72"/>
          <p:cNvPicPr preferRelativeResize="0"/>
          <p:nvPr/>
        </p:nvPicPr>
        <p:blipFill rotWithShape="1">
          <a:blip r:embed="rId3">
            <a:alphaModFix/>
          </a:blip>
          <a:srcRect b="0" l="0" r="0" t="0"/>
          <a:stretch/>
        </p:blipFill>
        <p:spPr>
          <a:xfrm>
            <a:off x="7075213" y="2223484"/>
            <a:ext cx="5116787" cy="2509153"/>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pic>
        <p:nvPicPr>
          <p:cNvPr id="476" name="Google Shape;476;p73"/>
          <p:cNvPicPr preferRelativeResize="0"/>
          <p:nvPr>
            <p:ph idx="1" type="body"/>
          </p:nvPr>
        </p:nvPicPr>
        <p:blipFill rotWithShape="1">
          <a:blip r:embed="rId3">
            <a:alphaModFix/>
          </a:blip>
          <a:srcRect b="0" l="0" r="0" t="0"/>
          <a:stretch/>
        </p:blipFill>
        <p:spPr>
          <a:xfrm>
            <a:off x="0" y="-1"/>
            <a:ext cx="4841421" cy="6834949"/>
          </a:xfrm>
          <a:prstGeom prst="rect">
            <a:avLst/>
          </a:prstGeom>
          <a:noFill/>
          <a:ln>
            <a:noFill/>
          </a:ln>
        </p:spPr>
      </p:pic>
      <p:pic>
        <p:nvPicPr>
          <p:cNvPr id="477" name="Google Shape;477;p73"/>
          <p:cNvPicPr preferRelativeResize="0"/>
          <p:nvPr/>
        </p:nvPicPr>
        <p:blipFill rotWithShape="1">
          <a:blip r:embed="rId4">
            <a:alphaModFix/>
          </a:blip>
          <a:srcRect b="0" l="0" r="0" t="0"/>
          <a:stretch/>
        </p:blipFill>
        <p:spPr>
          <a:xfrm>
            <a:off x="4348635" y="1302284"/>
            <a:ext cx="7843365" cy="5532664"/>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mt="24000"/>
          </a:blip>
          <a:stretch>
            <a:fillRect/>
          </a:stretch>
        </a:blipFill>
      </p:bgPr>
    </p:bg>
    <p:spTree>
      <p:nvGrpSpPr>
        <p:cNvPr id="481" name="Shape 481"/>
        <p:cNvGrpSpPr/>
        <p:nvPr/>
      </p:nvGrpSpPr>
      <p:grpSpPr>
        <a:xfrm>
          <a:off x="0" y="0"/>
          <a:ext cx="0" cy="0"/>
          <a:chOff x="0" y="0"/>
          <a:chExt cx="0" cy="0"/>
        </a:xfrm>
      </p:grpSpPr>
      <p:sp>
        <p:nvSpPr>
          <p:cNvPr id="482" name="Google Shape;482;p74"/>
          <p:cNvSpPr txBox="1"/>
          <p:nvPr>
            <p:ph idx="1" type="body"/>
          </p:nvPr>
        </p:nvSpPr>
        <p:spPr>
          <a:xfrm>
            <a:off x="94129" y="118777"/>
            <a:ext cx="9243230" cy="1335361"/>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rgbClr val="00B0F0"/>
              </a:buClr>
              <a:buSzPts val="4400"/>
              <a:buNone/>
            </a:pPr>
            <a:r>
              <a:rPr i="1" lang="uk-UA" sz="4400">
                <a:solidFill>
                  <a:srgbClr val="00B0F0"/>
                </a:solidFill>
              </a:rPr>
              <a:t>Припинення державної служби</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6" name="Shape 486"/>
        <p:cNvGrpSpPr/>
        <p:nvPr/>
      </p:nvGrpSpPr>
      <p:grpSpPr>
        <a:xfrm>
          <a:off x="0" y="0"/>
          <a:ext cx="0" cy="0"/>
          <a:chOff x="0" y="0"/>
          <a:chExt cx="0" cy="0"/>
        </a:xfrm>
      </p:grpSpPr>
      <p:sp>
        <p:nvSpPr>
          <p:cNvPr id="487" name="Google Shape;487;p75"/>
          <p:cNvSpPr txBox="1"/>
          <p:nvPr>
            <p:ph type="title"/>
          </p:nvPr>
        </p:nvSpPr>
        <p:spPr>
          <a:xfrm>
            <a:off x="0" y="18256"/>
            <a:ext cx="11071654" cy="1014385"/>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B0F0"/>
              </a:buClr>
              <a:buSzPts val="3200"/>
              <a:buFont typeface="Calibri"/>
              <a:buNone/>
            </a:pPr>
            <a:r>
              <a:rPr b="1" lang="uk-UA" sz="3200">
                <a:solidFill>
                  <a:srgbClr val="00B0F0"/>
                </a:solidFill>
              </a:rPr>
              <a:t>Запобігання безпідставному припиненню держслужби в умовах воєнного стану</a:t>
            </a:r>
            <a:endParaRPr/>
          </a:p>
        </p:txBody>
      </p:sp>
      <p:sp>
        <p:nvSpPr>
          <p:cNvPr id="488" name="Google Shape;488;p75"/>
          <p:cNvSpPr txBox="1"/>
          <p:nvPr>
            <p:ph idx="1" type="body"/>
          </p:nvPr>
        </p:nvSpPr>
        <p:spPr>
          <a:xfrm>
            <a:off x="417785" y="1032641"/>
            <a:ext cx="11540359" cy="5588876"/>
          </a:xfrm>
          <a:prstGeom prst="rect">
            <a:avLst/>
          </a:prstGeom>
          <a:noFill/>
          <a:ln>
            <a:noFill/>
          </a:ln>
        </p:spPr>
        <p:txBody>
          <a:bodyPr anchorCtr="0" anchor="t" bIns="45700" lIns="91425" spcFirstLastPara="1" rIns="91425" wrap="square" tIns="45700">
            <a:normAutofit fontScale="92500" lnSpcReduction="10000"/>
          </a:bodyPr>
          <a:lstStyle/>
          <a:p>
            <a:pPr indent="355600" lvl="0" marL="0" rtl="0" algn="just">
              <a:lnSpc>
                <a:spcPct val="90000"/>
              </a:lnSpc>
              <a:spcBef>
                <a:spcPts val="0"/>
              </a:spcBef>
              <a:spcAft>
                <a:spcPts val="0"/>
              </a:spcAft>
              <a:buClr>
                <a:schemeClr val="dk1"/>
              </a:buClr>
              <a:buSzPct val="100000"/>
              <a:buNone/>
            </a:pPr>
            <a:r>
              <a:rPr b="1" lang="uk-UA"/>
              <a:t>В період дії воєнного стану спостерігаються випадки прийняття суб’єктами призначення рішень про припинення державної служби всупереч вимогам Закону України «Про державну службу» без встановлених ним підстав. Зокрема, зафіксовано такі випадки неправомірних звільнень:</a:t>
            </a:r>
            <a:endParaRPr/>
          </a:p>
          <a:p>
            <a:pPr indent="355600" lvl="0" marL="0" rtl="0" algn="just">
              <a:lnSpc>
                <a:spcPct val="90000"/>
              </a:lnSpc>
              <a:spcBef>
                <a:spcPts val="1000"/>
              </a:spcBef>
              <a:spcAft>
                <a:spcPts val="0"/>
              </a:spcAft>
              <a:buClr>
                <a:schemeClr val="dk1"/>
              </a:buClr>
              <a:buSzPct val="100000"/>
              <a:buNone/>
            </a:pPr>
            <a:r>
              <a:rPr lang="uk-UA"/>
              <a:t>- у зв’язку зі зміною істотних умов державної служби </a:t>
            </a:r>
            <a:r>
              <a:rPr lang="uk-UA">
                <a:solidFill>
                  <a:srgbClr val="00B0F0"/>
                </a:solidFill>
              </a:rPr>
              <a:t>(</a:t>
            </a:r>
            <a:r>
              <a:rPr b="1" lang="uk-UA">
                <a:solidFill>
                  <a:srgbClr val="00B0F0"/>
                </a:solidFill>
              </a:rPr>
              <a:t>без дотримання передбачених Законом вимог до цієї процедури щодо попереднього повідомлення про таку зміну та одержання у встановленому порядку заяви про звільнення, переведення на іншу запропоновану посаду або згоди на продовження державної служби</a:t>
            </a:r>
            <a:r>
              <a:rPr lang="uk-UA">
                <a:solidFill>
                  <a:srgbClr val="00B0F0"/>
                </a:solidFill>
              </a:rPr>
              <a:t>);</a:t>
            </a:r>
            <a:endParaRPr/>
          </a:p>
          <a:p>
            <a:pPr indent="355600" lvl="0" marL="0" rtl="0" algn="just">
              <a:lnSpc>
                <a:spcPct val="90000"/>
              </a:lnSpc>
              <a:spcBef>
                <a:spcPts val="1000"/>
              </a:spcBef>
              <a:spcAft>
                <a:spcPts val="0"/>
              </a:spcAft>
              <a:buClr>
                <a:schemeClr val="dk1"/>
              </a:buClr>
              <a:buSzPct val="100000"/>
              <a:buNone/>
            </a:pPr>
            <a:r>
              <a:rPr lang="uk-UA"/>
              <a:t>- за ініціативою суб’єкта призначення </a:t>
            </a:r>
            <a:r>
              <a:rPr lang="uk-UA">
                <a:solidFill>
                  <a:srgbClr val="00B0F0"/>
                </a:solidFill>
              </a:rPr>
              <a:t>(</a:t>
            </a:r>
            <a:r>
              <a:rPr b="1" lang="uk-UA">
                <a:solidFill>
                  <a:srgbClr val="00B0F0"/>
                </a:solidFill>
              </a:rPr>
              <a:t>під приводом скорочення чисельності або штату державних службовців, зміни структури або штатного розпису, реорганізації державного органу, а також внаслідок застосування дисциплінарного стягнення без урахування встановлених Законом порядку та підстав притягнення до дисциплінарної відповідальності</a:t>
            </a:r>
            <a:r>
              <a:rPr lang="uk-UA">
                <a:solidFill>
                  <a:srgbClr val="00B0F0"/>
                </a:solidFill>
              </a:rPr>
              <a:t>);</a:t>
            </a:r>
            <a:endParaRPr/>
          </a:p>
          <a:p>
            <a:pPr indent="355600" lvl="0" marL="0" rtl="0" algn="just">
              <a:lnSpc>
                <a:spcPct val="90000"/>
              </a:lnSpc>
              <a:spcBef>
                <a:spcPts val="1000"/>
              </a:spcBef>
              <a:spcAft>
                <a:spcPts val="0"/>
              </a:spcAft>
              <a:buClr>
                <a:schemeClr val="dk1"/>
              </a:buClr>
              <a:buSzPct val="100000"/>
              <a:buNone/>
            </a:pPr>
            <a:r>
              <a:rPr lang="uk-UA"/>
              <a:t>- </a:t>
            </a:r>
            <a:r>
              <a:rPr b="1" lang="uk-UA">
                <a:solidFill>
                  <a:srgbClr val="00B0F0"/>
                </a:solidFill>
              </a:rPr>
              <a:t>взагалі без посилання на положення Закону чи Кодексу законів про працю України щодо припинення державної служби та трудових відносин</a:t>
            </a:r>
            <a:r>
              <a:rPr lang="uk-UA">
                <a:solidFill>
                  <a:srgbClr val="00B0F0"/>
                </a:solidFill>
              </a:rPr>
              <a:t>.</a:t>
            </a:r>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2" name="Shape 492"/>
        <p:cNvGrpSpPr/>
        <p:nvPr/>
      </p:nvGrpSpPr>
      <p:grpSpPr>
        <a:xfrm>
          <a:off x="0" y="0"/>
          <a:ext cx="0" cy="0"/>
          <a:chOff x="0" y="0"/>
          <a:chExt cx="0" cy="0"/>
        </a:xfrm>
      </p:grpSpPr>
      <p:pic>
        <p:nvPicPr>
          <p:cNvPr descr="https://nads.gov.ua/storage/app/sites/5/DIYALNIST/Kontrolna%20dijalnist/7ddae6dd-480e-4d0c-ad48-ccbcb79425ff.png" id="493" name="Google Shape;493;p76"/>
          <p:cNvPicPr preferRelativeResize="0"/>
          <p:nvPr/>
        </p:nvPicPr>
        <p:blipFill rotWithShape="1">
          <a:blip r:embed="rId3">
            <a:alphaModFix/>
          </a:blip>
          <a:srcRect b="0" l="0" r="0" t="0"/>
          <a:stretch/>
        </p:blipFill>
        <p:spPr>
          <a:xfrm>
            <a:off x="436187" y="220435"/>
            <a:ext cx="6171157" cy="6253842"/>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7" name="Shape 497"/>
        <p:cNvGrpSpPr/>
        <p:nvPr/>
      </p:nvGrpSpPr>
      <p:grpSpPr>
        <a:xfrm>
          <a:off x="0" y="0"/>
          <a:ext cx="0" cy="0"/>
          <a:chOff x="0" y="0"/>
          <a:chExt cx="0" cy="0"/>
        </a:xfrm>
      </p:grpSpPr>
      <p:sp>
        <p:nvSpPr>
          <p:cNvPr id="498" name="Google Shape;498;p77"/>
          <p:cNvSpPr txBox="1"/>
          <p:nvPr>
            <p:ph type="title"/>
          </p:nvPr>
        </p:nvSpPr>
        <p:spPr>
          <a:xfrm>
            <a:off x="252248" y="57697"/>
            <a:ext cx="10769979" cy="3101882"/>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B0F0"/>
              </a:buClr>
              <a:buSzPts val="3000"/>
              <a:buFont typeface="Calibri"/>
              <a:buNone/>
            </a:pPr>
            <a:r>
              <a:rPr b="1" lang="uk-UA" sz="3000">
                <a:solidFill>
                  <a:srgbClr val="00B0F0"/>
                </a:solidFill>
              </a:rPr>
              <a:t>Відповідно до резолюції Першого віце-прем’єр-міністра України – Міністра економіки України від 01 квітня 2024 року № 9217/1/1-24 до листа НАДС від 20 березня 2024 року № 3853/20.1-24 Міністерствам, іншим центральним органам виконавчої влади, обласним та Київській міській військовим адміністраціям доручено вжити заходів для забезпечення додержання вимог Закону України «Про державну службу» щодо реалізації громадянами права на державну службу, зокрема, щодо:</a:t>
            </a:r>
            <a:endParaRPr/>
          </a:p>
        </p:txBody>
      </p:sp>
      <p:sp>
        <p:nvSpPr>
          <p:cNvPr id="499" name="Google Shape;499;p77"/>
          <p:cNvSpPr txBox="1"/>
          <p:nvPr>
            <p:ph idx="1" type="body"/>
          </p:nvPr>
        </p:nvSpPr>
        <p:spPr>
          <a:xfrm>
            <a:off x="231228" y="3241221"/>
            <a:ext cx="11821510" cy="3522186"/>
          </a:xfrm>
          <a:prstGeom prst="rect">
            <a:avLst/>
          </a:prstGeom>
          <a:noFill/>
          <a:ln>
            <a:noFill/>
          </a:ln>
        </p:spPr>
        <p:txBody>
          <a:bodyPr anchorCtr="0" anchor="t" bIns="45700" lIns="91425" spcFirstLastPara="1" rIns="91425" wrap="square" tIns="45700">
            <a:normAutofit/>
          </a:bodyPr>
          <a:lstStyle/>
          <a:p>
            <a:pPr indent="0" lvl="0" marL="0" rtl="0" algn="just">
              <a:lnSpc>
                <a:spcPct val="90000"/>
              </a:lnSpc>
              <a:spcBef>
                <a:spcPts val="0"/>
              </a:spcBef>
              <a:spcAft>
                <a:spcPts val="0"/>
              </a:spcAft>
              <a:buClr>
                <a:schemeClr val="dk1"/>
              </a:buClr>
              <a:buSzPts val="2800"/>
              <a:buNone/>
            </a:pPr>
            <a:r>
              <a:rPr lang="uk-UA"/>
              <a:t>	- запобігання порушенням законодавства про державну службу, усунення причин та умов, що їм сприяють, у тому числі шляхом поєднання методів переконання, виховання і заохочення із заходами дисциплінарної відповідальності;</a:t>
            </a:r>
            <a:endParaRPr/>
          </a:p>
          <a:p>
            <a:pPr indent="0" lvl="0" marL="0" rtl="0" algn="just">
              <a:lnSpc>
                <a:spcPct val="90000"/>
              </a:lnSpc>
              <a:spcBef>
                <a:spcPts val="1000"/>
              </a:spcBef>
              <a:spcAft>
                <a:spcPts val="0"/>
              </a:spcAft>
              <a:buClr>
                <a:schemeClr val="dk1"/>
              </a:buClr>
              <a:buSzPts val="2800"/>
              <a:buNone/>
            </a:pPr>
            <a:r>
              <a:rPr lang="uk-UA"/>
              <a:t>	- організації роботи з розгляду скарг, поданими державними службовцями керівнику державної служби відповідно до статті 11 Закону, в тому числі визначення порядку роботи з такими скаргами;</a:t>
            </a:r>
            <a:endParaRPr/>
          </a:p>
          <a:p>
            <a:pPr indent="0" lvl="0" marL="0" rtl="0" algn="just">
              <a:lnSpc>
                <a:spcPct val="90000"/>
              </a:lnSpc>
              <a:spcBef>
                <a:spcPts val="1000"/>
              </a:spcBef>
              <a:spcAft>
                <a:spcPts val="0"/>
              </a:spcAft>
              <a:buClr>
                <a:schemeClr val="dk1"/>
              </a:buClr>
              <a:buSzPts val="2800"/>
              <a:buNone/>
            </a:pPr>
            <a:r>
              <a:rPr lang="uk-UA"/>
              <a:t>	- здійснення контролю за дотриманням службової дисципліни.</a:t>
            </a:r>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3" name="Shape 503"/>
        <p:cNvGrpSpPr/>
        <p:nvPr/>
      </p:nvGrpSpPr>
      <p:grpSpPr>
        <a:xfrm>
          <a:off x="0" y="0"/>
          <a:ext cx="0" cy="0"/>
          <a:chOff x="0" y="0"/>
          <a:chExt cx="0" cy="0"/>
        </a:xfrm>
      </p:grpSpPr>
      <p:pic>
        <p:nvPicPr>
          <p:cNvPr descr="Зображення, що містить текст, знімок екрана, схема, Шрифт&#10;&#10;Вміст на основі ШІ може бути неправильним." id="504" name="Google Shape;504;p78"/>
          <p:cNvPicPr preferRelativeResize="0"/>
          <p:nvPr/>
        </p:nvPicPr>
        <p:blipFill rotWithShape="1">
          <a:blip r:embed="rId3">
            <a:alphaModFix/>
          </a:blip>
          <a:srcRect b="0" l="0" r="0" t="0"/>
          <a:stretch/>
        </p:blipFill>
        <p:spPr>
          <a:xfrm>
            <a:off x="840921" y="0"/>
            <a:ext cx="4747846" cy="6858000"/>
          </a:xfrm>
          <a:prstGeom prst="rect">
            <a:avLst/>
          </a:prstGeom>
          <a:noFill/>
          <a:ln>
            <a:noFill/>
          </a:ln>
        </p:spPr>
      </p:pic>
      <p:pic>
        <p:nvPicPr>
          <p:cNvPr descr="Зображення, що містить текст, знімок екрана, дизайн, Шрифт&#10;&#10;Вміст на основі ШІ може бути неправильним." id="505" name="Google Shape;505;p78"/>
          <p:cNvPicPr preferRelativeResize="0"/>
          <p:nvPr/>
        </p:nvPicPr>
        <p:blipFill rotWithShape="1">
          <a:blip r:embed="rId4">
            <a:alphaModFix/>
          </a:blip>
          <a:srcRect b="0" l="0" r="0" t="0"/>
          <a:stretch/>
        </p:blipFill>
        <p:spPr>
          <a:xfrm>
            <a:off x="6808177" y="0"/>
            <a:ext cx="4747846" cy="6858000"/>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9" name="Shape 509"/>
        <p:cNvGrpSpPr/>
        <p:nvPr/>
      </p:nvGrpSpPr>
      <p:grpSpPr>
        <a:xfrm>
          <a:off x="0" y="0"/>
          <a:ext cx="0" cy="0"/>
          <a:chOff x="0" y="0"/>
          <a:chExt cx="0" cy="0"/>
        </a:xfrm>
      </p:grpSpPr>
      <p:sp>
        <p:nvSpPr>
          <p:cNvPr id="510" name="Google Shape;510;p79"/>
          <p:cNvSpPr txBox="1"/>
          <p:nvPr>
            <p:ph type="title"/>
          </p:nvPr>
        </p:nvSpPr>
        <p:spPr>
          <a:xfrm>
            <a:off x="183931" y="152290"/>
            <a:ext cx="11768959" cy="1325563"/>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B0F0"/>
              </a:buClr>
              <a:buSzPts val="3600"/>
              <a:buFont typeface="Calibri"/>
              <a:buNone/>
            </a:pPr>
            <a:r>
              <a:rPr b="1" lang="uk-UA" sz="3600">
                <a:solidFill>
                  <a:srgbClr val="00B0F0"/>
                </a:solidFill>
              </a:rPr>
              <a:t>МЕТОДИЧНІ РЕКОМЕНДАЦІЇ щодо дій у разі можливого порушення наданих Законом України «Про державну службу» прав</a:t>
            </a:r>
            <a:endParaRPr/>
          </a:p>
        </p:txBody>
      </p:sp>
      <p:sp>
        <p:nvSpPr>
          <p:cNvPr id="511" name="Google Shape;511;p79"/>
          <p:cNvSpPr txBox="1"/>
          <p:nvPr>
            <p:ph idx="1" type="body"/>
          </p:nvPr>
        </p:nvSpPr>
        <p:spPr>
          <a:xfrm>
            <a:off x="283779" y="1671144"/>
            <a:ext cx="11768959" cy="5021317"/>
          </a:xfrm>
          <a:prstGeom prst="rect">
            <a:avLst/>
          </a:prstGeom>
          <a:noFill/>
          <a:ln>
            <a:noFill/>
          </a:ln>
        </p:spPr>
        <p:txBody>
          <a:bodyPr anchorCtr="0" anchor="t" bIns="45700" lIns="91425" spcFirstLastPara="1" rIns="91425" wrap="square" tIns="45700">
            <a:normAutofit fontScale="92500" lnSpcReduction="10000"/>
          </a:bodyPr>
          <a:lstStyle/>
          <a:p>
            <a:pPr indent="0" lvl="0" marL="0" rtl="0" algn="r">
              <a:lnSpc>
                <a:spcPct val="90000"/>
              </a:lnSpc>
              <a:spcBef>
                <a:spcPts val="0"/>
              </a:spcBef>
              <a:spcAft>
                <a:spcPts val="0"/>
              </a:spcAft>
              <a:buClr>
                <a:schemeClr val="dk1"/>
              </a:buClr>
              <a:buSzPct val="100000"/>
              <a:buNone/>
            </a:pPr>
            <a:r>
              <a:rPr lang="uk-UA"/>
              <a:t>Методичні рекомендації розроблені з метою створення умов для ефективного захисту прав державних службовців, забезпечення правильного та однакового застосування законодавства в сфері державної служби державними службовцями, службами управління персоналом, керівниками державної служби в органі державної влади, іншому державному органі, його апараті.</a:t>
            </a:r>
            <a:endParaRPr/>
          </a:p>
          <a:p>
            <a:pPr indent="-64135" lvl="0" marL="228600" rtl="0" algn="l">
              <a:lnSpc>
                <a:spcPct val="90000"/>
              </a:lnSpc>
              <a:spcBef>
                <a:spcPts val="1000"/>
              </a:spcBef>
              <a:spcAft>
                <a:spcPts val="0"/>
              </a:spcAft>
              <a:buClr>
                <a:schemeClr val="dk1"/>
              </a:buClr>
              <a:buSzPct val="100000"/>
              <a:buNone/>
            </a:pPr>
            <a:r>
              <a:t/>
            </a:r>
            <a:endParaRPr/>
          </a:p>
          <a:p>
            <a:pPr indent="-64135" lvl="0" marL="228600" rtl="0" algn="l">
              <a:lnSpc>
                <a:spcPct val="90000"/>
              </a:lnSpc>
              <a:spcBef>
                <a:spcPts val="1000"/>
              </a:spcBef>
              <a:spcAft>
                <a:spcPts val="0"/>
              </a:spcAft>
              <a:buClr>
                <a:schemeClr val="dk1"/>
              </a:buClr>
              <a:buSzPct val="100000"/>
              <a:buNone/>
            </a:pPr>
            <a:r>
              <a:t/>
            </a:r>
            <a:endParaRPr/>
          </a:p>
          <a:p>
            <a:pPr indent="-228600" lvl="0" marL="228600" rtl="0" algn="l">
              <a:lnSpc>
                <a:spcPct val="90000"/>
              </a:lnSpc>
              <a:spcBef>
                <a:spcPts val="1000"/>
              </a:spcBef>
              <a:spcAft>
                <a:spcPts val="0"/>
              </a:spcAft>
              <a:buClr>
                <a:schemeClr val="dk1"/>
              </a:buClr>
              <a:buSzPct val="100000"/>
              <a:buChar char="•"/>
            </a:pPr>
            <a:r>
              <a:rPr lang="uk-UA"/>
              <a:t>Подання скарги державним службовцем</a:t>
            </a:r>
            <a:endParaRPr/>
          </a:p>
          <a:p>
            <a:pPr indent="-228600" lvl="0" marL="228600" rtl="0" algn="l">
              <a:lnSpc>
                <a:spcPct val="90000"/>
              </a:lnSpc>
              <a:spcBef>
                <a:spcPts val="1000"/>
              </a:spcBef>
              <a:spcAft>
                <a:spcPts val="0"/>
              </a:spcAft>
              <a:buClr>
                <a:schemeClr val="dk1"/>
              </a:buClr>
              <a:buSzPct val="100000"/>
              <a:buChar char="•"/>
            </a:pPr>
            <a:r>
              <a:rPr lang="uk-UA"/>
              <a:t>Утворення комісії для перевірки викладених у скарзі фактів</a:t>
            </a:r>
            <a:endParaRPr/>
          </a:p>
          <a:p>
            <a:pPr indent="-228600" lvl="0" marL="228600" rtl="0" algn="l">
              <a:lnSpc>
                <a:spcPct val="90000"/>
              </a:lnSpc>
              <a:spcBef>
                <a:spcPts val="1000"/>
              </a:spcBef>
              <a:spcAft>
                <a:spcPts val="0"/>
              </a:spcAft>
              <a:buClr>
                <a:schemeClr val="dk1"/>
              </a:buClr>
              <a:buSzPct val="100000"/>
              <a:buChar char="•"/>
            </a:pPr>
            <a:r>
              <a:rPr lang="uk-UA"/>
              <a:t>Розгляд скарги</a:t>
            </a:r>
            <a:endParaRPr/>
          </a:p>
          <a:p>
            <a:pPr indent="-228600" lvl="0" marL="228600" rtl="0" algn="l">
              <a:lnSpc>
                <a:spcPct val="90000"/>
              </a:lnSpc>
              <a:spcBef>
                <a:spcPts val="1000"/>
              </a:spcBef>
              <a:spcAft>
                <a:spcPts val="0"/>
              </a:spcAft>
              <a:buClr>
                <a:schemeClr val="dk1"/>
              </a:buClr>
              <a:buSzPct val="100000"/>
              <a:buChar char="•"/>
            </a:pPr>
            <a:r>
              <a:rPr lang="uk-UA"/>
              <a:t>Відповідь (рішення) керівника державної служби</a:t>
            </a:r>
            <a:endParaRPr/>
          </a:p>
          <a:p>
            <a:pPr indent="-228600" lvl="0" marL="228600" rtl="0" algn="l">
              <a:lnSpc>
                <a:spcPct val="90000"/>
              </a:lnSpc>
              <a:spcBef>
                <a:spcPts val="1000"/>
              </a:spcBef>
              <a:spcAft>
                <a:spcPts val="0"/>
              </a:spcAft>
              <a:buClr>
                <a:schemeClr val="dk1"/>
              </a:buClr>
              <a:buSzPct val="100000"/>
              <a:buChar char="•"/>
            </a:pPr>
            <a:r>
              <a:rPr lang="uk-UA"/>
              <a:t>Порядок оскарження та відповідальність</a:t>
            </a:r>
            <a:endParaRPr/>
          </a:p>
          <a:p>
            <a:pPr indent="-64135" lvl="0" marL="228600" rtl="0" algn="l">
              <a:lnSpc>
                <a:spcPct val="90000"/>
              </a:lnSpc>
              <a:spcBef>
                <a:spcPts val="1000"/>
              </a:spcBef>
              <a:spcAft>
                <a:spcPts val="0"/>
              </a:spcAft>
              <a:buClr>
                <a:schemeClr val="dk1"/>
              </a:buClr>
              <a:buSzPct val="100000"/>
              <a:buNone/>
            </a:pPr>
            <a:r>
              <a:t/>
            </a:r>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5" name="Shape 515"/>
        <p:cNvGrpSpPr/>
        <p:nvPr/>
      </p:nvGrpSpPr>
      <p:grpSpPr>
        <a:xfrm>
          <a:off x="0" y="0"/>
          <a:ext cx="0" cy="0"/>
          <a:chOff x="0" y="0"/>
          <a:chExt cx="0" cy="0"/>
        </a:xfrm>
      </p:grpSpPr>
      <p:pic>
        <p:nvPicPr>
          <p:cNvPr id="516" name="Google Shape;516;p80"/>
          <p:cNvPicPr preferRelativeResize="0"/>
          <p:nvPr>
            <p:ph idx="1" type="body"/>
          </p:nvPr>
        </p:nvPicPr>
        <p:blipFill rotWithShape="1">
          <a:blip r:embed="rId3">
            <a:alphaModFix/>
          </a:blip>
          <a:srcRect b="0" l="0" r="0" t="0"/>
          <a:stretch/>
        </p:blipFill>
        <p:spPr>
          <a:xfrm>
            <a:off x="466975" y="26993"/>
            <a:ext cx="8598090" cy="6831007"/>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mt="24000"/>
          </a:blip>
          <a:stretch>
            <a:fillRect/>
          </a:stretch>
        </a:blipFill>
      </p:bgPr>
    </p:bg>
    <p:spTree>
      <p:nvGrpSpPr>
        <p:cNvPr id="520" name="Shape 520"/>
        <p:cNvGrpSpPr/>
        <p:nvPr/>
      </p:nvGrpSpPr>
      <p:grpSpPr>
        <a:xfrm>
          <a:off x="0" y="0"/>
          <a:ext cx="0" cy="0"/>
          <a:chOff x="0" y="0"/>
          <a:chExt cx="0" cy="0"/>
        </a:xfrm>
      </p:grpSpPr>
      <p:sp>
        <p:nvSpPr>
          <p:cNvPr id="521" name="Google Shape;521;p81"/>
          <p:cNvSpPr txBox="1"/>
          <p:nvPr>
            <p:ph idx="1" type="body"/>
          </p:nvPr>
        </p:nvSpPr>
        <p:spPr>
          <a:xfrm>
            <a:off x="0" y="0"/>
            <a:ext cx="7197886" cy="1461485"/>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rgbClr val="00B0F0"/>
              </a:buClr>
              <a:buSzPts val="4400"/>
              <a:buNone/>
            </a:pPr>
            <a:r>
              <a:rPr i="1" lang="uk-UA" sz="4400">
                <a:solidFill>
                  <a:srgbClr val="00B0F0"/>
                </a:solidFill>
              </a:rPr>
              <a:t>Оплата праці</a:t>
            </a:r>
            <a:endParaRPr i="1" sz="4400">
              <a:solidFill>
                <a:srgbClr val="00B0F0"/>
              </a:solidFill>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5" name="Shape 525"/>
        <p:cNvGrpSpPr/>
        <p:nvPr/>
      </p:nvGrpSpPr>
      <p:grpSpPr>
        <a:xfrm>
          <a:off x="0" y="0"/>
          <a:ext cx="0" cy="0"/>
          <a:chOff x="0" y="0"/>
          <a:chExt cx="0" cy="0"/>
        </a:xfrm>
      </p:grpSpPr>
      <p:sp>
        <p:nvSpPr>
          <p:cNvPr id="526" name="Google Shape;526;p82"/>
          <p:cNvSpPr txBox="1"/>
          <p:nvPr>
            <p:ph type="title"/>
          </p:nvPr>
        </p:nvSpPr>
        <p:spPr>
          <a:xfrm>
            <a:off x="217097" y="1"/>
            <a:ext cx="11768073" cy="862642"/>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00B0F0"/>
              </a:buClr>
              <a:buSzPts val="2600"/>
              <a:buFont typeface="Calibri"/>
              <a:buNone/>
            </a:pPr>
            <a:r>
              <a:rPr b="1" lang="uk-UA" sz="2600">
                <a:solidFill>
                  <a:srgbClr val="00B0F0"/>
                </a:solidFill>
              </a:rPr>
              <a:t>Щодо оплати праці працівників державних органів в умовах воєнного стану</a:t>
            </a:r>
            <a:endParaRPr/>
          </a:p>
        </p:txBody>
      </p:sp>
      <p:sp>
        <p:nvSpPr>
          <p:cNvPr id="527" name="Google Shape;527;p82"/>
          <p:cNvSpPr txBox="1"/>
          <p:nvPr>
            <p:ph idx="1" type="body"/>
          </p:nvPr>
        </p:nvSpPr>
        <p:spPr>
          <a:xfrm>
            <a:off x="345057" y="862642"/>
            <a:ext cx="11507637" cy="5831455"/>
          </a:xfrm>
          <a:prstGeom prst="rect">
            <a:avLst/>
          </a:prstGeom>
          <a:noFill/>
          <a:ln>
            <a:noFill/>
          </a:ln>
        </p:spPr>
        <p:txBody>
          <a:bodyPr anchorCtr="0" anchor="t" bIns="45700" lIns="91425" spcFirstLastPara="1" rIns="91425" wrap="square" tIns="45700">
            <a:normAutofit fontScale="77500" lnSpcReduction="20000"/>
          </a:bodyPr>
          <a:lstStyle/>
          <a:p>
            <a:pPr indent="361950" lvl="0" marL="0" rtl="0" algn="ctr">
              <a:lnSpc>
                <a:spcPct val="90000"/>
              </a:lnSpc>
              <a:spcBef>
                <a:spcPts val="0"/>
              </a:spcBef>
              <a:spcAft>
                <a:spcPts val="0"/>
              </a:spcAft>
              <a:buClr>
                <a:srgbClr val="00B0F0"/>
              </a:buClr>
              <a:buSzPct val="100000"/>
              <a:buNone/>
            </a:pPr>
            <a:r>
              <a:rPr b="1" lang="uk-UA">
                <a:solidFill>
                  <a:srgbClr val="00B0F0"/>
                </a:solidFill>
              </a:rPr>
              <a:t>1. Щодо оплати праці під час виконання роботи у штатному режимі або дистанційно.</a:t>
            </a:r>
            <a:endParaRPr/>
          </a:p>
          <a:p>
            <a:pPr indent="361950" lvl="0" marL="0" rtl="0" algn="just">
              <a:lnSpc>
                <a:spcPct val="90000"/>
              </a:lnSpc>
              <a:spcBef>
                <a:spcPts val="1000"/>
              </a:spcBef>
              <a:spcAft>
                <a:spcPts val="0"/>
              </a:spcAft>
              <a:buClr>
                <a:schemeClr val="dk1"/>
              </a:buClr>
              <a:buSzPct val="100000"/>
              <a:buNone/>
            </a:pPr>
            <a:r>
              <a:t/>
            </a:r>
            <a:endParaRPr/>
          </a:p>
          <a:p>
            <a:pPr indent="361950" lvl="0" marL="0" rtl="0" algn="just">
              <a:lnSpc>
                <a:spcPct val="90000"/>
              </a:lnSpc>
              <a:spcBef>
                <a:spcPts val="1000"/>
              </a:spcBef>
              <a:spcAft>
                <a:spcPts val="0"/>
              </a:spcAft>
              <a:buClr>
                <a:schemeClr val="dk1"/>
              </a:buClr>
              <a:buSzPct val="100000"/>
              <a:buNone/>
            </a:pPr>
            <a:r>
              <a:rPr lang="uk-UA"/>
              <a:t>Під час воєнного стану працівники можуть виконувати завдання у штатному режимі або за межами робочого приміщення, адміністративної будівлі (дистанційно). Порядок і підстави дистанційної роботи передбачено законодавством про працю та законодавством з питань державної служби.</a:t>
            </a:r>
            <a:endParaRPr/>
          </a:p>
          <a:p>
            <a:pPr indent="361950" lvl="0" marL="0" rtl="0" algn="just">
              <a:lnSpc>
                <a:spcPct val="90000"/>
              </a:lnSpc>
              <a:spcBef>
                <a:spcPts val="1000"/>
              </a:spcBef>
              <a:spcAft>
                <a:spcPts val="0"/>
              </a:spcAft>
              <a:buClr>
                <a:schemeClr val="dk1"/>
              </a:buClr>
              <a:buSzPct val="100000"/>
              <a:buNone/>
            </a:pPr>
            <a:r>
              <a:rPr lang="uk-UA"/>
              <a:t>Відповідно до пункту 9 Типових правил внутрішнього службового розпорядку, затверджених наказом НАДС від 03 березня 2016 року № 50, зареєстрованим в Міністерстві юстиції України 25 березня 2016 року за № 457/28587, за ініціативою державного службовця і згодою його безпосереднього керівника та керівника самостійного структурного підрозділу (за наявності) такий державний службовець може виконувати завдання за посадою за межами адміністративної будівлі державного органу. Для цього державний службовець повинен погодити у письмовій формі, зокрема засобами телекомунікаційного зв’язку, перелік відповідних завдань та строки їх виконання з безпосереднім керівником та керівником самостійного структурного підрозділу (за наявності).</a:t>
            </a:r>
            <a:endParaRPr/>
          </a:p>
          <a:p>
            <a:pPr indent="361950" lvl="0" marL="0" rtl="0" algn="just">
              <a:lnSpc>
                <a:spcPct val="90000"/>
              </a:lnSpc>
              <a:spcBef>
                <a:spcPts val="1000"/>
              </a:spcBef>
              <a:spcAft>
                <a:spcPts val="0"/>
              </a:spcAft>
              <a:buClr>
                <a:schemeClr val="dk1"/>
              </a:buClr>
              <a:buSzPct val="100000"/>
              <a:buNone/>
            </a:pPr>
            <a:r>
              <a:rPr lang="uk-UA"/>
              <a:t>Таким чином, законодавством визначено достатньо гнучкий спосіб виконання завдань за межами робочого місця (адмінбудівлі), при цьому основною умовою є своєчасне виконання завдань за посадою.</a:t>
            </a:r>
            <a:endParaRPr/>
          </a:p>
          <a:p>
            <a:pPr indent="361950" lvl="0" marL="0" rtl="0" algn="just">
              <a:lnSpc>
                <a:spcPct val="90000"/>
              </a:lnSpc>
              <a:spcBef>
                <a:spcPts val="1000"/>
              </a:spcBef>
              <a:spcAft>
                <a:spcPts val="0"/>
              </a:spcAft>
              <a:buClr>
                <a:srgbClr val="00B0F0"/>
              </a:buClr>
              <a:buSzPct val="100000"/>
              <a:buNone/>
            </a:pPr>
            <a:r>
              <a:rPr b="1" lang="uk-UA">
                <a:solidFill>
                  <a:srgbClr val="00B0F0"/>
                </a:solidFill>
              </a:rPr>
              <a:t>У згаданих випадках оплата праці здійснюється в повному обсязі відповідно до законодавства.</a:t>
            </a:r>
            <a:endParaRPr/>
          </a:p>
          <a:p>
            <a:pPr indent="-90804" lvl="0" marL="228600" rtl="0" algn="l">
              <a:lnSpc>
                <a:spcPct val="90000"/>
              </a:lnSpc>
              <a:spcBef>
                <a:spcPts val="1000"/>
              </a:spcBef>
              <a:spcAft>
                <a:spcPts val="0"/>
              </a:spcAft>
              <a:buClr>
                <a:schemeClr val="dk1"/>
              </a:buClr>
              <a:buSzPct val="100000"/>
              <a:buNone/>
            </a:pPr>
            <a:r>
              <a:t/>
            </a:r>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1" name="Shape 531"/>
        <p:cNvGrpSpPr/>
        <p:nvPr/>
      </p:nvGrpSpPr>
      <p:grpSpPr>
        <a:xfrm>
          <a:off x="0" y="0"/>
          <a:ext cx="0" cy="0"/>
          <a:chOff x="0" y="0"/>
          <a:chExt cx="0" cy="0"/>
        </a:xfrm>
      </p:grpSpPr>
      <p:sp>
        <p:nvSpPr>
          <p:cNvPr id="532" name="Google Shape;532;p83"/>
          <p:cNvSpPr txBox="1"/>
          <p:nvPr>
            <p:ph idx="1" type="body"/>
          </p:nvPr>
        </p:nvSpPr>
        <p:spPr>
          <a:xfrm>
            <a:off x="336430" y="258792"/>
            <a:ext cx="11516264" cy="6469812"/>
          </a:xfrm>
          <a:prstGeom prst="rect">
            <a:avLst/>
          </a:prstGeom>
          <a:noFill/>
          <a:ln>
            <a:noFill/>
          </a:ln>
        </p:spPr>
        <p:txBody>
          <a:bodyPr anchorCtr="0" anchor="t" bIns="45700" lIns="91425" spcFirstLastPara="1" rIns="91425" wrap="square" tIns="45700">
            <a:normAutofit fontScale="85000" lnSpcReduction="20000"/>
          </a:bodyPr>
          <a:lstStyle/>
          <a:p>
            <a:pPr indent="0" lvl="0" marL="0" rtl="0" algn="ctr">
              <a:lnSpc>
                <a:spcPct val="90000"/>
              </a:lnSpc>
              <a:spcBef>
                <a:spcPts val="0"/>
              </a:spcBef>
              <a:spcAft>
                <a:spcPts val="0"/>
              </a:spcAft>
              <a:buClr>
                <a:srgbClr val="00B0F0"/>
              </a:buClr>
              <a:buSzPct val="100000"/>
              <a:buNone/>
            </a:pPr>
            <a:r>
              <a:rPr b="1" lang="uk-UA">
                <a:solidFill>
                  <a:srgbClr val="00B0F0"/>
                </a:solidFill>
              </a:rPr>
              <a:t>2. Щодо оплати праці на час простою.</a:t>
            </a:r>
            <a:endParaRPr/>
          </a:p>
          <a:p>
            <a:pPr indent="0" lvl="0" marL="0" rtl="0" algn="just">
              <a:lnSpc>
                <a:spcPct val="90000"/>
              </a:lnSpc>
              <a:spcBef>
                <a:spcPts val="1000"/>
              </a:spcBef>
              <a:spcAft>
                <a:spcPts val="0"/>
              </a:spcAft>
              <a:buClr>
                <a:schemeClr val="dk1"/>
              </a:buClr>
              <a:buSzPct val="100000"/>
              <a:buNone/>
            </a:pPr>
            <a:r>
              <a:t/>
            </a:r>
            <a:endParaRPr/>
          </a:p>
          <a:p>
            <a:pPr indent="361950" lvl="0" marL="0" rtl="0" algn="just">
              <a:lnSpc>
                <a:spcPct val="90000"/>
              </a:lnSpc>
              <a:spcBef>
                <a:spcPts val="1000"/>
              </a:spcBef>
              <a:spcAft>
                <a:spcPts val="0"/>
              </a:spcAft>
              <a:buClr>
                <a:schemeClr val="dk1"/>
              </a:buClr>
              <a:buSzPct val="100000"/>
              <a:buNone/>
            </a:pPr>
            <a:r>
              <a:rPr lang="uk-UA"/>
              <a:t>Звертаємо увагу, що відповідно до частини другої статті 9 Закону України «Про правовий режим воєнного стану» Кабінет Міністрів України, інші органи державної влади, органи місцевого самоврядування здійснюють повноваження, надані їм Конституцією України, цим та іншими законами України.</a:t>
            </a:r>
            <a:endParaRPr/>
          </a:p>
          <a:p>
            <a:pPr indent="361950" lvl="0" marL="0" rtl="0" algn="just">
              <a:lnSpc>
                <a:spcPct val="90000"/>
              </a:lnSpc>
              <a:spcBef>
                <a:spcPts val="1000"/>
              </a:spcBef>
              <a:spcAft>
                <a:spcPts val="0"/>
              </a:spcAft>
              <a:buClr>
                <a:srgbClr val="00B0F0"/>
              </a:buClr>
              <a:buSzPct val="100000"/>
              <a:buNone/>
            </a:pPr>
            <a:r>
              <a:rPr b="1" lang="uk-UA">
                <a:solidFill>
                  <a:srgbClr val="00B0F0"/>
                </a:solidFill>
              </a:rPr>
              <a:t>Відповідно до частини третьої статті 5 Закону України «Про державну службу» дія норм законодавства про працю поширюється на державних службовців у частині відносин, не врегульованих цим Законом.</a:t>
            </a:r>
            <a:endParaRPr/>
          </a:p>
          <a:p>
            <a:pPr indent="361950" lvl="0" marL="0" rtl="0" algn="just">
              <a:lnSpc>
                <a:spcPct val="90000"/>
              </a:lnSpc>
              <a:spcBef>
                <a:spcPts val="1000"/>
              </a:spcBef>
              <a:spcAft>
                <a:spcPts val="0"/>
              </a:spcAft>
              <a:buClr>
                <a:schemeClr val="dk1"/>
              </a:buClr>
              <a:buSzPct val="100000"/>
              <a:buNone/>
            </a:pPr>
            <a:r>
              <a:rPr lang="uk-UA"/>
              <a:t>Так відповідно до статті 34 КЗпП України у разі відсутності організаційних або технічних умов, необхідних для виконання роботи, оголошується простій щодо окремих працівників або структурних підрозділів. В такому випадку відповідно до статті 113 КЗпП України, з урахуванням норм постанови Кабінету Міністрів України від 7 березня 2022 року № 221 «Деякі питання оплати праці працівників державних органів, органів місцевого самоврядування, підприємств, установ та організацій, що фінансуються або дотуються з бюджету, в умовах воєнного стану» керівник державного органу, органу місцевого самоврядування, підприємства, установи або організації, що фінансується або дотується з бюджету, до припинення чи скасування воєнного стану в Україні в межах фонду заробітної плати, передбаченого у кошторисі,</a:t>
            </a:r>
            <a:r>
              <a:rPr lang="uk-UA">
                <a:solidFill>
                  <a:schemeClr val="accent1"/>
                </a:solidFill>
              </a:rPr>
              <a:t> </a:t>
            </a:r>
            <a:r>
              <a:rPr b="1" lang="uk-UA">
                <a:solidFill>
                  <a:srgbClr val="00B0F0"/>
                </a:solidFill>
              </a:rPr>
              <a:t>може самостійно визначати розмір оплати часу простою працівників, але не нижче від двох третин тарифної ставки встановленого працівникові тарифного розряду (посадового окладу).</a:t>
            </a:r>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6" name="Shape 536"/>
        <p:cNvGrpSpPr/>
        <p:nvPr/>
      </p:nvGrpSpPr>
      <p:grpSpPr>
        <a:xfrm>
          <a:off x="0" y="0"/>
          <a:ext cx="0" cy="0"/>
          <a:chOff x="0" y="0"/>
          <a:chExt cx="0" cy="0"/>
        </a:xfrm>
      </p:grpSpPr>
      <p:sp>
        <p:nvSpPr>
          <p:cNvPr id="537" name="Google Shape;537;p84"/>
          <p:cNvSpPr txBox="1"/>
          <p:nvPr>
            <p:ph type="title"/>
          </p:nvPr>
        </p:nvSpPr>
        <p:spPr>
          <a:xfrm>
            <a:off x="327546" y="51998"/>
            <a:ext cx="5636526" cy="1474917"/>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B0F0"/>
              </a:buClr>
              <a:buSzPts val="2200"/>
              <a:buFont typeface="Calibri"/>
              <a:buNone/>
            </a:pPr>
            <a:r>
              <a:rPr b="1" lang="uk-UA" sz="2200">
                <a:solidFill>
                  <a:srgbClr val="00B0F0"/>
                </a:solidFill>
              </a:rPr>
              <a:t>Постанова КМУ</a:t>
            </a:r>
            <a:br>
              <a:rPr b="1" lang="uk-UA" sz="2200">
                <a:solidFill>
                  <a:srgbClr val="00B0F0"/>
                </a:solidFill>
              </a:rPr>
            </a:br>
            <a:r>
              <a:rPr b="1" lang="uk-UA" sz="2200">
                <a:solidFill>
                  <a:srgbClr val="00B0F0"/>
                </a:solidFill>
              </a:rPr>
              <a:t>від 25.04.2023 р. № 391</a:t>
            </a:r>
            <a:br>
              <a:rPr b="1" lang="uk-UA" sz="2200">
                <a:solidFill>
                  <a:srgbClr val="00B0F0"/>
                </a:solidFill>
              </a:rPr>
            </a:br>
            <a:r>
              <a:rPr b="1" lang="uk-UA" sz="2200">
                <a:solidFill>
                  <a:srgbClr val="00B0F0"/>
                </a:solidFill>
              </a:rPr>
              <a:t>Деякі питання оплати праці працівників державних органів та органів місцевого самоврядування під час воєнного стану</a:t>
            </a:r>
            <a:endParaRPr/>
          </a:p>
        </p:txBody>
      </p:sp>
      <p:sp>
        <p:nvSpPr>
          <p:cNvPr id="538" name="Google Shape;538;p84"/>
          <p:cNvSpPr txBox="1"/>
          <p:nvPr>
            <p:ph idx="1" type="body"/>
          </p:nvPr>
        </p:nvSpPr>
        <p:spPr>
          <a:xfrm>
            <a:off x="354842" y="1694793"/>
            <a:ext cx="11505062" cy="5111209"/>
          </a:xfrm>
          <a:prstGeom prst="rect">
            <a:avLst/>
          </a:prstGeom>
          <a:noFill/>
          <a:ln>
            <a:noFill/>
          </a:ln>
        </p:spPr>
        <p:txBody>
          <a:bodyPr anchorCtr="0" anchor="t" bIns="45700" lIns="91425" spcFirstLastPara="1" rIns="91425" wrap="square" tIns="45700">
            <a:normAutofit fontScale="70000" lnSpcReduction="20000"/>
          </a:bodyPr>
          <a:lstStyle/>
          <a:p>
            <a:pPr indent="0" lvl="0" marL="0" rtl="0" algn="ctr">
              <a:lnSpc>
                <a:spcPct val="90000"/>
              </a:lnSpc>
              <a:spcBef>
                <a:spcPts val="0"/>
              </a:spcBef>
              <a:spcAft>
                <a:spcPts val="0"/>
              </a:spcAft>
              <a:buClr>
                <a:schemeClr val="dk1"/>
              </a:buClr>
              <a:buSzPct val="100000"/>
              <a:buNone/>
            </a:pPr>
            <a:r>
              <a:rPr lang="uk-UA"/>
              <a:t>На період воєнного стану для працівників державних органів, які безпосередньо здійснюють свої повноваження:</a:t>
            </a:r>
            <a:endParaRPr/>
          </a:p>
          <a:p>
            <a:pPr indent="-104140" lvl="0" marL="228600" rtl="0" algn="l">
              <a:lnSpc>
                <a:spcPct val="90000"/>
              </a:lnSpc>
              <a:spcBef>
                <a:spcPts val="1000"/>
              </a:spcBef>
              <a:spcAft>
                <a:spcPts val="0"/>
              </a:spcAft>
              <a:buClr>
                <a:schemeClr val="dk1"/>
              </a:buClr>
              <a:buSzPct val="100000"/>
              <a:buNone/>
            </a:pPr>
            <a:r>
              <a:t/>
            </a:r>
            <a:endParaRPr/>
          </a:p>
          <a:p>
            <a:pPr indent="-228600" lvl="0" marL="228600" rtl="0" algn="just">
              <a:lnSpc>
                <a:spcPct val="90000"/>
              </a:lnSpc>
              <a:spcBef>
                <a:spcPts val="1000"/>
              </a:spcBef>
              <a:spcAft>
                <a:spcPts val="0"/>
              </a:spcAft>
              <a:buClr>
                <a:schemeClr val="dk1"/>
              </a:buClr>
              <a:buSzPct val="100000"/>
              <a:buChar char="•"/>
            </a:pPr>
            <a:r>
              <a:rPr lang="uk-UA"/>
              <a:t>на територіях активних бойових дій, включених до переліку територій, на яких ведуться (велися) бойові дії або тимчасово окупованих Російською Федерацією, затвердженого Міністерством з питань реінтеграції тимчасово окупованих територій, для яких не визначена дата завершення бойових дій, посадові оклади визначаються з урахуванням </a:t>
            </a:r>
            <a:r>
              <a:rPr b="1" lang="uk-UA">
                <a:solidFill>
                  <a:srgbClr val="00B0F0"/>
                </a:solidFill>
              </a:rPr>
              <a:t>коефіцієнта 2</a:t>
            </a:r>
            <a:r>
              <a:rPr lang="uk-UA">
                <a:solidFill>
                  <a:srgbClr val="00B0F0"/>
                </a:solidFill>
              </a:rPr>
              <a:t>;</a:t>
            </a:r>
            <a:endParaRPr/>
          </a:p>
          <a:p>
            <a:pPr indent="-104140" lvl="0" marL="228600" rtl="0" algn="just">
              <a:lnSpc>
                <a:spcPct val="90000"/>
              </a:lnSpc>
              <a:spcBef>
                <a:spcPts val="1000"/>
              </a:spcBef>
              <a:spcAft>
                <a:spcPts val="0"/>
              </a:spcAft>
              <a:buClr>
                <a:schemeClr val="dk1"/>
              </a:buClr>
              <a:buSzPct val="100000"/>
              <a:buNone/>
            </a:pPr>
            <a:r>
              <a:t/>
            </a:r>
            <a:endParaRPr/>
          </a:p>
          <a:p>
            <a:pPr indent="-228600" lvl="0" marL="228600" rtl="0" algn="just">
              <a:lnSpc>
                <a:spcPct val="90000"/>
              </a:lnSpc>
              <a:spcBef>
                <a:spcPts val="1000"/>
              </a:spcBef>
              <a:spcAft>
                <a:spcPts val="0"/>
              </a:spcAft>
              <a:buClr>
                <a:schemeClr val="dk1"/>
              </a:buClr>
              <a:buSzPct val="100000"/>
              <a:buChar char="•"/>
            </a:pPr>
            <a:r>
              <a:rPr lang="uk-UA"/>
              <a:t>на територіях можливих бойових дій, включених до переліку територій, на яких ведуться (велися) бойові дії або тимчасово окупованих Російською Федерацією, затвердженого Міністерством з питань реінтеграції тимчасово окупованих територій, для яких не визначена дата припинення можливості бойових дій, посадові оклади визначаються з урахуванням </a:t>
            </a:r>
            <a:r>
              <a:rPr b="1" lang="uk-UA">
                <a:solidFill>
                  <a:srgbClr val="00B0F0"/>
                </a:solidFill>
              </a:rPr>
              <a:t>коефіцієнта 1,5</a:t>
            </a:r>
            <a:r>
              <a:rPr lang="uk-UA">
                <a:solidFill>
                  <a:srgbClr val="00B0F0"/>
                </a:solidFill>
              </a:rPr>
              <a:t>.</a:t>
            </a:r>
            <a:endParaRPr/>
          </a:p>
          <a:p>
            <a:pPr indent="-104140" lvl="0" marL="228600" rtl="0" algn="l">
              <a:lnSpc>
                <a:spcPct val="90000"/>
              </a:lnSpc>
              <a:spcBef>
                <a:spcPts val="1000"/>
              </a:spcBef>
              <a:spcAft>
                <a:spcPts val="0"/>
              </a:spcAft>
              <a:buClr>
                <a:schemeClr val="dk1"/>
              </a:buClr>
              <a:buSzPct val="100000"/>
              <a:buNone/>
            </a:pPr>
            <a:r>
              <a:t/>
            </a:r>
            <a:endParaRPr>
              <a:solidFill>
                <a:srgbClr val="253B97"/>
              </a:solidFill>
            </a:endParaRPr>
          </a:p>
          <a:p>
            <a:pPr indent="0" lvl="0" marL="0" rtl="0" algn="r">
              <a:lnSpc>
                <a:spcPct val="90000"/>
              </a:lnSpc>
              <a:spcBef>
                <a:spcPts val="1000"/>
              </a:spcBef>
              <a:spcAft>
                <a:spcPts val="0"/>
              </a:spcAft>
              <a:buClr>
                <a:srgbClr val="00B0F0"/>
              </a:buClr>
              <a:buSzPct val="100000"/>
              <a:buNone/>
            </a:pPr>
            <a:r>
              <a:rPr i="1" lang="uk-UA">
                <a:solidFill>
                  <a:srgbClr val="00B0F0"/>
                </a:solidFill>
              </a:rPr>
              <a:t>…наказ Мінреінтеграції/Міністерства розвитку громад та територій № 309/376, наказ, визначене робоче місц</a:t>
            </a:r>
            <a:r>
              <a:rPr lang="uk-UA">
                <a:solidFill>
                  <a:srgbClr val="00B0F0"/>
                </a:solidFill>
              </a:rPr>
              <a:t>е…</a:t>
            </a:r>
            <a:endParaRPr/>
          </a:p>
          <a:p>
            <a:pPr indent="-104140" lvl="0" marL="228600" rtl="0" algn="l">
              <a:lnSpc>
                <a:spcPct val="90000"/>
              </a:lnSpc>
              <a:spcBef>
                <a:spcPts val="1000"/>
              </a:spcBef>
              <a:spcAft>
                <a:spcPts val="0"/>
              </a:spcAft>
              <a:buClr>
                <a:schemeClr val="dk1"/>
              </a:buClr>
              <a:buSzPct val="100000"/>
              <a:buNone/>
            </a:pPr>
            <a:r>
              <a:t/>
            </a:r>
            <a:endParaRPr>
              <a:solidFill>
                <a:srgbClr val="253B97"/>
              </a:solidFill>
            </a:endParaRPr>
          </a:p>
          <a:p>
            <a:pPr indent="0" lvl="0" marL="0" rtl="0" algn="ctr">
              <a:lnSpc>
                <a:spcPct val="90000"/>
              </a:lnSpc>
              <a:spcBef>
                <a:spcPts val="1000"/>
              </a:spcBef>
              <a:spcAft>
                <a:spcPts val="0"/>
              </a:spcAft>
              <a:buClr>
                <a:schemeClr val="dk1"/>
              </a:buClr>
              <a:buSzPct val="100000"/>
              <a:buNone/>
            </a:pPr>
            <a:r>
              <a:rPr lang="uk-UA"/>
              <a:t>Рекомендувати органам місцевого самоврядування застосувати положення цієї постанови.</a:t>
            </a:r>
            <a:endParaRPr/>
          </a:p>
          <a:p>
            <a:pPr indent="-104140" lvl="0" marL="228600" rtl="0" algn="l">
              <a:lnSpc>
                <a:spcPct val="90000"/>
              </a:lnSpc>
              <a:spcBef>
                <a:spcPts val="1000"/>
              </a:spcBef>
              <a:spcAft>
                <a:spcPts val="0"/>
              </a:spcAft>
              <a:buClr>
                <a:schemeClr val="dk1"/>
              </a:buClr>
              <a:buSzPct val="100000"/>
              <a:buNone/>
            </a:pPr>
            <a:r>
              <a:t/>
            </a:r>
            <a:endParaRPr/>
          </a:p>
        </p:txBody>
      </p:sp>
      <p:sp>
        <p:nvSpPr>
          <p:cNvPr id="539" name="Google Shape;539;p84"/>
          <p:cNvSpPr txBox="1"/>
          <p:nvPr/>
        </p:nvSpPr>
        <p:spPr>
          <a:xfrm>
            <a:off x="5625734" y="70520"/>
            <a:ext cx="6234170" cy="1624273"/>
          </a:xfrm>
          <a:prstGeom prst="rect">
            <a:avLst/>
          </a:prstGeom>
          <a:noFill/>
          <a:ln>
            <a:noFill/>
          </a:ln>
        </p:spPr>
        <p:txBody>
          <a:bodyPr anchorCtr="0" anchor="ctr" bIns="45700" lIns="91425" spcFirstLastPara="1" rIns="91425" wrap="square" tIns="45700">
            <a:normAutofit fontScale="97500"/>
          </a:bodyPr>
          <a:lstStyle/>
          <a:p>
            <a:pPr indent="0" lvl="0" marL="0" marR="0" rtl="0" algn="ctr">
              <a:lnSpc>
                <a:spcPct val="90000"/>
              </a:lnSpc>
              <a:spcBef>
                <a:spcPts val="0"/>
              </a:spcBef>
              <a:spcAft>
                <a:spcPts val="0"/>
              </a:spcAft>
              <a:buClr>
                <a:srgbClr val="00B0F0"/>
              </a:buClr>
              <a:buSzPct val="100000"/>
              <a:buFont typeface="Calibri"/>
              <a:buNone/>
            </a:pPr>
            <a:r>
              <a:rPr b="1" lang="uk-UA" sz="2600">
                <a:solidFill>
                  <a:srgbClr val="00B0F0"/>
                </a:solidFill>
                <a:latin typeface="Calibri"/>
                <a:ea typeface="Calibri"/>
                <a:cs typeface="Calibri"/>
                <a:sym typeface="Calibri"/>
              </a:rPr>
              <a:t>Питання стимулювання та соціального захисту державних службовців в умовах правового режиму воєнного стану</a:t>
            </a:r>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pic>
        <p:nvPicPr>
          <p:cNvPr descr="Зображення, що містить текст, одежа, знімок екрана, особа&#10;&#10;Вміст на основі ШІ може бути неправильним." id="544" name="Google Shape;544;p85"/>
          <p:cNvPicPr preferRelativeResize="0"/>
          <p:nvPr/>
        </p:nvPicPr>
        <p:blipFill rotWithShape="1">
          <a:blip r:embed="rId3">
            <a:alphaModFix/>
          </a:blip>
          <a:srcRect b="0" l="0" r="0" t="0"/>
          <a:stretch/>
        </p:blipFill>
        <p:spPr>
          <a:xfrm>
            <a:off x="977694" y="0"/>
            <a:ext cx="4791859" cy="6858000"/>
          </a:xfrm>
          <a:prstGeom prst="rect">
            <a:avLst/>
          </a:prstGeom>
          <a:noFill/>
          <a:ln>
            <a:noFill/>
          </a:ln>
        </p:spPr>
      </p:pic>
      <p:pic>
        <p:nvPicPr>
          <p:cNvPr descr="Зображення, що містить текст, знімок екрана, Шрифт, документ&#10;&#10;Вміст на основі ШІ може бути неправильним." id="545" name="Google Shape;545;p85"/>
          <p:cNvPicPr preferRelativeResize="0"/>
          <p:nvPr/>
        </p:nvPicPr>
        <p:blipFill rotWithShape="1">
          <a:blip r:embed="rId4">
            <a:alphaModFix/>
          </a:blip>
          <a:srcRect b="0" l="0" r="0" t="0"/>
          <a:stretch/>
        </p:blipFill>
        <p:spPr>
          <a:xfrm>
            <a:off x="6422448" y="0"/>
            <a:ext cx="4767002" cy="6858000"/>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9" name="Shape 549"/>
        <p:cNvGrpSpPr/>
        <p:nvPr/>
      </p:nvGrpSpPr>
      <p:grpSpPr>
        <a:xfrm>
          <a:off x="0" y="0"/>
          <a:ext cx="0" cy="0"/>
          <a:chOff x="0" y="0"/>
          <a:chExt cx="0" cy="0"/>
        </a:xfrm>
      </p:grpSpPr>
      <p:pic>
        <p:nvPicPr>
          <p:cNvPr id="550" name="Google Shape;550;p86"/>
          <p:cNvPicPr preferRelativeResize="0"/>
          <p:nvPr>
            <p:ph idx="1" type="body"/>
          </p:nvPr>
        </p:nvPicPr>
        <p:blipFill rotWithShape="1">
          <a:blip r:embed="rId3">
            <a:alphaModFix/>
          </a:blip>
          <a:srcRect b="0" l="0" r="0" t="0"/>
          <a:stretch/>
        </p:blipFill>
        <p:spPr>
          <a:xfrm>
            <a:off x="339611" y="0"/>
            <a:ext cx="6864626" cy="6864626"/>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4" name="Shape 554"/>
        <p:cNvGrpSpPr/>
        <p:nvPr/>
      </p:nvGrpSpPr>
      <p:grpSpPr>
        <a:xfrm>
          <a:off x="0" y="0"/>
          <a:ext cx="0" cy="0"/>
          <a:chOff x="0" y="0"/>
          <a:chExt cx="0" cy="0"/>
        </a:xfrm>
      </p:grpSpPr>
      <p:pic>
        <p:nvPicPr>
          <p:cNvPr id="555" name="Google Shape;555;p87"/>
          <p:cNvPicPr preferRelativeResize="0"/>
          <p:nvPr/>
        </p:nvPicPr>
        <p:blipFill rotWithShape="1">
          <a:blip r:embed="rId3">
            <a:alphaModFix/>
          </a:blip>
          <a:srcRect b="0" l="0" r="0" t="0"/>
          <a:stretch/>
        </p:blipFill>
        <p:spPr>
          <a:xfrm>
            <a:off x="0" y="0"/>
            <a:ext cx="7113855" cy="5625193"/>
          </a:xfrm>
          <a:prstGeom prst="rect">
            <a:avLst/>
          </a:prstGeom>
          <a:noFill/>
          <a:ln>
            <a:noFill/>
          </a:ln>
        </p:spPr>
      </p:pic>
      <p:pic>
        <p:nvPicPr>
          <p:cNvPr descr="Зображення, що містить текст, знімок екрана, дизайн, зразок&#10;&#10;Вміст на основі ШІ може бути неправильним." id="556" name="Google Shape;556;p87"/>
          <p:cNvPicPr preferRelativeResize="0"/>
          <p:nvPr/>
        </p:nvPicPr>
        <p:blipFill rotWithShape="1">
          <a:blip r:embed="rId4">
            <a:alphaModFix/>
          </a:blip>
          <a:srcRect b="0" l="0" r="0" t="0"/>
          <a:stretch/>
        </p:blipFill>
        <p:spPr>
          <a:xfrm>
            <a:off x="7343126" y="0"/>
            <a:ext cx="4848874" cy="6858000"/>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0" name="Shape 560"/>
        <p:cNvGrpSpPr/>
        <p:nvPr/>
      </p:nvGrpSpPr>
      <p:grpSpPr>
        <a:xfrm>
          <a:off x="0" y="0"/>
          <a:ext cx="0" cy="0"/>
          <a:chOff x="0" y="0"/>
          <a:chExt cx="0" cy="0"/>
        </a:xfrm>
      </p:grpSpPr>
      <p:sp>
        <p:nvSpPr>
          <p:cNvPr id="561" name="Google Shape;561;p88"/>
          <p:cNvSpPr txBox="1"/>
          <p:nvPr>
            <p:ph type="title"/>
          </p:nvPr>
        </p:nvSpPr>
        <p:spPr>
          <a:xfrm>
            <a:off x="270642" y="81346"/>
            <a:ext cx="11695386" cy="1028998"/>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rgbClr val="00B0F0"/>
              </a:buClr>
              <a:buSzPct val="100000"/>
              <a:buFont typeface="Calibri"/>
              <a:buNone/>
            </a:pPr>
            <a:r>
              <a:rPr b="1" lang="uk-UA" sz="3600">
                <a:solidFill>
                  <a:srgbClr val="00B0F0"/>
                </a:solidFill>
              </a:rPr>
              <a:t>Щодо встановлення надбавки за вислугу років</a:t>
            </a:r>
            <a:br>
              <a:rPr b="1" lang="uk-UA" sz="3600">
                <a:solidFill>
                  <a:srgbClr val="00B0F0"/>
                </a:solidFill>
              </a:rPr>
            </a:br>
            <a:r>
              <a:rPr b="1" lang="uk-UA" sz="3600">
                <a:solidFill>
                  <a:srgbClr val="00B0F0"/>
                </a:solidFill>
              </a:rPr>
              <a:t>Роз’яснення НАДС від 10.01.2024 № 176-р/з</a:t>
            </a:r>
            <a:endParaRPr/>
          </a:p>
        </p:txBody>
      </p:sp>
      <p:sp>
        <p:nvSpPr>
          <p:cNvPr id="562" name="Google Shape;562;p88"/>
          <p:cNvSpPr txBox="1"/>
          <p:nvPr>
            <p:ph idx="1" type="body"/>
          </p:nvPr>
        </p:nvSpPr>
        <p:spPr>
          <a:xfrm>
            <a:off x="225973" y="1110344"/>
            <a:ext cx="11850414" cy="5653063"/>
          </a:xfrm>
          <a:prstGeom prst="rect">
            <a:avLst/>
          </a:prstGeom>
          <a:noFill/>
          <a:ln>
            <a:noFill/>
          </a:ln>
        </p:spPr>
        <p:txBody>
          <a:bodyPr anchorCtr="0" anchor="t" bIns="45700" lIns="91425" spcFirstLastPara="1" rIns="91425" wrap="square" tIns="45700">
            <a:normAutofit fontScale="77500" lnSpcReduction="20000"/>
          </a:bodyPr>
          <a:lstStyle/>
          <a:p>
            <a:pPr indent="0" lvl="0" marL="0" rtl="0" algn="just">
              <a:lnSpc>
                <a:spcPct val="90000"/>
              </a:lnSpc>
              <a:spcBef>
                <a:spcPts val="0"/>
              </a:spcBef>
              <a:spcAft>
                <a:spcPts val="0"/>
              </a:spcAft>
              <a:buClr>
                <a:schemeClr val="dk1"/>
              </a:buClr>
              <a:buSzPct val="100000"/>
              <a:buNone/>
            </a:pPr>
            <a:r>
              <a:rPr lang="uk-UA"/>
              <a:t>	Абзацом другим пункту 12 розділу «Прикінцеві положення» Закону України «Про Державний бюджет України на 2024 рік» визначено, що надбавка за вислугу років на державній службі встановлюється на рівні 2 відсотків посадового окладу державного службовця за кожний календарний рік стажу державної служби, але не більше 30 відсотків посадового окладу.</a:t>
            </a:r>
            <a:endParaRPr/>
          </a:p>
          <a:p>
            <a:pPr indent="0" lvl="0" marL="0" rtl="0" algn="just">
              <a:lnSpc>
                <a:spcPct val="90000"/>
              </a:lnSpc>
              <a:spcBef>
                <a:spcPts val="1000"/>
              </a:spcBef>
              <a:spcAft>
                <a:spcPts val="0"/>
              </a:spcAft>
              <a:buClr>
                <a:schemeClr val="dk1"/>
              </a:buClr>
              <a:buSzPct val="100000"/>
              <a:buNone/>
            </a:pPr>
            <a:r>
              <a:t/>
            </a:r>
            <a:endParaRPr/>
          </a:p>
          <a:p>
            <a:pPr indent="0" lvl="0" marL="0" rtl="0" algn="just">
              <a:lnSpc>
                <a:spcPct val="90000"/>
              </a:lnSpc>
              <a:spcBef>
                <a:spcPts val="1000"/>
              </a:spcBef>
              <a:spcAft>
                <a:spcPts val="0"/>
              </a:spcAft>
              <a:buClr>
                <a:schemeClr val="dk1"/>
              </a:buClr>
              <a:buSzPct val="100000"/>
              <a:buNone/>
            </a:pPr>
            <a:r>
              <a:rPr lang="uk-UA"/>
              <a:t>	Також абзацом четвертим пункту 12 розділу «Прикінцеві положення» Закону України «Про Державний бюджет України на 2024 рік» установлено, що норми Закону України «Про державну службу» щодо умов та порядку оплати праці державних службовців застосовуються в частині, що не суперечить цьому Закону.</a:t>
            </a:r>
            <a:endParaRPr/>
          </a:p>
          <a:p>
            <a:pPr indent="0" lvl="0" marL="0" rtl="0" algn="just">
              <a:lnSpc>
                <a:spcPct val="90000"/>
              </a:lnSpc>
              <a:spcBef>
                <a:spcPts val="1000"/>
              </a:spcBef>
              <a:spcAft>
                <a:spcPts val="0"/>
              </a:spcAft>
              <a:buClr>
                <a:schemeClr val="dk1"/>
              </a:buClr>
              <a:buSzPct val="100000"/>
              <a:buNone/>
            </a:pPr>
            <a:r>
              <a:t/>
            </a:r>
            <a:endParaRPr/>
          </a:p>
          <a:p>
            <a:pPr indent="0" lvl="0" marL="0" rtl="0" algn="ctr">
              <a:lnSpc>
                <a:spcPct val="90000"/>
              </a:lnSpc>
              <a:spcBef>
                <a:spcPts val="1000"/>
              </a:spcBef>
              <a:spcAft>
                <a:spcPts val="0"/>
              </a:spcAft>
              <a:buClr>
                <a:schemeClr val="dk1"/>
              </a:buClr>
              <a:buSzPct val="100000"/>
              <a:buNone/>
            </a:pPr>
            <a:r>
              <a:rPr lang="uk-UA"/>
              <a:t>Враховуючи викладене, державним службовцям державних органів, які провели класифікацію посад державної служби, надбавка за вислугу років у 2024 році встановлюється на рівні 2 відсотків від посадового окладу за кожний рік стажу державної служби та не може перевищувати 30 відсотків посадового окладу.</a:t>
            </a:r>
            <a:endParaRPr/>
          </a:p>
          <a:p>
            <a:pPr indent="0" lvl="0" marL="0" rtl="0" algn="just">
              <a:lnSpc>
                <a:spcPct val="90000"/>
              </a:lnSpc>
              <a:spcBef>
                <a:spcPts val="1000"/>
              </a:spcBef>
              <a:spcAft>
                <a:spcPts val="0"/>
              </a:spcAft>
              <a:buClr>
                <a:schemeClr val="dk1"/>
              </a:buClr>
              <a:buSzPct val="100000"/>
              <a:buNone/>
            </a:pPr>
            <a:r>
              <a:t/>
            </a:r>
            <a:endParaRPr/>
          </a:p>
          <a:p>
            <a:pPr indent="0" lvl="0" marL="0" rtl="0" algn="just">
              <a:lnSpc>
                <a:spcPct val="90000"/>
              </a:lnSpc>
              <a:spcBef>
                <a:spcPts val="1000"/>
              </a:spcBef>
              <a:spcAft>
                <a:spcPts val="0"/>
              </a:spcAft>
              <a:buClr>
                <a:schemeClr val="dk1"/>
              </a:buClr>
              <a:buSzPct val="100000"/>
              <a:buNone/>
            </a:pPr>
            <a:r>
              <a:rPr lang="uk-UA"/>
              <a:t>	У зв’язку з цим службі управління персоналом державного органу, який провів класифікацію посад державної служби, необхідно підготувати проект наказу про встановлення надбавок за вислугу років на державній службі у відсотковому розмірі, перерахованому відповідно до абзацу другого пункту 12 розділу «Прикінцеві положення» Закону України «Про Державний бюджет України на 2024 рік».</a:t>
            </a:r>
            <a:endParaRPr/>
          </a:p>
          <a:p>
            <a:pPr indent="-90804" lvl="0" marL="228600" rtl="0" algn="l">
              <a:lnSpc>
                <a:spcPct val="90000"/>
              </a:lnSpc>
              <a:spcBef>
                <a:spcPts val="1000"/>
              </a:spcBef>
              <a:spcAft>
                <a:spcPts val="0"/>
              </a:spcAft>
              <a:buClr>
                <a:schemeClr val="dk1"/>
              </a:buClr>
              <a:buSzPct val="100000"/>
              <a:buNone/>
            </a:pPr>
            <a:r>
              <a:t/>
            </a:r>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6" name="Shape 566"/>
        <p:cNvGrpSpPr/>
        <p:nvPr/>
      </p:nvGrpSpPr>
      <p:grpSpPr>
        <a:xfrm>
          <a:off x="0" y="0"/>
          <a:ext cx="0" cy="0"/>
          <a:chOff x="0" y="0"/>
          <a:chExt cx="0" cy="0"/>
        </a:xfrm>
      </p:grpSpPr>
      <p:sp>
        <p:nvSpPr>
          <p:cNvPr id="567" name="Google Shape;567;p89"/>
          <p:cNvSpPr txBox="1"/>
          <p:nvPr>
            <p:ph idx="1" type="body"/>
          </p:nvPr>
        </p:nvSpPr>
        <p:spPr>
          <a:xfrm>
            <a:off x="417786" y="472966"/>
            <a:ext cx="11430000" cy="6195848"/>
          </a:xfrm>
          <a:prstGeom prst="rect">
            <a:avLst/>
          </a:prstGeom>
          <a:noFill/>
          <a:ln>
            <a:noFill/>
          </a:ln>
        </p:spPr>
        <p:txBody>
          <a:bodyPr anchorCtr="0" anchor="t" bIns="45700" lIns="91425" spcFirstLastPara="1" rIns="91425" wrap="square" tIns="45700">
            <a:normAutofit fontScale="92500" lnSpcReduction="10000"/>
          </a:bodyPr>
          <a:lstStyle/>
          <a:p>
            <a:pPr indent="0" lvl="0" marL="0" rtl="0" algn="just">
              <a:lnSpc>
                <a:spcPct val="90000"/>
              </a:lnSpc>
              <a:spcBef>
                <a:spcPts val="0"/>
              </a:spcBef>
              <a:spcAft>
                <a:spcPts val="0"/>
              </a:spcAft>
              <a:buClr>
                <a:schemeClr val="dk1"/>
              </a:buClr>
              <a:buSzPct val="100000"/>
              <a:buNone/>
            </a:pPr>
            <a:r>
              <a:rPr lang="uk-UA"/>
              <a:t>	На думку НАДС, у державних службовців державних органів, які провели класифікацію посад державної служби, не відбувається зміна істотних умов у частині системи оплати праці у 2024 році, оскільки пунктом 12 розділу «Прикінцеві положення» Закону України «Про Державний бюджет України на 2024 рік» визначено умови оплати праці державних службовців на 2024 рік.</a:t>
            </a:r>
            <a:endParaRPr/>
          </a:p>
          <a:p>
            <a:pPr indent="0" lvl="0" marL="0" rtl="0" algn="just">
              <a:lnSpc>
                <a:spcPct val="90000"/>
              </a:lnSpc>
              <a:spcBef>
                <a:spcPts val="1000"/>
              </a:spcBef>
              <a:spcAft>
                <a:spcPts val="0"/>
              </a:spcAft>
              <a:buClr>
                <a:schemeClr val="dk1"/>
              </a:buClr>
              <a:buSzPct val="100000"/>
              <a:buNone/>
            </a:pPr>
            <a:r>
              <a:t/>
            </a:r>
            <a:endParaRPr/>
          </a:p>
          <a:p>
            <a:pPr indent="0" lvl="0" marL="0" rtl="0" algn="ctr">
              <a:lnSpc>
                <a:spcPct val="90000"/>
              </a:lnSpc>
              <a:spcBef>
                <a:spcPts val="1000"/>
              </a:spcBef>
              <a:spcAft>
                <a:spcPts val="0"/>
              </a:spcAft>
              <a:buClr>
                <a:srgbClr val="00B0F0"/>
              </a:buClr>
              <a:buSzPct val="100000"/>
              <a:buNone/>
            </a:pPr>
            <a:r>
              <a:rPr b="1" lang="uk-UA">
                <a:solidFill>
                  <a:srgbClr val="00B0F0"/>
                </a:solidFill>
              </a:rPr>
              <a:t>Додатково повідомляємо, що за результатами проведення класифікації посад державної служби можливе зменшення розміру заробітної плати. У такому випадку про зміну розміру заробітної плати необхідно повідомляти конкретного державного службовця, якого ці зміни стосуються.</a:t>
            </a:r>
            <a:endParaRPr/>
          </a:p>
          <a:p>
            <a:pPr indent="0" lvl="0" marL="0" rtl="0" algn="just">
              <a:lnSpc>
                <a:spcPct val="90000"/>
              </a:lnSpc>
              <a:spcBef>
                <a:spcPts val="1000"/>
              </a:spcBef>
              <a:spcAft>
                <a:spcPts val="0"/>
              </a:spcAft>
              <a:buClr>
                <a:schemeClr val="dk1"/>
              </a:buClr>
              <a:buSzPct val="100000"/>
              <a:buNone/>
            </a:pPr>
            <a:r>
              <a:t/>
            </a:r>
            <a:endParaRPr/>
          </a:p>
          <a:p>
            <a:pPr indent="0" lvl="0" marL="0" rtl="0" algn="just">
              <a:lnSpc>
                <a:spcPct val="90000"/>
              </a:lnSpc>
              <a:spcBef>
                <a:spcPts val="1000"/>
              </a:spcBef>
              <a:spcAft>
                <a:spcPts val="0"/>
              </a:spcAft>
              <a:buClr>
                <a:schemeClr val="dk1"/>
              </a:buClr>
              <a:buSzPct val="100000"/>
              <a:buNone/>
            </a:pPr>
            <a:r>
              <a:rPr lang="uk-UA"/>
              <a:t>	У такому разі при визначенні розміру заробітної плати (збільшення/зменшення) до розрахунку включаються виключно обов’язкові складові заробітної плати (посадовий оклад, надбавка за вислугу років та надбавка за ранг) станом на 2023 рік та обов’язкові складові заробітної плати (посадовий оклад, надбавка за вислугу років та надбавка за ранг) станом на 2024 рік.</a:t>
            </a:r>
            <a:endParaRPr/>
          </a:p>
          <a:p>
            <a:pPr indent="-64135" lvl="0" marL="228600" rtl="0" algn="l">
              <a:lnSpc>
                <a:spcPct val="90000"/>
              </a:lnSpc>
              <a:spcBef>
                <a:spcPts val="1000"/>
              </a:spcBef>
              <a:spcAft>
                <a:spcPts val="0"/>
              </a:spcAft>
              <a:buClr>
                <a:schemeClr val="dk1"/>
              </a:buClr>
              <a:buSzPct val="100000"/>
              <a:buNone/>
            </a:pPr>
            <a:r>
              <a:t/>
            </a:r>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1" name="Shape 571"/>
        <p:cNvGrpSpPr/>
        <p:nvPr/>
      </p:nvGrpSpPr>
      <p:grpSpPr>
        <a:xfrm>
          <a:off x="0" y="0"/>
          <a:ext cx="0" cy="0"/>
          <a:chOff x="0" y="0"/>
          <a:chExt cx="0" cy="0"/>
        </a:xfrm>
      </p:grpSpPr>
      <p:sp>
        <p:nvSpPr>
          <p:cNvPr id="572" name="Google Shape;572;p90"/>
          <p:cNvSpPr txBox="1"/>
          <p:nvPr>
            <p:ph type="title"/>
          </p:nvPr>
        </p:nvSpPr>
        <p:spPr>
          <a:xfrm>
            <a:off x="160283" y="81347"/>
            <a:ext cx="11837276" cy="571796"/>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rgbClr val="00B0F0"/>
              </a:buClr>
              <a:buSzPct val="100000"/>
              <a:buFont typeface="Calibri"/>
              <a:buNone/>
            </a:pPr>
            <a:r>
              <a:rPr b="1" lang="uk-UA" sz="3600">
                <a:solidFill>
                  <a:srgbClr val="00B0F0"/>
                </a:solidFill>
              </a:rPr>
              <a:t>Щодо доплати за військовий облік</a:t>
            </a:r>
            <a:endParaRPr b="1" sz="3600">
              <a:solidFill>
                <a:srgbClr val="00B0F0"/>
              </a:solidFill>
            </a:endParaRPr>
          </a:p>
        </p:txBody>
      </p:sp>
      <p:sp>
        <p:nvSpPr>
          <p:cNvPr id="573" name="Google Shape;573;p90"/>
          <p:cNvSpPr txBox="1"/>
          <p:nvPr>
            <p:ph idx="1" type="body"/>
          </p:nvPr>
        </p:nvSpPr>
        <p:spPr>
          <a:xfrm>
            <a:off x="194441" y="775607"/>
            <a:ext cx="11837276" cy="6001046"/>
          </a:xfrm>
          <a:prstGeom prst="rect">
            <a:avLst/>
          </a:prstGeom>
          <a:noFill/>
          <a:ln>
            <a:noFill/>
          </a:ln>
        </p:spPr>
        <p:txBody>
          <a:bodyPr anchorCtr="0" anchor="t" bIns="45700" lIns="91425" spcFirstLastPara="1" rIns="91425" wrap="square" tIns="45700">
            <a:normAutofit fontScale="92500" lnSpcReduction="20000"/>
          </a:bodyPr>
          <a:lstStyle/>
          <a:p>
            <a:pPr indent="0" lvl="0" marL="0" rtl="0" algn="just">
              <a:lnSpc>
                <a:spcPct val="90000"/>
              </a:lnSpc>
              <a:spcBef>
                <a:spcPts val="0"/>
              </a:spcBef>
              <a:spcAft>
                <a:spcPts val="0"/>
              </a:spcAft>
              <a:buClr>
                <a:schemeClr val="dk1"/>
              </a:buClr>
              <a:buSzPct val="100000"/>
              <a:buNone/>
            </a:pPr>
            <a:r>
              <a:rPr lang="uk-UA"/>
              <a:t>	Пунктом 2 розділу ІІ Типового положення про службу управління персоналом державного органу, затвердженого наказом Національного агентства України з питань державної служби від 03 березня 2016 року № 47, зареєстрованим в Міністерстві юстиції України 23 березня 2016 року за № 438/28568, визначено, що служба управління персоналом відповідно до покладених на неї завдань, зокрема, </a:t>
            </a:r>
            <a:r>
              <a:rPr b="1" lang="uk-UA">
                <a:solidFill>
                  <a:srgbClr val="00B0F0"/>
                </a:solidFill>
              </a:rPr>
              <a:t>веде військовий облік </a:t>
            </a:r>
            <a:r>
              <a:rPr lang="uk-UA"/>
              <a:t>призовників, військовозобов'язаних та резервістів, бронювання військовозобов'язаних на період мобілізації та на воєнний час в державному органі.</a:t>
            </a:r>
            <a:endParaRPr/>
          </a:p>
          <a:p>
            <a:pPr indent="0" lvl="0" marL="0" rtl="0" algn="just">
              <a:lnSpc>
                <a:spcPct val="90000"/>
              </a:lnSpc>
              <a:spcBef>
                <a:spcPts val="1000"/>
              </a:spcBef>
              <a:spcAft>
                <a:spcPts val="0"/>
              </a:spcAft>
              <a:buClr>
                <a:schemeClr val="dk1"/>
              </a:buClr>
              <a:buSzPct val="100000"/>
              <a:buNone/>
            </a:pPr>
            <a:r>
              <a:rPr lang="uk-UA"/>
              <a:t>	Згідно пункту 10 Порядку за наявності на військовому обліку менше 500 призовників, військовозобов’язаних та резервістів обов’язки щодо ведення військового обліку покладаються на особу служби персоналу, якій встановлюється доплата в розмірі до 50 відсотків посадового окладу, </a:t>
            </a:r>
            <a:r>
              <a:rPr lang="uk-UA">
                <a:solidFill>
                  <a:srgbClr val="00B0F0"/>
                </a:solidFill>
              </a:rPr>
              <a:t>а для державних службовців – в межах економії фонду оплати праці.</a:t>
            </a:r>
            <a:endParaRPr/>
          </a:p>
          <a:p>
            <a:pPr indent="0" lvl="0" marL="0" rtl="0" algn="just">
              <a:lnSpc>
                <a:spcPct val="90000"/>
              </a:lnSpc>
              <a:spcBef>
                <a:spcPts val="1000"/>
              </a:spcBef>
              <a:spcAft>
                <a:spcPts val="0"/>
              </a:spcAft>
              <a:buClr>
                <a:schemeClr val="dk1"/>
              </a:buClr>
              <a:buSzPct val="100000"/>
              <a:buNone/>
            </a:pPr>
            <a:r>
              <a:rPr lang="uk-UA"/>
              <a:t>	Таким чином, на думку НАДС, доплата, передбачена пунктом 10 Порядку, може бути встановлена державному службовцю державного органу, який провів класифікацію посад державної служби, відповідним керівником (керівником державного органу / керівником державної служби) виключно </a:t>
            </a:r>
            <a:r>
              <a:rPr lang="uk-UA">
                <a:solidFill>
                  <a:srgbClr val="00B0F0"/>
                </a:solidFill>
              </a:rPr>
              <a:t>в межах економії фонду оплати праці.</a:t>
            </a:r>
            <a:endParaRPr/>
          </a:p>
          <a:p>
            <a:pPr indent="-64135" lvl="0" marL="228600" rtl="0" algn="l">
              <a:lnSpc>
                <a:spcPct val="90000"/>
              </a:lnSpc>
              <a:spcBef>
                <a:spcPts val="1000"/>
              </a:spcBef>
              <a:spcAft>
                <a:spcPts val="0"/>
              </a:spcAft>
              <a:buClr>
                <a:schemeClr val="dk1"/>
              </a:buClr>
              <a:buSzPct val="100000"/>
              <a:buNone/>
            </a:pPr>
            <a:r>
              <a:t/>
            </a:r>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7" name="Shape 577"/>
        <p:cNvGrpSpPr/>
        <p:nvPr/>
      </p:nvGrpSpPr>
      <p:grpSpPr>
        <a:xfrm>
          <a:off x="0" y="0"/>
          <a:ext cx="0" cy="0"/>
          <a:chOff x="0" y="0"/>
          <a:chExt cx="0" cy="0"/>
        </a:xfrm>
      </p:grpSpPr>
      <p:sp>
        <p:nvSpPr>
          <p:cNvPr id="578" name="Google Shape;578;p91"/>
          <p:cNvSpPr txBox="1"/>
          <p:nvPr>
            <p:ph type="title"/>
          </p:nvPr>
        </p:nvSpPr>
        <p:spPr>
          <a:xfrm>
            <a:off x="199696" y="0"/>
            <a:ext cx="11868807" cy="722695"/>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00B0F0"/>
              </a:buClr>
              <a:buSzPts val="3600"/>
              <a:buFont typeface="Calibri"/>
              <a:buNone/>
            </a:pPr>
            <a:r>
              <a:rPr b="1" lang="uk-UA" sz="3600">
                <a:solidFill>
                  <a:srgbClr val="00B0F0"/>
                </a:solidFill>
              </a:rPr>
              <a:t>Щодо доплат за виконання обов’язків «антикору»</a:t>
            </a:r>
            <a:endParaRPr b="1" sz="3600">
              <a:solidFill>
                <a:srgbClr val="00B0F0"/>
              </a:solidFill>
            </a:endParaRPr>
          </a:p>
        </p:txBody>
      </p:sp>
      <p:sp>
        <p:nvSpPr>
          <p:cNvPr id="579" name="Google Shape;579;p91"/>
          <p:cNvSpPr txBox="1"/>
          <p:nvPr>
            <p:ph idx="1" type="body"/>
          </p:nvPr>
        </p:nvSpPr>
        <p:spPr>
          <a:xfrm>
            <a:off x="212833" y="827690"/>
            <a:ext cx="11847787" cy="5927834"/>
          </a:xfrm>
          <a:prstGeom prst="rect">
            <a:avLst/>
          </a:prstGeom>
          <a:noFill/>
          <a:ln>
            <a:noFill/>
          </a:ln>
        </p:spPr>
        <p:txBody>
          <a:bodyPr anchorCtr="0" anchor="t" bIns="45700" lIns="91425" spcFirstLastPara="1" rIns="91425" wrap="square" tIns="45700">
            <a:normAutofit fontScale="92500" lnSpcReduction="20000"/>
          </a:bodyPr>
          <a:lstStyle/>
          <a:p>
            <a:pPr indent="0" lvl="0" marL="0" rtl="0" algn="just">
              <a:lnSpc>
                <a:spcPct val="90000"/>
              </a:lnSpc>
              <a:spcBef>
                <a:spcPts val="0"/>
              </a:spcBef>
              <a:spcAft>
                <a:spcPts val="0"/>
              </a:spcAft>
              <a:buClr>
                <a:schemeClr val="dk1"/>
              </a:buClr>
              <a:buSzPct val="100000"/>
              <a:buNone/>
            </a:pPr>
            <a:r>
              <a:rPr lang="uk-UA"/>
              <a:t>	Уповноважена особа призначається на окрему посаду, утворену у штатному розписі відповідного органу, на яку покладено повноваження з виконання функцій уповноваженої особи. Уповноважена особа може визначатися </a:t>
            </a:r>
            <a:r>
              <a:rPr lang="uk-UA">
                <a:solidFill>
                  <a:srgbClr val="00B0F0"/>
                </a:solidFill>
              </a:rPr>
              <a:t>шляхом покладення на одного з працівників відповідного органу функцій уповноваженої особи.</a:t>
            </a:r>
            <a:endParaRPr/>
          </a:p>
          <a:p>
            <a:pPr indent="0" lvl="0" marL="0" rtl="0" algn="just">
              <a:lnSpc>
                <a:spcPct val="90000"/>
              </a:lnSpc>
              <a:spcBef>
                <a:spcPts val="1000"/>
              </a:spcBef>
              <a:spcAft>
                <a:spcPts val="0"/>
              </a:spcAft>
              <a:buClr>
                <a:schemeClr val="dk1"/>
              </a:buClr>
              <a:buSzPct val="100000"/>
              <a:buNone/>
            </a:pPr>
            <a:r>
              <a:rPr lang="uk-UA"/>
              <a:t>	Визначення працівника відповідного органу уповноваженою особою не повинно призводити до реального чи потенційного конфлікту інтересів у зв’язку з виконанням таким працівником повноважень уповноваженої особи.</a:t>
            </a:r>
            <a:endParaRPr/>
          </a:p>
          <a:p>
            <a:pPr indent="0" lvl="0" marL="0" rtl="0" algn="just">
              <a:lnSpc>
                <a:spcPct val="90000"/>
              </a:lnSpc>
              <a:spcBef>
                <a:spcPts val="1000"/>
              </a:spcBef>
              <a:spcAft>
                <a:spcPts val="0"/>
              </a:spcAft>
              <a:buClr>
                <a:schemeClr val="dk1"/>
              </a:buClr>
              <a:buSzPct val="100000"/>
              <a:buNone/>
            </a:pPr>
            <a:r>
              <a:rPr lang="uk-UA"/>
              <a:t>	У разі відсутності уповноваженої особи у зв’язку з тимчасовою непрацездатністю, перебуванням у відпустці та з інших причин, її обов’язки виконує інша особа (за її згодою), визначена керівником відповідного органу.</a:t>
            </a:r>
            <a:endParaRPr/>
          </a:p>
          <a:p>
            <a:pPr indent="0" lvl="0" marL="0" rtl="0" algn="just">
              <a:lnSpc>
                <a:spcPct val="90000"/>
              </a:lnSpc>
              <a:spcBef>
                <a:spcPts val="1000"/>
              </a:spcBef>
              <a:spcAft>
                <a:spcPts val="0"/>
              </a:spcAft>
              <a:buClr>
                <a:schemeClr val="dk1"/>
              </a:buClr>
              <a:buSzPct val="100000"/>
              <a:buNone/>
            </a:pPr>
            <a:r>
              <a:rPr lang="uk-UA"/>
              <a:t>	Уповноважений підрозділ (уповноважена особа) у своїй діяльності керується Конституцією та законами України, а також указами Президента України і постановами Верховної Ради України, актами Кабінету Міністрів України, іншими нормативно-правовими актами, у тому числі цим Типовим положенням.</a:t>
            </a:r>
            <a:endParaRPr/>
          </a:p>
          <a:p>
            <a:pPr indent="0" lvl="0" marL="0" rtl="0" algn="just">
              <a:lnSpc>
                <a:spcPct val="90000"/>
              </a:lnSpc>
              <a:spcBef>
                <a:spcPts val="1000"/>
              </a:spcBef>
              <a:spcAft>
                <a:spcPts val="0"/>
              </a:spcAft>
              <a:buClr>
                <a:schemeClr val="dk1"/>
              </a:buClr>
              <a:buSzPct val="100000"/>
              <a:buNone/>
            </a:pPr>
            <a:r>
              <a:rPr lang="uk-UA"/>
              <a:t>	Разом з тим </a:t>
            </a:r>
            <a:r>
              <a:rPr b="1" lang="uk-UA">
                <a:solidFill>
                  <a:srgbClr val="00B0F0"/>
                </a:solidFill>
              </a:rPr>
              <a:t>ні Законом № 889-VIII, ні Законом № 1700-VII, ні Законом № 3460-IX не передбачено </a:t>
            </a:r>
            <a:r>
              <a:rPr lang="uk-UA"/>
              <a:t>встановлення додаткових виплат державному службовцю, на якого покладено функції з питань запобігання та виявлення корупції.</a:t>
            </a:r>
            <a:endParaRPr/>
          </a:p>
          <a:p>
            <a:pPr indent="-64135" lvl="0" marL="228600" rtl="0" algn="l">
              <a:lnSpc>
                <a:spcPct val="90000"/>
              </a:lnSpc>
              <a:spcBef>
                <a:spcPts val="1000"/>
              </a:spcBef>
              <a:spcAft>
                <a:spcPts val="0"/>
              </a:spcAft>
              <a:buClr>
                <a:schemeClr val="dk1"/>
              </a:buClr>
              <a:buSzPct val="100000"/>
              <a:buNone/>
            </a:pPr>
            <a:r>
              <a:t/>
            </a:r>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3" name="Shape 583"/>
        <p:cNvGrpSpPr/>
        <p:nvPr/>
      </p:nvGrpSpPr>
      <p:grpSpPr>
        <a:xfrm>
          <a:off x="0" y="0"/>
          <a:ext cx="0" cy="0"/>
          <a:chOff x="0" y="0"/>
          <a:chExt cx="0" cy="0"/>
        </a:xfrm>
      </p:grpSpPr>
      <p:pic>
        <p:nvPicPr>
          <p:cNvPr id="584" name="Google Shape;584;p92"/>
          <p:cNvPicPr preferRelativeResize="0"/>
          <p:nvPr>
            <p:ph idx="1" type="body"/>
          </p:nvPr>
        </p:nvPicPr>
        <p:blipFill rotWithShape="1">
          <a:blip r:embed="rId3">
            <a:alphaModFix/>
          </a:blip>
          <a:srcRect b="0" l="0" r="0" t="0"/>
          <a:stretch/>
        </p:blipFill>
        <p:spPr>
          <a:xfrm>
            <a:off x="439471" y="0"/>
            <a:ext cx="6864626" cy="6864626"/>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8" name="Shape 588"/>
        <p:cNvGrpSpPr/>
        <p:nvPr/>
      </p:nvGrpSpPr>
      <p:grpSpPr>
        <a:xfrm>
          <a:off x="0" y="0"/>
          <a:ext cx="0" cy="0"/>
          <a:chOff x="0" y="0"/>
          <a:chExt cx="0" cy="0"/>
        </a:xfrm>
      </p:grpSpPr>
      <p:sp>
        <p:nvSpPr>
          <p:cNvPr id="589" name="Google Shape;589;p93"/>
          <p:cNvSpPr txBox="1"/>
          <p:nvPr>
            <p:ph idx="1" type="body"/>
          </p:nvPr>
        </p:nvSpPr>
        <p:spPr>
          <a:xfrm>
            <a:off x="122582" y="100191"/>
            <a:ext cx="6389535" cy="6618661"/>
          </a:xfrm>
          <a:prstGeom prst="rect">
            <a:avLst/>
          </a:prstGeom>
          <a:noFill/>
          <a:ln>
            <a:noFill/>
          </a:ln>
        </p:spPr>
        <p:txBody>
          <a:bodyPr anchorCtr="0" anchor="t" bIns="45700" lIns="91425" spcFirstLastPara="1" rIns="91425" wrap="square" tIns="45700">
            <a:normAutofit fontScale="77500" lnSpcReduction="20000"/>
          </a:bodyPr>
          <a:lstStyle/>
          <a:p>
            <a:pPr indent="0" lvl="0" marL="0" rtl="0" algn="just">
              <a:lnSpc>
                <a:spcPct val="90000"/>
              </a:lnSpc>
              <a:spcBef>
                <a:spcPts val="0"/>
              </a:spcBef>
              <a:spcAft>
                <a:spcPts val="0"/>
              </a:spcAft>
              <a:buClr>
                <a:schemeClr val="dk1"/>
              </a:buClr>
              <a:buSzPct val="100000"/>
              <a:buNone/>
            </a:pPr>
            <a:r>
              <a:rPr lang="uk-UA"/>
              <a:t>🔔Дзень-дзелень! Це нагадування: чи не забули ви, що в Україні немає "чиновників", а натомість є національні відповідники -"державні" та "публічні" службовці☝️</a:t>
            </a:r>
            <a:endParaRPr/>
          </a:p>
          <a:p>
            <a:pPr indent="0" lvl="0" marL="0" rtl="0" algn="just">
              <a:lnSpc>
                <a:spcPct val="90000"/>
              </a:lnSpc>
              <a:spcBef>
                <a:spcPts val="1000"/>
              </a:spcBef>
              <a:spcAft>
                <a:spcPts val="0"/>
              </a:spcAft>
              <a:buClr>
                <a:schemeClr val="dk1"/>
              </a:buClr>
              <a:buSzPct val="100000"/>
              <a:buNone/>
            </a:pPr>
            <a:r>
              <a:t/>
            </a:r>
            <a:endParaRPr/>
          </a:p>
          <a:p>
            <a:pPr indent="0" lvl="0" marL="0" rtl="0" algn="just">
              <a:lnSpc>
                <a:spcPct val="90000"/>
              </a:lnSpc>
              <a:spcBef>
                <a:spcPts val="1000"/>
              </a:spcBef>
              <a:spcAft>
                <a:spcPts val="0"/>
              </a:spcAft>
              <a:buClr>
                <a:schemeClr val="dk1"/>
              </a:buClr>
              <a:buSzPct val="100000"/>
              <a:buNone/>
            </a:pPr>
            <a:r>
              <a:rPr lang="uk-UA"/>
              <a:t>#НАДС продовжує Всеукраїнську інформаційно-просвітницьку кампанію «Чиновники під забороною» та закликає використовувати у мовленні коректні національні відповідники щодо публічних службовців України – ☑️держслужбовці, ☑️посадові особи місцевого самоврядування, ☑️посадовці, ☑️службовці.</a:t>
            </a:r>
            <a:endParaRPr/>
          </a:p>
          <a:p>
            <a:pPr indent="0" lvl="0" marL="0" rtl="0" algn="just">
              <a:lnSpc>
                <a:spcPct val="90000"/>
              </a:lnSpc>
              <a:spcBef>
                <a:spcPts val="1000"/>
              </a:spcBef>
              <a:spcAft>
                <a:spcPts val="0"/>
              </a:spcAft>
              <a:buClr>
                <a:schemeClr val="dk1"/>
              </a:buClr>
              <a:buSzPct val="100000"/>
              <a:buNone/>
            </a:pPr>
            <a:r>
              <a:rPr lang="uk-UA"/>
              <a:t>🔊Не будь чиновником із присмаком московії та угодовства перед «чинами»! «Убийте» в собі чиновника!</a:t>
            </a:r>
            <a:endParaRPr/>
          </a:p>
          <a:p>
            <a:pPr indent="0" lvl="0" marL="0" rtl="0" algn="just">
              <a:lnSpc>
                <a:spcPct val="90000"/>
              </a:lnSpc>
              <a:spcBef>
                <a:spcPts val="1000"/>
              </a:spcBef>
              <a:spcAft>
                <a:spcPts val="0"/>
              </a:spcAft>
              <a:buClr>
                <a:schemeClr val="dk1"/>
              </a:buClr>
              <a:buSzPct val="100000"/>
              <a:buNone/>
            </a:pPr>
            <a:r>
              <a:rPr lang="uk-UA"/>
              <a:t>Стань українським держслужбовцем, місією якого в усі часи було служіння своєму народові🙌</a:t>
            </a:r>
            <a:endParaRPr/>
          </a:p>
          <a:p>
            <a:pPr indent="0" lvl="0" marL="0" rtl="0" algn="just">
              <a:lnSpc>
                <a:spcPct val="90000"/>
              </a:lnSpc>
              <a:spcBef>
                <a:spcPts val="1000"/>
              </a:spcBef>
              <a:spcAft>
                <a:spcPts val="0"/>
              </a:spcAft>
              <a:buClr>
                <a:schemeClr val="dk1"/>
              </a:buClr>
              <a:buSzPct val="100000"/>
              <a:buNone/>
            </a:pPr>
            <a:r>
              <a:rPr lang="uk-UA"/>
              <a:t>💻Беріть участь у флешмобі «Чиновники під забороною»: зробіть репост, чи напишіть власний допис на ФБ із закликом відмовитись від вживання слова «чиновник» щодо публічних службовців України. Ставте хештеги #ЧиновникиПідЗабороною</a:t>
            </a:r>
            <a:endParaRPr/>
          </a:p>
          <a:p>
            <a:pPr indent="0" lvl="0" marL="0" rtl="0" algn="just">
              <a:lnSpc>
                <a:spcPct val="90000"/>
              </a:lnSpc>
              <a:spcBef>
                <a:spcPts val="1000"/>
              </a:spcBef>
              <a:spcAft>
                <a:spcPts val="0"/>
              </a:spcAft>
              <a:buClr>
                <a:schemeClr val="dk1"/>
              </a:buClr>
              <a:buSzPct val="100000"/>
              <a:buNone/>
            </a:pPr>
            <a:r>
              <a:rPr lang="uk-UA"/>
              <a:t>#СТОПчиновники</a:t>
            </a:r>
            <a:endParaRPr/>
          </a:p>
        </p:txBody>
      </p:sp>
      <p:pic>
        <p:nvPicPr>
          <p:cNvPr id="590" name="Google Shape;590;p93"/>
          <p:cNvPicPr preferRelativeResize="0"/>
          <p:nvPr/>
        </p:nvPicPr>
        <p:blipFill rotWithShape="1">
          <a:blip r:embed="rId3">
            <a:alphaModFix/>
          </a:blip>
          <a:srcRect b="0" l="0" r="0" t="0"/>
          <a:stretch/>
        </p:blipFill>
        <p:spPr>
          <a:xfrm>
            <a:off x="6575325" y="1268078"/>
            <a:ext cx="5616675" cy="4598652"/>
          </a:xfrm>
          <a:prstGeom prst="rect">
            <a:avLst/>
          </a:prstGeom>
          <a:noFill/>
          <a:ln>
            <a:noFill/>
          </a:ln>
        </p:spPr>
      </p:pic>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4" name="Shape 594"/>
        <p:cNvGrpSpPr/>
        <p:nvPr/>
      </p:nvGrpSpPr>
      <p:grpSpPr>
        <a:xfrm>
          <a:off x="0" y="0"/>
          <a:ext cx="0" cy="0"/>
          <a:chOff x="0" y="0"/>
          <a:chExt cx="0" cy="0"/>
        </a:xfrm>
      </p:grpSpPr>
      <p:pic>
        <p:nvPicPr>
          <p:cNvPr id="595" name="Google Shape;595;p94"/>
          <p:cNvPicPr preferRelativeResize="0"/>
          <p:nvPr>
            <p:ph idx="1" type="body"/>
          </p:nvPr>
        </p:nvPicPr>
        <p:blipFill rotWithShape="1">
          <a:blip r:embed="rId3">
            <a:alphaModFix/>
          </a:blip>
          <a:srcRect b="0" l="0" r="0" t="0"/>
          <a:stretch/>
        </p:blipFill>
        <p:spPr>
          <a:xfrm>
            <a:off x="0" y="0"/>
            <a:ext cx="6096000" cy="3429000"/>
          </a:xfrm>
          <a:prstGeom prst="rect">
            <a:avLst/>
          </a:prstGeom>
          <a:noFill/>
          <a:ln>
            <a:noFill/>
          </a:ln>
        </p:spPr>
      </p:pic>
      <p:pic>
        <p:nvPicPr>
          <p:cNvPr id="596" name="Google Shape;596;p94"/>
          <p:cNvPicPr preferRelativeResize="0"/>
          <p:nvPr/>
        </p:nvPicPr>
        <p:blipFill rotWithShape="1">
          <a:blip r:embed="rId4">
            <a:alphaModFix/>
          </a:blip>
          <a:srcRect b="0" l="0" r="0" t="0"/>
          <a:stretch/>
        </p:blipFill>
        <p:spPr>
          <a:xfrm>
            <a:off x="0" y="3429000"/>
            <a:ext cx="6096000" cy="3429000"/>
          </a:xfrm>
          <a:prstGeom prst="rect">
            <a:avLst/>
          </a:prstGeom>
          <a:noFill/>
          <a:ln>
            <a:noFill/>
          </a:ln>
        </p:spPr>
      </p:pic>
      <p:pic>
        <p:nvPicPr>
          <p:cNvPr id="597" name="Google Shape;597;p94"/>
          <p:cNvPicPr preferRelativeResize="0"/>
          <p:nvPr/>
        </p:nvPicPr>
        <p:blipFill rotWithShape="1">
          <a:blip r:embed="rId5">
            <a:alphaModFix/>
          </a:blip>
          <a:srcRect b="0" l="0" r="0" t="0"/>
          <a:stretch/>
        </p:blipFill>
        <p:spPr>
          <a:xfrm>
            <a:off x="6096000" y="0"/>
            <a:ext cx="6096000" cy="3429000"/>
          </a:xfrm>
          <a:prstGeom prst="rect">
            <a:avLst/>
          </a:prstGeom>
          <a:noFill/>
          <a:ln>
            <a:noFill/>
          </a:ln>
        </p:spPr>
      </p:pic>
      <p:pic>
        <p:nvPicPr>
          <p:cNvPr id="598" name="Google Shape;598;p94"/>
          <p:cNvPicPr preferRelativeResize="0"/>
          <p:nvPr/>
        </p:nvPicPr>
        <p:blipFill rotWithShape="1">
          <a:blip r:embed="rId6">
            <a:alphaModFix/>
          </a:blip>
          <a:srcRect b="0" l="0" r="0" t="0"/>
          <a:stretch/>
        </p:blipFill>
        <p:spPr>
          <a:xfrm>
            <a:off x="6096000" y="3429000"/>
            <a:ext cx="6096000" cy="3429000"/>
          </a:xfrm>
          <a:prstGeom prst="rect">
            <a:avLst/>
          </a:prstGeom>
          <a:noFill/>
          <a:ln>
            <a:noFill/>
          </a:ln>
        </p:spPr>
      </p:pic>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2" name="Shape 602"/>
        <p:cNvGrpSpPr/>
        <p:nvPr/>
      </p:nvGrpSpPr>
      <p:grpSpPr>
        <a:xfrm>
          <a:off x="0" y="0"/>
          <a:ext cx="0" cy="0"/>
          <a:chOff x="0" y="0"/>
          <a:chExt cx="0" cy="0"/>
        </a:xfrm>
      </p:grpSpPr>
      <p:pic>
        <p:nvPicPr>
          <p:cNvPr id="603" name="Google Shape;603;p95"/>
          <p:cNvPicPr preferRelativeResize="0"/>
          <p:nvPr>
            <p:ph idx="1" type="body"/>
          </p:nvPr>
        </p:nvPicPr>
        <p:blipFill rotWithShape="1">
          <a:blip r:embed="rId3">
            <a:alphaModFix/>
          </a:blip>
          <a:srcRect b="0" l="0" r="0" t="0"/>
          <a:stretch/>
        </p:blipFill>
        <p:spPr>
          <a:xfrm>
            <a:off x="1012371" y="-1"/>
            <a:ext cx="4286250" cy="6841965"/>
          </a:xfrm>
          <a:prstGeom prst="rect">
            <a:avLst/>
          </a:prstGeom>
          <a:noFill/>
          <a:ln>
            <a:noFill/>
          </a:ln>
        </p:spPr>
      </p:pic>
      <p:pic>
        <p:nvPicPr>
          <p:cNvPr id="604" name="Google Shape;604;p95"/>
          <p:cNvPicPr preferRelativeResize="0"/>
          <p:nvPr/>
        </p:nvPicPr>
        <p:blipFill rotWithShape="1">
          <a:blip r:embed="rId4">
            <a:alphaModFix/>
          </a:blip>
          <a:srcRect b="0" l="0" r="0" t="0"/>
          <a:stretch/>
        </p:blipFill>
        <p:spPr>
          <a:xfrm>
            <a:off x="6813516" y="0"/>
            <a:ext cx="4296296" cy="6858000"/>
          </a:xfrm>
          <a:prstGeom prst="rect">
            <a:avLst/>
          </a:prstGeom>
          <a:noFill/>
          <a:ln>
            <a:noFill/>
          </a:ln>
        </p:spPr>
      </p:pic>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8" name="Shape 608"/>
        <p:cNvGrpSpPr/>
        <p:nvPr/>
      </p:nvGrpSpPr>
      <p:grpSpPr>
        <a:xfrm>
          <a:off x="0" y="0"/>
          <a:ext cx="0" cy="0"/>
          <a:chOff x="0" y="0"/>
          <a:chExt cx="0" cy="0"/>
        </a:xfrm>
      </p:grpSpPr>
      <p:sp>
        <p:nvSpPr>
          <p:cNvPr id="609" name="Google Shape;609;p96"/>
          <p:cNvSpPr txBox="1"/>
          <p:nvPr>
            <p:ph idx="1" type="body"/>
          </p:nvPr>
        </p:nvSpPr>
        <p:spPr>
          <a:xfrm>
            <a:off x="327804" y="301924"/>
            <a:ext cx="11507638" cy="6392173"/>
          </a:xfrm>
          <a:prstGeom prst="rect">
            <a:avLst/>
          </a:prstGeom>
          <a:noFill/>
          <a:ln>
            <a:noFill/>
          </a:ln>
        </p:spPr>
        <p:txBody>
          <a:bodyPr anchorCtr="0" anchor="t" bIns="45700" lIns="91425" spcFirstLastPara="1" rIns="91425" wrap="square" tIns="45700">
            <a:normAutofit fontScale="70000" lnSpcReduction="20000"/>
          </a:bodyPr>
          <a:lstStyle/>
          <a:p>
            <a:pPr indent="0" lvl="0" marL="0" rtl="0" algn="ctr">
              <a:lnSpc>
                <a:spcPct val="90000"/>
              </a:lnSpc>
              <a:spcBef>
                <a:spcPts val="0"/>
              </a:spcBef>
              <a:spcAft>
                <a:spcPts val="0"/>
              </a:spcAft>
              <a:buClr>
                <a:schemeClr val="dk1"/>
              </a:buClr>
              <a:buSzPct val="100000"/>
              <a:buNone/>
            </a:pPr>
            <a:r>
              <a:rPr lang="uk-UA"/>
              <a:t>🎬</a:t>
            </a:r>
            <a:r>
              <a:rPr b="1" lang="uk-UA">
                <a:solidFill>
                  <a:srgbClr val="253B97"/>
                </a:solidFill>
              </a:rPr>
              <a:t>Освітній серіал, який вартий перегляду кожним українцем! </a:t>
            </a:r>
            <a:endParaRPr/>
          </a:p>
          <a:p>
            <a:pPr indent="0" lvl="0" marL="0" rtl="0" algn="just">
              <a:lnSpc>
                <a:spcPct val="90000"/>
              </a:lnSpc>
              <a:spcBef>
                <a:spcPts val="1000"/>
              </a:spcBef>
              <a:spcAft>
                <a:spcPts val="0"/>
              </a:spcAft>
              <a:buClr>
                <a:schemeClr val="dk1"/>
              </a:buClr>
              <a:buSzPct val="100000"/>
              <a:buNone/>
            </a:pPr>
            <a:r>
              <a:rPr lang="uk-UA"/>
              <a:t>Наша щира рекомендація - «Українські герої та героїні: від минулого до сьогодення» - 10 серій про історію українського державотворення</a:t>
            </a:r>
            <a:endParaRPr/>
          </a:p>
          <a:p>
            <a:pPr indent="0" lvl="0" marL="0" rtl="0" algn="just">
              <a:lnSpc>
                <a:spcPct val="90000"/>
              </a:lnSpc>
              <a:spcBef>
                <a:spcPts val="1000"/>
              </a:spcBef>
              <a:spcAft>
                <a:spcPts val="0"/>
              </a:spcAft>
              <a:buClr>
                <a:schemeClr val="dk1"/>
              </a:buClr>
              <a:buSzPct val="100000"/>
              <a:buNone/>
            </a:pPr>
            <a:r>
              <a:rPr lang="uk-UA"/>
              <a:t>☝️Це збірка цікавих фактів про внесок видатних українців та українок в українську державність на різних етапах історії – ☑️княжої доби, ☑️козацької епохи, ☑️становлення модерної української нації, ☑️діячів Української революції 1917-1921 років, ☑️діячів ОУН-УПА, ☑️руху опору в Україні, ☑️видатних жінок у процесах українського національного відродження, ☑️внесок представників еміграції у процеси державотворення, ☑️про становлення незалежності та ☑️героїв й героїнь сьогодення.</a:t>
            </a:r>
            <a:endParaRPr/>
          </a:p>
          <a:p>
            <a:pPr indent="0" lvl="0" marL="0" rtl="0" algn="just">
              <a:lnSpc>
                <a:spcPct val="90000"/>
              </a:lnSpc>
              <a:spcBef>
                <a:spcPts val="1000"/>
              </a:spcBef>
              <a:spcAft>
                <a:spcPts val="0"/>
              </a:spcAft>
              <a:buClr>
                <a:schemeClr val="dk1"/>
              </a:buClr>
              <a:buSzPct val="100000"/>
              <a:buNone/>
            </a:pPr>
            <a:r>
              <a:rPr lang="uk-UA"/>
              <a:t>🎦Фільмування проходили на історичних локаціях столиці: у Софіївському соборі, Музеї Гетьманства, Музеї видатних діячів української культури, Музеї шістдесятництва, Музеї «Становлення української нації», Музеї української діаспори та ін.</a:t>
            </a:r>
            <a:endParaRPr/>
          </a:p>
          <a:p>
            <a:pPr indent="0" lvl="0" marL="0" rtl="0" algn="just">
              <a:lnSpc>
                <a:spcPct val="90000"/>
              </a:lnSpc>
              <a:spcBef>
                <a:spcPts val="1000"/>
              </a:spcBef>
              <a:spcAft>
                <a:spcPts val="0"/>
              </a:spcAft>
              <a:buClr>
                <a:schemeClr val="dk1"/>
              </a:buClr>
              <a:buSzPct val="100000"/>
              <a:buNone/>
            </a:pPr>
            <a:r>
              <a:rPr lang="uk-UA"/>
              <a:t>🙌Це можливість зануритись в минуле, де цікаво висвітлюються як історичні події, так і актуальні теми нинішнього дня.</a:t>
            </a:r>
            <a:endParaRPr/>
          </a:p>
          <a:p>
            <a:pPr indent="0" lvl="0" marL="0" rtl="0" algn="just">
              <a:lnSpc>
                <a:spcPct val="90000"/>
              </a:lnSpc>
              <a:spcBef>
                <a:spcPts val="1000"/>
              </a:spcBef>
              <a:spcAft>
                <a:spcPts val="0"/>
              </a:spcAft>
              <a:buClr>
                <a:schemeClr val="dk1"/>
              </a:buClr>
              <a:buSzPct val="100000"/>
              <a:buNone/>
            </a:pPr>
            <a:r>
              <a:rPr lang="uk-UA"/>
              <a:t>🎞Освітній серіал про головні віхи українського державотворення у постатях видатних особистостей України буде використовуватись в програмах підвищення кваліфікації державних службовців та посадових осіб місцевого самоврядування, а також виконуватиме просвітницьку місію в контексті громадянської освіти - для зміцнення національної єдності та консолідації українського суспільства. </a:t>
            </a:r>
            <a:endParaRPr/>
          </a:p>
          <a:p>
            <a:pPr indent="0" lvl="0" marL="0" rtl="0" algn="just">
              <a:lnSpc>
                <a:spcPct val="90000"/>
              </a:lnSpc>
              <a:spcBef>
                <a:spcPts val="1000"/>
              </a:spcBef>
              <a:spcAft>
                <a:spcPts val="0"/>
              </a:spcAft>
              <a:buClr>
                <a:schemeClr val="dk1"/>
              </a:buClr>
              <a:buSzPct val="100000"/>
              <a:buNone/>
            </a:pPr>
            <a:r>
              <a:rPr lang="uk-UA"/>
              <a:t>🎥Зйомки серіалу ініційовано #НАДС та реалізовано спільно з Вища школа публічного управління за підтримки UN Women Ukraine / ООН Жінки в Україні та фінансової підтримки Швеції / Embassy of Sweden in Kyiv. </a:t>
            </a:r>
            <a:endParaRPr/>
          </a:p>
          <a:p>
            <a:pPr indent="0" lvl="0" marL="0" rtl="0" algn="ctr">
              <a:lnSpc>
                <a:spcPct val="90000"/>
              </a:lnSpc>
              <a:spcBef>
                <a:spcPts val="1000"/>
              </a:spcBef>
              <a:spcAft>
                <a:spcPts val="0"/>
              </a:spcAft>
              <a:buClr>
                <a:schemeClr val="dk1"/>
              </a:buClr>
              <a:buSzPct val="100000"/>
              <a:buNone/>
            </a:pPr>
            <a:r>
              <a:rPr lang="uk-UA"/>
              <a:t>🖇️Серіал розміщено у вільному доступі</a:t>
            </a:r>
            <a:endParaRPr/>
          </a:p>
          <a:p>
            <a:pPr indent="0" lvl="0" marL="0" rtl="0" algn="ctr">
              <a:lnSpc>
                <a:spcPct val="90000"/>
              </a:lnSpc>
              <a:spcBef>
                <a:spcPts val="1000"/>
              </a:spcBef>
              <a:spcAft>
                <a:spcPts val="0"/>
              </a:spcAft>
              <a:buClr>
                <a:schemeClr val="dk1"/>
              </a:buClr>
              <a:buSzPct val="100000"/>
              <a:buNone/>
            </a:pPr>
            <a:r>
              <a:rPr lang="uk-UA"/>
              <a:t>Приємного перегляду!</a:t>
            </a:r>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3" name="Shape 613"/>
        <p:cNvGrpSpPr/>
        <p:nvPr/>
      </p:nvGrpSpPr>
      <p:grpSpPr>
        <a:xfrm>
          <a:off x="0" y="0"/>
          <a:ext cx="0" cy="0"/>
          <a:chOff x="0" y="0"/>
          <a:chExt cx="0" cy="0"/>
        </a:xfrm>
      </p:grpSpPr>
      <p:grpSp>
        <p:nvGrpSpPr>
          <p:cNvPr id="614" name="Google Shape;614;p97"/>
          <p:cNvGrpSpPr/>
          <p:nvPr/>
        </p:nvGrpSpPr>
        <p:grpSpPr>
          <a:xfrm>
            <a:off x="-216138" y="-148036"/>
            <a:ext cx="12624278" cy="7057631"/>
            <a:chOff x="0" y="-38100"/>
            <a:chExt cx="4987369" cy="2788200"/>
          </a:xfrm>
        </p:grpSpPr>
        <p:sp>
          <p:nvSpPr>
            <p:cNvPr id="615" name="Google Shape;615;p97"/>
            <p:cNvSpPr/>
            <p:nvPr/>
          </p:nvSpPr>
          <p:spPr>
            <a:xfrm>
              <a:off x="0" y="0"/>
              <a:ext cx="4987369" cy="2750100"/>
            </a:xfrm>
            <a:custGeom>
              <a:rect b="b" l="l" r="r" t="t"/>
              <a:pathLst>
                <a:path extrusionOk="0" h="2750100" w="4987369">
                  <a:moveTo>
                    <a:pt x="0" y="0"/>
                  </a:moveTo>
                  <a:lnTo>
                    <a:pt x="4987369" y="0"/>
                  </a:lnTo>
                  <a:lnTo>
                    <a:pt x="4987369" y="2750100"/>
                  </a:lnTo>
                  <a:lnTo>
                    <a:pt x="0" y="2750100"/>
                  </a:lnTo>
                  <a:close/>
                </a:path>
              </a:pathLst>
            </a:custGeom>
            <a:solidFill>
              <a:srgbClr val="FFFFFF">
                <a:alpha val="94901"/>
              </a:srgbClr>
            </a:solid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616" name="Google Shape;616;p97"/>
            <p:cNvSpPr txBox="1"/>
            <p:nvPr/>
          </p:nvSpPr>
          <p:spPr>
            <a:xfrm>
              <a:off x="0" y="-38100"/>
              <a:ext cx="4987369" cy="2788200"/>
            </a:xfrm>
            <a:prstGeom prst="rect">
              <a:avLst/>
            </a:prstGeom>
            <a:noFill/>
            <a:ln>
              <a:noFill/>
            </a:ln>
          </p:spPr>
          <p:txBody>
            <a:bodyPr anchorCtr="0" anchor="ctr" bIns="33850" lIns="33850" spcFirstLastPara="1" rIns="33850" wrap="square" tIns="33850">
              <a:noAutofit/>
            </a:bodyPr>
            <a:lstStyle/>
            <a:p>
              <a:pPr indent="0" lvl="0" marL="0" marR="0" rtl="0" algn="ctr">
                <a:lnSpc>
                  <a:spcPct val="147722"/>
                </a:lnSpc>
                <a:spcBef>
                  <a:spcPts val="0"/>
                </a:spcBef>
                <a:spcAft>
                  <a:spcPts val="0"/>
                </a:spcAft>
                <a:buNone/>
              </a:pPr>
              <a:r>
                <a:t/>
              </a:r>
              <a:endParaRPr sz="1200">
                <a:solidFill>
                  <a:schemeClr val="dk1"/>
                </a:solidFill>
                <a:latin typeface="Calibri"/>
                <a:ea typeface="Calibri"/>
                <a:cs typeface="Calibri"/>
                <a:sym typeface="Calibri"/>
              </a:endParaRPr>
            </a:p>
          </p:txBody>
        </p:sp>
      </p:grpSp>
      <p:sp>
        <p:nvSpPr>
          <p:cNvPr id="617" name="Google Shape;617;p97"/>
          <p:cNvSpPr/>
          <p:nvPr/>
        </p:nvSpPr>
        <p:spPr>
          <a:xfrm>
            <a:off x="4290766" y="1412309"/>
            <a:ext cx="729158" cy="1559491"/>
          </a:xfrm>
          <a:prstGeom prst="rect">
            <a:avLst/>
          </a:prstGeom>
          <a:solidFill>
            <a:srgbClr val="F2F3F5"/>
          </a:solidFill>
          <a:ln>
            <a:noFill/>
          </a:ln>
        </p:spPr>
        <p:txBody>
          <a:bodyPr anchorCtr="0" anchor="ctr" bIns="30450" lIns="60950" spcFirstLastPara="1" rIns="60950" wrap="square" tIns="30450">
            <a:noAutofit/>
          </a:bodyPr>
          <a:lstStyle/>
          <a:p>
            <a:pPr indent="0" lvl="0" marL="0" marR="0" rtl="0" algn="ctr">
              <a:spcBef>
                <a:spcPts val="0"/>
              </a:spcBef>
              <a:spcAft>
                <a:spcPts val="0"/>
              </a:spcAft>
              <a:buNone/>
            </a:pPr>
            <a:r>
              <a:t/>
            </a:r>
            <a:endParaRPr sz="1200">
              <a:solidFill>
                <a:schemeClr val="lt1"/>
              </a:solidFill>
              <a:latin typeface="Calibri"/>
              <a:ea typeface="Calibri"/>
              <a:cs typeface="Calibri"/>
              <a:sym typeface="Calibri"/>
            </a:endParaRPr>
          </a:p>
        </p:txBody>
      </p:sp>
      <p:pic>
        <p:nvPicPr>
          <p:cNvPr id="618" name="Google Shape;618;p97"/>
          <p:cNvPicPr preferRelativeResize="0"/>
          <p:nvPr/>
        </p:nvPicPr>
        <p:blipFill rotWithShape="1">
          <a:blip r:embed="rId3">
            <a:alphaModFix/>
          </a:blip>
          <a:srcRect b="0" l="0" r="0" t="0"/>
          <a:stretch/>
        </p:blipFill>
        <p:spPr>
          <a:xfrm>
            <a:off x="152400" y="134090"/>
            <a:ext cx="5739637" cy="3228547"/>
          </a:xfrm>
          <a:prstGeom prst="rect">
            <a:avLst/>
          </a:prstGeom>
          <a:noFill/>
          <a:ln>
            <a:noFill/>
          </a:ln>
        </p:spPr>
      </p:pic>
      <p:grpSp>
        <p:nvGrpSpPr>
          <p:cNvPr id="619" name="Google Shape;619;p97"/>
          <p:cNvGrpSpPr/>
          <p:nvPr/>
        </p:nvGrpSpPr>
        <p:grpSpPr>
          <a:xfrm>
            <a:off x="389765" y="3429000"/>
            <a:ext cx="5880698" cy="3447739"/>
            <a:chOff x="9017899" y="332052"/>
            <a:chExt cx="8821047" cy="5171608"/>
          </a:xfrm>
        </p:grpSpPr>
        <p:sp>
          <p:nvSpPr>
            <p:cNvPr id="620" name="Google Shape;620;p97"/>
            <p:cNvSpPr txBox="1"/>
            <p:nvPr/>
          </p:nvSpPr>
          <p:spPr>
            <a:xfrm>
              <a:off x="9486424" y="332052"/>
              <a:ext cx="8352522" cy="5171608"/>
            </a:xfrm>
            <a:prstGeom prst="rect">
              <a:avLst/>
            </a:prstGeom>
            <a:noFill/>
            <a:ln>
              <a:noFill/>
            </a:ln>
          </p:spPr>
          <p:txBody>
            <a:bodyPr anchorCtr="0" anchor="t" bIns="0" lIns="0" spcFirstLastPara="1" rIns="0" wrap="square" tIns="0">
              <a:spAutoFit/>
            </a:bodyPr>
            <a:lstStyle/>
            <a:p>
              <a:pPr indent="0" lvl="0" marL="0" marR="0" rtl="0" algn="l">
                <a:lnSpc>
                  <a:spcPct val="119964"/>
                </a:lnSpc>
                <a:spcBef>
                  <a:spcPts val="0"/>
                </a:spcBef>
                <a:spcAft>
                  <a:spcPts val="0"/>
                </a:spcAft>
                <a:buNone/>
              </a:pPr>
              <a:r>
                <a:rPr b="1" lang="uk-UA" sz="1867">
                  <a:solidFill>
                    <a:srgbClr val="FEBF02"/>
                  </a:solidFill>
                  <a:latin typeface="Arial"/>
                  <a:ea typeface="Arial"/>
                  <a:cs typeface="Arial"/>
                  <a:sym typeface="Arial"/>
                </a:rPr>
                <a:t>Десять</a:t>
              </a:r>
              <a:r>
                <a:rPr lang="uk-UA" sz="1867">
                  <a:solidFill>
                    <a:srgbClr val="021843"/>
                  </a:solidFill>
                  <a:latin typeface="Arial"/>
                  <a:ea typeface="Arial"/>
                  <a:cs typeface="Arial"/>
                  <a:sym typeface="Arial"/>
                </a:rPr>
                <a:t> </a:t>
              </a:r>
              <a:r>
                <a:rPr b="1" lang="uk-UA" sz="1867">
                  <a:solidFill>
                    <a:srgbClr val="FEBF02"/>
                  </a:solidFill>
                  <a:latin typeface="Arial"/>
                  <a:ea typeface="Arial"/>
                  <a:cs typeface="Arial"/>
                  <a:sym typeface="Arial"/>
                </a:rPr>
                <a:t>серій </a:t>
              </a:r>
              <a:r>
                <a:rPr lang="uk-UA" sz="1867">
                  <a:solidFill>
                    <a:srgbClr val="021843"/>
                  </a:solidFill>
                  <a:latin typeface="Arial"/>
                  <a:ea typeface="Arial"/>
                  <a:cs typeface="Arial"/>
                  <a:sym typeface="Arial"/>
                </a:rPr>
                <a:t>по 15-20 хвилин кожна.</a:t>
              </a:r>
              <a:br>
                <a:rPr lang="uk-UA" sz="1867">
                  <a:solidFill>
                    <a:srgbClr val="021843"/>
                  </a:solidFill>
                  <a:latin typeface="Arial"/>
                  <a:ea typeface="Arial"/>
                  <a:cs typeface="Arial"/>
                  <a:sym typeface="Arial"/>
                </a:rPr>
              </a:br>
              <a:r>
                <a:rPr b="1" lang="uk-UA" sz="1867">
                  <a:solidFill>
                    <a:srgbClr val="FEBF02"/>
                  </a:solidFill>
                  <a:latin typeface="Arial"/>
                  <a:ea typeface="Arial"/>
                  <a:cs typeface="Arial"/>
                  <a:sym typeface="Arial"/>
                </a:rPr>
                <a:t>Дев'ять</a:t>
              </a:r>
              <a:r>
                <a:rPr lang="uk-UA" sz="1867">
                  <a:solidFill>
                    <a:srgbClr val="021843"/>
                  </a:solidFill>
                  <a:latin typeface="Arial"/>
                  <a:ea typeface="Arial"/>
                  <a:cs typeface="Arial"/>
                  <a:sym typeface="Arial"/>
                </a:rPr>
                <a:t> </a:t>
              </a:r>
              <a:r>
                <a:rPr b="1" lang="uk-UA" sz="1867">
                  <a:solidFill>
                    <a:srgbClr val="FEBF02"/>
                  </a:solidFill>
                  <a:latin typeface="Arial"/>
                  <a:ea typeface="Arial"/>
                  <a:cs typeface="Arial"/>
                  <a:sym typeface="Arial"/>
                </a:rPr>
                <a:t>локацій</a:t>
              </a:r>
              <a:r>
                <a:rPr lang="uk-UA" sz="1867">
                  <a:solidFill>
                    <a:srgbClr val="021843"/>
                  </a:solidFill>
                  <a:latin typeface="Arial"/>
                  <a:ea typeface="Arial"/>
                  <a:cs typeface="Arial"/>
                  <a:sym typeface="Arial"/>
                </a:rPr>
                <a:t>, де проходив </a:t>
              </a:r>
              <a:br>
                <a:rPr lang="uk-UA" sz="1867">
                  <a:solidFill>
                    <a:srgbClr val="021843"/>
                  </a:solidFill>
                  <a:latin typeface="Arial"/>
                  <a:ea typeface="Arial"/>
                  <a:cs typeface="Arial"/>
                  <a:sym typeface="Arial"/>
                </a:rPr>
              </a:br>
              <a:r>
                <a:rPr lang="uk-UA" sz="1867">
                  <a:solidFill>
                    <a:srgbClr val="021843"/>
                  </a:solidFill>
                  <a:latin typeface="Arial"/>
                  <a:ea typeface="Arial"/>
                  <a:cs typeface="Arial"/>
                  <a:sym typeface="Arial"/>
                </a:rPr>
                <a:t>знімальний процес.</a:t>
              </a:r>
              <a:endParaRPr sz="1200">
                <a:solidFill>
                  <a:schemeClr val="dk1"/>
                </a:solidFill>
                <a:latin typeface="Calibri"/>
                <a:ea typeface="Calibri"/>
                <a:cs typeface="Calibri"/>
                <a:sym typeface="Calibri"/>
              </a:endParaRPr>
            </a:p>
            <a:p>
              <a:pPr indent="0" lvl="0" marL="0" marR="0" rtl="0" algn="l">
                <a:lnSpc>
                  <a:spcPct val="119964"/>
                </a:lnSpc>
                <a:spcBef>
                  <a:spcPts val="0"/>
                </a:spcBef>
                <a:spcAft>
                  <a:spcPts val="0"/>
                </a:spcAft>
                <a:buNone/>
              </a:pPr>
              <a:r>
                <a:rPr b="1" lang="uk-UA" sz="1867">
                  <a:solidFill>
                    <a:srgbClr val="FEBF02"/>
                  </a:solidFill>
                  <a:latin typeface="Arial"/>
                  <a:ea typeface="Arial"/>
                  <a:cs typeface="Arial"/>
                  <a:sym typeface="Arial"/>
                </a:rPr>
                <a:t>19</a:t>
              </a:r>
              <a:r>
                <a:rPr lang="uk-UA" sz="1867">
                  <a:solidFill>
                    <a:srgbClr val="021843"/>
                  </a:solidFill>
                  <a:latin typeface="Arial"/>
                  <a:ea typeface="Arial"/>
                  <a:cs typeface="Arial"/>
                  <a:sym typeface="Arial"/>
                </a:rPr>
                <a:t> </a:t>
              </a:r>
              <a:r>
                <a:rPr b="1" lang="uk-UA" sz="1867">
                  <a:solidFill>
                    <a:srgbClr val="FEBF02"/>
                  </a:solidFill>
                  <a:latin typeface="Arial"/>
                  <a:ea typeface="Arial"/>
                  <a:cs typeface="Arial"/>
                  <a:sym typeface="Arial"/>
                </a:rPr>
                <a:t>дикторів</a:t>
              </a:r>
              <a:r>
                <a:rPr lang="uk-UA" sz="1867">
                  <a:solidFill>
                    <a:srgbClr val="021843"/>
                  </a:solidFill>
                  <a:latin typeface="Arial"/>
                  <a:ea typeface="Arial"/>
                  <a:cs typeface="Arial"/>
                  <a:sym typeface="Arial"/>
                </a:rPr>
                <a:t> - публічні службовці, громадські діячі та експерти.</a:t>
              </a:r>
              <a:endParaRPr sz="1200">
                <a:solidFill>
                  <a:schemeClr val="dk1"/>
                </a:solidFill>
                <a:latin typeface="Calibri"/>
                <a:ea typeface="Calibri"/>
                <a:cs typeface="Calibri"/>
                <a:sym typeface="Calibri"/>
              </a:endParaRPr>
            </a:p>
            <a:p>
              <a:pPr indent="0" lvl="0" marL="0" marR="0" rtl="0" algn="l">
                <a:lnSpc>
                  <a:spcPct val="119964"/>
                </a:lnSpc>
                <a:spcBef>
                  <a:spcPts val="0"/>
                </a:spcBef>
                <a:spcAft>
                  <a:spcPts val="0"/>
                </a:spcAft>
                <a:buNone/>
              </a:pPr>
              <a:r>
                <a:rPr b="1" lang="uk-UA" sz="1867">
                  <a:solidFill>
                    <a:srgbClr val="FEBF02"/>
                  </a:solidFill>
                  <a:latin typeface="Arial"/>
                  <a:ea typeface="Arial"/>
                  <a:cs typeface="Arial"/>
                  <a:sym typeface="Arial"/>
                </a:rPr>
                <a:t>40 історичних постатей </a:t>
              </a:r>
              <a:r>
                <a:rPr lang="uk-UA" sz="1867">
                  <a:solidFill>
                    <a:srgbClr val="021843"/>
                  </a:solidFill>
                  <a:latin typeface="Arial"/>
                  <a:ea typeface="Arial"/>
                  <a:cs typeface="Arial"/>
                  <a:sym typeface="Arial"/>
                </a:rPr>
                <a:t>в державотворчих процесах України.</a:t>
              </a:r>
              <a:endParaRPr sz="1200">
                <a:solidFill>
                  <a:schemeClr val="dk1"/>
                </a:solidFill>
                <a:latin typeface="Calibri"/>
                <a:ea typeface="Calibri"/>
                <a:cs typeface="Calibri"/>
                <a:sym typeface="Calibri"/>
              </a:endParaRPr>
            </a:p>
            <a:p>
              <a:pPr indent="0" lvl="0" marL="0" marR="0" rtl="0" algn="l">
                <a:lnSpc>
                  <a:spcPct val="119964"/>
                </a:lnSpc>
                <a:spcBef>
                  <a:spcPts val="0"/>
                </a:spcBef>
                <a:spcAft>
                  <a:spcPts val="0"/>
                </a:spcAft>
                <a:buNone/>
              </a:pPr>
              <a:r>
                <a:rPr b="1" lang="uk-UA" sz="1867">
                  <a:solidFill>
                    <a:srgbClr val="FEBF02"/>
                  </a:solidFill>
                  <a:latin typeface="Arial"/>
                  <a:ea typeface="Arial"/>
                  <a:cs typeface="Arial"/>
                  <a:sym typeface="Arial"/>
                </a:rPr>
                <a:t>37 годин </a:t>
              </a:r>
              <a:r>
                <a:rPr lang="uk-UA" sz="1867">
                  <a:solidFill>
                    <a:srgbClr val="021843"/>
                  </a:solidFill>
                  <a:latin typeface="Arial"/>
                  <a:ea typeface="Arial"/>
                  <a:cs typeface="Arial"/>
                  <a:sym typeface="Arial"/>
                </a:rPr>
                <a:t>зйомок.</a:t>
              </a:r>
              <a:endParaRPr sz="1200">
                <a:solidFill>
                  <a:schemeClr val="dk1"/>
                </a:solidFill>
                <a:latin typeface="Calibri"/>
                <a:ea typeface="Calibri"/>
                <a:cs typeface="Calibri"/>
                <a:sym typeface="Calibri"/>
              </a:endParaRPr>
            </a:p>
            <a:p>
              <a:pPr indent="0" lvl="0" marL="0" marR="0" rtl="0" algn="l">
                <a:lnSpc>
                  <a:spcPct val="119964"/>
                </a:lnSpc>
                <a:spcBef>
                  <a:spcPts val="0"/>
                </a:spcBef>
                <a:spcAft>
                  <a:spcPts val="0"/>
                </a:spcAft>
                <a:buNone/>
              </a:pPr>
              <a:r>
                <a:rPr b="1" lang="uk-UA" sz="1867">
                  <a:solidFill>
                    <a:srgbClr val="FEBF02"/>
                  </a:solidFill>
                  <a:latin typeface="Arial"/>
                  <a:ea typeface="Arial"/>
                  <a:cs typeface="Arial"/>
                  <a:sym typeface="Arial"/>
                </a:rPr>
                <a:t>28 годин </a:t>
              </a:r>
              <a:r>
                <a:rPr lang="uk-UA" sz="1867">
                  <a:solidFill>
                    <a:srgbClr val="021843"/>
                  </a:solidFill>
                  <a:latin typeface="Arial"/>
                  <a:ea typeface="Arial"/>
                  <a:cs typeface="Arial"/>
                  <a:sym typeface="Arial"/>
                </a:rPr>
                <a:t>відзнятого матеріалу.</a:t>
              </a:r>
              <a:endParaRPr sz="1200">
                <a:solidFill>
                  <a:schemeClr val="dk1"/>
                </a:solidFill>
                <a:latin typeface="Calibri"/>
                <a:ea typeface="Calibri"/>
                <a:cs typeface="Calibri"/>
                <a:sym typeface="Calibri"/>
              </a:endParaRPr>
            </a:p>
            <a:p>
              <a:pPr indent="0" lvl="0" marL="0" marR="0" rtl="0" algn="l">
                <a:lnSpc>
                  <a:spcPct val="119964"/>
                </a:lnSpc>
                <a:spcBef>
                  <a:spcPts val="0"/>
                </a:spcBef>
                <a:spcAft>
                  <a:spcPts val="0"/>
                </a:spcAft>
                <a:buNone/>
              </a:pPr>
              <a:r>
                <a:rPr b="1" lang="uk-UA" sz="1867">
                  <a:solidFill>
                    <a:srgbClr val="FEBF02"/>
                  </a:solidFill>
                  <a:latin typeface="Arial"/>
                  <a:ea typeface="Arial"/>
                  <a:cs typeface="Arial"/>
                  <a:sym typeface="Arial"/>
                </a:rPr>
                <a:t>122 години </a:t>
              </a:r>
              <a:r>
                <a:rPr lang="uk-UA" sz="1867">
                  <a:solidFill>
                    <a:srgbClr val="021843"/>
                  </a:solidFill>
                  <a:latin typeface="Arial"/>
                  <a:ea typeface="Arial"/>
                  <a:cs typeface="Arial"/>
                  <a:sym typeface="Arial"/>
                </a:rPr>
                <a:t>пост-продакшну.</a:t>
              </a:r>
              <a:endParaRPr sz="1867">
                <a:solidFill>
                  <a:srgbClr val="021843"/>
                </a:solidFill>
                <a:latin typeface="Arial"/>
                <a:ea typeface="Arial"/>
                <a:cs typeface="Arial"/>
                <a:sym typeface="Arial"/>
              </a:endParaRPr>
            </a:p>
          </p:txBody>
        </p:sp>
        <p:sp>
          <p:nvSpPr>
            <p:cNvPr id="621" name="Google Shape;621;p97"/>
            <p:cNvSpPr/>
            <p:nvPr/>
          </p:nvSpPr>
          <p:spPr>
            <a:xfrm>
              <a:off x="9030864" y="592405"/>
              <a:ext cx="360000" cy="360000"/>
            </a:xfrm>
            <a:custGeom>
              <a:rect b="b" l="l" r="r" t="t"/>
              <a:pathLst>
                <a:path extrusionOk="0" h="395366" w="395366">
                  <a:moveTo>
                    <a:pt x="0" y="0"/>
                  </a:moveTo>
                  <a:lnTo>
                    <a:pt x="395366" y="0"/>
                  </a:lnTo>
                  <a:lnTo>
                    <a:pt x="395366" y="395365"/>
                  </a:lnTo>
                  <a:lnTo>
                    <a:pt x="0" y="395365"/>
                  </a:lnTo>
                  <a:lnTo>
                    <a:pt x="0" y="0"/>
                  </a:lnTo>
                  <a:close/>
                </a:path>
              </a:pathLst>
            </a:custGeom>
            <a:blipFill rotWithShape="1">
              <a:blip r:embed="rId4">
                <a:alphaModFix/>
              </a:blip>
              <a:stretch>
                <a:fillRect b="0" l="0" r="0" t="0"/>
              </a:stretch>
            </a:blipFill>
            <a:ln>
              <a:noFill/>
            </a:ln>
          </p:spPr>
        </p:sp>
        <p:sp>
          <p:nvSpPr>
            <p:cNvPr id="622" name="Google Shape;622;p97"/>
            <p:cNvSpPr/>
            <p:nvPr/>
          </p:nvSpPr>
          <p:spPr>
            <a:xfrm>
              <a:off x="9017899" y="1097066"/>
              <a:ext cx="360000" cy="360000"/>
            </a:xfrm>
            <a:custGeom>
              <a:rect b="b" l="l" r="r" t="t"/>
              <a:pathLst>
                <a:path extrusionOk="0" h="395366" w="395366">
                  <a:moveTo>
                    <a:pt x="0" y="0"/>
                  </a:moveTo>
                  <a:lnTo>
                    <a:pt x="395366" y="0"/>
                  </a:lnTo>
                  <a:lnTo>
                    <a:pt x="395366" y="395365"/>
                  </a:lnTo>
                  <a:lnTo>
                    <a:pt x="0" y="395365"/>
                  </a:lnTo>
                  <a:lnTo>
                    <a:pt x="0" y="0"/>
                  </a:lnTo>
                  <a:close/>
                </a:path>
              </a:pathLst>
            </a:custGeom>
            <a:blipFill rotWithShape="1">
              <a:blip r:embed="rId4">
                <a:alphaModFix/>
              </a:blip>
              <a:stretch>
                <a:fillRect b="0" l="0" r="0" t="0"/>
              </a:stretch>
            </a:blipFill>
            <a:ln>
              <a:noFill/>
            </a:ln>
          </p:spPr>
        </p:sp>
        <p:sp>
          <p:nvSpPr>
            <p:cNvPr id="623" name="Google Shape;623;p97"/>
            <p:cNvSpPr/>
            <p:nvPr/>
          </p:nvSpPr>
          <p:spPr>
            <a:xfrm>
              <a:off x="9035109" y="1938464"/>
              <a:ext cx="360000" cy="360000"/>
            </a:xfrm>
            <a:custGeom>
              <a:rect b="b" l="l" r="r" t="t"/>
              <a:pathLst>
                <a:path extrusionOk="0" h="395366" w="395366">
                  <a:moveTo>
                    <a:pt x="0" y="0"/>
                  </a:moveTo>
                  <a:lnTo>
                    <a:pt x="395366" y="0"/>
                  </a:lnTo>
                  <a:lnTo>
                    <a:pt x="395366" y="395365"/>
                  </a:lnTo>
                  <a:lnTo>
                    <a:pt x="0" y="395365"/>
                  </a:lnTo>
                  <a:lnTo>
                    <a:pt x="0" y="0"/>
                  </a:lnTo>
                  <a:close/>
                </a:path>
              </a:pathLst>
            </a:custGeom>
            <a:blipFill rotWithShape="1">
              <a:blip r:embed="rId4">
                <a:alphaModFix/>
              </a:blip>
              <a:stretch>
                <a:fillRect b="0" l="0" r="0" t="0"/>
              </a:stretch>
            </a:blipFill>
            <a:ln>
              <a:noFill/>
            </a:ln>
          </p:spPr>
        </p:sp>
        <p:sp>
          <p:nvSpPr>
            <p:cNvPr id="624" name="Google Shape;624;p97"/>
            <p:cNvSpPr/>
            <p:nvPr/>
          </p:nvSpPr>
          <p:spPr>
            <a:xfrm>
              <a:off x="9017899" y="2753093"/>
              <a:ext cx="360000" cy="360000"/>
            </a:xfrm>
            <a:custGeom>
              <a:rect b="b" l="l" r="r" t="t"/>
              <a:pathLst>
                <a:path extrusionOk="0" h="395366" w="395366">
                  <a:moveTo>
                    <a:pt x="0" y="0"/>
                  </a:moveTo>
                  <a:lnTo>
                    <a:pt x="395366" y="0"/>
                  </a:lnTo>
                  <a:lnTo>
                    <a:pt x="395366" y="395365"/>
                  </a:lnTo>
                  <a:lnTo>
                    <a:pt x="0" y="395365"/>
                  </a:lnTo>
                  <a:lnTo>
                    <a:pt x="0" y="0"/>
                  </a:lnTo>
                  <a:close/>
                </a:path>
              </a:pathLst>
            </a:custGeom>
            <a:blipFill rotWithShape="1">
              <a:blip r:embed="rId4">
                <a:alphaModFix/>
              </a:blip>
              <a:stretch>
                <a:fillRect b="0" l="0" r="0" t="0"/>
              </a:stretch>
            </a:blipFill>
            <a:ln>
              <a:noFill/>
            </a:ln>
          </p:spPr>
        </p:sp>
        <p:sp>
          <p:nvSpPr>
            <p:cNvPr id="625" name="Google Shape;625;p97"/>
            <p:cNvSpPr/>
            <p:nvPr/>
          </p:nvSpPr>
          <p:spPr>
            <a:xfrm>
              <a:off x="9017899" y="3594491"/>
              <a:ext cx="360000" cy="360000"/>
            </a:xfrm>
            <a:custGeom>
              <a:rect b="b" l="l" r="r" t="t"/>
              <a:pathLst>
                <a:path extrusionOk="0" h="395366" w="395366">
                  <a:moveTo>
                    <a:pt x="0" y="0"/>
                  </a:moveTo>
                  <a:lnTo>
                    <a:pt x="395366" y="0"/>
                  </a:lnTo>
                  <a:lnTo>
                    <a:pt x="395366" y="395365"/>
                  </a:lnTo>
                  <a:lnTo>
                    <a:pt x="0" y="395365"/>
                  </a:lnTo>
                  <a:lnTo>
                    <a:pt x="0" y="0"/>
                  </a:lnTo>
                  <a:close/>
                </a:path>
              </a:pathLst>
            </a:custGeom>
            <a:blipFill rotWithShape="1">
              <a:blip r:embed="rId4">
                <a:alphaModFix/>
              </a:blip>
              <a:stretch>
                <a:fillRect b="0" l="0" r="0" t="0"/>
              </a:stretch>
            </a:blipFill>
            <a:ln>
              <a:noFill/>
            </a:ln>
          </p:spPr>
        </p:sp>
        <p:sp>
          <p:nvSpPr>
            <p:cNvPr id="626" name="Google Shape;626;p97"/>
            <p:cNvSpPr/>
            <p:nvPr/>
          </p:nvSpPr>
          <p:spPr>
            <a:xfrm>
              <a:off x="9017899" y="4049120"/>
              <a:ext cx="360000" cy="360000"/>
            </a:xfrm>
            <a:custGeom>
              <a:rect b="b" l="l" r="r" t="t"/>
              <a:pathLst>
                <a:path extrusionOk="0" h="395366" w="395366">
                  <a:moveTo>
                    <a:pt x="0" y="0"/>
                  </a:moveTo>
                  <a:lnTo>
                    <a:pt x="395366" y="0"/>
                  </a:lnTo>
                  <a:lnTo>
                    <a:pt x="395366" y="395365"/>
                  </a:lnTo>
                  <a:lnTo>
                    <a:pt x="0" y="395365"/>
                  </a:lnTo>
                  <a:lnTo>
                    <a:pt x="0" y="0"/>
                  </a:lnTo>
                  <a:close/>
                </a:path>
              </a:pathLst>
            </a:custGeom>
            <a:blipFill rotWithShape="1">
              <a:blip r:embed="rId4">
                <a:alphaModFix/>
              </a:blip>
              <a:stretch>
                <a:fillRect b="0" l="0" r="0" t="0"/>
              </a:stretch>
            </a:blipFill>
            <a:ln>
              <a:noFill/>
            </a:ln>
          </p:spPr>
        </p:sp>
        <p:sp>
          <p:nvSpPr>
            <p:cNvPr id="627" name="Google Shape;627;p97"/>
            <p:cNvSpPr/>
            <p:nvPr/>
          </p:nvSpPr>
          <p:spPr>
            <a:xfrm>
              <a:off x="9019569" y="4503749"/>
              <a:ext cx="360000" cy="360000"/>
            </a:xfrm>
            <a:custGeom>
              <a:rect b="b" l="l" r="r" t="t"/>
              <a:pathLst>
                <a:path extrusionOk="0" h="395366" w="395366">
                  <a:moveTo>
                    <a:pt x="0" y="0"/>
                  </a:moveTo>
                  <a:lnTo>
                    <a:pt x="395366" y="0"/>
                  </a:lnTo>
                  <a:lnTo>
                    <a:pt x="395366" y="395365"/>
                  </a:lnTo>
                  <a:lnTo>
                    <a:pt x="0" y="395365"/>
                  </a:lnTo>
                  <a:lnTo>
                    <a:pt x="0" y="0"/>
                  </a:lnTo>
                  <a:close/>
                </a:path>
              </a:pathLst>
            </a:custGeom>
            <a:blipFill rotWithShape="1">
              <a:blip r:embed="rId4">
                <a:alphaModFix/>
              </a:blip>
              <a:stretch>
                <a:fillRect b="0" l="0" r="0" t="0"/>
              </a:stretch>
            </a:blipFill>
            <a:ln>
              <a:noFill/>
            </a:ln>
          </p:spPr>
        </p:sp>
      </p:grpSp>
      <p:pic>
        <p:nvPicPr>
          <p:cNvPr id="628" name="Google Shape;628;p97"/>
          <p:cNvPicPr preferRelativeResize="0"/>
          <p:nvPr/>
        </p:nvPicPr>
        <p:blipFill rotWithShape="1">
          <a:blip r:embed="rId5">
            <a:alphaModFix/>
          </a:blip>
          <a:srcRect b="0" l="4167" r="0" t="0"/>
          <a:stretch/>
        </p:blipFill>
        <p:spPr>
          <a:xfrm>
            <a:off x="8737602" y="2272108"/>
            <a:ext cx="3285958" cy="1923310"/>
          </a:xfrm>
          <a:prstGeom prst="rect">
            <a:avLst/>
          </a:prstGeom>
          <a:noFill/>
          <a:ln>
            <a:noFill/>
          </a:ln>
        </p:spPr>
      </p:pic>
      <p:pic>
        <p:nvPicPr>
          <p:cNvPr id="629" name="Google Shape;629;p97"/>
          <p:cNvPicPr preferRelativeResize="0"/>
          <p:nvPr/>
        </p:nvPicPr>
        <p:blipFill rotWithShape="1">
          <a:blip r:embed="rId6">
            <a:alphaModFix/>
          </a:blip>
          <a:srcRect b="6375" l="0" r="0" t="39241"/>
          <a:stretch/>
        </p:blipFill>
        <p:spPr>
          <a:xfrm>
            <a:off x="6292709" y="4381594"/>
            <a:ext cx="5741544" cy="2341825"/>
          </a:xfrm>
          <a:prstGeom prst="rect">
            <a:avLst/>
          </a:prstGeom>
          <a:noFill/>
          <a:ln>
            <a:noFill/>
          </a:ln>
        </p:spPr>
      </p:pic>
      <p:pic>
        <p:nvPicPr>
          <p:cNvPr id="630" name="Google Shape;630;p97"/>
          <p:cNvPicPr preferRelativeResize="0"/>
          <p:nvPr/>
        </p:nvPicPr>
        <p:blipFill rotWithShape="1">
          <a:blip r:embed="rId7">
            <a:alphaModFix/>
          </a:blip>
          <a:srcRect b="0" l="0" r="0" t="0"/>
          <a:stretch/>
        </p:blipFill>
        <p:spPr>
          <a:xfrm>
            <a:off x="9906001" y="134090"/>
            <a:ext cx="2109537" cy="1997436"/>
          </a:xfrm>
          <a:prstGeom prst="rect">
            <a:avLst/>
          </a:prstGeom>
          <a:noFill/>
          <a:ln>
            <a:noFill/>
          </a:ln>
        </p:spPr>
      </p:pic>
      <p:pic>
        <p:nvPicPr>
          <p:cNvPr id="631" name="Google Shape;631;p97"/>
          <p:cNvPicPr preferRelativeResize="0"/>
          <p:nvPr/>
        </p:nvPicPr>
        <p:blipFill rotWithShape="1">
          <a:blip r:embed="rId8">
            <a:alphaModFix/>
          </a:blip>
          <a:srcRect b="0" l="5053" r="0" t="27086"/>
          <a:stretch/>
        </p:blipFill>
        <p:spPr>
          <a:xfrm>
            <a:off x="6299964" y="134090"/>
            <a:ext cx="3475067" cy="2001537"/>
          </a:xfrm>
          <a:prstGeom prst="rect">
            <a:avLst/>
          </a:prstGeom>
          <a:noFill/>
          <a:ln>
            <a:noFill/>
          </a:ln>
        </p:spPr>
      </p:pic>
      <p:pic>
        <p:nvPicPr>
          <p:cNvPr id="632" name="Google Shape;632;p97"/>
          <p:cNvPicPr preferRelativeResize="0"/>
          <p:nvPr/>
        </p:nvPicPr>
        <p:blipFill rotWithShape="1">
          <a:blip r:embed="rId9">
            <a:alphaModFix/>
          </a:blip>
          <a:srcRect b="0" l="17095" r="10473" t="19872"/>
          <a:stretch/>
        </p:blipFill>
        <p:spPr>
          <a:xfrm>
            <a:off x="6299965" y="2272108"/>
            <a:ext cx="2318087" cy="1923311"/>
          </a:xfrm>
          <a:prstGeom prst="rect">
            <a:avLst/>
          </a:prstGeom>
          <a:noFill/>
          <a:ln>
            <a:noFill/>
          </a:ln>
        </p:spPr>
      </p:pic>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6" name="Shape 636"/>
        <p:cNvGrpSpPr/>
        <p:nvPr/>
      </p:nvGrpSpPr>
      <p:grpSpPr>
        <a:xfrm>
          <a:off x="0" y="0"/>
          <a:ext cx="0" cy="0"/>
          <a:chOff x="0" y="0"/>
          <a:chExt cx="0" cy="0"/>
        </a:xfrm>
      </p:grpSpPr>
      <p:pic>
        <p:nvPicPr>
          <p:cNvPr id="637" name="Google Shape;637;p98"/>
          <p:cNvPicPr preferRelativeResize="0"/>
          <p:nvPr/>
        </p:nvPicPr>
        <p:blipFill rotWithShape="1">
          <a:blip r:embed="rId3">
            <a:alphaModFix/>
          </a:blip>
          <a:srcRect b="0" l="0" r="0" t="0"/>
          <a:stretch/>
        </p:blipFill>
        <p:spPr>
          <a:xfrm>
            <a:off x="0" y="421541"/>
            <a:ext cx="12192000" cy="6014917"/>
          </a:xfrm>
          <a:prstGeom prst="rect">
            <a:avLst/>
          </a:prstGeom>
          <a:noFill/>
          <a:ln>
            <a:noFill/>
          </a:ln>
        </p:spPr>
      </p:pic>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1" name="Shape 641"/>
        <p:cNvGrpSpPr/>
        <p:nvPr/>
      </p:nvGrpSpPr>
      <p:grpSpPr>
        <a:xfrm>
          <a:off x="0" y="0"/>
          <a:ext cx="0" cy="0"/>
          <a:chOff x="0" y="0"/>
          <a:chExt cx="0" cy="0"/>
        </a:xfrm>
      </p:grpSpPr>
      <p:pic>
        <p:nvPicPr>
          <p:cNvPr id="642" name="Google Shape;642;p99"/>
          <p:cNvPicPr preferRelativeResize="0"/>
          <p:nvPr>
            <p:ph idx="1" type="body"/>
          </p:nvPr>
        </p:nvPicPr>
        <p:blipFill rotWithShape="1">
          <a:blip r:embed="rId3">
            <a:alphaModFix/>
          </a:blip>
          <a:srcRect b="0" l="0" r="0" t="0"/>
          <a:stretch/>
        </p:blipFill>
        <p:spPr>
          <a:xfrm>
            <a:off x="453326" y="0"/>
            <a:ext cx="8611737" cy="6843981"/>
          </a:xfrm>
          <a:prstGeom prst="rect">
            <a:avLst/>
          </a:prstGeom>
          <a:noFill/>
          <a:ln>
            <a:noFill/>
          </a:ln>
        </p:spPr>
      </p:pic>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6" name="Shape 646"/>
        <p:cNvGrpSpPr/>
        <p:nvPr/>
      </p:nvGrpSpPr>
      <p:grpSpPr>
        <a:xfrm>
          <a:off x="0" y="0"/>
          <a:ext cx="0" cy="0"/>
          <a:chOff x="0" y="0"/>
          <a:chExt cx="0" cy="0"/>
        </a:xfrm>
      </p:grpSpPr>
      <p:sp>
        <p:nvSpPr>
          <p:cNvPr id="647" name="Google Shape;647;p100"/>
          <p:cNvSpPr txBox="1"/>
          <p:nvPr>
            <p:ph type="title"/>
          </p:nvPr>
        </p:nvSpPr>
        <p:spPr>
          <a:xfrm>
            <a:off x="0" y="0"/>
            <a:ext cx="4947745" cy="4687724"/>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rgbClr val="00B0F0"/>
              </a:buClr>
              <a:buSzPct val="100000"/>
              <a:buFont typeface="Calibri"/>
              <a:buNone/>
            </a:pPr>
            <a:r>
              <a:rPr lang="uk-UA">
                <a:solidFill>
                  <a:srgbClr val="00B0F0"/>
                </a:solidFill>
              </a:rPr>
              <a:t>Підрубрика «Роз’яснення» </a:t>
            </a:r>
            <a:r>
              <a:rPr lang="uk-UA"/>
              <a:t>рубрики «Службовцям», розміщена на офіційному веб-сайті НАДС: </a:t>
            </a:r>
            <a:r>
              <a:rPr b="1" lang="uk-UA">
                <a:solidFill>
                  <a:srgbClr val="00B0F0"/>
                </a:solidFill>
              </a:rPr>
              <a:t>www.nads.gov.ua</a:t>
            </a:r>
            <a:endParaRPr b="1">
              <a:solidFill>
                <a:srgbClr val="00B0F0"/>
              </a:solidFill>
            </a:endParaRPr>
          </a:p>
        </p:txBody>
      </p:sp>
      <p:pic>
        <p:nvPicPr>
          <p:cNvPr id="648" name="Google Shape;648;p100"/>
          <p:cNvPicPr preferRelativeResize="0"/>
          <p:nvPr>
            <p:ph idx="1" type="body"/>
          </p:nvPr>
        </p:nvPicPr>
        <p:blipFill rotWithShape="1">
          <a:blip r:embed="rId3">
            <a:alphaModFix/>
          </a:blip>
          <a:srcRect b="0" l="0" r="0" t="0"/>
          <a:stretch/>
        </p:blipFill>
        <p:spPr>
          <a:xfrm>
            <a:off x="4726087" y="1324303"/>
            <a:ext cx="7465914" cy="5435983"/>
          </a:xfrm>
          <a:prstGeom prst="rect">
            <a:avLst/>
          </a:prstGeom>
          <a:noFill/>
          <a:ln>
            <a:noFill/>
          </a:ln>
        </p:spPr>
      </p:pic>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2" name="Shape 652"/>
        <p:cNvGrpSpPr/>
        <p:nvPr/>
      </p:nvGrpSpPr>
      <p:grpSpPr>
        <a:xfrm>
          <a:off x="0" y="0"/>
          <a:ext cx="0" cy="0"/>
          <a:chOff x="0" y="0"/>
          <a:chExt cx="0" cy="0"/>
        </a:xfrm>
      </p:grpSpPr>
      <p:sp>
        <p:nvSpPr>
          <p:cNvPr id="653" name="Google Shape;653;p101"/>
          <p:cNvSpPr txBox="1"/>
          <p:nvPr>
            <p:ph type="title"/>
          </p:nvPr>
        </p:nvSpPr>
        <p:spPr>
          <a:xfrm>
            <a:off x="327259" y="0"/>
            <a:ext cx="11521440" cy="612475"/>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rgbClr val="00B0F0"/>
              </a:buClr>
              <a:buSzPct val="100000"/>
              <a:buFont typeface="Calibri"/>
              <a:buNone/>
            </a:pPr>
            <a:r>
              <a:rPr b="1" lang="uk-UA">
                <a:solidFill>
                  <a:srgbClr val="00B0F0"/>
                </a:solidFill>
              </a:rPr>
              <a:t>ДЯКУЮ ЗА УВАГУ!</a:t>
            </a:r>
            <a:endParaRPr b="1">
              <a:solidFill>
                <a:srgbClr val="00B0F0"/>
              </a:solidFill>
            </a:endParaRPr>
          </a:p>
        </p:txBody>
      </p:sp>
      <p:sp>
        <p:nvSpPr>
          <p:cNvPr id="654" name="Google Shape;654;p101"/>
          <p:cNvSpPr txBox="1"/>
          <p:nvPr>
            <p:ph idx="1" type="body"/>
          </p:nvPr>
        </p:nvSpPr>
        <p:spPr>
          <a:xfrm>
            <a:off x="97972" y="612475"/>
            <a:ext cx="6735966" cy="6154085"/>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800"/>
              <a:buNone/>
            </a:pPr>
            <a:r>
              <a:rPr lang="uk-UA" u="sng"/>
              <a:t>КОНТАКТНА ІНФОРМАЦІЯ:</a:t>
            </a:r>
            <a:endParaRPr/>
          </a:p>
          <a:p>
            <a:pPr indent="0" lvl="0" marL="0" rtl="0" algn="ctr">
              <a:lnSpc>
                <a:spcPct val="90000"/>
              </a:lnSpc>
              <a:spcBef>
                <a:spcPts val="1000"/>
              </a:spcBef>
              <a:spcAft>
                <a:spcPts val="0"/>
              </a:spcAft>
              <a:buClr>
                <a:schemeClr val="dk1"/>
              </a:buClr>
              <a:buSzPts val="2800"/>
              <a:buNone/>
            </a:pPr>
            <a:r>
              <a:t/>
            </a:r>
            <a:endParaRPr/>
          </a:p>
          <a:p>
            <a:pPr indent="0" lvl="0" marL="0" rtl="0" algn="ctr">
              <a:lnSpc>
                <a:spcPct val="90000"/>
              </a:lnSpc>
              <a:spcBef>
                <a:spcPts val="1000"/>
              </a:spcBef>
              <a:spcAft>
                <a:spcPts val="0"/>
              </a:spcAft>
              <a:buClr>
                <a:schemeClr val="dk1"/>
              </a:buClr>
              <a:buSzPts val="2800"/>
              <a:buNone/>
            </a:pPr>
            <a:r>
              <a:rPr lang="uk-UA"/>
              <a:t>Начальник управління </a:t>
            </a:r>
            <a:endParaRPr/>
          </a:p>
          <a:p>
            <a:pPr indent="0" lvl="0" marL="0" rtl="0" algn="ctr">
              <a:lnSpc>
                <a:spcPct val="90000"/>
              </a:lnSpc>
              <a:spcBef>
                <a:spcPts val="1000"/>
              </a:spcBef>
              <a:spcAft>
                <a:spcPts val="0"/>
              </a:spcAft>
              <a:buClr>
                <a:schemeClr val="dk1"/>
              </a:buClr>
              <a:buSzPts val="2800"/>
              <a:buNone/>
            </a:pPr>
            <a:r>
              <a:rPr b="1" lang="uk-UA"/>
              <a:t>Гаврилюк Максим Петрович</a:t>
            </a:r>
            <a:r>
              <a:rPr lang="uk-UA"/>
              <a:t>, </a:t>
            </a:r>
            <a:endParaRPr/>
          </a:p>
          <a:p>
            <a:pPr indent="0" lvl="0" marL="0" rtl="0" algn="ctr">
              <a:lnSpc>
                <a:spcPct val="90000"/>
              </a:lnSpc>
              <a:spcBef>
                <a:spcPts val="1000"/>
              </a:spcBef>
              <a:spcAft>
                <a:spcPts val="0"/>
              </a:spcAft>
              <a:buClr>
                <a:schemeClr val="dk1"/>
              </a:buClr>
              <a:buSzPts val="2800"/>
              <a:buNone/>
            </a:pPr>
            <a:r>
              <a:rPr lang="uk-UA"/>
              <a:t>контактні телефони (0542) 607 609, (0542) 607 608, (066) 060 60 33. </a:t>
            </a:r>
            <a:endParaRPr/>
          </a:p>
          <a:p>
            <a:pPr indent="0" lvl="0" marL="0" rtl="0" algn="ctr">
              <a:lnSpc>
                <a:spcPct val="90000"/>
              </a:lnSpc>
              <a:spcBef>
                <a:spcPts val="1000"/>
              </a:spcBef>
              <a:spcAft>
                <a:spcPts val="0"/>
              </a:spcAft>
              <a:buClr>
                <a:schemeClr val="dk1"/>
              </a:buClr>
              <a:buSzPts val="2800"/>
              <a:buNone/>
            </a:pPr>
            <a:r>
              <a:t/>
            </a:r>
            <a:endParaRPr/>
          </a:p>
          <a:p>
            <a:pPr indent="0" lvl="0" marL="0" rtl="0" algn="ctr">
              <a:lnSpc>
                <a:spcPct val="90000"/>
              </a:lnSpc>
              <a:spcBef>
                <a:spcPts val="1000"/>
              </a:spcBef>
              <a:spcAft>
                <a:spcPts val="0"/>
              </a:spcAft>
              <a:buClr>
                <a:schemeClr val="dk1"/>
              </a:buClr>
              <a:buSzPts val="2800"/>
              <a:buNone/>
            </a:pPr>
            <a:r>
              <a:rPr lang="uk-UA"/>
              <a:t>Заступник начальника управління - начальник відділу у м. Києві, Київській, Черкаській, Полтавській та Кіровоградській областях </a:t>
            </a:r>
            <a:endParaRPr/>
          </a:p>
          <a:p>
            <a:pPr indent="0" lvl="0" marL="0" rtl="0" algn="ctr">
              <a:lnSpc>
                <a:spcPct val="90000"/>
              </a:lnSpc>
              <a:spcBef>
                <a:spcPts val="1000"/>
              </a:spcBef>
              <a:spcAft>
                <a:spcPts val="0"/>
              </a:spcAft>
              <a:buClr>
                <a:schemeClr val="dk1"/>
              </a:buClr>
              <a:buSzPts val="2800"/>
              <a:buNone/>
            </a:pPr>
            <a:r>
              <a:t/>
            </a:r>
            <a:endParaRPr/>
          </a:p>
          <a:p>
            <a:pPr indent="0" lvl="0" marL="0" rtl="0" algn="ctr">
              <a:lnSpc>
                <a:spcPct val="90000"/>
              </a:lnSpc>
              <a:spcBef>
                <a:spcPts val="1000"/>
              </a:spcBef>
              <a:spcAft>
                <a:spcPts val="0"/>
              </a:spcAft>
              <a:buClr>
                <a:schemeClr val="dk1"/>
              </a:buClr>
              <a:buSzPts val="2800"/>
              <a:buNone/>
            </a:pPr>
            <a:r>
              <a:rPr lang="uk-UA"/>
              <a:t>e-пошта: central@nads.gov.ua </a:t>
            </a:r>
            <a:endParaRPr/>
          </a:p>
        </p:txBody>
      </p:sp>
      <p:sp>
        <p:nvSpPr>
          <p:cNvPr id="655" name="Google Shape;655;p101"/>
          <p:cNvSpPr txBox="1"/>
          <p:nvPr/>
        </p:nvSpPr>
        <p:spPr>
          <a:xfrm>
            <a:off x="6833936" y="837397"/>
            <a:ext cx="5022783" cy="2204187"/>
          </a:xfrm>
          <a:prstGeom prst="rect">
            <a:avLst/>
          </a:prstGeom>
          <a:noFill/>
          <a:ln>
            <a:noFill/>
          </a:ln>
        </p:spPr>
        <p:txBody>
          <a:bodyPr anchorCtr="0" anchor="ctr" bIns="45700" lIns="91425" spcFirstLastPara="1" rIns="91425" wrap="square" tIns="45700">
            <a:normAutofit fontScale="70000" lnSpcReduction="20000"/>
          </a:bodyPr>
          <a:lstStyle/>
          <a:p>
            <a:pPr indent="0" lvl="0" marL="0" marR="0" rtl="0" algn="ctr">
              <a:lnSpc>
                <a:spcPct val="90000"/>
              </a:lnSpc>
              <a:spcBef>
                <a:spcPts val="0"/>
              </a:spcBef>
              <a:spcAft>
                <a:spcPts val="0"/>
              </a:spcAft>
              <a:buClr>
                <a:srgbClr val="000000"/>
              </a:buClr>
              <a:buSzPct val="100000"/>
              <a:buFont typeface="Calibri"/>
              <a:buNone/>
            </a:pPr>
            <a:r>
              <a:rPr b="0" i="0" lang="uk-UA" sz="4400" u="none" cap="none" strike="noStrike">
                <a:solidFill>
                  <a:srgbClr val="000000"/>
                </a:solidFill>
                <a:latin typeface="Calibri"/>
                <a:ea typeface="Calibri"/>
                <a:cs typeface="Calibri"/>
                <a:sym typeface="Calibri"/>
              </a:rPr>
              <a:t>Наша сторінка у соціальній мережі Facebook – </a:t>
            </a:r>
            <a:endParaRPr b="0" i="0" sz="4400" u="none" cap="none" strike="noStrike">
              <a:solidFill>
                <a:srgbClr val="000000"/>
              </a:solidFill>
              <a:latin typeface="Calibri"/>
              <a:ea typeface="Calibri"/>
              <a:cs typeface="Calibri"/>
              <a:sym typeface="Calibri"/>
            </a:endParaRPr>
          </a:p>
          <a:p>
            <a:pPr indent="0" lvl="0" marL="0" marR="0" rtl="0" algn="ctr">
              <a:lnSpc>
                <a:spcPct val="90000"/>
              </a:lnSpc>
              <a:spcBef>
                <a:spcPts val="0"/>
              </a:spcBef>
              <a:spcAft>
                <a:spcPts val="0"/>
              </a:spcAft>
              <a:buClr>
                <a:schemeClr val="dk1"/>
              </a:buClr>
              <a:buSzPct val="100000"/>
              <a:buFont typeface="Calibri"/>
              <a:buNone/>
            </a:pPr>
            <a:r>
              <a:t/>
            </a:r>
            <a:endParaRPr b="0" i="0" sz="4400" u="none" cap="none" strike="noStrike">
              <a:solidFill>
                <a:srgbClr val="000000"/>
              </a:solidFill>
              <a:latin typeface="Calibri"/>
              <a:ea typeface="Calibri"/>
              <a:cs typeface="Calibri"/>
              <a:sym typeface="Calibri"/>
            </a:endParaRPr>
          </a:p>
          <a:p>
            <a:pPr indent="0" lvl="0" marL="0" marR="0" rtl="0" algn="ctr">
              <a:lnSpc>
                <a:spcPct val="90000"/>
              </a:lnSpc>
              <a:spcBef>
                <a:spcPts val="0"/>
              </a:spcBef>
              <a:spcAft>
                <a:spcPts val="0"/>
              </a:spcAft>
              <a:buClr>
                <a:srgbClr val="00B0F0"/>
              </a:buClr>
              <a:buSzPct val="100000"/>
              <a:buFont typeface="Calibri"/>
              <a:buNone/>
            </a:pPr>
            <a:r>
              <a:rPr b="1" i="0" lang="uk-UA" sz="4400" u="sng" cap="none" strike="noStrike">
                <a:solidFill>
                  <a:schemeClr val="hlink"/>
                </a:solidFill>
                <a:latin typeface="Calibri"/>
                <a:ea typeface="Calibri"/>
                <a:cs typeface="Calibri"/>
                <a:sym typeface="Calibri"/>
                <a:hlinkClick r:id="rId3"/>
              </a:rPr>
              <a:t>https://www.facebook.com</a:t>
            </a:r>
            <a:endParaRPr b="1" i="0" sz="4400" u="none" cap="none" strike="noStrike">
              <a:solidFill>
                <a:srgbClr val="00B0F0"/>
              </a:solidFill>
              <a:latin typeface="Calibri"/>
              <a:ea typeface="Calibri"/>
              <a:cs typeface="Calibri"/>
              <a:sym typeface="Calibri"/>
            </a:endParaRPr>
          </a:p>
          <a:p>
            <a:pPr indent="0" lvl="0" marL="0" marR="0" rtl="0" algn="ctr">
              <a:lnSpc>
                <a:spcPct val="90000"/>
              </a:lnSpc>
              <a:spcBef>
                <a:spcPts val="0"/>
              </a:spcBef>
              <a:spcAft>
                <a:spcPts val="0"/>
              </a:spcAft>
              <a:buClr>
                <a:schemeClr val="dk1"/>
              </a:buClr>
              <a:buSzPct val="100000"/>
              <a:buFont typeface="Calibri"/>
              <a:buNone/>
            </a:pPr>
            <a:r>
              <a:t/>
            </a:r>
            <a:endParaRPr b="1" i="0" sz="4400" u="none" cap="none" strike="noStrike">
              <a:solidFill>
                <a:srgbClr val="000000"/>
              </a:solidFill>
              <a:latin typeface="Calibri"/>
              <a:ea typeface="Calibri"/>
              <a:cs typeface="Calibri"/>
              <a:sym typeface="Calibri"/>
            </a:endParaRPr>
          </a:p>
          <a:p>
            <a:pPr indent="0" lvl="0" marL="0" marR="0" rtl="0" algn="ctr">
              <a:lnSpc>
                <a:spcPct val="90000"/>
              </a:lnSpc>
              <a:spcBef>
                <a:spcPts val="0"/>
              </a:spcBef>
              <a:spcAft>
                <a:spcPts val="0"/>
              </a:spcAft>
              <a:buClr>
                <a:srgbClr val="000000"/>
              </a:buClr>
              <a:buSzPct val="100000"/>
              <a:buFont typeface="Calibri"/>
              <a:buNone/>
            </a:pPr>
            <a:r>
              <a:rPr b="1" i="0" lang="uk-UA" sz="4400" u="none" cap="none" strike="noStrike">
                <a:solidFill>
                  <a:srgbClr val="000000"/>
                </a:solidFill>
                <a:latin typeface="Calibri"/>
                <a:ea typeface="Calibri"/>
                <a:cs typeface="Calibri"/>
                <a:sym typeface="Calibri"/>
              </a:rPr>
              <a:t>/centralNADS</a:t>
            </a:r>
            <a:endParaRPr b="1" i="0" sz="4400" u="none" cap="none" strike="noStrike">
              <a:solidFill>
                <a:srgbClr val="000000"/>
              </a:solidFill>
              <a:latin typeface="Calibri"/>
              <a:ea typeface="Calibri"/>
              <a:cs typeface="Calibri"/>
              <a:sym typeface="Calibri"/>
            </a:endParaRPr>
          </a:p>
        </p:txBody>
      </p:sp>
      <p:pic>
        <p:nvPicPr>
          <p:cNvPr id="656" name="Google Shape;656;p101"/>
          <p:cNvPicPr preferRelativeResize="0"/>
          <p:nvPr/>
        </p:nvPicPr>
        <p:blipFill rotWithShape="1">
          <a:blip r:embed="rId4">
            <a:alphaModFix/>
          </a:blip>
          <a:srcRect b="0" l="0" r="0" t="0"/>
          <a:stretch/>
        </p:blipFill>
        <p:spPr>
          <a:xfrm>
            <a:off x="8082683" y="3989294"/>
            <a:ext cx="4109317" cy="286870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Тема Office">
  <a:themeElements>
    <a:clrScheme name="Стандартная">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Тема Office">
  <a:themeElements>
    <a:clrScheme name="Стандартная">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