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8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8863" y="182262"/>
            <a:ext cx="8166273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776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26667" y="2873197"/>
            <a:ext cx="4290664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776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776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33449" y="1186615"/>
            <a:ext cx="3709670" cy="284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776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74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4DB6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674" y="184090"/>
            <a:ext cx="8930005" cy="101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776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9424" y="923390"/>
            <a:ext cx="7997190" cy="336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07735" y="3176888"/>
            <a:ext cx="562610" cy="0"/>
          </a:xfrm>
          <a:custGeom>
            <a:avLst/>
            <a:gdLst/>
            <a:ahLst/>
            <a:cxnLst/>
            <a:rect l="l" t="t" r="r" b="b"/>
            <a:pathLst>
              <a:path w="562609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5034" y="3158251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4144" y="10220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4144" y="11744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4151" y="41214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4151" y="39690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54783" y="1271776"/>
            <a:ext cx="4433570" cy="18999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00"/>
              </a:spcBef>
            </a:pPr>
            <a:r>
              <a:rPr sz="3600" spc="-10" dirty="0">
                <a:solidFill>
                  <a:srgbClr val="1B4587"/>
                </a:solidFill>
              </a:rPr>
              <a:t>Іншомовні</a:t>
            </a:r>
            <a:r>
              <a:rPr sz="3600" spc="-190" dirty="0">
                <a:solidFill>
                  <a:srgbClr val="1B4587"/>
                </a:solidFill>
              </a:rPr>
              <a:t> </a:t>
            </a:r>
            <a:r>
              <a:rPr sz="3600" spc="-20" dirty="0">
                <a:solidFill>
                  <a:srgbClr val="1B4587"/>
                </a:solidFill>
              </a:rPr>
              <a:t>слова</a:t>
            </a:r>
            <a:endParaRPr sz="3600"/>
          </a:p>
          <a:p>
            <a:pPr marL="12700" marR="5080" algn="ctr">
              <a:lnSpc>
                <a:spcPct val="113900"/>
              </a:lnSpc>
            </a:pPr>
            <a:r>
              <a:rPr sz="3600" dirty="0">
                <a:solidFill>
                  <a:srgbClr val="1B4587"/>
                </a:solidFill>
              </a:rPr>
              <a:t>в</a:t>
            </a:r>
            <a:r>
              <a:rPr sz="3600" spc="-90" dirty="0">
                <a:solidFill>
                  <a:srgbClr val="1B4587"/>
                </a:solidFill>
              </a:rPr>
              <a:t> </a:t>
            </a:r>
            <a:r>
              <a:rPr sz="3600" dirty="0">
                <a:solidFill>
                  <a:srgbClr val="1B4587"/>
                </a:solidFill>
              </a:rPr>
              <a:t>українській</a:t>
            </a:r>
            <a:r>
              <a:rPr sz="3600" spc="-85" dirty="0">
                <a:solidFill>
                  <a:srgbClr val="1B4587"/>
                </a:solidFill>
              </a:rPr>
              <a:t> </a:t>
            </a:r>
            <a:r>
              <a:rPr sz="3600" dirty="0">
                <a:solidFill>
                  <a:srgbClr val="1B4587"/>
                </a:solidFill>
              </a:rPr>
              <a:t>мові</a:t>
            </a:r>
            <a:r>
              <a:rPr sz="3600" spc="-85" dirty="0">
                <a:solidFill>
                  <a:srgbClr val="1B4587"/>
                </a:solidFill>
              </a:rPr>
              <a:t> </a:t>
            </a:r>
            <a:r>
              <a:rPr sz="3600" spc="-25" dirty="0">
                <a:solidFill>
                  <a:srgbClr val="1B4587"/>
                </a:solidFill>
              </a:rPr>
              <a:t>та </a:t>
            </a:r>
            <a:r>
              <a:rPr sz="3600" dirty="0">
                <a:solidFill>
                  <a:srgbClr val="1B4587"/>
                </a:solidFill>
              </a:rPr>
              <a:t>типові</a:t>
            </a:r>
            <a:r>
              <a:rPr sz="3600" spc="-130" dirty="0">
                <a:solidFill>
                  <a:srgbClr val="1B4587"/>
                </a:solidFill>
              </a:rPr>
              <a:t> </a:t>
            </a:r>
            <a:r>
              <a:rPr sz="3600" spc="-10" dirty="0">
                <a:solidFill>
                  <a:srgbClr val="1B4587"/>
                </a:solidFill>
              </a:rPr>
              <a:t>помилки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3408821" y="3222497"/>
            <a:ext cx="2324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1B4587"/>
                </a:solidFill>
                <a:latin typeface="Times New Roman"/>
                <a:cs typeface="Times New Roman"/>
              </a:rPr>
              <a:t>у</a:t>
            </a:r>
            <a:r>
              <a:rPr sz="3600" b="1" spc="-10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sz="3600" b="1" spc="-20" dirty="0">
                <a:solidFill>
                  <a:srgbClr val="1B4587"/>
                </a:solidFill>
                <a:latin typeface="Times New Roman"/>
                <a:cs typeface="Times New Roman"/>
              </a:rPr>
              <a:t>вживанні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62400" y="4345138"/>
            <a:ext cx="4194273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 err="1">
                <a:solidFill>
                  <a:srgbClr val="1B4587"/>
                </a:solidFill>
                <a:latin typeface="Times New Roman"/>
                <a:cs typeface="Times New Roman"/>
              </a:rPr>
              <a:t>Карпенко</a:t>
            </a:r>
            <a:r>
              <a:rPr sz="2400" spc="-85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1B4587"/>
                </a:solidFill>
                <a:latin typeface="Times New Roman"/>
                <a:cs typeface="Times New Roman"/>
              </a:rPr>
              <a:t>Т</a:t>
            </a:r>
            <a:r>
              <a:rPr lang="uk-UA" sz="2400" spc="-35" dirty="0" err="1">
                <a:solidFill>
                  <a:srgbClr val="1B4587"/>
                </a:solidFill>
                <a:latin typeface="Times New Roman"/>
                <a:cs typeface="Times New Roman"/>
              </a:rPr>
              <a:t>амара</a:t>
            </a:r>
            <a:r>
              <a:rPr lang="uk-UA" sz="2400" spc="-35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lang="uk-UA" sz="2400" spc="-35">
                <a:solidFill>
                  <a:srgbClr val="1B4587"/>
                </a:solidFill>
                <a:latin typeface="Times New Roman"/>
                <a:cs typeface="Times New Roman"/>
              </a:rPr>
              <a:t>Кузмівна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944" y="324376"/>
            <a:ext cx="8366759" cy="41008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155" marR="109220" indent="-466090">
              <a:lnSpc>
                <a:spcPct val="111200"/>
              </a:lnSpc>
              <a:spcBef>
                <a:spcPts val="95"/>
              </a:spcBef>
              <a:tabLst>
                <a:tab pos="478155" algn="l"/>
              </a:tabLst>
            </a:pPr>
            <a:r>
              <a:rPr sz="1850" spc="-50" dirty="0">
                <a:latin typeface="SimSun-ExtB"/>
                <a:cs typeface="SimSun-ExtB"/>
              </a:rPr>
              <a:t>★</a:t>
            </a:r>
            <a:r>
              <a:rPr sz="1850" dirty="0">
                <a:latin typeface="SimSun-ExtB"/>
                <a:cs typeface="SimSun-ExtB"/>
              </a:rPr>
              <a:t>	</a:t>
            </a:r>
            <a:r>
              <a:rPr sz="1850" dirty="0">
                <a:latin typeface="Times New Roman"/>
                <a:cs typeface="Times New Roman"/>
              </a:rPr>
              <a:t>У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сучасній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українській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мові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вживають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слова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запозичені</a:t>
            </a:r>
            <a:r>
              <a:rPr sz="1850" i="1" spc="-1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з</a:t>
            </a:r>
            <a:r>
              <a:rPr sz="1850" i="1" spc="-10" dirty="0">
                <a:latin typeface="Times New Roman"/>
                <a:cs typeface="Times New Roman"/>
              </a:rPr>
              <a:t> інших</a:t>
            </a:r>
            <a:r>
              <a:rPr sz="1850" spc="-10" dirty="0">
                <a:latin typeface="Times New Roman"/>
                <a:cs typeface="Times New Roman"/>
              </a:rPr>
              <a:t>, </a:t>
            </a:r>
            <a:r>
              <a:rPr sz="1850" i="1" dirty="0">
                <a:latin typeface="Times New Roman"/>
                <a:cs typeface="Times New Roman"/>
              </a:rPr>
              <a:t>неслов'янських</a:t>
            </a:r>
            <a:r>
              <a:rPr sz="1850" i="1" spc="5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мов</a:t>
            </a:r>
            <a:r>
              <a:rPr sz="1850" dirty="0">
                <a:latin typeface="Times New Roman"/>
                <a:cs typeface="Times New Roman"/>
              </a:rPr>
              <a:t>.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Вони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вливалися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до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складу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української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мови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з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різних </a:t>
            </a:r>
            <a:r>
              <a:rPr sz="1850" dirty="0">
                <a:latin typeface="Times New Roman"/>
                <a:cs typeface="Times New Roman"/>
              </a:rPr>
              <a:t>джерел.</a:t>
            </a:r>
            <a:r>
              <a:rPr sz="1850" spc="-20" dirty="0">
                <a:latin typeface="Times New Roman"/>
                <a:cs typeface="Times New Roman"/>
              </a:rPr>
              <a:t> Цьому,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зокрема,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сприяли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економічні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i="1" dirty="0">
                <a:latin typeface="Times New Roman"/>
                <a:cs typeface="Times New Roman"/>
              </a:rPr>
              <a:t>політичні</a:t>
            </a:r>
            <a:r>
              <a:rPr sz="1850" i="1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та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i="1" spc="-10" dirty="0">
                <a:latin typeface="Times New Roman"/>
                <a:cs typeface="Times New Roman"/>
              </a:rPr>
              <a:t>культурні </a:t>
            </a:r>
            <a:r>
              <a:rPr sz="1850" i="1" dirty="0">
                <a:latin typeface="Times New Roman"/>
                <a:cs typeface="Times New Roman"/>
              </a:rPr>
              <a:t>взаємозв'язки</a:t>
            </a:r>
            <a:r>
              <a:rPr sz="1850" i="1" spc="-4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українського</a:t>
            </a:r>
            <a:r>
              <a:rPr sz="1850" spc="-30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Times New Roman"/>
                <a:cs typeface="Times New Roman"/>
              </a:rPr>
              <a:t>народу,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народів</a:t>
            </a:r>
            <a:r>
              <a:rPr sz="1850" spc="-3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Заходу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й</a:t>
            </a:r>
            <a:r>
              <a:rPr sz="1850" spc="-35" dirty="0">
                <a:latin typeface="Times New Roman"/>
                <a:cs typeface="Times New Roman"/>
              </a:rPr>
              <a:t> Сходу,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внаслідок</a:t>
            </a:r>
            <a:r>
              <a:rPr sz="1850" spc="-35" dirty="0">
                <a:latin typeface="Times New Roman"/>
                <a:cs typeface="Times New Roman"/>
              </a:rPr>
              <a:t> </a:t>
            </a:r>
            <a:r>
              <a:rPr sz="1850" spc="-20" dirty="0">
                <a:latin typeface="Times New Roman"/>
                <a:cs typeface="Times New Roman"/>
              </a:rPr>
              <a:t>чого </a:t>
            </a:r>
            <a:r>
              <a:rPr sz="1850" dirty="0">
                <a:latin typeface="Times New Roman"/>
                <a:cs typeface="Times New Roman"/>
              </a:rPr>
              <a:t>українська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мова перейняла велику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кількість слів,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підпорядкувала їх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своїм </a:t>
            </a:r>
            <a:r>
              <a:rPr sz="1850" dirty="0">
                <a:latin typeface="Times New Roman"/>
                <a:cs typeface="Times New Roman"/>
              </a:rPr>
              <a:t>законам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фонетики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й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граматики,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Так,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деякі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з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них,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що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давно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вже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вживаються</a:t>
            </a:r>
            <a:r>
              <a:rPr sz="1850" spc="-1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і </a:t>
            </a:r>
            <a:r>
              <a:rPr sz="1850" dirty="0">
                <a:latin typeface="Times New Roman"/>
                <a:cs typeface="Times New Roman"/>
              </a:rPr>
              <a:t>означають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назви загальновідомих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явищ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і предметів,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повністю</a:t>
            </a:r>
            <a:r>
              <a:rPr sz="1850" spc="-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сприймаються </a:t>
            </a:r>
            <a:r>
              <a:rPr sz="1850" dirty="0">
                <a:latin typeface="Times New Roman"/>
                <a:cs typeface="Times New Roman"/>
              </a:rPr>
              <a:t>як</a:t>
            </a:r>
            <a:r>
              <a:rPr sz="1850" spc="3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українські.</a:t>
            </a:r>
            <a:r>
              <a:rPr sz="1850" spc="4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Наприклад: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1850" b="1" dirty="0">
                <a:latin typeface="Times New Roman"/>
                <a:cs typeface="Times New Roman"/>
              </a:rPr>
              <a:t>крейда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30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папір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вишня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огірок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30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агроном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b="1" spc="-10" dirty="0">
                <a:solidFill>
                  <a:srgbClr val="37761C"/>
                </a:solidFill>
                <a:latin typeface="Times New Roman"/>
                <a:cs typeface="Times New Roman"/>
              </a:rPr>
              <a:t>юрист</a:t>
            </a:r>
            <a:r>
              <a:rPr sz="1850" spc="-10" dirty="0">
                <a:latin typeface="Times New Roman"/>
                <a:cs typeface="Times New Roman"/>
              </a:rPr>
              <a:t>,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суфікс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лексика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академія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буква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-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м'ята</a:t>
            </a:r>
            <a:r>
              <a:rPr sz="1850" b="1" spc="-25" dirty="0">
                <a:solidFill>
                  <a:srgbClr val="37761C"/>
                </a:solidFill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та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Times New Roman"/>
                <a:cs typeface="Times New Roman"/>
              </a:rPr>
              <a:t>ін.</a:t>
            </a:r>
            <a:endParaRPr sz="1850">
              <a:latin typeface="Times New Roman"/>
              <a:cs typeface="Times New Roman"/>
            </a:endParaRPr>
          </a:p>
          <a:p>
            <a:pPr marL="478155" marR="5080" indent="-466090">
              <a:lnSpc>
                <a:spcPct val="111200"/>
              </a:lnSpc>
              <a:tabLst>
                <a:tab pos="478155" algn="l"/>
              </a:tabLst>
            </a:pPr>
            <a:r>
              <a:rPr sz="1850" spc="-50" dirty="0">
                <a:latin typeface="SimSun-ExtB"/>
                <a:cs typeface="SimSun-ExtB"/>
              </a:rPr>
              <a:t>★</a:t>
            </a:r>
            <a:r>
              <a:rPr sz="1850" dirty="0">
                <a:latin typeface="SimSun-ExtB"/>
                <a:cs typeface="SimSun-ExtB"/>
              </a:rPr>
              <a:t>	</a:t>
            </a:r>
            <a:r>
              <a:rPr sz="1850" dirty="0">
                <a:latin typeface="Times New Roman"/>
                <a:cs typeface="Times New Roman"/>
              </a:rPr>
              <a:t>Інші засвоєні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слова,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що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означають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назви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понять і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явищ,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які не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є </a:t>
            </a:r>
            <a:r>
              <a:rPr sz="1850" dirty="0">
                <a:latin typeface="Times New Roman"/>
                <a:cs typeface="Times New Roman"/>
              </a:rPr>
              <a:t>загальновідомими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і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рідко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вживаються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мові,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мають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виразні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ознаки </a:t>
            </a:r>
            <a:r>
              <a:rPr sz="1850" dirty="0">
                <a:latin typeface="Times New Roman"/>
                <a:cs typeface="Times New Roman"/>
              </a:rPr>
              <a:t>іншомовних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слів,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не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властиві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українській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мові.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Наприклад:</a:t>
            </a:r>
            <a:r>
              <a:rPr sz="1850" spc="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адажіо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b="1" spc="-10" dirty="0">
                <a:solidFill>
                  <a:srgbClr val="37761C"/>
                </a:solidFill>
                <a:latin typeface="Times New Roman"/>
                <a:cs typeface="Times New Roman"/>
              </a:rPr>
              <a:t>женофоб</a:t>
            </a:r>
            <a:r>
              <a:rPr sz="1850" spc="-10" dirty="0">
                <a:latin typeface="Times New Roman"/>
                <a:cs typeface="Times New Roman"/>
              </a:rPr>
              <a:t>,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мольберт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ландтаг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ландшафт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вуаль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фрікасе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5" dirty="0">
                <a:latin typeface="Times New Roman"/>
                <a:cs typeface="Times New Roman"/>
              </a:rPr>
              <a:t> </a:t>
            </a:r>
            <a:r>
              <a:rPr sz="1850" b="1" dirty="0">
                <a:solidFill>
                  <a:srgbClr val="37761C"/>
                </a:solidFill>
                <a:latin typeface="Times New Roman"/>
                <a:cs typeface="Times New Roman"/>
              </a:rPr>
              <a:t>фенолфталеїн</a:t>
            </a:r>
            <a:r>
              <a:rPr sz="1850" dirty="0">
                <a:latin typeface="Times New Roman"/>
                <a:cs typeface="Times New Roman"/>
              </a:rPr>
              <a:t>,</a:t>
            </a:r>
            <a:r>
              <a:rPr sz="1850" spc="25" dirty="0">
                <a:latin typeface="Times New Roman"/>
                <a:cs typeface="Times New Roman"/>
              </a:rPr>
              <a:t> </a:t>
            </a:r>
            <a:r>
              <a:rPr sz="1850" b="1" spc="-10" dirty="0">
                <a:solidFill>
                  <a:srgbClr val="37761C"/>
                </a:solidFill>
                <a:latin typeface="Times New Roman"/>
                <a:cs typeface="Times New Roman"/>
              </a:rPr>
              <a:t>ланцет</a:t>
            </a:r>
            <a:r>
              <a:rPr sz="1850" spc="-10" dirty="0">
                <a:latin typeface="Times New Roman"/>
                <a:cs typeface="Times New Roman"/>
              </a:rPr>
              <a:t>.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3858" y="1671381"/>
            <a:ext cx="4455229" cy="26332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2124" y="498742"/>
            <a:ext cx="7132320" cy="4007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0865" marR="5080" indent="-5588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SimSun-ExtB"/>
                <a:cs typeface="SimSun-ExtB"/>
              </a:rPr>
              <a:t>★</a:t>
            </a:r>
            <a:r>
              <a:rPr sz="2600" spc="409" dirty="0">
                <a:latin typeface="SimSun-ExtB"/>
                <a:cs typeface="SimSun-ExtB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Дехто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вважає,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що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іноземні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слова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українській </a:t>
            </a:r>
            <a:r>
              <a:rPr sz="2600" dirty="0">
                <a:latin typeface="Times New Roman"/>
                <a:cs typeface="Times New Roman"/>
              </a:rPr>
              <a:t>мові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треба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писати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приблизно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так,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як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вони </a:t>
            </a:r>
            <a:r>
              <a:rPr sz="2600" dirty="0">
                <a:latin typeface="Times New Roman"/>
                <a:cs typeface="Times New Roman"/>
              </a:rPr>
              <a:t>пишуться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мовою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оригіналу.</a:t>
            </a:r>
            <a:endParaRPr sz="2600">
              <a:latin typeface="Times New Roman"/>
              <a:cs typeface="Times New Roman"/>
            </a:endParaRPr>
          </a:p>
          <a:p>
            <a:pPr marL="570865" marR="2694305" indent="-558800">
              <a:lnSpc>
                <a:spcPts val="2810"/>
              </a:lnSpc>
              <a:spcBef>
                <a:spcPts val="2375"/>
              </a:spcBef>
            </a:pPr>
            <a:r>
              <a:rPr sz="2600" dirty="0">
                <a:latin typeface="SimSun-ExtB"/>
                <a:cs typeface="SimSun-ExtB"/>
              </a:rPr>
              <a:t>★</a:t>
            </a:r>
            <a:r>
              <a:rPr sz="2600" spc="409" dirty="0">
                <a:latin typeface="SimSun-ExtB"/>
                <a:cs typeface="SimSun-ExtB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Насправді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всі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іноземні </a:t>
            </a:r>
            <a:r>
              <a:rPr sz="2600" dirty="0">
                <a:latin typeface="Times New Roman"/>
                <a:cs typeface="Times New Roman"/>
              </a:rPr>
              <a:t>слова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поступово </a:t>
            </a:r>
            <a:r>
              <a:rPr sz="2600" dirty="0">
                <a:latin typeface="Times New Roman"/>
                <a:cs typeface="Times New Roman"/>
              </a:rPr>
              <a:t>асимілюються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українську </a:t>
            </a:r>
            <a:r>
              <a:rPr sz="2600" dirty="0">
                <a:latin typeface="Times New Roman"/>
                <a:cs typeface="Times New Roman"/>
              </a:rPr>
              <a:t>мову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і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вживаються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за </a:t>
            </a:r>
            <a:r>
              <a:rPr sz="2600" dirty="0">
                <a:latin typeface="Times New Roman"/>
                <a:cs typeface="Times New Roman"/>
              </a:rPr>
              <a:t>правилами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нашої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мови,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так </a:t>
            </a:r>
            <a:r>
              <a:rPr sz="2600" dirty="0">
                <a:latin typeface="Times New Roman"/>
                <a:cs typeface="Times New Roman"/>
              </a:rPr>
              <a:t>само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як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іноземні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слова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в </a:t>
            </a:r>
            <a:r>
              <a:rPr sz="2600" spc="-75" dirty="0">
                <a:latin typeface="Times New Roman"/>
                <a:cs typeface="Times New Roman"/>
              </a:rPr>
              <a:t>будь-</a:t>
            </a:r>
            <a:r>
              <a:rPr sz="2600" dirty="0">
                <a:latin typeface="Times New Roman"/>
                <a:cs typeface="Times New Roman"/>
              </a:rPr>
              <a:t>якій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іншій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мові.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07735" y="3176888"/>
            <a:ext cx="562610" cy="0"/>
          </a:xfrm>
          <a:custGeom>
            <a:avLst/>
            <a:gdLst/>
            <a:ahLst/>
            <a:cxnLst/>
            <a:rect l="l" t="t" r="r" b="b"/>
            <a:pathLst>
              <a:path w="562609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5034" y="3158251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4144" y="10220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4144" y="11744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4151" y="41214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4151" y="39690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40222" y="1618056"/>
            <a:ext cx="5265420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86790">
              <a:lnSpc>
                <a:spcPct val="113900"/>
              </a:lnSpc>
              <a:spcBef>
                <a:spcPts val="100"/>
              </a:spcBef>
            </a:pPr>
            <a:r>
              <a:rPr sz="3600" dirty="0">
                <a:solidFill>
                  <a:srgbClr val="1B4587"/>
                </a:solidFill>
              </a:rPr>
              <a:t>Написання</a:t>
            </a:r>
            <a:r>
              <a:rPr sz="3600" spc="-175" dirty="0">
                <a:solidFill>
                  <a:srgbClr val="1B4587"/>
                </a:solidFill>
              </a:rPr>
              <a:t> </a:t>
            </a:r>
            <a:r>
              <a:rPr sz="3600" spc="-20" dirty="0">
                <a:solidFill>
                  <a:srgbClr val="1B4587"/>
                </a:solidFill>
              </a:rPr>
              <a:t>слів </a:t>
            </a:r>
            <a:r>
              <a:rPr sz="3600" spc="-25" dirty="0">
                <a:solidFill>
                  <a:srgbClr val="1B4587"/>
                </a:solidFill>
              </a:rPr>
              <a:t>іншомовного</a:t>
            </a:r>
            <a:r>
              <a:rPr sz="3600" spc="-114" dirty="0">
                <a:solidFill>
                  <a:srgbClr val="1B4587"/>
                </a:solidFill>
              </a:rPr>
              <a:t> </a:t>
            </a:r>
            <a:r>
              <a:rPr sz="3600" spc="-40" dirty="0">
                <a:solidFill>
                  <a:srgbClr val="1B4587"/>
                </a:solidFill>
              </a:rPr>
              <a:t>походження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153" y="58292"/>
            <a:ext cx="860488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EE6C00"/>
                </a:solidFill>
              </a:rPr>
              <a:t>И</a:t>
            </a:r>
            <a:r>
              <a:rPr sz="2900" spc="-35" dirty="0">
                <a:solidFill>
                  <a:srgbClr val="EE6C00"/>
                </a:solidFill>
              </a:rPr>
              <a:t> </a:t>
            </a:r>
            <a:r>
              <a:rPr sz="2900" dirty="0">
                <a:solidFill>
                  <a:srgbClr val="EE6C00"/>
                </a:solidFill>
              </a:rPr>
              <a:t>та</a:t>
            </a:r>
            <a:r>
              <a:rPr sz="2900" spc="-25" dirty="0">
                <a:solidFill>
                  <a:srgbClr val="EE6C00"/>
                </a:solidFill>
              </a:rPr>
              <a:t> </a:t>
            </a:r>
            <a:r>
              <a:rPr sz="2900" dirty="0">
                <a:solidFill>
                  <a:srgbClr val="EE6C00"/>
                </a:solidFill>
              </a:rPr>
              <a:t>І</a:t>
            </a:r>
            <a:r>
              <a:rPr sz="2900" spc="-35" dirty="0">
                <a:solidFill>
                  <a:srgbClr val="EE6C00"/>
                </a:solidFill>
              </a:rPr>
              <a:t> </a:t>
            </a:r>
            <a:r>
              <a:rPr sz="2900" dirty="0">
                <a:solidFill>
                  <a:srgbClr val="EE6C00"/>
                </a:solidFill>
              </a:rPr>
              <a:t>в</a:t>
            </a:r>
            <a:r>
              <a:rPr sz="2900" spc="-30" dirty="0">
                <a:solidFill>
                  <a:srgbClr val="EE6C00"/>
                </a:solidFill>
              </a:rPr>
              <a:t> </a:t>
            </a:r>
            <a:r>
              <a:rPr sz="2900" dirty="0">
                <a:solidFill>
                  <a:srgbClr val="EE6C00"/>
                </a:solidFill>
              </a:rPr>
              <a:t>загальних</a:t>
            </a:r>
            <a:r>
              <a:rPr sz="2900" spc="-25" dirty="0">
                <a:solidFill>
                  <a:srgbClr val="EE6C00"/>
                </a:solidFill>
              </a:rPr>
              <a:t> </a:t>
            </a:r>
            <a:r>
              <a:rPr sz="2900" dirty="0">
                <a:solidFill>
                  <a:srgbClr val="EE6C00"/>
                </a:solidFill>
              </a:rPr>
              <a:t>назвах</a:t>
            </a:r>
            <a:r>
              <a:rPr sz="2900" spc="-30" dirty="0">
                <a:solidFill>
                  <a:srgbClr val="EE6C00"/>
                </a:solidFill>
              </a:rPr>
              <a:t> </a:t>
            </a:r>
            <a:r>
              <a:rPr sz="2900" spc="-10" dirty="0">
                <a:solidFill>
                  <a:srgbClr val="EE6C00"/>
                </a:solidFill>
              </a:rPr>
              <a:t>іншомовного</a:t>
            </a:r>
            <a:r>
              <a:rPr sz="2900" spc="-25" dirty="0">
                <a:solidFill>
                  <a:srgbClr val="EE6C00"/>
                </a:solidFill>
              </a:rPr>
              <a:t> </a:t>
            </a:r>
            <a:r>
              <a:rPr sz="2900" spc="-20" dirty="0">
                <a:solidFill>
                  <a:srgbClr val="EE6C00"/>
                </a:solidFill>
              </a:rPr>
              <a:t>походження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249100" y="650478"/>
            <a:ext cx="8602345" cy="409003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508000" marR="960755" indent="-495300">
              <a:lnSpc>
                <a:spcPts val="2270"/>
              </a:lnSpc>
              <a:spcBef>
                <a:spcPts val="384"/>
              </a:spcBef>
              <a:buFont typeface="SimSun-ExtB"/>
              <a:buChar char="❖"/>
              <a:tabLst>
                <a:tab pos="508000" algn="l"/>
              </a:tabLst>
            </a:pPr>
            <a:r>
              <a:rPr sz="2100" dirty="0">
                <a:latin typeface="Times New Roman"/>
                <a:cs typeface="Times New Roman"/>
              </a:rPr>
              <a:t>Для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того,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щоб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визначити,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яка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літера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має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бути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у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слові,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потрібно застосувати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так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зване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«</a:t>
            </a:r>
            <a:r>
              <a:rPr sz="2100" b="1" dirty="0">
                <a:latin typeface="Times New Roman"/>
                <a:cs typeface="Times New Roman"/>
              </a:rPr>
              <a:t>правило</a:t>
            </a:r>
            <a:r>
              <a:rPr sz="2100" b="1" spc="-25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latin typeface="Times New Roman"/>
                <a:cs typeface="Times New Roman"/>
              </a:rPr>
              <a:t>дев’ятки</a:t>
            </a:r>
            <a:r>
              <a:rPr sz="2100" spc="-10" dirty="0">
                <a:latin typeface="Times New Roman"/>
                <a:cs typeface="Times New Roman"/>
              </a:rPr>
              <a:t>».</a:t>
            </a:r>
            <a:endParaRPr sz="2100">
              <a:latin typeface="Times New Roman"/>
              <a:cs typeface="Times New Roman"/>
            </a:endParaRPr>
          </a:p>
          <a:p>
            <a:pPr marL="507365" indent="-494665">
              <a:lnSpc>
                <a:spcPts val="2105"/>
              </a:lnSpc>
              <a:buFont typeface="SimSun-ExtB"/>
              <a:buChar char="❖"/>
              <a:tabLst>
                <a:tab pos="507365" algn="l"/>
              </a:tabLst>
            </a:pP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Після</a:t>
            </a:r>
            <a:r>
              <a:rPr sz="2100" spc="-4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дев’яти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літер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на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позначення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приголосних</a:t>
            </a:r>
            <a:r>
              <a:rPr sz="2100" spc="-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д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т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з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с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ц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ч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ш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ж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spc="-50" dirty="0">
                <a:solidFill>
                  <a:srgbClr val="CC0000"/>
                </a:solidFill>
                <a:latin typeface="Times New Roman"/>
                <a:cs typeface="Times New Roman"/>
              </a:rPr>
              <a:t>р</a:t>
            </a:r>
            <a:endParaRPr sz="2100">
              <a:latin typeface="Times New Roman"/>
              <a:cs typeface="Times New Roman"/>
            </a:endParaRPr>
          </a:p>
          <a:p>
            <a:pPr marL="508000" marR="2225675">
              <a:lnSpc>
                <a:spcPts val="2270"/>
              </a:lnSpc>
              <a:spcBef>
                <a:spcPts val="155"/>
              </a:spcBef>
            </a:pP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перед</a:t>
            </a:r>
            <a:r>
              <a:rPr sz="2100" spc="-5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наступним</a:t>
            </a:r>
            <a:r>
              <a:rPr sz="2100" spc="-5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приголосним,</a:t>
            </a:r>
            <a:r>
              <a:rPr sz="2100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CC0000"/>
                </a:solidFill>
                <a:latin typeface="Times New Roman"/>
                <a:cs typeface="Times New Roman"/>
              </a:rPr>
              <a:t>окрім</a:t>
            </a:r>
            <a:r>
              <a:rPr sz="2100" i="1" spc="-5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CC0000"/>
                </a:solidFill>
                <a:latin typeface="Times New Roman"/>
                <a:cs typeface="Times New Roman"/>
              </a:rPr>
              <a:t>й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,</a:t>
            </a:r>
            <a:r>
              <a:rPr sz="2100" spc="-4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пишемо</a:t>
            </a:r>
            <a:r>
              <a:rPr sz="2100" spc="-5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spc="-25" dirty="0">
                <a:solidFill>
                  <a:srgbClr val="CC0000"/>
                </a:solidFill>
                <a:latin typeface="Times New Roman"/>
                <a:cs typeface="Times New Roman"/>
              </a:rPr>
              <a:t>: </a:t>
            </a:r>
            <a:r>
              <a:rPr sz="2100" dirty="0">
                <a:latin typeface="Times New Roman"/>
                <a:cs typeface="Times New Roman"/>
              </a:rPr>
              <a:t>ч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пси,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ч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spc="-10" dirty="0">
                <a:latin typeface="Times New Roman"/>
                <a:cs typeface="Times New Roman"/>
              </a:rPr>
              <a:t>збургер,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к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а</a:t>
            </a:r>
            <a:r>
              <a:rPr sz="2100" dirty="0">
                <a:latin typeface="Times New Roman"/>
                <a:cs typeface="Times New Roman"/>
              </a:rPr>
              <a:t>пучино,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джей,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гр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dirty="0">
                <a:latin typeface="Times New Roman"/>
                <a:cs typeface="Times New Roman"/>
              </a:rPr>
              <a:t>ль,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дж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spc="-10" dirty="0">
                <a:latin typeface="Times New Roman"/>
                <a:cs typeface="Times New Roman"/>
              </a:rPr>
              <a:t>п.</a:t>
            </a:r>
            <a:endParaRPr sz="2100">
              <a:latin typeface="Times New Roman"/>
              <a:cs typeface="Times New Roman"/>
            </a:endParaRPr>
          </a:p>
          <a:p>
            <a:pPr marL="507365" indent="-494665">
              <a:lnSpc>
                <a:spcPts val="2105"/>
              </a:lnSpc>
              <a:buFont typeface="SimSun-ExtB"/>
              <a:buChar char="❖"/>
              <a:tabLst>
                <a:tab pos="507365" algn="l"/>
              </a:tabLst>
            </a:pPr>
            <a:r>
              <a:rPr sz="2100" dirty="0">
                <a:latin typeface="Times New Roman"/>
                <a:cs typeface="Times New Roman"/>
              </a:rPr>
              <a:t>Запам’ятати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«</a:t>
            </a:r>
            <a:r>
              <a:rPr sz="2100" b="1" dirty="0">
                <a:latin typeface="Times New Roman"/>
                <a:cs typeface="Times New Roman"/>
              </a:rPr>
              <a:t>правило</a:t>
            </a:r>
            <a:r>
              <a:rPr sz="2100" b="1" spc="-55" dirty="0">
                <a:latin typeface="Times New Roman"/>
                <a:cs typeface="Times New Roman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дев’ятки</a:t>
            </a:r>
            <a:r>
              <a:rPr sz="2100" dirty="0">
                <a:latin typeface="Times New Roman"/>
                <a:cs typeface="Times New Roman"/>
              </a:rPr>
              <a:t>»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допоможе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мнемонічна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фраза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«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Д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100" spc="-5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Т</a:t>
            </a:r>
            <a:r>
              <a:rPr sz="2100" spc="-25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endParaRPr sz="2100">
              <a:latin typeface="Times New Roman"/>
              <a:cs typeface="Times New Roman"/>
            </a:endParaRPr>
          </a:p>
          <a:p>
            <a:pPr marL="508000" marR="890269">
              <a:lnSpc>
                <a:spcPts val="2270"/>
              </a:lnSpc>
              <a:spcBef>
                <a:spcPts val="160"/>
              </a:spcBef>
            </a:pP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З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ʼї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С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Ц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ю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Ч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а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Ш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у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Ж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Р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у</a:t>
            </a:r>
            <a:r>
              <a:rPr sz="2100" dirty="0">
                <a:latin typeface="Times New Roman"/>
                <a:cs typeface="Times New Roman"/>
              </a:rPr>
              <a:t>».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Є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ще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альтернативна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фраза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для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запам’ ятовування: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Д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Т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и,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З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а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С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ь,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Ц</a:t>
            </a:r>
            <a:r>
              <a:rPr sz="2100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100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CC0000"/>
                </a:solidFill>
                <a:latin typeface="Times New Roman"/>
                <a:cs typeface="Times New Roman"/>
              </a:rPr>
              <a:t>Ж</a:t>
            </a:r>
            <a:r>
              <a:rPr sz="2100" b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1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Ч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1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1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Ш</a:t>
            </a:r>
            <a:r>
              <a:rPr sz="2100" spc="-10" dirty="0">
                <a:solidFill>
                  <a:srgbClr val="CC0000"/>
                </a:solidFill>
                <a:latin typeface="Times New Roman"/>
                <a:cs typeface="Times New Roman"/>
              </a:rPr>
              <a:t>ня</a:t>
            </a:r>
            <a:r>
              <a:rPr sz="2100" spc="-10" dirty="0">
                <a:latin typeface="Times New Roman"/>
                <a:cs typeface="Times New Roman"/>
              </a:rPr>
              <a:t>!</a:t>
            </a:r>
            <a:endParaRPr sz="2100">
              <a:latin typeface="Times New Roman"/>
              <a:cs typeface="Times New Roman"/>
            </a:endParaRPr>
          </a:p>
          <a:p>
            <a:pPr marL="507365" indent="-494665">
              <a:lnSpc>
                <a:spcPts val="2105"/>
              </a:lnSpc>
              <a:buFont typeface="SimSun-ExtB"/>
              <a:buChar char="❖"/>
              <a:tabLst>
                <a:tab pos="507365" algn="l"/>
              </a:tabLst>
            </a:pPr>
            <a:r>
              <a:rPr sz="2100" dirty="0">
                <a:latin typeface="Times New Roman"/>
                <a:cs typeface="Times New Roman"/>
              </a:rPr>
              <a:t>Якщо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після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стоїть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0000FF"/>
                </a:solidFill>
                <a:latin typeface="Times New Roman"/>
                <a:cs typeface="Times New Roman"/>
              </a:rPr>
              <a:t>й</a:t>
            </a:r>
            <a:r>
              <a:rPr sz="2100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або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0000FF"/>
                </a:solidFill>
                <a:latin typeface="Times New Roman"/>
                <a:cs typeface="Times New Roman"/>
              </a:rPr>
              <a:t>літера</a:t>
            </a:r>
            <a:r>
              <a:rPr sz="2100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0000FF"/>
                </a:solidFill>
                <a:latin typeface="Times New Roman"/>
                <a:cs typeface="Times New Roman"/>
              </a:rPr>
              <a:t>на</a:t>
            </a:r>
            <a:r>
              <a:rPr sz="2100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0000FF"/>
                </a:solidFill>
                <a:latin typeface="Times New Roman"/>
                <a:cs typeface="Times New Roman"/>
              </a:rPr>
              <a:t>позначення</a:t>
            </a:r>
            <a:r>
              <a:rPr sz="2100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0000FF"/>
                </a:solidFill>
                <a:latin typeface="Times New Roman"/>
                <a:cs typeface="Times New Roman"/>
              </a:rPr>
              <a:t>голосного</a:t>
            </a:r>
            <a:r>
              <a:rPr sz="2100" spc="-10" dirty="0">
                <a:latin typeface="Times New Roman"/>
                <a:cs typeface="Times New Roman"/>
              </a:rPr>
              <a:t>,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то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«правило</a:t>
            </a:r>
            <a:endParaRPr sz="2100">
              <a:latin typeface="Times New Roman"/>
              <a:cs typeface="Times New Roman"/>
            </a:endParaRPr>
          </a:p>
          <a:p>
            <a:pPr marL="508000">
              <a:lnSpc>
                <a:spcPts val="2270"/>
              </a:lnSpc>
            </a:pPr>
            <a:r>
              <a:rPr sz="2100" dirty="0">
                <a:latin typeface="Times New Roman"/>
                <a:cs typeface="Times New Roman"/>
              </a:rPr>
              <a:t>дев’ятки»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не</a:t>
            </a:r>
            <a:r>
              <a:rPr sz="21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діє</a:t>
            </a:r>
            <a:r>
              <a:rPr sz="2100" dirty="0">
                <a:latin typeface="Times New Roman"/>
                <a:cs typeface="Times New Roman"/>
              </a:rPr>
              <a:t>.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Наприклад:</a:t>
            </a:r>
            <a:endParaRPr sz="2100">
              <a:latin typeface="Times New Roman"/>
              <a:cs typeface="Times New Roman"/>
            </a:endParaRPr>
          </a:p>
          <a:p>
            <a:pPr marL="508000" marR="486409">
              <a:lnSpc>
                <a:spcPts val="2270"/>
              </a:lnSpc>
              <a:spcBef>
                <a:spcPts val="155"/>
              </a:spcBef>
            </a:pPr>
            <a:r>
              <a:rPr sz="2100" dirty="0">
                <a:latin typeface="Times New Roman"/>
                <a:cs typeface="Times New Roman"/>
              </a:rPr>
              <a:t>офіц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й</a:t>
            </a:r>
            <a:r>
              <a:rPr sz="2100" dirty="0">
                <a:latin typeface="Times New Roman"/>
                <a:cs typeface="Times New Roman"/>
              </a:rPr>
              <a:t>ний,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матер</a:t>
            </a:r>
            <a:r>
              <a:rPr sz="21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100" spc="-10" dirty="0">
                <a:latin typeface="Times New Roman"/>
                <a:cs typeface="Times New Roman"/>
              </a:rPr>
              <a:t>л,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патр</a:t>
            </a:r>
            <a:r>
              <a:rPr sz="21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100" spc="-20" dirty="0">
                <a:latin typeface="Times New Roman"/>
                <a:cs typeface="Times New Roman"/>
              </a:rPr>
              <a:t>т,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ген</a:t>
            </a:r>
            <a:r>
              <a:rPr sz="21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100" spc="-10" dirty="0">
                <a:latin typeface="Times New Roman"/>
                <a:cs typeface="Times New Roman"/>
              </a:rPr>
              <a:t>льний,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аж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таж,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акс</a:t>
            </a:r>
            <a:r>
              <a:rPr sz="2100" b="1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ма,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рад</a:t>
            </a:r>
            <a:r>
              <a:rPr sz="21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</a:t>
            </a:r>
            <a:r>
              <a:rPr sz="2100" spc="-10" dirty="0">
                <a:latin typeface="Times New Roman"/>
                <a:cs typeface="Times New Roman"/>
              </a:rPr>
              <a:t>с, д</a:t>
            </a:r>
            <a:r>
              <a:rPr sz="21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1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2100" spc="-10" dirty="0">
                <a:latin typeface="Times New Roman"/>
                <a:cs typeface="Times New Roman"/>
              </a:rPr>
              <a:t>лектика.</a:t>
            </a:r>
            <a:endParaRPr sz="2100">
              <a:latin typeface="Times New Roman"/>
              <a:cs typeface="Times New Roman"/>
            </a:endParaRPr>
          </a:p>
          <a:p>
            <a:pPr marL="507365" indent="-494665">
              <a:lnSpc>
                <a:spcPts val="2105"/>
              </a:lnSpc>
              <a:buFont typeface="SimSun-ExtB"/>
              <a:buChar char="❖"/>
              <a:tabLst>
                <a:tab pos="507365" algn="l"/>
              </a:tabLst>
            </a:pPr>
            <a:r>
              <a:rPr sz="2100" dirty="0">
                <a:latin typeface="Times New Roman"/>
                <a:cs typeface="Times New Roman"/>
              </a:rPr>
              <a:t>Після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приголосних,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що</a:t>
            </a:r>
            <a:r>
              <a:rPr sz="2100" spc="-25" dirty="0"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FF00FF"/>
                </a:solidFill>
                <a:latin typeface="Times New Roman"/>
                <a:cs typeface="Times New Roman"/>
              </a:rPr>
              <a:t>не</a:t>
            </a:r>
            <a:r>
              <a:rPr sz="2100" i="1" spc="-35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FF00FF"/>
                </a:solidFill>
                <a:latin typeface="Times New Roman"/>
                <a:cs typeface="Times New Roman"/>
              </a:rPr>
              <a:t>входять</a:t>
            </a:r>
            <a:r>
              <a:rPr sz="2100" i="1" spc="-30" dirty="0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до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«дев’ятки»,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пишемо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b="1" spc="-25" dirty="0">
                <a:solidFill>
                  <a:srgbClr val="FF00FF"/>
                </a:solidFill>
                <a:latin typeface="Times New Roman"/>
                <a:cs typeface="Times New Roman"/>
              </a:rPr>
              <a:t>І</a:t>
            </a:r>
            <a:r>
              <a:rPr sz="2100" spc="-25" dirty="0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marL="508000">
              <a:lnSpc>
                <a:spcPts val="2395"/>
              </a:lnSpc>
            </a:pPr>
            <a:r>
              <a:rPr sz="2100" dirty="0">
                <a:latin typeface="Times New Roman"/>
                <a:cs typeface="Times New Roman"/>
              </a:rPr>
              <a:t>маф</a:t>
            </a:r>
            <a:r>
              <a:rPr sz="2100" b="1" dirty="0">
                <a:solidFill>
                  <a:srgbClr val="FF00FF"/>
                </a:solidFill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н,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35" dirty="0">
                <a:latin typeface="Times New Roman"/>
                <a:cs typeface="Times New Roman"/>
              </a:rPr>
              <a:t>к</a:t>
            </a:r>
            <a:r>
              <a:rPr sz="2100" b="1" spc="-35" dirty="0">
                <a:solidFill>
                  <a:srgbClr val="FF00FF"/>
                </a:solidFill>
                <a:latin typeface="Times New Roman"/>
                <a:cs typeface="Times New Roman"/>
              </a:rPr>
              <a:t>і</a:t>
            </a:r>
            <a:r>
              <a:rPr sz="2100" spc="-35" dirty="0">
                <a:latin typeface="Times New Roman"/>
                <a:cs typeface="Times New Roman"/>
              </a:rPr>
              <a:t>кбоксинг,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б</a:t>
            </a:r>
            <a:r>
              <a:rPr sz="2100" b="1" dirty="0">
                <a:solidFill>
                  <a:srgbClr val="FF00FF"/>
                </a:solidFill>
                <a:latin typeface="Times New Roman"/>
                <a:cs typeface="Times New Roman"/>
              </a:rPr>
              <a:t>і</a:t>
            </a:r>
            <a:r>
              <a:rPr sz="2100" dirty="0">
                <a:latin typeface="Times New Roman"/>
                <a:cs typeface="Times New Roman"/>
              </a:rPr>
              <a:t>знес,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к</a:t>
            </a:r>
            <a:r>
              <a:rPr sz="2100" b="1" spc="-10" dirty="0">
                <a:solidFill>
                  <a:srgbClr val="FF00FF"/>
                </a:solidFill>
                <a:latin typeface="Times New Roman"/>
                <a:cs typeface="Times New Roman"/>
              </a:rPr>
              <a:t>і</a:t>
            </a:r>
            <a:r>
              <a:rPr sz="2100" spc="-10" dirty="0">
                <a:latin typeface="Times New Roman"/>
                <a:cs typeface="Times New Roman"/>
              </a:rPr>
              <a:t>лограм.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4" y="761266"/>
            <a:ext cx="9144635" cy="4382770"/>
            <a:chOff x="-74" y="761266"/>
            <a:chExt cx="9144635" cy="4382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950" y="761266"/>
              <a:ext cx="2038049" cy="17237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975" y="1953837"/>
              <a:ext cx="1313972" cy="19325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04500"/>
              <a:ext cx="2338924" cy="17390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34474" y="2867542"/>
              <a:ext cx="2009525" cy="217605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11431" y="56565"/>
            <a:ext cx="772160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Поясніть</a:t>
            </a:r>
            <a:r>
              <a:rPr spc="50" dirty="0"/>
              <a:t> </a:t>
            </a:r>
            <a:r>
              <a:rPr dirty="0"/>
              <a:t>правила</a:t>
            </a:r>
            <a:r>
              <a:rPr spc="55" dirty="0"/>
              <a:t> </a:t>
            </a:r>
            <a:r>
              <a:rPr dirty="0"/>
              <a:t>вживання</a:t>
            </a:r>
            <a:r>
              <a:rPr spc="50" dirty="0"/>
              <a:t> </a:t>
            </a:r>
            <a:r>
              <a:rPr dirty="0"/>
              <a:t>и/і</a:t>
            </a:r>
            <a:r>
              <a:rPr spc="50" dirty="0"/>
              <a:t> </a:t>
            </a:r>
            <a:r>
              <a:rPr dirty="0"/>
              <a:t>у</a:t>
            </a:r>
            <a:r>
              <a:rPr spc="55" dirty="0"/>
              <a:t> </a:t>
            </a:r>
            <a:r>
              <a:rPr spc="-10" dirty="0"/>
              <a:t>словах: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47087" y="1041317"/>
            <a:ext cx="1325880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200" spc="-10" dirty="0">
                <a:latin typeface="Times New Roman"/>
                <a:cs typeface="Times New Roman"/>
              </a:rPr>
              <a:t>ч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зкейк ч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абата пр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нтер шоп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нг такс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ст т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нейджер п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кн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к екстр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м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3862" y="1008197"/>
            <a:ext cx="1319424" cy="98957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10949" y="716350"/>
            <a:ext cx="2113915" cy="2425700"/>
            <a:chOff x="110949" y="716350"/>
            <a:chExt cx="2113915" cy="242570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949" y="716350"/>
              <a:ext cx="1126774" cy="1126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587" y="1647375"/>
              <a:ext cx="1494147" cy="1494151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84062" y="2298546"/>
            <a:ext cx="1775875" cy="26630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04499"/>
            <a:ext cx="2338924" cy="17390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1431" y="56565"/>
            <a:ext cx="772160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Поясніть</a:t>
            </a:r>
            <a:r>
              <a:rPr spc="50" dirty="0"/>
              <a:t> </a:t>
            </a:r>
            <a:r>
              <a:rPr dirty="0"/>
              <a:t>правила</a:t>
            </a:r>
            <a:r>
              <a:rPr spc="55" dirty="0"/>
              <a:t> </a:t>
            </a:r>
            <a:r>
              <a:rPr dirty="0"/>
              <a:t>вживання</a:t>
            </a:r>
            <a:r>
              <a:rPr spc="50" dirty="0"/>
              <a:t> </a:t>
            </a:r>
            <a:r>
              <a:rPr dirty="0"/>
              <a:t>и/і</a:t>
            </a:r>
            <a:r>
              <a:rPr spc="50" dirty="0"/>
              <a:t> </a:t>
            </a:r>
            <a:r>
              <a:rPr dirty="0"/>
              <a:t>у</a:t>
            </a:r>
            <a:r>
              <a:rPr spc="55" dirty="0"/>
              <a:t> </a:t>
            </a:r>
            <a:r>
              <a:rPr spc="-10" dirty="0"/>
              <a:t>словах: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47087" y="1041317"/>
            <a:ext cx="1325880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200" spc="-10" dirty="0">
                <a:latin typeface="Times New Roman"/>
                <a:cs typeface="Times New Roman"/>
              </a:rPr>
              <a:t>ч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зкейк ч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абата пр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нтер шоп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нг такс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ст т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нейджер п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кн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і</a:t>
            </a:r>
            <a:r>
              <a:rPr sz="2200" spc="-10" dirty="0">
                <a:latin typeface="Times New Roman"/>
                <a:cs typeface="Times New Roman"/>
              </a:rPr>
              <a:t>к екстр</a:t>
            </a:r>
            <a:r>
              <a:rPr sz="2200" b="1" spc="-10" dirty="0">
                <a:solidFill>
                  <a:srgbClr val="008F11"/>
                </a:solidFill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м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0949" y="716350"/>
            <a:ext cx="2113915" cy="2425700"/>
            <a:chOff x="110949" y="716350"/>
            <a:chExt cx="2113915" cy="24257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49" y="716350"/>
              <a:ext cx="1126774" cy="1126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587" y="1647375"/>
              <a:ext cx="1494147" cy="149415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557550" y="865514"/>
            <a:ext cx="11525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imes New Roman"/>
                <a:cs typeface="Times New Roman"/>
              </a:rPr>
              <a:t>Відповіді: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2249" y="1246514"/>
            <a:ext cx="4126229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171450" indent="-4826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❏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ч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зкейк,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абата,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</a:t>
            </a:r>
            <a:r>
              <a:rPr sz="20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spc="-10" dirty="0">
                <a:latin typeface="Times New Roman"/>
                <a:cs typeface="Times New Roman"/>
              </a:rPr>
              <a:t>нтер, </a:t>
            </a:r>
            <a:r>
              <a:rPr sz="2000" spc="-20" dirty="0">
                <a:latin typeface="Times New Roman"/>
                <a:cs typeface="Times New Roman"/>
              </a:rPr>
              <a:t>такс</a:t>
            </a:r>
            <a:r>
              <a:rPr sz="20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spc="-20" dirty="0">
                <a:latin typeface="Times New Roman"/>
                <a:cs typeface="Times New Roman"/>
              </a:rPr>
              <a:t>ст,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нейджер,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екстр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м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— 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sz="20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після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літер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«дев’ятки»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перед наступним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приголосним,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окрім </a:t>
            </a:r>
            <a:r>
              <a:rPr sz="2000" spc="-25" dirty="0">
                <a:latin typeface="Times New Roman"/>
                <a:cs typeface="Times New Roman"/>
              </a:rPr>
              <a:t>[й]</a:t>
            </a:r>
            <a:endParaRPr sz="2000">
              <a:latin typeface="Times New Roman"/>
              <a:cs typeface="Times New Roman"/>
            </a:endParaRPr>
          </a:p>
          <a:p>
            <a:pPr marL="494665" marR="454025" indent="-482600">
              <a:lnSpc>
                <a:spcPct val="100000"/>
              </a:lnSpc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❏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ч</a:t>
            </a:r>
            <a:r>
              <a:rPr sz="2000" b="1" dirty="0">
                <a:solidFill>
                  <a:srgbClr val="9900FF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абата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9900FF"/>
                </a:solidFill>
                <a:latin typeface="Times New Roman"/>
                <a:cs typeface="Times New Roman"/>
              </a:rPr>
              <a:t>І</a:t>
            </a:r>
            <a:r>
              <a:rPr sz="2000" b="1" spc="-50" dirty="0">
                <a:solidFill>
                  <a:srgbClr val="99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перед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літерою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spc="-20" dirty="0">
                <a:latin typeface="Times New Roman"/>
                <a:cs typeface="Times New Roman"/>
              </a:rPr>
              <a:t>позначення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голосного</a:t>
            </a:r>
            <a:endParaRPr sz="2000">
              <a:latin typeface="Times New Roman"/>
              <a:cs typeface="Times New Roman"/>
            </a:endParaRPr>
          </a:p>
          <a:p>
            <a:pPr marL="494665" marR="5080" indent="-482600">
              <a:lnSpc>
                <a:spcPct val="100000"/>
              </a:lnSpc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❏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шоп</a:t>
            </a:r>
            <a:r>
              <a:rPr sz="2000" b="1" spc="-30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нг, </a:t>
            </a:r>
            <a:r>
              <a:rPr sz="2000" dirty="0"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кн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000" b="1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після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літер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spc="-20" dirty="0">
                <a:latin typeface="Times New Roman"/>
                <a:cs typeface="Times New Roman"/>
              </a:rPr>
              <a:t>позначення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приголосних,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не </a:t>
            </a:r>
            <a:r>
              <a:rPr sz="2000" spc="-20" dirty="0">
                <a:latin typeface="Times New Roman"/>
                <a:cs typeface="Times New Roman"/>
              </a:rPr>
              <a:t>входять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«дев’ятки»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09" y="391523"/>
            <a:ext cx="3853815" cy="3701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5934" marR="5080" indent="-483870">
              <a:lnSpc>
                <a:spcPct val="120600"/>
              </a:lnSpc>
              <a:spcBef>
                <a:spcPts val="95"/>
              </a:spcBef>
              <a:tabLst>
                <a:tab pos="495934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«Правило</a:t>
            </a:r>
            <a:r>
              <a:rPr sz="20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00FF"/>
                </a:solidFill>
                <a:latin typeface="Times New Roman"/>
                <a:cs typeface="Times New Roman"/>
              </a:rPr>
              <a:t>дев’ятки» </a:t>
            </a:r>
            <a:r>
              <a:rPr sz="2000" dirty="0">
                <a:latin typeface="Times New Roman"/>
                <a:cs typeface="Times New Roman"/>
              </a:rPr>
              <a:t>це </a:t>
            </a:r>
            <a:r>
              <a:rPr sz="2000" spc="-3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забаганка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мовознавців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чи </a:t>
            </a:r>
            <a:r>
              <a:rPr sz="2000" dirty="0">
                <a:latin typeface="Times New Roman"/>
                <a:cs typeface="Times New Roman"/>
              </a:rPr>
              <a:t>вчителів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української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мови.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Так </a:t>
            </a:r>
            <a:r>
              <a:rPr sz="2000" dirty="0">
                <a:latin typeface="Times New Roman"/>
                <a:cs typeface="Times New Roman"/>
              </a:rPr>
              <a:t>зване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«икання»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–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фонетична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риса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нашої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мови.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Почніть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dirty="0">
                <a:latin typeface="Times New Roman"/>
                <a:cs typeface="Times New Roman"/>
              </a:rPr>
              <a:t>правильної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вимови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кількох </a:t>
            </a:r>
            <a:r>
              <a:rPr sz="2000" dirty="0">
                <a:latin typeface="Times New Roman"/>
                <a:cs typeface="Times New Roman"/>
              </a:rPr>
              <a:t>часто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вживаних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слів</a:t>
            </a:r>
            <a:r>
              <a:rPr sz="2000" spc="-50" dirty="0">
                <a:latin typeface="Times New Roman"/>
                <a:cs typeface="Times New Roman"/>
              </a:rPr>
              <a:t> й </a:t>
            </a:r>
            <a:r>
              <a:rPr sz="2000" dirty="0">
                <a:latin typeface="Times New Roman"/>
                <a:cs typeface="Times New Roman"/>
              </a:rPr>
              <a:t>поступово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додавайте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нові </a:t>
            </a:r>
            <a:r>
              <a:rPr sz="2000" dirty="0">
                <a:latin typeface="Times New Roman"/>
                <a:cs typeface="Times New Roman"/>
              </a:rPr>
              <a:t>слова.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Можна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почати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таких слів: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3500" y="1000074"/>
            <a:ext cx="316136" cy="2975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8013" y="1000074"/>
            <a:ext cx="316136" cy="29753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55499" y="404071"/>
            <a:ext cx="4391025" cy="89535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494665" marR="5080" indent="-482600">
              <a:lnSpc>
                <a:spcPts val="1920"/>
              </a:lnSpc>
              <a:spcBef>
                <a:spcPts val="565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10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сучасних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запозичень,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ми </a:t>
            </a:r>
            <a:r>
              <a:rPr sz="2000" dirty="0">
                <a:latin typeface="Times New Roman"/>
                <a:cs typeface="Times New Roman"/>
              </a:rPr>
              <a:t>пишемо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/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вимовляємо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неправильно:</a:t>
            </a:r>
            <a:endParaRPr sz="2000">
              <a:latin typeface="Times New Roman"/>
              <a:cs typeface="Times New Roman"/>
            </a:endParaRPr>
          </a:p>
          <a:p>
            <a:pPr marL="417195">
              <a:lnSpc>
                <a:spcPct val="100000"/>
              </a:lnSpc>
              <a:spcBef>
                <a:spcPts val="140"/>
              </a:spcBef>
              <a:tabLst>
                <a:tab pos="1721485" algn="l"/>
              </a:tabLst>
            </a:pPr>
            <a:r>
              <a:rPr sz="2000" dirty="0">
                <a:latin typeface="Times New Roman"/>
                <a:cs typeface="Times New Roman"/>
              </a:rPr>
              <a:t>дірект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spc="-6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директ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0308" y="1321333"/>
            <a:ext cx="316136" cy="2975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593500" y="1321333"/>
            <a:ext cx="316230" cy="2867660"/>
            <a:chOff x="4593500" y="1321333"/>
            <a:chExt cx="316230" cy="28676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1321333"/>
              <a:ext cx="316136" cy="2975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1642593"/>
              <a:ext cx="316136" cy="2975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1963852"/>
              <a:ext cx="316136" cy="297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2285111"/>
              <a:ext cx="316136" cy="2975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2606370"/>
              <a:ext cx="316136" cy="2975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2927630"/>
              <a:ext cx="316136" cy="2975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3248889"/>
              <a:ext cx="316136" cy="2975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3570148"/>
              <a:ext cx="316136" cy="2975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500" y="3891407"/>
              <a:ext cx="316136" cy="29753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960436" y="1288916"/>
            <a:ext cx="392874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49170" algn="l"/>
              </a:tabLst>
            </a:pPr>
            <a:r>
              <a:rPr sz="2000" dirty="0">
                <a:latin typeface="Times New Roman"/>
                <a:cs typeface="Times New Roman"/>
              </a:rPr>
              <a:t>діджиталізація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диджиталізація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652172" y="1642593"/>
            <a:ext cx="537210" cy="619125"/>
            <a:chOff x="5652172" y="1642593"/>
            <a:chExt cx="537210" cy="61912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2722" y="1642593"/>
              <a:ext cx="316136" cy="2975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2172" y="1963852"/>
              <a:ext cx="316136" cy="29753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960436" y="1610175"/>
            <a:ext cx="861694" cy="9747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2530"/>
              </a:lnSpc>
              <a:spcBef>
                <a:spcPts val="80"/>
              </a:spcBef>
            </a:pPr>
            <a:r>
              <a:rPr sz="2000" dirty="0">
                <a:latin typeface="Times New Roman"/>
                <a:cs typeface="Times New Roman"/>
              </a:rPr>
              <a:t>сторіз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рілз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стрім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2597" y="2285111"/>
            <a:ext cx="316136" cy="29753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019108" y="1594986"/>
            <a:ext cx="956944" cy="989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0345">
              <a:lnSpc>
                <a:spcPct val="1054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сториз рилз</a:t>
            </a:r>
            <a:endParaRPr sz="2000">
              <a:latin typeface="Times New Roman"/>
              <a:cs typeface="Times New Roman"/>
            </a:endParaRPr>
          </a:p>
          <a:p>
            <a:pPr marL="172720">
              <a:lnSpc>
                <a:spcPct val="100000"/>
              </a:lnSpc>
              <a:spcBef>
                <a:spcPts val="130"/>
              </a:spcBef>
            </a:pPr>
            <a:r>
              <a:rPr sz="2000" spc="-10" dirty="0">
                <a:latin typeface="Times New Roman"/>
                <a:cs typeface="Times New Roman"/>
              </a:rPr>
              <a:t>стрим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047528" y="2606370"/>
            <a:ext cx="495934" cy="619125"/>
            <a:chOff x="6047528" y="2606370"/>
            <a:chExt cx="495934" cy="619125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7167" y="2606370"/>
              <a:ext cx="316136" cy="2975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7528" y="2927630"/>
              <a:ext cx="316136" cy="29753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414465" y="2558764"/>
            <a:ext cx="1270635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9070">
              <a:lnSpc>
                <a:spcPct val="1054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скриншот принтер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8548" y="3248889"/>
            <a:ext cx="316136" cy="29753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4960436" y="2573953"/>
            <a:ext cx="1309370" cy="129603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2530"/>
              </a:lnSpc>
              <a:spcBef>
                <a:spcPts val="80"/>
              </a:spcBef>
            </a:pPr>
            <a:r>
              <a:rPr sz="2000" dirty="0">
                <a:latin typeface="Times New Roman"/>
                <a:cs typeface="Times New Roman"/>
              </a:rPr>
              <a:t>скріншот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прінтер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стікер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фрілансер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0399" y="3570148"/>
            <a:ext cx="316136" cy="297539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245484" y="3201283"/>
            <a:ext cx="1624330" cy="66802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000" spc="-10" dirty="0">
                <a:latin typeface="Times New Roman"/>
                <a:cs typeface="Times New Roman"/>
              </a:rPr>
              <a:t>стикер</a:t>
            </a:r>
            <a:endParaRPr sz="2000">
              <a:latin typeface="Times New Roman"/>
              <a:cs typeface="Times New Roman"/>
            </a:endParaRPr>
          </a:p>
          <a:p>
            <a:pPr marL="454025">
              <a:lnSpc>
                <a:spcPct val="100000"/>
              </a:lnSpc>
              <a:spcBef>
                <a:spcPts val="130"/>
              </a:spcBef>
            </a:pPr>
            <a:r>
              <a:rPr sz="2000" spc="-10" dirty="0">
                <a:latin typeface="Times New Roman"/>
                <a:cs typeface="Times New Roman"/>
              </a:rPr>
              <a:t>фрилансер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60436" y="3858990"/>
            <a:ext cx="132524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latin typeface="Times New Roman"/>
                <a:cs typeface="Times New Roman"/>
              </a:rPr>
              <a:t>тімбілдінг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6018" y="3891407"/>
            <a:ext cx="316136" cy="297539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702955" y="3860260"/>
            <a:ext cx="12649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тимбілдинг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652" y="56565"/>
            <a:ext cx="8181975" cy="1013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32280" marR="5080" indent="-1720214">
              <a:lnSpc>
                <a:spcPct val="101299"/>
              </a:lnSpc>
              <a:spcBef>
                <a:spcPts val="90"/>
              </a:spcBef>
            </a:pPr>
            <a:r>
              <a:rPr dirty="0"/>
              <a:t>Подвоєння</a:t>
            </a:r>
            <a:r>
              <a:rPr spc="45" dirty="0"/>
              <a:t> </a:t>
            </a:r>
            <a:r>
              <a:rPr dirty="0"/>
              <a:t>приголосних</a:t>
            </a:r>
            <a:r>
              <a:rPr spc="50" dirty="0"/>
              <a:t> </a:t>
            </a:r>
            <a:r>
              <a:rPr dirty="0"/>
              <a:t>у</a:t>
            </a:r>
            <a:r>
              <a:rPr spc="55" dirty="0"/>
              <a:t> </a:t>
            </a:r>
            <a:r>
              <a:rPr dirty="0"/>
              <a:t>загальних</a:t>
            </a:r>
            <a:r>
              <a:rPr spc="50" dirty="0"/>
              <a:t> </a:t>
            </a:r>
            <a:r>
              <a:rPr spc="-10" dirty="0"/>
              <a:t>назвах </a:t>
            </a:r>
            <a:r>
              <a:rPr dirty="0"/>
              <a:t>іншомовного</a:t>
            </a:r>
            <a:r>
              <a:rPr spc="-85" dirty="0"/>
              <a:t> </a:t>
            </a:r>
            <a:r>
              <a:rPr spc="-10" dirty="0"/>
              <a:t>походження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799" y="1348090"/>
            <a:ext cx="355981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5080" indent="-4826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відміну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російської </a:t>
            </a:r>
            <a:r>
              <a:rPr sz="2000" dirty="0">
                <a:latin typeface="Times New Roman"/>
                <a:cs typeface="Times New Roman"/>
              </a:rPr>
              <a:t>мови,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українській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загальних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назвах іншомовного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походження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подвоєння</a:t>
            </a:r>
            <a:r>
              <a:rPr sz="20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приголосних</a:t>
            </a:r>
            <a:r>
              <a:rPr sz="20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відбувається</a:t>
            </a:r>
            <a:r>
              <a:rPr sz="2000" spc="-1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5025" y="1046380"/>
            <a:ext cx="2759710" cy="388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ордеон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аккордеон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редитація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аккредитация а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1800" spc="-10" dirty="0">
                <a:latin typeface="Times New Roman"/>
                <a:cs typeface="Times New Roman"/>
              </a:rPr>
              <a:t>уратний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аккуратный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800" dirty="0">
                <a:latin typeface="Times New Roman"/>
                <a:cs typeface="Times New Roman"/>
              </a:rPr>
              <a:t>егорія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аллегория</a:t>
            </a:r>
            <a:endParaRPr sz="1800">
              <a:latin typeface="Times New Roman"/>
              <a:cs typeface="Times New Roman"/>
            </a:endParaRPr>
          </a:p>
          <a:p>
            <a:pPr marL="12700" marR="394335">
              <a:lnSpc>
                <a:spcPct val="127800"/>
              </a:lnSpc>
            </a:pP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1800" dirty="0">
                <a:latin typeface="Times New Roman"/>
                <a:cs typeface="Times New Roman"/>
              </a:rPr>
              <a:t>арат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аппарат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иметрія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асимметрия </a:t>
            </a:r>
            <a:r>
              <a:rPr sz="1800" dirty="0">
                <a:latin typeface="Times New Roman"/>
                <a:cs typeface="Times New Roman"/>
              </a:rPr>
              <a:t>баро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барокко </a:t>
            </a:r>
            <a:r>
              <a:rPr sz="1800" dirty="0">
                <a:latin typeface="Times New Roman"/>
                <a:cs typeface="Times New Roman"/>
              </a:rPr>
              <a:t>ба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ейн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бассейн </a:t>
            </a:r>
            <a:r>
              <a:rPr sz="1800" dirty="0">
                <a:latin typeface="Times New Roman"/>
                <a:cs typeface="Times New Roman"/>
              </a:rPr>
              <a:t>бю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800" dirty="0">
                <a:latin typeface="Times New Roman"/>
                <a:cs typeface="Times New Roman"/>
              </a:rPr>
              <a:t>етень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бюллетень гра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sz="1800" spc="-10" dirty="0">
                <a:latin typeface="Times New Roman"/>
                <a:cs typeface="Times New Roman"/>
              </a:rPr>
              <a:t>атика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грамматика </a:t>
            </a:r>
            <a:r>
              <a:rPr sz="1800" dirty="0">
                <a:latin typeface="Times New Roman"/>
                <a:cs typeface="Times New Roman"/>
              </a:rPr>
              <a:t>гри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1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10" dirty="0">
                <a:latin typeface="Times New Roman"/>
                <a:cs typeface="Times New Roman"/>
              </a:rPr>
              <a:t> грипп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50" y="1123572"/>
            <a:ext cx="294957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кла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ицизм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классицизм ко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900" spc="-10" dirty="0">
                <a:latin typeface="Times New Roman"/>
                <a:cs typeface="Times New Roman"/>
              </a:rPr>
              <a:t>екціонер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коллекционер </a:t>
            </a:r>
            <a:r>
              <a:rPr sz="1900" spc="-20" dirty="0">
                <a:latin typeface="Times New Roman"/>
                <a:cs typeface="Times New Roman"/>
              </a:rPr>
              <a:t>коло</a:t>
            </a:r>
            <a:r>
              <a:rPr sz="19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1900" spc="-20" dirty="0">
                <a:latin typeface="Times New Roman"/>
                <a:cs typeface="Times New Roman"/>
              </a:rPr>
              <a:t>а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колонна</a:t>
            </a:r>
            <a:endParaRPr sz="1900">
              <a:latin typeface="Times New Roman"/>
              <a:cs typeface="Times New Roman"/>
            </a:endParaRPr>
          </a:p>
          <a:p>
            <a:pPr marL="12700" marR="639445">
              <a:lnSpc>
                <a:spcPct val="126299"/>
              </a:lnSpc>
            </a:pPr>
            <a:r>
              <a:rPr sz="1900" spc="-10" dirty="0">
                <a:latin typeface="Times New Roman"/>
                <a:cs typeface="Times New Roman"/>
              </a:rPr>
              <a:t>комі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spc="-10" dirty="0">
                <a:latin typeface="Times New Roman"/>
                <a:cs typeface="Times New Roman"/>
              </a:rPr>
              <a:t>ія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комиссия </a:t>
            </a:r>
            <a:r>
              <a:rPr sz="1900" spc="-20" dirty="0">
                <a:latin typeface="Times New Roman"/>
                <a:cs typeface="Times New Roman"/>
              </a:rPr>
              <a:t>ко</a:t>
            </a:r>
            <a:r>
              <a:rPr sz="19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900" spc="-20" dirty="0">
                <a:latin typeface="Times New Roman"/>
                <a:cs typeface="Times New Roman"/>
              </a:rPr>
              <a:t>ектор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корректор ко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900" spc="-10" dirty="0">
                <a:latin typeface="Times New Roman"/>
                <a:cs typeface="Times New Roman"/>
              </a:rPr>
              <a:t>екція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коррекция </a:t>
            </a:r>
            <a:r>
              <a:rPr sz="1900" dirty="0">
                <a:latin typeface="Times New Roman"/>
                <a:cs typeface="Times New Roman"/>
              </a:rPr>
              <a:t>криста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900" dirty="0">
                <a:latin typeface="Times New Roman"/>
                <a:cs typeface="Times New Roman"/>
              </a:rPr>
              <a:t>и –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кристаллы </a:t>
            </a:r>
            <a:r>
              <a:rPr sz="1900" dirty="0">
                <a:latin typeface="Times New Roman"/>
                <a:cs typeface="Times New Roman"/>
              </a:rPr>
              <a:t>лібре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1900" dirty="0">
                <a:latin typeface="Times New Roman"/>
                <a:cs typeface="Times New Roman"/>
              </a:rPr>
              <a:t>о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либретто </a:t>
            </a:r>
            <a:r>
              <a:rPr sz="1900" dirty="0">
                <a:latin typeface="Times New Roman"/>
                <a:cs typeface="Times New Roman"/>
              </a:rPr>
              <a:t>ма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аж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массаж </a:t>
            </a:r>
            <a:r>
              <a:rPr sz="1900" dirty="0">
                <a:latin typeface="Times New Roman"/>
                <a:cs typeface="Times New Roman"/>
              </a:rPr>
              <a:t>нове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900" dirty="0">
                <a:latin typeface="Times New Roman"/>
                <a:cs typeface="Times New Roman"/>
              </a:rPr>
              <a:t>а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новелла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01425" y="1123572"/>
            <a:ext cx="211264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3830">
              <a:lnSpc>
                <a:spcPct val="126299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гру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1900" dirty="0">
                <a:latin typeface="Times New Roman"/>
                <a:cs typeface="Times New Roman"/>
              </a:rPr>
              <a:t>а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группа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900" dirty="0">
                <a:latin typeface="Times New Roman"/>
                <a:cs typeface="Times New Roman"/>
              </a:rPr>
              <a:t>ар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доллар </a:t>
            </a:r>
            <a:r>
              <a:rPr sz="1900" dirty="0">
                <a:latin typeface="Times New Roman"/>
                <a:cs typeface="Times New Roman"/>
              </a:rPr>
              <a:t>експре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экспресс </a:t>
            </a:r>
            <a:r>
              <a:rPr sz="1900" dirty="0">
                <a:latin typeface="Times New Roman"/>
                <a:cs typeface="Times New Roman"/>
              </a:rPr>
              <a:t>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е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эссе</a:t>
            </a: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126299"/>
              </a:lnSpc>
            </a:pPr>
            <a:r>
              <a:rPr sz="1900" dirty="0">
                <a:latin typeface="Times New Roman"/>
                <a:cs typeface="Times New Roman"/>
              </a:rPr>
              <a:t>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sz="1900" dirty="0">
                <a:latin typeface="Times New Roman"/>
                <a:cs typeface="Times New Roman"/>
              </a:rPr>
              <a:t>ект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эффект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sz="1900" dirty="0">
                <a:latin typeface="Times New Roman"/>
                <a:cs typeface="Times New Roman"/>
              </a:rPr>
              <a:t>юзія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иллюзия і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</a:t>
            </a:r>
            <a:r>
              <a:rPr sz="1900" spc="-10" dirty="0">
                <a:latin typeface="Times New Roman"/>
                <a:cs typeface="Times New Roman"/>
              </a:rPr>
              <a:t>одром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ипподром </a:t>
            </a:r>
            <a:r>
              <a:rPr sz="1900" dirty="0">
                <a:latin typeface="Times New Roman"/>
                <a:cs typeface="Times New Roman"/>
              </a:rPr>
              <a:t>кла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класс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900" dirty="0">
                <a:latin typeface="Times New Roman"/>
                <a:cs typeface="Times New Roman"/>
              </a:rPr>
              <a:t>пре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а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пресса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6871" y="1123572"/>
            <a:ext cx="229362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про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sz="1900" dirty="0">
                <a:latin typeface="Times New Roman"/>
                <a:cs typeface="Times New Roman"/>
              </a:rPr>
              <a:t>есія –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профессия </a:t>
            </a:r>
            <a:r>
              <a:rPr sz="1900" dirty="0">
                <a:latin typeface="Times New Roman"/>
                <a:cs typeface="Times New Roman"/>
              </a:rPr>
              <a:t>пі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ц</a:t>
            </a:r>
            <a:r>
              <a:rPr sz="1900" dirty="0">
                <a:latin typeface="Times New Roman"/>
                <a:cs typeface="Times New Roman"/>
              </a:rPr>
              <a:t>ерія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пиццерия </a:t>
            </a:r>
            <a:r>
              <a:rPr sz="1900" dirty="0">
                <a:latin typeface="Times New Roman"/>
                <a:cs typeface="Times New Roman"/>
              </a:rPr>
              <a:t>спаге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спагетти </a:t>
            </a:r>
            <a:r>
              <a:rPr sz="1900" dirty="0">
                <a:latin typeface="Times New Roman"/>
                <a:cs typeface="Times New Roman"/>
              </a:rPr>
              <a:t>су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sz="1900" dirty="0">
                <a:latin typeface="Times New Roman"/>
                <a:cs typeface="Times New Roman"/>
              </a:rPr>
              <a:t>а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сумма</a:t>
            </a:r>
            <a:endParaRPr sz="1900">
              <a:latin typeface="Times New Roman"/>
              <a:cs typeface="Times New Roman"/>
            </a:endParaRPr>
          </a:p>
          <a:p>
            <a:pPr marL="12700" marR="478155">
              <a:lnSpc>
                <a:spcPct val="126299"/>
              </a:lnSpc>
            </a:pPr>
            <a:r>
              <a:rPr sz="1900" dirty="0">
                <a:latin typeface="Times New Roman"/>
                <a:cs typeface="Times New Roman"/>
              </a:rPr>
              <a:t>су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sz="1900" dirty="0">
                <a:latin typeface="Times New Roman"/>
                <a:cs typeface="Times New Roman"/>
              </a:rPr>
              <a:t>ікс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суффикс </a:t>
            </a:r>
            <a:r>
              <a:rPr sz="1900" dirty="0">
                <a:latin typeface="Times New Roman"/>
                <a:cs typeface="Times New Roman"/>
              </a:rPr>
              <a:t>тера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а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10" dirty="0">
                <a:latin typeface="Times New Roman"/>
                <a:cs typeface="Times New Roman"/>
              </a:rPr>
              <a:t> терраса </a:t>
            </a:r>
            <a:r>
              <a:rPr sz="1900" dirty="0">
                <a:latin typeface="Times New Roman"/>
                <a:cs typeface="Times New Roman"/>
              </a:rPr>
              <a:t>ту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1900" dirty="0">
                <a:latin typeface="Times New Roman"/>
                <a:cs typeface="Times New Roman"/>
              </a:rPr>
              <a:t>ель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туннель </a:t>
            </a:r>
            <a:r>
              <a:rPr sz="1900" dirty="0">
                <a:latin typeface="Times New Roman"/>
                <a:cs typeface="Times New Roman"/>
              </a:rPr>
              <a:t>хо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б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хобби</a:t>
            </a:r>
            <a:r>
              <a:rPr sz="1900" spc="50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ша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шасси </a:t>
            </a:r>
            <a:r>
              <a:rPr sz="1900" dirty="0">
                <a:latin typeface="Times New Roman"/>
                <a:cs typeface="Times New Roman"/>
              </a:rPr>
              <a:t>шо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900" dirty="0">
                <a:latin typeface="Times New Roman"/>
                <a:cs typeface="Times New Roman"/>
              </a:rPr>
              <a:t>е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шоссе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2652" y="56565"/>
            <a:ext cx="8181975" cy="1013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32280" marR="5080" indent="-1720214">
              <a:lnSpc>
                <a:spcPct val="101299"/>
              </a:lnSpc>
              <a:spcBef>
                <a:spcPts val="90"/>
              </a:spcBef>
            </a:pPr>
            <a:r>
              <a:rPr dirty="0"/>
              <a:t>Подвоєння</a:t>
            </a:r>
            <a:r>
              <a:rPr spc="45" dirty="0"/>
              <a:t> </a:t>
            </a:r>
            <a:r>
              <a:rPr dirty="0"/>
              <a:t>приголосних</a:t>
            </a:r>
            <a:r>
              <a:rPr spc="50" dirty="0"/>
              <a:t> </a:t>
            </a:r>
            <a:r>
              <a:rPr dirty="0"/>
              <a:t>у</a:t>
            </a:r>
            <a:r>
              <a:rPr spc="55" dirty="0"/>
              <a:t> </a:t>
            </a:r>
            <a:r>
              <a:rPr dirty="0"/>
              <a:t>загальних</a:t>
            </a:r>
            <a:r>
              <a:rPr spc="50" dirty="0"/>
              <a:t> </a:t>
            </a:r>
            <a:r>
              <a:rPr spc="-10" dirty="0"/>
              <a:t>назвах </a:t>
            </a:r>
            <a:r>
              <a:rPr dirty="0"/>
              <a:t>іншомовного</a:t>
            </a:r>
            <a:r>
              <a:rPr spc="-85" dirty="0"/>
              <a:t> </a:t>
            </a:r>
            <a:r>
              <a:rPr spc="-10" dirty="0"/>
              <a:t>походження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6625" y="815806"/>
            <a:ext cx="8187055" cy="281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109220" indent="-495300">
              <a:lnSpc>
                <a:spcPct val="100000"/>
              </a:lnSpc>
              <a:spcBef>
                <a:spcPts val="100"/>
              </a:spcBef>
              <a:buClr>
                <a:srgbClr val="685D46"/>
              </a:buClr>
              <a:buFont typeface="SimSun-ExtB"/>
              <a:buChar char="➢"/>
              <a:tabLst>
                <a:tab pos="508000" algn="l"/>
              </a:tabLst>
            </a:pPr>
            <a:r>
              <a:rPr sz="2100" dirty="0">
                <a:latin typeface="Times New Roman"/>
                <a:cs typeface="Times New Roman"/>
              </a:rPr>
              <a:t>Є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винятки</a:t>
            </a:r>
            <a:r>
              <a:rPr sz="21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з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цього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правила,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переважно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це</a:t>
            </a:r>
            <a:r>
              <a:rPr sz="2100" spc="-6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слова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i="1" spc="-10" dirty="0">
                <a:latin typeface="Times New Roman"/>
                <a:cs typeface="Times New Roman"/>
              </a:rPr>
              <a:t>італійського походження</a:t>
            </a:r>
            <a:r>
              <a:rPr sz="2100" spc="-10" dirty="0">
                <a:latin typeface="Times New Roman"/>
                <a:cs typeface="Times New Roman"/>
              </a:rPr>
              <a:t>,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але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не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тільки.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цих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словах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подвоєння</a:t>
            </a:r>
            <a:r>
              <a:rPr sz="21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приголосних зберігається</a:t>
            </a:r>
            <a:r>
              <a:rPr sz="2100" b="1" spc="-10" dirty="0"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  <a:p>
            <a:pPr marL="508000" marR="5080">
              <a:lnSpc>
                <a:spcPct val="100000"/>
              </a:lnSpc>
              <a:spcBef>
                <a:spcPts val="600"/>
              </a:spcBef>
            </a:pPr>
            <a:r>
              <a:rPr sz="2100" dirty="0">
                <a:latin typeface="Times New Roman"/>
                <a:cs typeface="Times New Roman"/>
              </a:rPr>
              <a:t>пала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цц</a:t>
            </a:r>
            <a:r>
              <a:rPr sz="2100" dirty="0">
                <a:latin typeface="Times New Roman"/>
                <a:cs typeface="Times New Roman"/>
              </a:rPr>
              <a:t>о,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до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нн</a:t>
            </a:r>
            <a:r>
              <a:rPr sz="2100" dirty="0">
                <a:latin typeface="Times New Roman"/>
                <a:cs typeface="Times New Roman"/>
              </a:rPr>
              <a:t>а,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ві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лл</a:t>
            </a:r>
            <a:r>
              <a:rPr sz="2100" dirty="0">
                <a:latin typeface="Times New Roman"/>
                <a:cs typeface="Times New Roman"/>
              </a:rPr>
              <a:t>а,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па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нн</a:t>
            </a:r>
            <a:r>
              <a:rPr sz="2100" dirty="0">
                <a:latin typeface="Times New Roman"/>
                <a:cs typeface="Times New Roman"/>
              </a:rPr>
              <a:t>о,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мо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кк</a:t>
            </a:r>
            <a:r>
              <a:rPr sz="2100" dirty="0">
                <a:latin typeface="Times New Roman"/>
                <a:cs typeface="Times New Roman"/>
              </a:rPr>
              <a:t>о,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то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нн</a:t>
            </a:r>
            <a:r>
              <a:rPr sz="2100" dirty="0">
                <a:latin typeface="Times New Roman"/>
                <a:cs typeface="Times New Roman"/>
              </a:rPr>
              <a:t>а,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бру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тт</a:t>
            </a:r>
            <a:r>
              <a:rPr sz="2100" dirty="0">
                <a:latin typeface="Times New Roman"/>
                <a:cs typeface="Times New Roman"/>
              </a:rPr>
              <a:t>о,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не</a:t>
            </a:r>
            <a:r>
              <a:rPr sz="2100" b="1" dirty="0">
                <a:solidFill>
                  <a:srgbClr val="FF0000"/>
                </a:solidFill>
                <a:latin typeface="Times New Roman"/>
                <a:cs typeface="Times New Roman"/>
              </a:rPr>
              <a:t>тт</a:t>
            </a:r>
            <a:r>
              <a:rPr sz="2100" dirty="0">
                <a:latin typeface="Times New Roman"/>
                <a:cs typeface="Times New Roman"/>
              </a:rPr>
              <a:t>о,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мо</a:t>
            </a:r>
            <a:r>
              <a:rPr sz="21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тт</a:t>
            </a:r>
            <a:r>
              <a:rPr sz="2100" spc="-10" dirty="0">
                <a:latin typeface="Times New Roman"/>
                <a:cs typeface="Times New Roman"/>
              </a:rPr>
              <a:t>о, ва</a:t>
            </a:r>
            <a:r>
              <a:rPr sz="21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нн</a:t>
            </a:r>
            <a:r>
              <a:rPr sz="2100" spc="-10" dirty="0">
                <a:latin typeface="Times New Roman"/>
                <a:cs typeface="Times New Roman"/>
              </a:rPr>
              <a:t>а.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2100">
              <a:latin typeface="Times New Roman"/>
              <a:cs typeface="Times New Roman"/>
            </a:endParaRPr>
          </a:p>
          <a:p>
            <a:pPr marL="508000" marR="180340" indent="-495300">
              <a:lnSpc>
                <a:spcPct val="100000"/>
              </a:lnSpc>
              <a:buFont typeface="SimSun-ExtB"/>
              <a:buChar char="➢"/>
              <a:tabLst>
                <a:tab pos="508000" algn="l"/>
              </a:tabLst>
            </a:pPr>
            <a:r>
              <a:rPr sz="2100" dirty="0">
                <a:latin typeface="Times New Roman"/>
                <a:cs typeface="Times New Roman"/>
              </a:rPr>
              <a:t>Через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вплив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російської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мови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зайве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подвоєння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приголосних</a:t>
            </a:r>
            <a:r>
              <a:rPr sz="2100" spc="-50" dirty="0">
                <a:latin typeface="Times New Roman"/>
                <a:cs typeface="Times New Roman"/>
              </a:rPr>
              <a:t> у </a:t>
            </a:r>
            <a:r>
              <a:rPr sz="2100" dirty="0">
                <a:latin typeface="Times New Roman"/>
                <a:cs typeface="Times New Roman"/>
              </a:rPr>
              <a:t>загальних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назвах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іншомовного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походження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є</a:t>
            </a:r>
            <a:r>
              <a:rPr sz="2100" spc="-4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типовою</a:t>
            </a:r>
            <a:r>
              <a:rPr sz="2100" i="1" spc="-5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помилкою.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9447" y="116686"/>
            <a:ext cx="5567680" cy="9144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ts val="3475"/>
              </a:lnSpc>
              <a:spcBef>
                <a:spcPts val="140"/>
              </a:spcBef>
            </a:pPr>
            <a:r>
              <a:rPr dirty="0"/>
              <a:t>Подвоєння</a:t>
            </a:r>
            <a:r>
              <a:rPr spc="-65" dirty="0"/>
              <a:t> </a:t>
            </a:r>
            <a:r>
              <a:rPr spc="-10" dirty="0"/>
              <a:t>приголосних</a:t>
            </a:r>
          </a:p>
          <a:p>
            <a:pPr algn="ctr">
              <a:lnSpc>
                <a:spcPts val="3475"/>
              </a:lnSpc>
            </a:pPr>
            <a:r>
              <a:rPr dirty="0"/>
              <a:t>у</a:t>
            </a:r>
            <a:r>
              <a:rPr spc="35" dirty="0"/>
              <a:t> </a:t>
            </a:r>
            <a:r>
              <a:rPr dirty="0"/>
              <a:t>іншомовних</a:t>
            </a:r>
            <a:r>
              <a:rPr spc="35" dirty="0"/>
              <a:t> </a:t>
            </a:r>
            <a:r>
              <a:rPr dirty="0"/>
              <a:t>власних</a:t>
            </a:r>
            <a:r>
              <a:rPr spc="35" dirty="0"/>
              <a:t> </a:t>
            </a:r>
            <a:r>
              <a:rPr spc="-10" dirty="0"/>
              <a:t>назвах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20525" y="1387298"/>
            <a:ext cx="1271270" cy="290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700"/>
              </a:lnSpc>
              <a:spcBef>
                <a:spcPts val="100"/>
              </a:spcBef>
            </a:pPr>
            <a:r>
              <a:rPr sz="2200" spc="-10" dirty="0">
                <a:latin typeface="Times New Roman"/>
                <a:cs typeface="Times New Roman"/>
              </a:rPr>
              <a:t>Андо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рр</a:t>
            </a:r>
            <a:r>
              <a:rPr sz="2200" spc="-10" dirty="0">
                <a:latin typeface="Times New Roman"/>
                <a:cs typeface="Times New Roman"/>
              </a:rPr>
              <a:t>а Брю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200" spc="-10" dirty="0">
                <a:latin typeface="Times New Roman"/>
                <a:cs typeface="Times New Roman"/>
              </a:rPr>
              <a:t>ель Го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лл</a:t>
            </a:r>
            <a:r>
              <a:rPr sz="2200" spc="-10" dirty="0">
                <a:latin typeface="Times New Roman"/>
                <a:cs typeface="Times New Roman"/>
              </a:rPr>
              <a:t>андія Го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лл</a:t>
            </a:r>
            <a:r>
              <a:rPr sz="2200" spc="-10" dirty="0">
                <a:latin typeface="Times New Roman"/>
                <a:cs typeface="Times New Roman"/>
              </a:rPr>
              <a:t>івуд Кальку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200" spc="-10" dirty="0">
                <a:latin typeface="Times New Roman"/>
                <a:cs typeface="Times New Roman"/>
              </a:rPr>
              <a:t>а Маро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кк</a:t>
            </a:r>
            <a:r>
              <a:rPr sz="2200" spc="-10" dirty="0">
                <a:latin typeface="Times New Roman"/>
                <a:cs typeface="Times New Roman"/>
              </a:rPr>
              <a:t>о Мі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200" spc="-10" dirty="0">
                <a:latin typeface="Times New Roman"/>
                <a:cs typeface="Times New Roman"/>
              </a:rPr>
              <a:t>ісіпі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699" y="1463499"/>
            <a:ext cx="326834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5080" indent="-5080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власних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назвах іншомовного </a:t>
            </a:r>
            <a:r>
              <a:rPr sz="2200" spc="-25" dirty="0">
                <a:latin typeface="Times New Roman"/>
                <a:cs typeface="Times New Roman"/>
              </a:rPr>
              <a:t>походження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подвоєння зберігається: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8924" y="1417299"/>
            <a:ext cx="123952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700"/>
              </a:lnSpc>
              <a:spcBef>
                <a:spcPts val="100"/>
              </a:spcBef>
            </a:pPr>
            <a:r>
              <a:rPr sz="2200" spc="-10" dirty="0">
                <a:latin typeface="Times New Roman"/>
                <a:cs typeface="Times New Roman"/>
              </a:rPr>
              <a:t>Ні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цц</a:t>
            </a:r>
            <a:r>
              <a:rPr sz="2200" spc="-10" dirty="0">
                <a:latin typeface="Times New Roman"/>
                <a:cs typeface="Times New Roman"/>
              </a:rPr>
              <a:t>а 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200" spc="-10" dirty="0">
                <a:latin typeface="Times New Roman"/>
                <a:cs typeface="Times New Roman"/>
              </a:rPr>
              <a:t>ава Толья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200" spc="-10" dirty="0">
                <a:latin typeface="Times New Roman"/>
                <a:cs typeface="Times New Roman"/>
              </a:rPr>
              <a:t>і 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200" spc="-10" dirty="0">
                <a:latin typeface="Times New Roman"/>
                <a:cs typeface="Times New Roman"/>
              </a:rPr>
              <a:t>ава Філі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пп</a:t>
            </a:r>
            <a:r>
              <a:rPr sz="2200" spc="-10" dirty="0">
                <a:latin typeface="Times New Roman"/>
                <a:cs typeface="Times New Roman"/>
              </a:rPr>
              <a:t>іни Та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лл</a:t>
            </a:r>
            <a:r>
              <a:rPr sz="2200" spc="-10" dirty="0">
                <a:latin typeface="Times New Roman"/>
                <a:cs typeface="Times New Roman"/>
              </a:rPr>
              <a:t>інн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314762"/>
            <a:ext cx="8372475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5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похідних</a:t>
            </a:r>
            <a:r>
              <a:rPr sz="2200" b="1" i="1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цих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власних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назв,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зокрема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прикметниках</a:t>
            </a:r>
            <a:r>
              <a:rPr sz="2200" spc="-10" dirty="0">
                <a:latin typeface="Times New Roman"/>
                <a:cs typeface="Times New Roman"/>
              </a:rPr>
              <a:t>,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ts val="2575"/>
              </a:lnSpc>
            </a:pPr>
            <a:r>
              <a:rPr sz="2200" b="1" dirty="0">
                <a:latin typeface="Times New Roman"/>
                <a:cs typeface="Times New Roman"/>
              </a:rPr>
              <a:t>подвоєння</a:t>
            </a:r>
            <a:r>
              <a:rPr sz="2200" b="1" spc="-9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також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зберігається</a:t>
            </a:r>
            <a:r>
              <a:rPr sz="2200" spc="-10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marL="520065" marR="5185410">
              <a:lnSpc>
                <a:spcPct val="140500"/>
              </a:lnSpc>
              <a:spcBef>
                <a:spcPts val="2225"/>
              </a:spcBef>
            </a:pPr>
            <a:r>
              <a:rPr sz="2200" spc="-25" dirty="0">
                <a:latin typeface="Times New Roman"/>
                <a:cs typeface="Times New Roman"/>
              </a:rPr>
              <a:t>го</a:t>
            </a:r>
            <a:r>
              <a:rPr sz="22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лл</a:t>
            </a:r>
            <a:r>
              <a:rPr sz="2200" spc="-25" dirty="0">
                <a:latin typeface="Times New Roman"/>
                <a:cs typeface="Times New Roman"/>
              </a:rPr>
              <a:t>івудський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актор </a:t>
            </a:r>
            <a:r>
              <a:rPr sz="2200" dirty="0">
                <a:latin typeface="Times New Roman"/>
                <a:cs typeface="Times New Roman"/>
              </a:rPr>
              <a:t>маро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кк</a:t>
            </a:r>
            <a:r>
              <a:rPr sz="2200" dirty="0">
                <a:latin typeface="Times New Roman"/>
                <a:cs typeface="Times New Roman"/>
              </a:rPr>
              <a:t>анські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млинці </a:t>
            </a:r>
            <a:r>
              <a:rPr sz="2200" dirty="0">
                <a:latin typeface="Times New Roman"/>
                <a:cs typeface="Times New Roman"/>
              </a:rPr>
              <a:t>мі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200" dirty="0">
                <a:latin typeface="Times New Roman"/>
                <a:cs typeface="Times New Roman"/>
              </a:rPr>
              <a:t>ісіпський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алігатор </a:t>
            </a:r>
            <a:r>
              <a:rPr sz="2200" dirty="0">
                <a:latin typeface="Times New Roman"/>
                <a:cs typeface="Times New Roman"/>
              </a:rPr>
              <a:t>Ні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цц</a:t>
            </a:r>
            <a:r>
              <a:rPr sz="2200" dirty="0">
                <a:latin typeface="Times New Roman"/>
                <a:cs typeface="Times New Roman"/>
              </a:rPr>
              <a:t>ький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договір 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200" dirty="0">
                <a:latin typeface="Times New Roman"/>
                <a:cs typeface="Times New Roman"/>
              </a:rPr>
              <a:t>авська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Конвенція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9447" y="116686"/>
            <a:ext cx="5567680" cy="9144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ts val="3475"/>
              </a:lnSpc>
              <a:spcBef>
                <a:spcPts val="140"/>
              </a:spcBef>
            </a:pPr>
            <a:r>
              <a:rPr dirty="0"/>
              <a:t>Подвоєння</a:t>
            </a:r>
            <a:r>
              <a:rPr spc="-65" dirty="0"/>
              <a:t> </a:t>
            </a:r>
            <a:r>
              <a:rPr spc="-10" dirty="0"/>
              <a:t>приголосних</a:t>
            </a:r>
          </a:p>
          <a:p>
            <a:pPr algn="ctr">
              <a:lnSpc>
                <a:spcPts val="3475"/>
              </a:lnSpc>
            </a:pPr>
            <a:r>
              <a:rPr dirty="0"/>
              <a:t>у</a:t>
            </a:r>
            <a:r>
              <a:rPr spc="35" dirty="0"/>
              <a:t> </a:t>
            </a:r>
            <a:r>
              <a:rPr dirty="0"/>
              <a:t>іншомовних</a:t>
            </a:r>
            <a:r>
              <a:rPr spc="35" dirty="0"/>
              <a:t> </a:t>
            </a:r>
            <a:r>
              <a:rPr dirty="0"/>
              <a:t>власних</a:t>
            </a:r>
            <a:r>
              <a:rPr spc="35" dirty="0"/>
              <a:t> </a:t>
            </a:r>
            <a:r>
              <a:rPr spc="-10" dirty="0"/>
              <a:t>назвах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0650" y="818744"/>
            <a:ext cx="348678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Потрібно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зберігати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подвоєння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власних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назвах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іменах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b="1" spc="-10" dirty="0">
                <a:latin typeface="Times New Roman"/>
                <a:cs typeface="Times New Roman"/>
              </a:rPr>
              <a:t>прізвищах</a:t>
            </a:r>
            <a:r>
              <a:rPr sz="2000" spc="-1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88675" y="864465"/>
            <a:ext cx="1203960" cy="334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Бо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кк</a:t>
            </a:r>
            <a:r>
              <a:rPr sz="2000" spc="-10" dirty="0">
                <a:latin typeface="Times New Roman"/>
                <a:cs typeface="Times New Roman"/>
              </a:rPr>
              <a:t>аччо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65000"/>
              </a:lnSpc>
            </a:pPr>
            <a:r>
              <a:rPr sz="2000" spc="-10" dirty="0">
                <a:latin typeface="Times New Roman"/>
                <a:cs typeface="Times New Roman"/>
              </a:rPr>
              <a:t>Гу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лл</a:t>
            </a:r>
            <a:r>
              <a:rPr sz="2000" spc="-10" dirty="0">
                <a:latin typeface="Times New Roman"/>
                <a:cs typeface="Times New Roman"/>
              </a:rPr>
              <a:t>івер </a:t>
            </a:r>
            <a:r>
              <a:rPr sz="2000" spc="-25" dirty="0">
                <a:latin typeface="Times New Roman"/>
                <a:cs typeface="Times New Roman"/>
              </a:rPr>
              <a:t>Джульє</a:t>
            </a:r>
            <a:r>
              <a:rPr sz="20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тт</a:t>
            </a:r>
            <a:r>
              <a:rPr sz="2000" spc="-25" dirty="0">
                <a:latin typeface="Times New Roman"/>
                <a:cs typeface="Times New Roman"/>
              </a:rPr>
              <a:t>а </a:t>
            </a:r>
            <a:r>
              <a:rPr sz="2000" spc="-10" dirty="0">
                <a:latin typeface="Times New Roman"/>
                <a:cs typeface="Times New Roman"/>
              </a:rPr>
              <a:t>Ді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кк</a:t>
            </a:r>
            <a:r>
              <a:rPr sz="2000" spc="-10" dirty="0">
                <a:latin typeface="Times New Roman"/>
                <a:cs typeface="Times New Roman"/>
              </a:rPr>
              <a:t>енс Оді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000" spc="-10" dirty="0">
                <a:latin typeface="Times New Roman"/>
                <a:cs typeface="Times New Roman"/>
              </a:rPr>
              <a:t>ей Ка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000" spc="-10" dirty="0">
                <a:latin typeface="Times New Roman"/>
                <a:cs typeface="Times New Roman"/>
              </a:rPr>
              <a:t>андра Ру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сс</a:t>
            </a:r>
            <a:r>
              <a:rPr sz="2000" spc="-10" dirty="0">
                <a:latin typeface="Times New Roman"/>
                <a:cs typeface="Times New Roman"/>
              </a:rPr>
              <a:t>о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43555" marR="5080" indent="-1574800">
              <a:lnSpc>
                <a:spcPct val="101299"/>
              </a:lnSpc>
              <a:spcBef>
                <a:spcPts val="90"/>
              </a:spcBef>
            </a:pPr>
            <a:r>
              <a:rPr dirty="0"/>
              <a:t>Написання</a:t>
            </a:r>
            <a:r>
              <a:rPr spc="25" dirty="0"/>
              <a:t> </a:t>
            </a:r>
            <a:r>
              <a:rPr dirty="0"/>
              <a:t>слів</a:t>
            </a:r>
            <a:r>
              <a:rPr spc="25" dirty="0"/>
              <a:t> </a:t>
            </a:r>
            <a:r>
              <a:rPr dirty="0"/>
              <a:t>з</a:t>
            </a:r>
            <a:r>
              <a:rPr spc="25" dirty="0"/>
              <a:t> </a:t>
            </a:r>
            <a:r>
              <a:rPr spc="-10" dirty="0"/>
              <a:t>іншомовними компонентами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22595"/>
            <a:ext cx="837057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spc="-10" dirty="0">
                <a:latin typeface="Times New Roman"/>
                <a:cs typeface="Times New Roman"/>
              </a:rPr>
              <a:t>Значна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частина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змін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новій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редакції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українського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правопису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(2019) стосувалася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саме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написання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слів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з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іншомовними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компонентами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Тому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варто </a:t>
            </a:r>
            <a:r>
              <a:rPr sz="2000" dirty="0">
                <a:latin typeface="Times New Roman"/>
                <a:cs typeface="Times New Roman"/>
              </a:rPr>
              <a:t>уважно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прочитати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наступні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підрозділи,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щоб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запам’ятати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освіжити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пам’ </a:t>
            </a:r>
            <a:r>
              <a:rPr sz="2000" dirty="0">
                <a:latin typeface="Times New Roman"/>
                <a:cs typeface="Times New Roman"/>
              </a:rPr>
              <a:t>яті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оновлені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правила.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marL="434340">
              <a:lnSpc>
                <a:spcPct val="100000"/>
              </a:lnSpc>
              <a:spcBef>
                <a:spcPts val="140"/>
              </a:spcBef>
            </a:pPr>
            <a:r>
              <a:rPr dirty="0"/>
              <a:t>Регулярно вживані іншомовні</a:t>
            </a:r>
            <a:r>
              <a:rPr spc="-5" dirty="0"/>
              <a:t> </a:t>
            </a:r>
            <a:r>
              <a:rPr spc="-10" dirty="0"/>
              <a:t>компоненти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9424" y="1283470"/>
            <a:ext cx="8105775" cy="282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222250" indent="-482600">
              <a:lnSpc>
                <a:spcPct val="114999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регулярно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вживаних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іншомовних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компонентів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належать: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абро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10" dirty="0">
                <a:latin typeface="Times New Roman"/>
                <a:cs typeface="Times New Roman"/>
              </a:rPr>
              <a:t>авіа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 </a:t>
            </a:r>
            <a:r>
              <a:rPr sz="2000" b="1" dirty="0">
                <a:latin typeface="Times New Roman"/>
                <a:cs typeface="Times New Roman"/>
              </a:rPr>
              <a:t>авто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(само,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автоматичний),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агро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аеро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аква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алко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арт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10" dirty="0">
                <a:latin typeface="Times New Roman"/>
                <a:cs typeface="Times New Roman"/>
              </a:rPr>
              <a:t>астро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аудіо</a:t>
            </a:r>
            <a:r>
              <a:rPr sz="2000" spc="-5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біо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боди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боді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(перед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голосним),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веб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геліо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гео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10" dirty="0">
                <a:latin typeface="Times New Roman"/>
                <a:cs typeface="Times New Roman"/>
              </a:rPr>
              <a:t>гідро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дендро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екзо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еко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економ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етно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євро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зоо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ізо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кібер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494665">
              <a:lnSpc>
                <a:spcPct val="100000"/>
              </a:lnSpc>
              <a:spcBef>
                <a:spcPts val="360"/>
              </a:spcBef>
            </a:pPr>
            <a:r>
              <a:rPr sz="2000" b="1" spc="-10" dirty="0">
                <a:latin typeface="Times New Roman"/>
                <a:cs typeface="Times New Roman"/>
              </a:rPr>
              <a:t>мета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метео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моно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мото</a:t>
            </a:r>
            <a:r>
              <a:rPr sz="2000" spc="-3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нарко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нео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онко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палео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пан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пара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494665">
              <a:lnSpc>
                <a:spcPct val="100000"/>
              </a:lnSpc>
              <a:spcBef>
                <a:spcPts val="360"/>
              </a:spcBef>
            </a:pPr>
            <a:r>
              <a:rPr sz="2000" b="1" spc="-10" dirty="0">
                <a:latin typeface="Times New Roman"/>
                <a:cs typeface="Times New Roman"/>
              </a:rPr>
              <a:t>поп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прес</a:t>
            </a:r>
            <a:r>
              <a:rPr sz="2000" dirty="0">
                <a:latin typeface="Times New Roman"/>
                <a:cs typeface="Times New Roman"/>
              </a:rPr>
              <a:t>-,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псевдо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смарт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соціо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теле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фіто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фолк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(</a:t>
            </a:r>
            <a:r>
              <a:rPr sz="2000" b="1" spc="-25" dirty="0">
                <a:latin typeface="Times New Roman"/>
                <a:cs typeface="Times New Roman"/>
              </a:rPr>
              <a:t>фольк</a:t>
            </a:r>
            <a:r>
              <a:rPr sz="2000" spc="-25" dirty="0">
                <a:latin typeface="Times New Roman"/>
                <a:cs typeface="Times New Roman"/>
              </a:rPr>
              <a:t>-),</a:t>
            </a:r>
            <a:endParaRPr sz="2000">
              <a:latin typeface="Times New Roman"/>
              <a:cs typeface="Times New Roman"/>
            </a:endParaRPr>
          </a:p>
          <a:p>
            <a:pPr marL="494665">
              <a:lnSpc>
                <a:spcPct val="100000"/>
              </a:lnSpc>
              <a:spcBef>
                <a:spcPts val="359"/>
              </a:spcBef>
            </a:pPr>
            <a:r>
              <a:rPr sz="2000" b="1" spc="-20" dirty="0">
                <a:latin typeface="Times New Roman"/>
                <a:cs typeface="Times New Roman"/>
              </a:rPr>
              <a:t>фоно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правил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правопису,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цими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компонентами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пишемо</a:t>
            </a:r>
            <a:r>
              <a:rPr sz="2000" b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разом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926" y="276840"/>
            <a:ext cx="319278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Типові</a:t>
            </a:r>
            <a:r>
              <a:rPr spc="-65" dirty="0"/>
              <a:t> </a:t>
            </a:r>
            <a:r>
              <a:rPr spc="-10" dirty="0"/>
              <a:t>помилки: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8949" y="1068437"/>
            <a:ext cx="292735" cy="3594735"/>
            <a:chOff x="2858949" y="1068437"/>
            <a:chExt cx="292735" cy="35947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1068437"/>
              <a:ext cx="292416" cy="275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1370189"/>
              <a:ext cx="292416" cy="2752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1671941"/>
              <a:ext cx="292416" cy="2752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1973693"/>
              <a:ext cx="292416" cy="2752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2275445"/>
              <a:ext cx="292416" cy="2752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2577197"/>
              <a:ext cx="292416" cy="2752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2878949"/>
              <a:ext cx="292416" cy="2752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3180701"/>
              <a:ext cx="292416" cy="2752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3482453"/>
              <a:ext cx="292416" cy="2752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3784205"/>
              <a:ext cx="292416" cy="2752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4085957"/>
              <a:ext cx="292416" cy="2752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8949" y="4387708"/>
              <a:ext cx="292416" cy="275215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9334" y="1068437"/>
            <a:ext cx="292416" cy="27521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6680" y="1370189"/>
            <a:ext cx="292416" cy="27521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197404" y="1018854"/>
            <a:ext cx="3636010" cy="62928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1512570" algn="l"/>
              </a:tabLst>
            </a:pPr>
            <a:r>
              <a:rPr sz="1850" spc="-20" dirty="0">
                <a:latin typeface="Times New Roman"/>
                <a:cs typeface="Times New Roman"/>
              </a:rPr>
              <a:t>авіа-</a:t>
            </a:r>
            <a:r>
              <a:rPr sz="1850" dirty="0">
                <a:latin typeface="Times New Roman"/>
                <a:cs typeface="Times New Roman"/>
              </a:rPr>
              <a:t>рейс</a:t>
            </a:r>
            <a:r>
              <a:rPr sz="1850" spc="-2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Times New Roman"/>
                <a:cs typeface="Times New Roman"/>
              </a:rPr>
              <a:t>авіарейс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2150110" algn="l"/>
              </a:tabLst>
            </a:pPr>
            <a:r>
              <a:rPr sz="1850" spc="-30" dirty="0">
                <a:latin typeface="Times New Roman"/>
                <a:cs typeface="Times New Roman"/>
              </a:rPr>
              <a:t>авто-</a:t>
            </a:r>
            <a:r>
              <a:rPr sz="1850" spc="-10" dirty="0">
                <a:latin typeface="Times New Roman"/>
                <a:cs typeface="Times New Roman"/>
              </a:rPr>
              <a:t>відповідач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Times New Roman"/>
                <a:cs typeface="Times New Roman"/>
              </a:rPr>
              <a:t>автовідповідач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73890" y="1671941"/>
            <a:ext cx="405130" cy="878840"/>
            <a:chOff x="4473890" y="1671941"/>
            <a:chExt cx="405130" cy="87884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1089" y="1671941"/>
              <a:ext cx="292416" cy="2752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3890" y="1973693"/>
              <a:ext cx="292416" cy="2752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6261" y="2275445"/>
              <a:ext cx="292416" cy="27521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197404" y="1622358"/>
            <a:ext cx="134239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0"/>
              </a:spcBef>
            </a:pPr>
            <a:r>
              <a:rPr sz="1850" spc="-10" dirty="0">
                <a:latin typeface="Times New Roman"/>
                <a:cs typeface="Times New Roman"/>
              </a:rPr>
              <a:t>агро-</a:t>
            </a:r>
            <a:r>
              <a:rPr sz="1850" dirty="0">
                <a:latin typeface="Times New Roman"/>
                <a:cs typeface="Times New Roman"/>
              </a:rPr>
              <a:t>фірма</a:t>
            </a:r>
            <a:r>
              <a:rPr sz="1850" spc="-9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25" dirty="0">
                <a:latin typeface="Times New Roman"/>
                <a:cs typeface="Times New Roman"/>
              </a:rPr>
              <a:t>арт-</a:t>
            </a:r>
            <a:r>
              <a:rPr sz="1850" dirty="0">
                <a:latin typeface="Times New Roman"/>
                <a:cs typeface="Times New Roman"/>
              </a:rPr>
              <a:t>об’єкт</a:t>
            </a:r>
            <a:r>
              <a:rPr sz="1850" spc="-7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45" dirty="0">
                <a:latin typeface="Times New Roman"/>
                <a:cs typeface="Times New Roman"/>
              </a:rPr>
              <a:t>аудіо-</a:t>
            </a:r>
            <a:r>
              <a:rPr sz="1850" dirty="0">
                <a:latin typeface="Times New Roman"/>
                <a:cs typeface="Times New Roman"/>
              </a:rPr>
              <a:t>книга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20" dirty="0">
                <a:latin typeface="Times New Roman"/>
                <a:cs typeface="Times New Roman"/>
              </a:rPr>
              <a:t>боді-</a:t>
            </a:r>
            <a:r>
              <a:rPr sz="1850" dirty="0">
                <a:latin typeface="Times New Roman"/>
                <a:cs typeface="Times New Roman"/>
              </a:rPr>
              <a:t>арт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59220" y="2577197"/>
            <a:ext cx="292416" cy="27521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597674" y="1622358"/>
            <a:ext cx="141478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marR="5080" indent="66675">
              <a:lnSpc>
                <a:spcPct val="107000"/>
              </a:lnSpc>
              <a:spcBef>
                <a:spcPts val="100"/>
              </a:spcBef>
            </a:pPr>
            <a:r>
              <a:rPr sz="1850" spc="-10" dirty="0">
                <a:latin typeface="Times New Roman"/>
                <a:cs typeface="Times New Roman"/>
              </a:rPr>
              <a:t>агрофірма артоб’єкт аудіокнига</a:t>
            </a: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850" spc="-10" dirty="0">
                <a:latin typeface="Times New Roman"/>
                <a:cs typeface="Times New Roman"/>
              </a:rPr>
              <a:t>бодіарт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425836" y="2878949"/>
            <a:ext cx="638175" cy="1181100"/>
            <a:chOff x="4425836" y="2878949"/>
            <a:chExt cx="638175" cy="118110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1584" y="2878949"/>
              <a:ext cx="292416" cy="2752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5836" y="3180701"/>
              <a:ext cx="292416" cy="2752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3991" y="3482453"/>
              <a:ext cx="292416" cy="27521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1202" y="3784205"/>
              <a:ext cx="292416" cy="27521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197404" y="2829366"/>
            <a:ext cx="1529080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</a:pPr>
            <a:r>
              <a:rPr sz="1850" spc="-10" dirty="0">
                <a:latin typeface="Times New Roman"/>
                <a:cs typeface="Times New Roman"/>
              </a:rPr>
              <a:t>веб-</a:t>
            </a:r>
            <a:r>
              <a:rPr sz="1850" dirty="0">
                <a:latin typeface="Times New Roman"/>
                <a:cs typeface="Times New Roman"/>
              </a:rPr>
              <a:t>дизайнер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45" dirty="0">
                <a:latin typeface="Times New Roman"/>
                <a:cs typeface="Times New Roman"/>
              </a:rPr>
              <a:t>еко-</a:t>
            </a:r>
            <a:r>
              <a:rPr sz="1850" spc="-10" dirty="0">
                <a:latin typeface="Times New Roman"/>
                <a:cs typeface="Times New Roman"/>
              </a:rPr>
              <a:t>сумка</a:t>
            </a:r>
            <a:r>
              <a:rPr sz="1850" spc="-45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35" dirty="0">
                <a:latin typeface="Times New Roman"/>
                <a:cs typeface="Times New Roman"/>
              </a:rPr>
              <a:t>економ-</a:t>
            </a:r>
            <a:r>
              <a:rPr sz="1850" dirty="0">
                <a:latin typeface="Times New Roman"/>
                <a:cs typeface="Times New Roman"/>
              </a:rPr>
              <a:t>клас</a:t>
            </a:r>
            <a:r>
              <a:rPr sz="1850" spc="5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spc="-10" dirty="0">
                <a:latin typeface="Times New Roman"/>
                <a:cs typeface="Times New Roman"/>
              </a:rPr>
              <a:t>поп-</a:t>
            </a:r>
            <a:r>
              <a:rPr sz="1850" dirty="0">
                <a:latin typeface="Times New Roman"/>
                <a:cs typeface="Times New Roman"/>
              </a:rPr>
              <a:t>музика</a:t>
            </a:r>
            <a:r>
              <a:rPr sz="1850" spc="-45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 </a:t>
            </a:r>
            <a:r>
              <a:rPr sz="1850" dirty="0">
                <a:latin typeface="Times New Roman"/>
                <a:cs typeface="Times New Roman"/>
              </a:rPr>
              <a:t>прес-реліз </a:t>
            </a:r>
            <a:r>
              <a:rPr sz="1850" spc="-50" dirty="0">
                <a:latin typeface="Times New Roman"/>
                <a:cs typeface="Times New Roman"/>
              </a:rPr>
              <a:t>–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7450" y="4085957"/>
            <a:ext cx="292416" cy="275215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764290" y="2829366"/>
            <a:ext cx="1614805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5440">
              <a:lnSpc>
                <a:spcPct val="107000"/>
              </a:lnSpc>
              <a:spcBef>
                <a:spcPts val="100"/>
              </a:spcBef>
            </a:pPr>
            <a:r>
              <a:rPr sz="1850" spc="-10" dirty="0">
                <a:latin typeface="Times New Roman"/>
                <a:cs typeface="Times New Roman"/>
              </a:rPr>
              <a:t>вебдизайнер екосумка</a:t>
            </a:r>
            <a:endParaRPr sz="1850">
              <a:latin typeface="Times New Roman"/>
              <a:cs typeface="Times New Roman"/>
            </a:endParaRPr>
          </a:p>
          <a:p>
            <a:pPr marL="64135" marR="195580" indent="196215">
              <a:lnSpc>
                <a:spcPct val="107000"/>
              </a:lnSpc>
            </a:pPr>
            <a:r>
              <a:rPr sz="1850" spc="-25" dirty="0">
                <a:latin typeface="Times New Roman"/>
                <a:cs typeface="Times New Roman"/>
              </a:rPr>
              <a:t>економклас </a:t>
            </a:r>
            <a:r>
              <a:rPr sz="1850" spc="-10" dirty="0">
                <a:latin typeface="Times New Roman"/>
                <a:cs typeface="Times New Roman"/>
              </a:rPr>
              <a:t>попмузика пресреліз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5551" y="4387708"/>
            <a:ext cx="292416" cy="275215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3197404" y="4357938"/>
            <a:ext cx="22491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9230" algn="l"/>
              </a:tabLst>
            </a:pPr>
            <a:r>
              <a:rPr sz="1850" spc="-20" dirty="0">
                <a:latin typeface="Times New Roman"/>
                <a:cs typeface="Times New Roman"/>
              </a:rPr>
              <a:t>фіто-</a:t>
            </a:r>
            <a:r>
              <a:rPr sz="1850" dirty="0">
                <a:latin typeface="Times New Roman"/>
                <a:cs typeface="Times New Roman"/>
              </a:rPr>
              <a:t>чай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spc="-50" dirty="0">
                <a:latin typeface="Times New Roman"/>
                <a:cs typeface="Times New Roman"/>
              </a:rPr>
              <a:t>–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Times New Roman"/>
                <a:cs typeface="Times New Roman"/>
              </a:rPr>
              <a:t>фіточай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275" y="986523"/>
            <a:ext cx="7962900" cy="267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35" dirty="0">
                <a:latin typeface="Times New Roman"/>
                <a:cs typeface="Times New Roman"/>
              </a:rPr>
              <a:t>Також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разом</a:t>
            </a:r>
            <a:r>
              <a:rPr sz="2200" b="1" spc="-6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з</a:t>
            </a:r>
            <a:r>
              <a:rPr sz="2200" b="1" i="1" spc="-60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першим</a:t>
            </a:r>
            <a:r>
              <a:rPr sz="2200" b="1" i="1" spc="-60" dirty="0">
                <a:latin typeface="Times New Roman"/>
                <a:cs typeface="Times New Roman"/>
              </a:rPr>
              <a:t> </a:t>
            </a:r>
            <a:r>
              <a:rPr sz="2200" b="1" i="1" spc="-20" dirty="0">
                <a:latin typeface="Times New Roman"/>
                <a:cs typeface="Times New Roman"/>
              </a:rPr>
              <a:t>іншомовним</a:t>
            </a:r>
            <a:r>
              <a:rPr sz="2200" b="1" i="1" spc="-65" dirty="0">
                <a:latin typeface="Times New Roman"/>
                <a:cs typeface="Times New Roman"/>
              </a:rPr>
              <a:t> </a:t>
            </a:r>
            <a:r>
              <a:rPr sz="2200" b="1" i="1" spc="-10" dirty="0">
                <a:latin typeface="Times New Roman"/>
                <a:cs typeface="Times New Roman"/>
              </a:rPr>
              <a:t>компонентом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b="1" dirty="0">
                <a:latin typeface="Times New Roman"/>
                <a:cs typeface="Times New Roman"/>
              </a:rPr>
              <a:t>анти-,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віце-,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екс-</a:t>
            </a:r>
            <a:r>
              <a:rPr sz="2200" b="1" dirty="0">
                <a:latin typeface="Times New Roman"/>
                <a:cs typeface="Times New Roman"/>
              </a:rPr>
              <a:t>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контр-</a:t>
            </a:r>
            <a:r>
              <a:rPr sz="2200" b="1" dirty="0">
                <a:latin typeface="Times New Roman"/>
                <a:cs typeface="Times New Roman"/>
              </a:rPr>
              <a:t>,</a:t>
            </a:r>
            <a:r>
              <a:rPr sz="2200" b="1" spc="25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лейб-</a:t>
            </a:r>
            <a:r>
              <a:rPr sz="2200" b="1" dirty="0">
                <a:latin typeface="Times New Roman"/>
                <a:cs typeface="Times New Roman"/>
              </a:rPr>
              <a:t>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обер-</a:t>
            </a:r>
            <a:r>
              <a:rPr sz="2200" b="1" dirty="0">
                <a:latin typeface="Times New Roman"/>
                <a:cs typeface="Times New Roman"/>
              </a:rPr>
              <a:t>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штабс-</a:t>
            </a:r>
            <a:r>
              <a:rPr sz="2200" b="1" dirty="0">
                <a:latin typeface="Times New Roman"/>
                <a:cs typeface="Times New Roman"/>
              </a:rPr>
              <a:t>,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унтер-</a:t>
            </a:r>
            <a:r>
              <a:rPr sz="2200" b="1" spc="-50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6214745">
              <a:lnSpc>
                <a:spcPct val="122700"/>
              </a:lnSpc>
            </a:pP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анти</a:t>
            </a:r>
            <a:r>
              <a:rPr sz="2200" spc="-10" dirty="0">
                <a:latin typeface="Times New Roman"/>
                <a:cs typeface="Times New Roman"/>
              </a:rPr>
              <a:t>рекорд 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віце</a:t>
            </a:r>
            <a:r>
              <a:rPr sz="2200" spc="-10" dirty="0">
                <a:latin typeface="Times New Roman"/>
                <a:cs typeface="Times New Roman"/>
              </a:rPr>
              <a:t>президент 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екс</a:t>
            </a:r>
            <a:r>
              <a:rPr sz="2200" spc="-10" dirty="0">
                <a:latin typeface="Times New Roman"/>
                <a:cs typeface="Times New Roman"/>
              </a:rPr>
              <a:t>чиновник 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контр</a:t>
            </a:r>
            <a:r>
              <a:rPr sz="2200" spc="-10" dirty="0">
                <a:latin typeface="Times New Roman"/>
                <a:cs typeface="Times New Roman"/>
              </a:rPr>
              <a:t>наступ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573" y="240140"/>
            <a:ext cx="8907145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Іншомовні</a:t>
            </a:r>
            <a:r>
              <a:rPr spc="25" dirty="0"/>
              <a:t> </a:t>
            </a:r>
            <a:r>
              <a:rPr dirty="0"/>
              <a:t>компоненти</a:t>
            </a:r>
            <a:r>
              <a:rPr spc="30" dirty="0"/>
              <a:t> </a:t>
            </a:r>
            <a:r>
              <a:rPr dirty="0"/>
              <a:t>з</a:t>
            </a:r>
            <a:r>
              <a:rPr spc="30" dirty="0"/>
              <a:t> </a:t>
            </a:r>
            <a:r>
              <a:rPr dirty="0"/>
              <a:t>кількісним</a:t>
            </a:r>
            <a:r>
              <a:rPr spc="30" dirty="0"/>
              <a:t> </a:t>
            </a:r>
            <a:r>
              <a:rPr spc="-10" dirty="0"/>
              <a:t>значенням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0124" y="1034215"/>
            <a:ext cx="4396740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65405" indent="-482600">
              <a:lnSpc>
                <a:spcPct val="15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іншомовних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компонентів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spc="-10" dirty="0">
                <a:latin typeface="Times New Roman"/>
                <a:cs typeface="Times New Roman"/>
              </a:rPr>
              <a:t>кількісним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значенням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належать: </a:t>
            </a:r>
            <a:r>
              <a:rPr sz="2000" b="1" spc="-10" dirty="0">
                <a:latin typeface="Times New Roman"/>
                <a:cs typeface="Times New Roman"/>
              </a:rPr>
              <a:t>архі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архи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бліц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гіпер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екстра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494665" marR="5080">
              <a:lnSpc>
                <a:spcPct val="150000"/>
              </a:lnSpc>
            </a:pPr>
            <a:r>
              <a:rPr sz="2000" b="1" spc="-10" dirty="0">
                <a:latin typeface="Times New Roman"/>
                <a:cs typeface="Times New Roman"/>
              </a:rPr>
              <a:t>макро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максі</a:t>
            </a:r>
            <a:r>
              <a:rPr sz="2000" spc="-25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міді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мікро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міні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40" dirty="0">
                <a:latin typeface="Times New Roman"/>
                <a:cs typeface="Times New Roman"/>
              </a:rPr>
              <a:t>мульти</a:t>
            </a:r>
            <a:r>
              <a:rPr sz="2000" spc="-4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нано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полі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преміум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10" dirty="0">
                <a:latin typeface="Times New Roman"/>
                <a:cs typeface="Times New Roman"/>
              </a:rPr>
              <a:t>супер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топ</a:t>
            </a:r>
            <a:r>
              <a:rPr sz="2000" spc="-2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ультра</a:t>
            </a:r>
            <a:r>
              <a:rPr sz="2000" spc="-3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флеш</a:t>
            </a:r>
            <a:r>
              <a:rPr sz="2000" spc="-3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dirty="0"/>
              <a:t>Їх</a:t>
            </a:r>
            <a:r>
              <a:rPr spc="-50" dirty="0"/>
              <a:t> </a:t>
            </a:r>
            <a:r>
              <a:rPr dirty="0"/>
              <a:t>пишемо</a:t>
            </a:r>
            <a:r>
              <a:rPr spc="-55" dirty="0"/>
              <a:t>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разом</a:t>
            </a:r>
            <a:r>
              <a:rPr dirty="0"/>
              <a:t>,</a:t>
            </a:r>
            <a:r>
              <a:rPr spc="-50" dirty="0"/>
              <a:t> </a:t>
            </a:r>
            <a:r>
              <a:rPr spc="-10" dirty="0"/>
              <a:t>наприклад:</a:t>
            </a:r>
          </a:p>
          <a:p>
            <a:pPr marL="494665" marR="1475740">
              <a:lnSpc>
                <a:spcPct val="165000"/>
              </a:lnSpc>
            </a:pP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архі</a:t>
            </a:r>
            <a:r>
              <a:rPr spc="-10" dirty="0"/>
              <a:t>важливий </a:t>
            </a:r>
            <a:r>
              <a:rPr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бліц</a:t>
            </a:r>
            <a:r>
              <a:rPr spc="-20" dirty="0"/>
              <a:t>опитування </a:t>
            </a: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гіпер</a:t>
            </a:r>
            <a:r>
              <a:rPr spc="-10" dirty="0"/>
              <a:t>звук </a:t>
            </a: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макро</a:t>
            </a:r>
            <a:r>
              <a:rPr spc="-10" dirty="0"/>
              <a:t>клімат </a:t>
            </a: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топ</a:t>
            </a:r>
            <a:r>
              <a:rPr spc="-10" dirty="0"/>
              <a:t>гравець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5827" y="56565"/>
            <a:ext cx="4591685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Незмінні</a:t>
            </a:r>
            <a:r>
              <a:rPr spc="40" dirty="0"/>
              <a:t> </a:t>
            </a:r>
            <a:r>
              <a:rPr dirty="0"/>
              <a:t>основи</a:t>
            </a:r>
            <a:r>
              <a:rPr spc="40" dirty="0"/>
              <a:t> </a:t>
            </a:r>
            <a:r>
              <a:rPr dirty="0"/>
              <a:t>на</a:t>
            </a:r>
            <a:r>
              <a:rPr spc="45" dirty="0"/>
              <a:t> </a:t>
            </a:r>
            <a:r>
              <a:rPr dirty="0"/>
              <a:t>-о,</a:t>
            </a:r>
            <a:r>
              <a:rPr spc="45" dirty="0"/>
              <a:t> </a:t>
            </a:r>
            <a:r>
              <a:rPr dirty="0"/>
              <a:t>-</a:t>
            </a:r>
            <a:r>
              <a:rPr spc="-50" dirty="0"/>
              <a:t>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9424" y="758073"/>
            <a:ext cx="8202295" cy="400304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494665" marR="5080" indent="-482600">
              <a:lnSpc>
                <a:spcPts val="2280"/>
              </a:lnSpc>
              <a:spcBef>
                <a:spcPts val="275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CC0000"/>
                </a:solidFill>
                <a:latin typeface="Times New Roman"/>
                <a:cs typeface="Times New Roman"/>
              </a:rPr>
              <a:t>незмінних</a:t>
            </a:r>
            <a:r>
              <a:rPr sz="2000" i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CC0000"/>
                </a:solidFill>
                <a:latin typeface="Times New Roman"/>
                <a:cs typeface="Times New Roman"/>
              </a:rPr>
              <a:t>основ</a:t>
            </a:r>
            <a:r>
              <a:rPr sz="2000" i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CC0000"/>
                </a:solidFill>
                <a:latin typeface="Times New Roman"/>
                <a:cs typeface="Times New Roman"/>
              </a:rPr>
              <a:t>іншомовного</a:t>
            </a:r>
            <a:r>
              <a:rPr sz="2000" i="1" spc="-3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CC0000"/>
                </a:solidFill>
                <a:latin typeface="Times New Roman"/>
                <a:cs typeface="Times New Roman"/>
              </a:rPr>
              <a:t>походження</a:t>
            </a:r>
            <a:r>
              <a:rPr sz="2000" i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CC0000"/>
                </a:solidFill>
                <a:latin typeface="Times New Roman"/>
                <a:cs typeface="Times New Roman"/>
              </a:rPr>
              <a:t>на</a:t>
            </a:r>
            <a:r>
              <a:rPr sz="2000" i="1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CC0000"/>
                </a:solidFill>
                <a:latin typeface="Times New Roman"/>
                <a:cs typeface="Times New Roman"/>
              </a:rPr>
              <a:t>-о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належать: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вело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, </a:t>
            </a:r>
            <a:r>
              <a:rPr sz="2000" b="1" spc="-10" dirty="0">
                <a:latin typeface="Times New Roman"/>
                <a:cs typeface="Times New Roman"/>
              </a:rPr>
              <a:t>відео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диско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кіно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медіа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радіо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стерео</a:t>
            </a: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фото</a:t>
            </a:r>
            <a:r>
              <a:rPr sz="2000" spc="-25" dirty="0">
                <a:latin typeface="Times New Roman"/>
                <a:cs typeface="Times New Roman"/>
              </a:rPr>
              <a:t>-</a:t>
            </a:r>
            <a:r>
              <a:rPr sz="2000" spc="-5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94665" marR="1326515" indent="-482600">
              <a:lnSpc>
                <a:spcPct val="145000"/>
              </a:lnSpc>
              <a:spcBef>
                <a:spcPts val="2225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Складні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цими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основами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початку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пишемо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разом</a:t>
            </a:r>
            <a:r>
              <a:rPr sz="2000" spc="-10" dirty="0">
                <a:latin typeface="Times New Roman"/>
                <a:cs typeface="Times New Roman"/>
              </a:rPr>
              <a:t>: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вело</a:t>
            </a:r>
            <a:r>
              <a:rPr sz="2000" spc="-10" dirty="0">
                <a:latin typeface="Times New Roman"/>
                <a:cs typeface="Times New Roman"/>
              </a:rPr>
              <a:t>змагання</a:t>
            </a:r>
            <a:endParaRPr sz="2000">
              <a:latin typeface="Times New Roman"/>
              <a:cs typeface="Times New Roman"/>
            </a:endParaRPr>
          </a:p>
          <a:p>
            <a:pPr marL="494665" marR="6191885">
              <a:lnSpc>
                <a:spcPct val="145000"/>
              </a:lnSpc>
            </a:pP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відео</a:t>
            </a:r>
            <a:r>
              <a:rPr sz="2000" spc="-10" dirty="0">
                <a:latin typeface="Times New Roman"/>
                <a:cs typeface="Times New Roman"/>
              </a:rPr>
              <a:t>гра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кіно</a:t>
            </a:r>
            <a:r>
              <a:rPr sz="2000" spc="-10" dirty="0">
                <a:latin typeface="Times New Roman"/>
                <a:cs typeface="Times New Roman"/>
              </a:rPr>
              <a:t>перегляд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медіа</a:t>
            </a:r>
            <a:r>
              <a:rPr sz="2000" spc="-10" dirty="0">
                <a:latin typeface="Times New Roman"/>
                <a:cs typeface="Times New Roman"/>
              </a:rPr>
              <a:t>ресурс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радіо</a:t>
            </a:r>
            <a:r>
              <a:rPr sz="2000" spc="-10" dirty="0">
                <a:latin typeface="Times New Roman"/>
                <a:cs typeface="Times New Roman"/>
              </a:rPr>
              <a:t>ведучий </a:t>
            </a:r>
            <a:r>
              <a:rPr sz="2000" b="1" spc="-20" dirty="0">
                <a:solidFill>
                  <a:srgbClr val="CC0000"/>
                </a:solidFill>
                <a:latin typeface="Times New Roman"/>
                <a:cs typeface="Times New Roman"/>
              </a:rPr>
              <a:t>фото</a:t>
            </a:r>
            <a:r>
              <a:rPr sz="2000" spc="-20" dirty="0">
                <a:latin typeface="Times New Roman"/>
                <a:cs typeface="Times New Roman"/>
              </a:rPr>
              <a:t>редактор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80945" marR="5080" indent="-2468880">
              <a:lnSpc>
                <a:spcPct val="101299"/>
              </a:lnSpc>
              <a:spcBef>
                <a:spcPts val="90"/>
              </a:spcBef>
            </a:pPr>
            <a:r>
              <a:rPr dirty="0"/>
              <a:t>Коли</a:t>
            </a:r>
            <a:r>
              <a:rPr spc="-15" dirty="0"/>
              <a:t> </a:t>
            </a:r>
            <a:r>
              <a:rPr dirty="0"/>
              <a:t>складні</a:t>
            </a:r>
            <a:r>
              <a:rPr spc="-15" dirty="0"/>
              <a:t> </a:t>
            </a:r>
            <a:r>
              <a:rPr dirty="0"/>
              <a:t>слова</a:t>
            </a:r>
            <a:r>
              <a:rPr spc="-10" dirty="0"/>
              <a:t> </a:t>
            </a:r>
            <a:r>
              <a:rPr dirty="0"/>
              <a:t>з</a:t>
            </a:r>
            <a:r>
              <a:rPr spc="-15" dirty="0"/>
              <a:t> </a:t>
            </a:r>
            <a:r>
              <a:rPr dirty="0"/>
              <a:t>іншомовним</a:t>
            </a:r>
            <a:r>
              <a:rPr spc="-10" dirty="0"/>
              <a:t> компонентом </a:t>
            </a:r>
            <a:r>
              <a:rPr dirty="0"/>
              <a:t>пишемо</a:t>
            </a:r>
            <a:r>
              <a:rPr spc="60" dirty="0"/>
              <a:t> </a:t>
            </a:r>
            <a:r>
              <a:rPr dirty="0"/>
              <a:t>через</a:t>
            </a:r>
            <a:r>
              <a:rPr spc="60" dirty="0"/>
              <a:t> </a:t>
            </a:r>
            <a:r>
              <a:rPr spc="-10" dirty="0"/>
              <a:t>дефіс?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075" y="1422595"/>
            <a:ext cx="7933055" cy="273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Через</a:t>
            </a:r>
            <a:r>
              <a:rPr sz="2000" b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дефіс</a:t>
            </a:r>
            <a:r>
              <a:rPr sz="2000" b="1" spc="-2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пишемо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складні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іменники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утворилися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двох </a:t>
            </a:r>
            <a:r>
              <a:rPr sz="2000" b="1" dirty="0">
                <a:latin typeface="Times New Roman"/>
                <a:cs typeface="Times New Roman"/>
              </a:rPr>
              <a:t>незалежних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іменників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між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ними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немає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сполучного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голосного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звука</a:t>
            </a:r>
            <a:r>
              <a:rPr sz="2000" spc="-1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2700" marR="6430645">
              <a:lnSpc>
                <a:spcPct val="165000"/>
              </a:lnSpc>
            </a:pPr>
            <a:r>
              <a:rPr sz="2000" dirty="0">
                <a:latin typeface="Times New Roman"/>
                <a:cs typeface="Times New Roman"/>
              </a:rPr>
              <a:t>бізнес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проєкт піар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акція фітнес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-</a:t>
            </a:r>
            <a:r>
              <a:rPr sz="2000" spc="-20" dirty="0">
                <a:latin typeface="Times New Roman"/>
                <a:cs typeface="Times New Roman"/>
              </a:rPr>
              <a:t>клуб фан</a:t>
            </a:r>
            <a:r>
              <a:rPr sz="2000" b="1" spc="-20" dirty="0">
                <a:solidFill>
                  <a:srgbClr val="CC0000"/>
                </a:solidFill>
                <a:latin typeface="Times New Roman"/>
                <a:cs typeface="Times New Roman"/>
              </a:rPr>
              <a:t>-</a:t>
            </a:r>
            <a:r>
              <a:rPr sz="2000" spc="-20" dirty="0">
                <a:latin typeface="Times New Roman"/>
                <a:cs typeface="Times New Roman"/>
              </a:rPr>
              <a:t>клуб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07735" y="3176888"/>
            <a:ext cx="562610" cy="0"/>
          </a:xfrm>
          <a:custGeom>
            <a:avLst/>
            <a:gdLst/>
            <a:ahLst/>
            <a:cxnLst/>
            <a:rect l="l" t="t" r="r" b="b"/>
            <a:pathLst>
              <a:path w="562609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5034" y="3158251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199" y="0"/>
                </a:lnTo>
              </a:path>
            </a:pathLst>
          </a:custGeom>
          <a:ln w="76199">
            <a:solidFill>
              <a:srgbClr val="B3A7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4144" y="10220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4144" y="1174425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7136667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4151" y="41214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76199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4151" y="3969099"/>
            <a:ext cx="7136765" cy="0"/>
          </a:xfrm>
          <a:custGeom>
            <a:avLst/>
            <a:gdLst/>
            <a:ahLst/>
            <a:cxnLst/>
            <a:rect l="l" t="t" r="r" b="b"/>
            <a:pathLst>
              <a:path w="7136765">
                <a:moveTo>
                  <a:pt x="0" y="0"/>
                </a:moveTo>
                <a:lnTo>
                  <a:pt x="7136667" y="0"/>
                </a:lnTo>
              </a:path>
            </a:pathLst>
          </a:custGeom>
          <a:ln w="9524">
            <a:solidFill>
              <a:srgbClr val="4DB6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66639" y="1699717"/>
            <a:ext cx="58102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8455" marR="5080" indent="-159639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1B4587"/>
                </a:solidFill>
                <a:latin typeface="Times New Roman"/>
                <a:cs typeface="Times New Roman"/>
              </a:rPr>
              <a:t>Правопис</a:t>
            </a:r>
            <a:r>
              <a:rPr sz="3600" b="1" spc="-155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1B4587"/>
                </a:solidFill>
                <a:latin typeface="Times New Roman"/>
                <a:cs typeface="Times New Roman"/>
              </a:rPr>
              <a:t>слів</a:t>
            </a:r>
            <a:r>
              <a:rPr sz="3600" b="1" spc="-155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sz="3600" b="1" spc="-10" dirty="0">
                <a:solidFill>
                  <a:srgbClr val="1B4587"/>
                </a:solidFill>
                <a:latin typeface="Times New Roman"/>
                <a:cs typeface="Times New Roman"/>
              </a:rPr>
              <a:t>іншомовного походження: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1B4587"/>
                </a:solidFill>
                <a:latin typeface="Times New Roman"/>
                <a:cs typeface="Times New Roman"/>
              </a:rPr>
              <a:t>питання</a:t>
            </a:r>
            <a:r>
              <a:rPr sz="3600" b="1" spc="-15" dirty="0">
                <a:solidFill>
                  <a:srgbClr val="1B4587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1B4587"/>
                </a:solidFill>
                <a:latin typeface="Times New Roman"/>
                <a:cs typeface="Times New Roman"/>
              </a:rPr>
              <a:t>та</a:t>
            </a:r>
            <a:r>
              <a:rPr sz="3600" b="1" spc="-10" dirty="0">
                <a:solidFill>
                  <a:srgbClr val="1B4587"/>
                </a:solidFill>
                <a:latin typeface="Times New Roman"/>
                <a:cs typeface="Times New Roman"/>
              </a:rPr>
              <a:t> відповіді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343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90" dirty="0"/>
              <a:t> </a:t>
            </a:r>
            <a:r>
              <a:rPr sz="3600" dirty="0"/>
              <a:t>правильно:</a:t>
            </a:r>
            <a:r>
              <a:rPr sz="3600" spc="-80" dirty="0"/>
              <a:t> </a:t>
            </a:r>
            <a:r>
              <a:rPr sz="3600" dirty="0"/>
              <a:t>рієлтор</a:t>
            </a:r>
            <a:r>
              <a:rPr sz="3600" spc="-85" dirty="0"/>
              <a:t> </a:t>
            </a:r>
            <a:r>
              <a:rPr sz="3600" dirty="0"/>
              <a:t>чи</a:t>
            </a:r>
            <a:r>
              <a:rPr sz="3600" spc="-85" dirty="0"/>
              <a:t> </a:t>
            </a:r>
            <a:r>
              <a:rPr sz="3600" spc="-10" dirty="0"/>
              <a:t>ріелтор?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33974" y="1277881"/>
            <a:ext cx="7621905" cy="187261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520065" algn="l"/>
              </a:tabLst>
            </a:pPr>
            <a:r>
              <a:rPr sz="2200"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sz="2200"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іншомовних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словах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після</a:t>
            </a:r>
            <a:r>
              <a:rPr sz="2200" i="1" spc="-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букв</a:t>
            </a:r>
            <a:r>
              <a:rPr sz="2200" i="1" spc="-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на</a:t>
            </a:r>
            <a:r>
              <a:rPr sz="2200" i="1" spc="-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позначення</a:t>
            </a:r>
            <a:r>
              <a:rPr sz="2200" i="1" spc="-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голосних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ь</a:t>
            </a:r>
            <a:r>
              <a:rPr sz="2200" i="1" spc="-5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і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395"/>
              </a:spcBef>
            </a:pPr>
            <a:r>
              <a:rPr sz="2200" i="1" dirty="0">
                <a:latin typeface="Times New Roman"/>
                <a:cs typeface="Times New Roman"/>
              </a:rPr>
              <a:t>апострофа</a:t>
            </a:r>
            <a:r>
              <a:rPr sz="2200" i="1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вживається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25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marL="520065" marR="6217920">
              <a:lnSpc>
                <a:spcPts val="4240"/>
              </a:lnSpc>
              <a:spcBef>
                <a:spcPts val="204"/>
              </a:spcBef>
            </a:pPr>
            <a:r>
              <a:rPr sz="2200" spc="-10" dirty="0">
                <a:latin typeface="Times New Roman"/>
                <a:cs typeface="Times New Roman"/>
              </a:rPr>
              <a:t>рі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лтор клі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нт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75" dirty="0"/>
              <a:t> </a:t>
            </a:r>
            <a:r>
              <a:rPr sz="3600" dirty="0"/>
              <a:t>правильно:</a:t>
            </a:r>
            <a:r>
              <a:rPr sz="3600" spc="-70" dirty="0"/>
              <a:t> </a:t>
            </a:r>
            <a:r>
              <a:rPr sz="3600" dirty="0"/>
              <a:t>проект</a:t>
            </a:r>
            <a:r>
              <a:rPr sz="3600" spc="-70" dirty="0"/>
              <a:t> </a:t>
            </a:r>
            <a:r>
              <a:rPr sz="3600" dirty="0"/>
              <a:t>чи</a:t>
            </a:r>
            <a:r>
              <a:rPr sz="3600" spc="-75" dirty="0"/>
              <a:t> </a:t>
            </a:r>
            <a:r>
              <a:rPr sz="3600" spc="-10" dirty="0"/>
              <a:t>проєкт?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33974" y="1277881"/>
            <a:ext cx="8272145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5080" indent="-508000">
              <a:lnSpc>
                <a:spcPct val="114999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sz="2200"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аналогією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слів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«обʼ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dirty="0">
                <a:latin typeface="Times New Roman"/>
                <a:cs typeface="Times New Roman"/>
              </a:rPr>
              <a:t>кт»,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«субʼ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кт»,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«інʼ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dirty="0">
                <a:latin typeface="Times New Roman"/>
                <a:cs typeface="Times New Roman"/>
              </a:rPr>
              <a:t>кція»,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які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мають </a:t>
            </a:r>
            <a:r>
              <a:rPr sz="2200" dirty="0">
                <a:latin typeface="Times New Roman"/>
                <a:cs typeface="Times New Roman"/>
              </a:rPr>
              <a:t>латинський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корінь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«-</a:t>
            </a:r>
            <a:r>
              <a:rPr sz="2200" b="1" spc="-10" dirty="0">
                <a:latin typeface="Times New Roman"/>
                <a:cs typeface="Times New Roman"/>
              </a:rPr>
              <a:t>ject</a:t>
            </a:r>
            <a:r>
              <a:rPr sz="2200" spc="-10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»,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єдиним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правильним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є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варіант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про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кт.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33470" marR="5080" indent="-3037840">
              <a:lnSpc>
                <a:spcPct val="101299"/>
              </a:lnSpc>
              <a:spcBef>
                <a:spcPts val="90"/>
              </a:spcBef>
            </a:pPr>
            <a:r>
              <a:rPr dirty="0"/>
              <a:t>Як</a:t>
            </a:r>
            <a:r>
              <a:rPr spc="40" dirty="0"/>
              <a:t> </a:t>
            </a:r>
            <a:r>
              <a:rPr dirty="0"/>
              <a:t>пишемо</a:t>
            </a:r>
            <a:r>
              <a:rPr spc="45" dirty="0"/>
              <a:t> </a:t>
            </a:r>
            <a:r>
              <a:rPr dirty="0"/>
              <a:t>складні</a:t>
            </a:r>
            <a:r>
              <a:rPr spc="40" dirty="0"/>
              <a:t> </a:t>
            </a:r>
            <a:r>
              <a:rPr dirty="0"/>
              <a:t>слова</a:t>
            </a:r>
            <a:r>
              <a:rPr spc="50" dirty="0"/>
              <a:t> </a:t>
            </a:r>
            <a:r>
              <a:rPr dirty="0"/>
              <a:t>з</a:t>
            </a:r>
            <a:r>
              <a:rPr spc="40" dirty="0"/>
              <a:t> </a:t>
            </a:r>
            <a:r>
              <a:rPr spc="-10" dirty="0"/>
              <a:t>компонентом онлайн?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3974" y="1328173"/>
            <a:ext cx="7247890" cy="197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sz="2200"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«Онлайн»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наступним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іменником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через</a:t>
            </a:r>
            <a:r>
              <a:rPr sz="22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дефіс</a:t>
            </a:r>
            <a:r>
              <a:rPr sz="2200" spc="-10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marL="520065" marR="4292600">
              <a:lnSpc>
                <a:spcPts val="4240"/>
              </a:lnSpc>
              <a:spcBef>
                <a:spcPts val="204"/>
              </a:spcBef>
            </a:pPr>
            <a:r>
              <a:rPr sz="2200" spc="-10" dirty="0">
                <a:latin typeface="Times New Roman"/>
                <a:cs typeface="Times New Roman"/>
              </a:rPr>
              <a:t>онлайн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200" spc="-10" dirty="0">
                <a:latin typeface="Times New Roman"/>
                <a:cs typeface="Times New Roman"/>
              </a:rPr>
              <a:t>трансляція онлайн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200" spc="-20" dirty="0">
                <a:latin typeface="Times New Roman"/>
                <a:cs typeface="Times New Roman"/>
              </a:rPr>
              <a:t>конференція </a:t>
            </a:r>
            <a:r>
              <a:rPr sz="2200" spc="-10" dirty="0">
                <a:latin typeface="Times New Roman"/>
                <a:cs typeface="Times New Roman"/>
              </a:rPr>
              <a:t>онлайн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200" spc="-25" dirty="0">
                <a:latin typeface="Times New Roman"/>
                <a:cs typeface="Times New Roman"/>
              </a:rPr>
              <a:t>чат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5444" y="56565"/>
            <a:ext cx="7153909" cy="1013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3460" marR="5080" indent="-2271395">
              <a:lnSpc>
                <a:spcPct val="101299"/>
              </a:lnSpc>
              <a:spcBef>
                <a:spcPts val="90"/>
              </a:spcBef>
            </a:pPr>
            <a:r>
              <a:rPr dirty="0"/>
              <a:t>Як</a:t>
            </a:r>
            <a:r>
              <a:rPr spc="55" dirty="0"/>
              <a:t> </a:t>
            </a:r>
            <a:r>
              <a:rPr dirty="0"/>
              <a:t>правильно</a:t>
            </a:r>
            <a:r>
              <a:rPr spc="60" dirty="0"/>
              <a:t> </a:t>
            </a:r>
            <a:r>
              <a:rPr dirty="0"/>
              <a:t>писати</a:t>
            </a:r>
            <a:r>
              <a:rPr spc="60" dirty="0"/>
              <a:t> </a:t>
            </a:r>
            <a:r>
              <a:rPr dirty="0"/>
              <a:t>назви</a:t>
            </a:r>
            <a:r>
              <a:rPr spc="55" dirty="0"/>
              <a:t> </a:t>
            </a:r>
            <a:r>
              <a:rPr spc="-10" dirty="0"/>
              <a:t>соцмереж українською?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3974" y="1171681"/>
            <a:ext cx="8247380" cy="23393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b="1" i="1" spc="-10" dirty="0">
                <a:latin typeface="Times New Roman"/>
                <a:cs typeface="Times New Roman"/>
              </a:rPr>
              <a:t>Правопис</a:t>
            </a:r>
            <a:r>
              <a:rPr sz="2200" b="1" i="1" spc="-55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2019</a:t>
            </a:r>
            <a:r>
              <a:rPr sz="2200" b="1" i="1" spc="-50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року</a:t>
            </a:r>
            <a:r>
              <a:rPr sz="2200" b="1" i="1" spc="-3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також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внормовує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написання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назв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соцмереж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395"/>
              </a:spcBef>
            </a:pPr>
            <a:r>
              <a:rPr sz="2200" dirty="0">
                <a:latin typeface="Times New Roman"/>
                <a:cs typeface="Times New Roman"/>
              </a:rPr>
              <a:t>та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інших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i="1" spc="-20" dirty="0">
                <a:latin typeface="Times New Roman"/>
                <a:cs typeface="Times New Roman"/>
              </a:rPr>
              <a:t>інтернет-</a:t>
            </a:r>
            <a:r>
              <a:rPr sz="2200" i="1" spc="-10" dirty="0">
                <a:latin typeface="Times New Roman"/>
                <a:cs typeface="Times New Roman"/>
              </a:rPr>
              <a:t>сервісів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520065" marR="170180" indent="-508000">
              <a:lnSpc>
                <a:spcPct val="114999"/>
              </a:lnSpc>
              <a:tabLst>
                <a:tab pos="520065" algn="l"/>
              </a:tabLst>
            </a:pPr>
            <a:r>
              <a:rPr sz="2200"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sz="2200"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Такі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назви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українською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мовою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згідно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норм </a:t>
            </a:r>
            <a:r>
              <a:rPr sz="2200" spc="-10" dirty="0">
                <a:latin typeface="Times New Roman"/>
                <a:cs typeface="Times New Roman"/>
              </a:rPr>
              <a:t>українського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правопису: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фейсбук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твітер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інстаграм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ютуб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CC0000"/>
                </a:solidFill>
                <a:latin typeface="Times New Roman"/>
                <a:cs typeface="Times New Roman"/>
              </a:rPr>
              <a:t>ґуґл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520065" marR="1127125" indent="-508000">
              <a:lnSpc>
                <a:spcPct val="114999"/>
              </a:lnSpc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Відмінюємо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ці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правилами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відмінювання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слів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в </a:t>
            </a:r>
            <a:r>
              <a:rPr sz="2200" spc="-10" dirty="0">
                <a:latin typeface="Times New Roman"/>
                <a:cs typeface="Times New Roman"/>
              </a:rPr>
              <a:t>українській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мові.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625" y="3644543"/>
            <a:ext cx="347823" cy="3273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645" y="3644543"/>
            <a:ext cx="347823" cy="3273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59598" y="3485113"/>
            <a:ext cx="1731010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700"/>
              </a:lnSpc>
              <a:spcBef>
                <a:spcPts val="100"/>
              </a:spcBef>
            </a:pP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інстаграм </a:t>
            </a:r>
            <a:r>
              <a:rPr sz="2200" spc="-50" dirty="0">
                <a:latin typeface="Times New Roman"/>
                <a:cs typeface="Times New Roman"/>
              </a:rPr>
              <a:t>— </a:t>
            </a:r>
            <a:r>
              <a:rPr sz="2200" spc="-10" dirty="0">
                <a:latin typeface="Times New Roman"/>
                <a:cs typeface="Times New Roman"/>
              </a:rPr>
              <a:t>фейсбука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—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625" y="4106315"/>
            <a:ext cx="347823" cy="32736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9845" y="4106315"/>
            <a:ext cx="347823" cy="32736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04820" y="3485113"/>
            <a:ext cx="5034280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8285">
              <a:lnSpc>
                <a:spcPct val="137700"/>
              </a:lnSpc>
              <a:spcBef>
                <a:spcPts val="100"/>
              </a:spcBef>
            </a:pP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інстаграмі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(місцевий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відмінок) фейсбуку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(іменники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другої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відміни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мають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1925" y="4458950"/>
            <a:ext cx="42094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Times New Roman"/>
                <a:cs typeface="Times New Roman"/>
              </a:rPr>
              <a:t>закінчення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родовому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відмінку)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17356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  <a:tabLst>
                <a:tab pos="494665" algn="l"/>
              </a:tabLst>
            </a:pPr>
            <a:r>
              <a:rPr sz="2200" spc="-50" dirty="0">
                <a:solidFill>
                  <a:srgbClr val="685D46"/>
                </a:solidFill>
                <a:latin typeface="SimSun-ExtB"/>
                <a:cs typeface="SimSun-ExtB"/>
              </a:rPr>
              <a:t>★</a:t>
            </a:r>
            <a:r>
              <a:rPr sz="2200" dirty="0">
                <a:solidFill>
                  <a:srgbClr val="685D46"/>
                </a:solidFill>
                <a:latin typeface="SimSun-ExtB"/>
                <a:cs typeface="SimSun-ExtB"/>
              </a:rPr>
              <a:t>	</a:t>
            </a:r>
            <a:r>
              <a:rPr sz="2200" spc="-10" dirty="0"/>
              <a:t>Складноскорочені</a:t>
            </a:r>
            <a:r>
              <a:rPr sz="2200" spc="-50" dirty="0"/>
              <a:t> </a:t>
            </a:r>
            <a:r>
              <a:rPr sz="2200" dirty="0"/>
              <a:t>слова</a:t>
            </a:r>
            <a:r>
              <a:rPr sz="2200" spc="-45" dirty="0"/>
              <a:t> </a:t>
            </a:r>
            <a:r>
              <a:rPr sz="2200" dirty="0"/>
              <a:t>й</a:t>
            </a:r>
            <a:r>
              <a:rPr sz="2200" spc="-45" dirty="0"/>
              <a:t> </a:t>
            </a:r>
            <a:r>
              <a:rPr sz="2200" dirty="0"/>
              <a:t>слова,</a:t>
            </a:r>
            <a:r>
              <a:rPr sz="2200" spc="-40" dirty="0"/>
              <a:t> </a:t>
            </a:r>
            <a:r>
              <a:rPr sz="2200" dirty="0"/>
              <a:t>що</a:t>
            </a:r>
            <a:r>
              <a:rPr sz="2200" spc="-40" dirty="0"/>
              <a:t> </a:t>
            </a:r>
            <a:r>
              <a:rPr sz="2200" spc="-25" dirty="0"/>
              <a:t>походять</a:t>
            </a:r>
            <a:r>
              <a:rPr sz="2200" spc="-45" dirty="0"/>
              <a:t> </a:t>
            </a:r>
            <a:r>
              <a:rPr sz="2200" dirty="0"/>
              <a:t>від</a:t>
            </a:r>
            <a:r>
              <a:rPr sz="2200" spc="-50" dirty="0"/>
              <a:t> </a:t>
            </a:r>
            <a:r>
              <a:rPr sz="2200" dirty="0"/>
              <a:t>них,</a:t>
            </a:r>
            <a:r>
              <a:rPr sz="2200" spc="-40" dirty="0"/>
              <a:t> </a:t>
            </a:r>
            <a:r>
              <a:rPr sz="2200" spc="-10" dirty="0"/>
              <a:t>пишемо</a:t>
            </a:r>
            <a:endParaRPr sz="2200">
              <a:latin typeface="SimSun-ExtB"/>
              <a:cs typeface="SimSun-ExtB"/>
            </a:endParaRPr>
          </a:p>
          <a:p>
            <a:pPr marL="494030">
              <a:lnSpc>
                <a:spcPct val="100000"/>
              </a:lnSpc>
              <a:spcBef>
                <a:spcPts val="395"/>
              </a:spcBef>
            </a:pP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разом</a:t>
            </a:r>
            <a:r>
              <a:rPr sz="2200" spc="-10" dirty="0"/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tabLst>
                <a:tab pos="4946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/>
              <a:t>Відповідно</a:t>
            </a:r>
            <a:r>
              <a:rPr sz="2200" spc="-70" dirty="0"/>
              <a:t> </a:t>
            </a:r>
            <a:r>
              <a:rPr sz="2200" dirty="0"/>
              <a:t>–</a:t>
            </a:r>
            <a:r>
              <a:rPr sz="2200" spc="-65" dirty="0"/>
              <a:t> 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штрихкод</a:t>
            </a:r>
            <a:r>
              <a:rPr sz="2200" dirty="0"/>
              <a:t>,</a:t>
            </a:r>
            <a:r>
              <a:rPr sz="2200" spc="-65" dirty="0"/>
              <a:t> </a:t>
            </a:r>
            <a:r>
              <a:rPr sz="2200" dirty="0"/>
              <a:t>бо</a:t>
            </a:r>
            <a:r>
              <a:rPr sz="2200" spc="-65" dirty="0"/>
              <a:t> </a:t>
            </a:r>
            <a:r>
              <a:rPr sz="2200" dirty="0"/>
              <a:t>штриховий</a:t>
            </a:r>
            <a:r>
              <a:rPr sz="2200" spc="-70" dirty="0"/>
              <a:t> </a:t>
            </a:r>
            <a:r>
              <a:rPr sz="2200" spc="-20" dirty="0"/>
              <a:t>код.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105" dirty="0"/>
              <a:t> </a:t>
            </a:r>
            <a:r>
              <a:rPr sz="3600" dirty="0"/>
              <a:t>правильно:</a:t>
            </a:r>
            <a:r>
              <a:rPr sz="3600" spc="-100" dirty="0"/>
              <a:t> </a:t>
            </a:r>
            <a:r>
              <a:rPr sz="3600" dirty="0"/>
              <a:t>штрихкод</a:t>
            </a:r>
            <a:r>
              <a:rPr sz="3600" spc="-105" dirty="0"/>
              <a:t> </a:t>
            </a:r>
            <a:r>
              <a:rPr sz="3600" dirty="0"/>
              <a:t>чи</a:t>
            </a:r>
            <a:r>
              <a:rPr sz="3600" spc="-100" dirty="0"/>
              <a:t> </a:t>
            </a:r>
            <a:r>
              <a:rPr sz="3600" spc="-10" dirty="0"/>
              <a:t>штрих-</a:t>
            </a:r>
            <a:r>
              <a:rPr sz="3600" spc="-20" dirty="0"/>
              <a:t>код?</a:t>
            </a:r>
            <a:endParaRPr sz="3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328173"/>
            <a:ext cx="7611745" cy="182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всіх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перший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компонент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походить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англ.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body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2200">
              <a:latin typeface="Times New Roman"/>
              <a:cs typeface="Times New Roman"/>
            </a:endParaRPr>
          </a:p>
          <a:p>
            <a:pPr marL="520065" marR="5080" indent="-508000">
              <a:lnSpc>
                <a:spcPct val="114999"/>
              </a:lnSpc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Проте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«</a:t>
            </a:r>
            <a:r>
              <a:rPr sz="2200" b="1" dirty="0">
                <a:latin typeface="Times New Roman"/>
                <a:cs typeface="Times New Roman"/>
              </a:rPr>
              <a:t>правило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дев’ятки</a:t>
            </a:r>
            <a:r>
              <a:rPr sz="2200" dirty="0">
                <a:latin typeface="Times New Roman"/>
                <a:cs typeface="Times New Roman"/>
              </a:rPr>
              <a:t>»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працює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лише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перед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наступним </a:t>
            </a:r>
            <a:r>
              <a:rPr sz="2200" dirty="0">
                <a:latin typeface="Times New Roman"/>
                <a:cs typeface="Times New Roman"/>
              </a:rPr>
              <a:t>приголосним,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перед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голосним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вживаємо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і</a:t>
            </a:r>
            <a:r>
              <a:rPr sz="2200" spc="-2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73050">
              <a:lnSpc>
                <a:spcPct val="100000"/>
              </a:lnSpc>
              <a:spcBef>
                <a:spcPts val="140"/>
              </a:spcBef>
            </a:pPr>
            <a:r>
              <a:rPr dirty="0"/>
              <a:t>Чому</a:t>
            </a:r>
            <a:r>
              <a:rPr spc="10" dirty="0"/>
              <a:t> </a:t>
            </a:r>
            <a:r>
              <a:rPr dirty="0"/>
              <a:t>бодіарт</a:t>
            </a:r>
            <a:r>
              <a:rPr spc="5" dirty="0"/>
              <a:t> </a:t>
            </a:r>
            <a:r>
              <a:rPr dirty="0"/>
              <a:t>але</a:t>
            </a:r>
            <a:r>
              <a:rPr spc="10" dirty="0"/>
              <a:t> </a:t>
            </a:r>
            <a:r>
              <a:rPr dirty="0"/>
              <a:t>бодипозитив,</a:t>
            </a:r>
            <a:r>
              <a:rPr spc="10" dirty="0"/>
              <a:t> </a:t>
            </a:r>
            <a:r>
              <a:rPr spc="-10" dirty="0"/>
              <a:t>бодибілдинг?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277881"/>
            <a:ext cx="8168640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5080" indent="-508000">
              <a:lnSpc>
                <a:spcPct val="114999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Найновіша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редакція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правопису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визначає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правильним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написання </a:t>
            </a:r>
            <a:r>
              <a:rPr sz="2200" dirty="0">
                <a:latin typeface="Times New Roman"/>
                <a:cs typeface="Times New Roman"/>
              </a:rPr>
              <a:t>слова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e-</a:t>
            </a:r>
            <a:r>
              <a:rPr sz="2200" dirty="0">
                <a:latin typeface="Times New Roman"/>
                <a:cs typeface="Times New Roman"/>
              </a:rPr>
              <a:t>mail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як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«імейл»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українською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мовою.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90" dirty="0"/>
              <a:t> </a:t>
            </a:r>
            <a:r>
              <a:rPr sz="3600" dirty="0"/>
              <a:t>правильно:</a:t>
            </a:r>
            <a:r>
              <a:rPr sz="3600" spc="-85" dirty="0"/>
              <a:t> </a:t>
            </a:r>
            <a:r>
              <a:rPr sz="3600" dirty="0"/>
              <a:t>імейл,</a:t>
            </a:r>
            <a:r>
              <a:rPr sz="3600" spc="-90" dirty="0"/>
              <a:t> </a:t>
            </a:r>
            <a:r>
              <a:rPr sz="3600" spc="-25" dirty="0"/>
              <a:t>і-</a:t>
            </a:r>
            <a:r>
              <a:rPr sz="3600" dirty="0"/>
              <a:t>мейл</a:t>
            </a:r>
            <a:r>
              <a:rPr sz="3600" spc="-85" dirty="0"/>
              <a:t> </a:t>
            </a:r>
            <a:r>
              <a:rPr sz="3600" dirty="0"/>
              <a:t>чи</a:t>
            </a:r>
            <a:r>
              <a:rPr sz="3600" spc="-90" dirty="0"/>
              <a:t> </a:t>
            </a:r>
            <a:r>
              <a:rPr sz="3600" spc="-10" dirty="0"/>
              <a:t>емейл?</a:t>
            </a:r>
            <a:endParaRPr sz="3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277881"/>
            <a:ext cx="8300084" cy="7969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цих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іншомовних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словах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перед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звуком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[</a:t>
            </a:r>
            <a:r>
              <a:rPr sz="2200" b="1" dirty="0">
                <a:latin typeface="Times New Roman"/>
                <a:cs typeface="Times New Roman"/>
              </a:rPr>
              <a:t>е</a:t>
            </a:r>
            <a:r>
              <a:rPr sz="2200" dirty="0">
                <a:latin typeface="Times New Roman"/>
                <a:cs typeface="Times New Roman"/>
              </a:rPr>
              <a:t>]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не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було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немає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звука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395"/>
              </a:spcBef>
            </a:pPr>
            <a:r>
              <a:rPr sz="2200" dirty="0">
                <a:latin typeface="Times New Roman"/>
                <a:cs typeface="Times New Roman"/>
              </a:rPr>
              <a:t>[</a:t>
            </a:r>
            <a:r>
              <a:rPr sz="2200" b="1" dirty="0">
                <a:latin typeface="Times New Roman"/>
                <a:cs typeface="Times New Roman"/>
              </a:rPr>
              <a:t>й</a:t>
            </a:r>
            <a:r>
              <a:rPr sz="2200" dirty="0">
                <a:latin typeface="Times New Roman"/>
                <a:cs typeface="Times New Roman"/>
              </a:rPr>
              <a:t>],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тому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і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вимовляємо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їх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відповідно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ало</a:t>
            </a:r>
            <a:r>
              <a:rPr sz="2200" b="1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кано</a:t>
            </a:r>
            <a:r>
              <a:rPr sz="22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130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Алое,</a:t>
            </a:r>
            <a:r>
              <a:rPr sz="3600" spc="-60" dirty="0"/>
              <a:t> </a:t>
            </a:r>
            <a:r>
              <a:rPr sz="3600" dirty="0"/>
              <a:t>каное</a:t>
            </a:r>
            <a:r>
              <a:rPr sz="3600" spc="-65" dirty="0"/>
              <a:t> </a:t>
            </a:r>
            <a:r>
              <a:rPr sz="3600" dirty="0"/>
              <a:t>чи</a:t>
            </a:r>
            <a:r>
              <a:rPr sz="3600" spc="-60" dirty="0"/>
              <a:t> </a:t>
            </a:r>
            <a:r>
              <a:rPr sz="3600" dirty="0"/>
              <a:t>алоє,</a:t>
            </a:r>
            <a:r>
              <a:rPr sz="3600" spc="-60" dirty="0"/>
              <a:t> </a:t>
            </a:r>
            <a:r>
              <a:rPr sz="3600" spc="-10" dirty="0"/>
              <a:t>каноє?</a:t>
            </a:r>
            <a:endParaRPr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277881"/>
            <a:ext cx="8128634" cy="2410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5080" indent="-508000">
              <a:lnSpc>
                <a:spcPct val="114999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складних</a:t>
            </a:r>
            <a:r>
              <a:rPr sz="2200" i="1" spc="-3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словах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яких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перша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частина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утворена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від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іменника </a:t>
            </a:r>
            <a:r>
              <a:rPr sz="2200" i="1" dirty="0">
                <a:latin typeface="Times New Roman"/>
                <a:cs typeface="Times New Roman"/>
              </a:rPr>
              <a:t>м’якої</a:t>
            </a:r>
            <a:r>
              <a:rPr sz="2200" i="1" spc="-6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групи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сполучним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звуком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45" dirty="0">
                <a:latin typeface="Times New Roman"/>
                <a:cs typeface="Times New Roman"/>
              </a:rPr>
              <a:t>буде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22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b="1" dirty="0">
                <a:latin typeface="Times New Roman"/>
                <a:cs typeface="Times New Roman"/>
              </a:rPr>
              <a:t>графічно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b="1" spc="-25" dirty="0">
                <a:latin typeface="Times New Roman"/>
                <a:cs typeface="Times New Roman"/>
              </a:rPr>
              <a:t>)</a:t>
            </a:r>
            <a:r>
              <a:rPr sz="2200" spc="-25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  <a:p>
            <a:pPr marL="520065" marR="6049645">
              <a:lnSpc>
                <a:spcPts val="4240"/>
              </a:lnSpc>
              <a:spcBef>
                <a:spcPts val="204"/>
              </a:spcBef>
            </a:pPr>
            <a:r>
              <a:rPr sz="2200" spc="-10" dirty="0">
                <a:latin typeface="Times New Roman"/>
                <a:cs typeface="Times New Roman"/>
              </a:rPr>
              <a:t>хімі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терапія кра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знавство бо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є</a:t>
            </a:r>
            <a:r>
              <a:rPr sz="2200" spc="-10" dirty="0">
                <a:latin typeface="Times New Roman"/>
                <a:cs typeface="Times New Roman"/>
              </a:rPr>
              <a:t>здатність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140"/>
              </a:spcBef>
            </a:pPr>
            <a:r>
              <a:rPr dirty="0"/>
              <a:t>Як</a:t>
            </a:r>
            <a:r>
              <a:rPr spc="90" dirty="0"/>
              <a:t> </a:t>
            </a:r>
            <a:r>
              <a:rPr dirty="0"/>
              <a:t>правильно:</a:t>
            </a:r>
            <a:r>
              <a:rPr spc="100" dirty="0"/>
              <a:t> </a:t>
            </a:r>
            <a:r>
              <a:rPr dirty="0"/>
              <a:t>хімієтерапія</a:t>
            </a:r>
            <a:r>
              <a:rPr spc="95" dirty="0"/>
              <a:t> </a:t>
            </a:r>
            <a:r>
              <a:rPr dirty="0"/>
              <a:t>чи</a:t>
            </a:r>
            <a:r>
              <a:rPr spc="95" dirty="0"/>
              <a:t> </a:t>
            </a:r>
            <a:r>
              <a:rPr spc="-10" dirty="0"/>
              <a:t>хіміотерапія?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625" y="2761137"/>
            <a:ext cx="347823" cy="3273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4625" y="3306728"/>
            <a:ext cx="347823" cy="3273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4625" y="3852320"/>
            <a:ext cx="347823" cy="32736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3974" y="1033512"/>
            <a:ext cx="8157845" cy="314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5080" indent="-508000">
              <a:lnSpc>
                <a:spcPct val="14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Нова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редакція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українського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правопису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взагалі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не</a:t>
            </a:r>
            <a:r>
              <a:rPr sz="2200" spc="-5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CC0000"/>
                </a:solidFill>
                <a:latin typeface="Times New Roman"/>
                <a:cs typeface="Times New Roman"/>
              </a:rPr>
              <a:t>рекомендує </a:t>
            </a:r>
            <a:r>
              <a:rPr sz="2200" spc="-10" dirty="0">
                <a:latin typeface="Times New Roman"/>
                <a:cs typeface="Times New Roman"/>
              </a:rPr>
              <a:t>поєднувати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компонент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топ-</a:t>
            </a:r>
            <a:r>
              <a:rPr sz="2200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CC0000"/>
                </a:solidFill>
                <a:latin typeface="Times New Roman"/>
                <a:cs typeface="Times New Roman"/>
              </a:rPr>
              <a:t>з</a:t>
            </a:r>
            <a:r>
              <a:rPr sz="2200" spc="-6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CC0000"/>
                </a:solidFill>
                <a:latin typeface="Times New Roman"/>
                <a:cs typeface="Times New Roman"/>
              </a:rPr>
              <a:t>числівниками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200">
              <a:latin typeface="Times New Roman"/>
              <a:cs typeface="Times New Roman"/>
            </a:endParaRPr>
          </a:p>
          <a:p>
            <a:pPr marL="937894">
              <a:lnSpc>
                <a:spcPct val="100000"/>
              </a:lnSpc>
            </a:pPr>
            <a:r>
              <a:rPr sz="2200" spc="-60" dirty="0">
                <a:latin typeface="Times New Roman"/>
                <a:cs typeface="Times New Roman"/>
              </a:rPr>
              <a:t>Топ-</a:t>
            </a:r>
            <a:r>
              <a:rPr sz="2200" dirty="0">
                <a:latin typeface="Times New Roman"/>
                <a:cs typeface="Times New Roman"/>
              </a:rPr>
              <a:t>5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фільмів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2024 </a:t>
            </a:r>
            <a:r>
              <a:rPr sz="2200" spc="-20" dirty="0">
                <a:latin typeface="Times New Roman"/>
                <a:cs typeface="Times New Roman"/>
              </a:rPr>
              <a:t>року</a:t>
            </a:r>
            <a:endParaRPr sz="2200">
              <a:latin typeface="Times New Roman"/>
              <a:cs typeface="Times New Roman"/>
            </a:endParaRPr>
          </a:p>
          <a:p>
            <a:pPr marL="937894">
              <a:lnSpc>
                <a:spcPct val="100000"/>
              </a:lnSpc>
              <a:spcBef>
                <a:spcPts val="1655"/>
              </a:spcBef>
            </a:pPr>
            <a:r>
              <a:rPr sz="2200" dirty="0">
                <a:latin typeface="Times New Roman"/>
                <a:cs typeface="Times New Roman"/>
              </a:rPr>
              <a:t>5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найкращих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фільмів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2024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року</a:t>
            </a:r>
            <a:endParaRPr sz="2200">
              <a:latin typeface="Times New Roman"/>
              <a:cs typeface="Times New Roman"/>
            </a:endParaRPr>
          </a:p>
          <a:p>
            <a:pPr marL="937894">
              <a:lnSpc>
                <a:spcPct val="100000"/>
              </a:lnSpc>
              <a:spcBef>
                <a:spcPts val="1660"/>
              </a:spcBef>
            </a:pPr>
            <a:r>
              <a:rPr sz="2200" dirty="0">
                <a:latin typeface="Times New Roman"/>
                <a:cs typeface="Times New Roman"/>
              </a:rPr>
              <a:t>Рейтинг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п’яти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найкращих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фільмів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2024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року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21060" y="278586"/>
            <a:ext cx="6501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95" dirty="0"/>
              <a:t> </a:t>
            </a:r>
            <a:r>
              <a:rPr sz="3600" dirty="0"/>
              <a:t>правильно:</a:t>
            </a:r>
            <a:r>
              <a:rPr sz="3600" spc="-85" dirty="0"/>
              <a:t> </a:t>
            </a:r>
            <a:r>
              <a:rPr sz="3600" spc="-55" dirty="0"/>
              <a:t>Топ-</a:t>
            </a:r>
            <a:r>
              <a:rPr sz="3600" dirty="0"/>
              <a:t>5</a:t>
            </a:r>
            <a:r>
              <a:rPr sz="3600" spc="-85" dirty="0"/>
              <a:t> </a:t>
            </a:r>
            <a:r>
              <a:rPr sz="3600" dirty="0"/>
              <a:t>чи</a:t>
            </a:r>
            <a:r>
              <a:rPr sz="3600" spc="-95" dirty="0"/>
              <a:t> </a:t>
            </a:r>
            <a:r>
              <a:rPr sz="3600" dirty="0"/>
              <a:t>Топ</a:t>
            </a:r>
            <a:r>
              <a:rPr sz="3600" spc="-90" dirty="0"/>
              <a:t> </a:t>
            </a:r>
            <a:r>
              <a:rPr sz="3600" spc="-25" dirty="0"/>
              <a:t>5?</a:t>
            </a:r>
            <a:endParaRPr sz="3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1279084"/>
            <a:ext cx="8117205" cy="203708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Якщо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це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компонент</a:t>
            </a:r>
            <a:r>
              <a:rPr sz="2200" i="1" spc="-3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власної</a:t>
            </a:r>
            <a:r>
              <a:rPr sz="2200" i="1" spc="-2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назви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то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стріт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з</a:t>
            </a:r>
            <a:r>
              <a:rPr sz="22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літерою</a:t>
            </a:r>
            <a:r>
              <a:rPr sz="22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1320"/>
              </a:spcBef>
            </a:pPr>
            <a:r>
              <a:rPr sz="2200" spc="-20" dirty="0">
                <a:latin typeface="Times New Roman"/>
                <a:cs typeface="Times New Roman"/>
              </a:rPr>
              <a:t>(ближче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оригінального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звучання).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Якщо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це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компонент</a:t>
            </a:r>
            <a:r>
              <a:rPr sz="2200" i="1" spc="-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загальної</a:t>
            </a:r>
            <a:r>
              <a:rPr sz="2200" i="1" spc="-45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назви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стрит</a:t>
            </a:r>
            <a:r>
              <a:rPr sz="2200" b="1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згідно</a:t>
            </a:r>
            <a:endParaRPr sz="220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  <a:spcBef>
                <a:spcPts val="1320"/>
              </a:spcBef>
            </a:pPr>
            <a:r>
              <a:rPr sz="2200" dirty="0">
                <a:latin typeface="Times New Roman"/>
                <a:cs typeface="Times New Roman"/>
              </a:rPr>
              <a:t>«</a:t>
            </a:r>
            <a:r>
              <a:rPr sz="2200" b="1" dirty="0">
                <a:solidFill>
                  <a:srgbClr val="0000FF"/>
                </a:solidFill>
                <a:latin typeface="Times New Roman"/>
                <a:cs typeface="Times New Roman"/>
              </a:rPr>
              <a:t>правила</a:t>
            </a:r>
            <a:r>
              <a:rPr sz="22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дев’ятки</a:t>
            </a:r>
            <a:r>
              <a:rPr sz="2200" spc="-10" dirty="0">
                <a:latin typeface="Times New Roman"/>
                <a:cs typeface="Times New Roman"/>
              </a:rPr>
              <a:t>».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7015" y="194790"/>
            <a:ext cx="5770880" cy="1013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09600" marR="5080" indent="-597535">
              <a:lnSpc>
                <a:spcPct val="101299"/>
              </a:lnSpc>
              <a:spcBef>
                <a:spcPts val="90"/>
              </a:spcBef>
            </a:pPr>
            <a:r>
              <a:rPr dirty="0"/>
              <a:t>Чому</a:t>
            </a:r>
            <a:r>
              <a:rPr spc="-45" dirty="0"/>
              <a:t> </a:t>
            </a:r>
            <a:r>
              <a:rPr dirty="0"/>
              <a:t>Бейкер-стріт,</a:t>
            </a:r>
            <a:r>
              <a:rPr spc="-40" dirty="0"/>
              <a:t> </a:t>
            </a:r>
            <a:r>
              <a:rPr dirty="0"/>
              <a:t>Волл-</a:t>
            </a:r>
            <a:r>
              <a:rPr spc="-10" dirty="0"/>
              <a:t>стріт, </a:t>
            </a:r>
            <a:r>
              <a:rPr dirty="0"/>
              <a:t>але</a:t>
            </a:r>
            <a:r>
              <a:rPr spc="-70" dirty="0"/>
              <a:t> </a:t>
            </a:r>
            <a:r>
              <a:rPr dirty="0"/>
              <a:t>стритфуд,</a:t>
            </a:r>
            <a:r>
              <a:rPr spc="-60" dirty="0"/>
              <a:t> </a:t>
            </a:r>
            <a:r>
              <a:rPr spc="-10" dirty="0"/>
              <a:t>стритарт?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974" y="797433"/>
            <a:ext cx="8377555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402590" indent="-508000">
              <a:lnSpc>
                <a:spcPct val="15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Слово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госпіс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0000"/>
                </a:solidFill>
                <a:latin typeface="Times New Roman"/>
                <a:cs typeface="Times New Roman"/>
              </a:rPr>
              <a:t>Г</a:t>
            </a:r>
            <a:r>
              <a:rPr sz="22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початку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(раніше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було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хоспіс);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при </a:t>
            </a:r>
            <a:r>
              <a:rPr sz="2200" dirty="0">
                <a:latin typeface="Times New Roman"/>
                <a:cs typeface="Times New Roman"/>
              </a:rPr>
              <a:t>цьому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FF0000"/>
                </a:solidFill>
                <a:latin typeface="Times New Roman"/>
                <a:cs typeface="Times New Roman"/>
              </a:rPr>
              <a:t>інші</a:t>
            </a:r>
            <a:r>
              <a:rPr sz="2200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схожі</a:t>
            </a:r>
            <a:r>
              <a:rPr sz="2200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запозичені</a:t>
            </a:r>
            <a:r>
              <a:rPr sz="2200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dirty="0">
                <a:solidFill>
                  <a:srgbClr val="FF0000"/>
                </a:solidFill>
                <a:latin typeface="Times New Roman"/>
                <a:cs typeface="Times New Roman"/>
              </a:rPr>
              <a:t>слова</a:t>
            </a:r>
            <a:r>
              <a:rPr sz="22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надалі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пишемо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через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Х</a:t>
            </a:r>
            <a:r>
              <a:rPr sz="2200" spc="-2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520065" marR="5080" indent="-508000">
              <a:lnSpc>
                <a:spcPct val="150000"/>
              </a:lnSpc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Хіт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хайп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хобі</a:t>
            </a:r>
            <a:r>
              <a:rPr sz="2200" dirty="0">
                <a:latin typeface="Times New Roman"/>
                <a:cs typeface="Times New Roman"/>
              </a:rPr>
              <a:t>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хокей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логікою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усі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ці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слова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слід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було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б </a:t>
            </a:r>
            <a:r>
              <a:rPr sz="2200" dirty="0">
                <a:latin typeface="Times New Roman"/>
                <a:cs typeface="Times New Roman"/>
              </a:rPr>
              <a:t>вимовляти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й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писати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через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г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(гіт,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гайп,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гобі,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гокей).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Порівняйте: </a:t>
            </a:r>
            <a:r>
              <a:rPr sz="2200" b="1" dirty="0">
                <a:latin typeface="Times New Roman"/>
                <a:cs typeface="Times New Roman"/>
              </a:rPr>
              <a:t>hotel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готель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(а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не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хотель),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hospital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госпіталь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(а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не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хоспіталь).</a:t>
            </a:r>
            <a:endParaRPr sz="2200">
              <a:latin typeface="Times New Roman"/>
              <a:cs typeface="Times New Roman"/>
            </a:endParaRPr>
          </a:p>
          <a:p>
            <a:pPr marL="520065" marR="281940" indent="-508000">
              <a:lnSpc>
                <a:spcPct val="150000"/>
              </a:lnSpc>
              <a:tabLst>
                <a:tab pos="520065" algn="l"/>
              </a:tabLst>
            </a:pPr>
            <a:r>
              <a:rPr sz="2200" spc="-50" dirty="0">
                <a:latin typeface="SimSun-ExtB"/>
                <a:cs typeface="SimSun-ExtB"/>
              </a:rPr>
              <a:t>★</a:t>
            </a:r>
            <a:r>
              <a:rPr sz="2200" dirty="0">
                <a:latin typeface="SimSun-ExtB"/>
                <a:cs typeface="SimSun-ExtB"/>
              </a:rPr>
              <a:t>	</a:t>
            </a:r>
            <a:r>
              <a:rPr sz="2200" dirty="0">
                <a:latin typeface="Times New Roman"/>
                <a:cs typeface="Times New Roman"/>
              </a:rPr>
              <a:t>Іншомовне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[</a:t>
            </a:r>
            <a:r>
              <a:rPr sz="2200" b="1" dirty="0">
                <a:latin typeface="Times New Roman"/>
                <a:cs typeface="Times New Roman"/>
              </a:rPr>
              <a:t>h</a:t>
            </a:r>
            <a:r>
              <a:rPr sz="2200" dirty="0">
                <a:latin typeface="Times New Roman"/>
                <a:cs typeface="Times New Roman"/>
              </a:rPr>
              <a:t>]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мало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б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передаватися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українським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[</a:t>
            </a:r>
            <a:r>
              <a:rPr sz="2200" b="1" dirty="0">
                <a:latin typeface="Times New Roman"/>
                <a:cs typeface="Times New Roman"/>
              </a:rPr>
              <a:t>г</a:t>
            </a:r>
            <a:r>
              <a:rPr sz="2200" dirty="0">
                <a:latin typeface="Times New Roman"/>
                <a:cs typeface="Times New Roman"/>
              </a:rPr>
              <a:t>],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але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нова </a:t>
            </a:r>
            <a:r>
              <a:rPr sz="2200" b="1" dirty="0">
                <a:latin typeface="Times New Roman"/>
                <a:cs typeface="Times New Roman"/>
              </a:rPr>
              <a:t>редакція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правопису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2019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року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змінила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поки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тільки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написання </a:t>
            </a:r>
            <a:r>
              <a:rPr sz="2200" dirty="0">
                <a:latin typeface="Times New Roman"/>
                <a:cs typeface="Times New Roman"/>
              </a:rPr>
              <a:t>слова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хоспіс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госпіс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0759" y="192961"/>
            <a:ext cx="66808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Як</a:t>
            </a:r>
            <a:r>
              <a:rPr sz="3600" spc="-110" dirty="0"/>
              <a:t> </a:t>
            </a:r>
            <a:r>
              <a:rPr sz="3600" dirty="0"/>
              <a:t>правильно:</a:t>
            </a:r>
            <a:r>
              <a:rPr sz="3600" spc="-100" dirty="0"/>
              <a:t> </a:t>
            </a:r>
            <a:r>
              <a:rPr sz="3600" spc="-10" dirty="0"/>
              <a:t>хоспіс</a:t>
            </a:r>
            <a:r>
              <a:rPr sz="3600" spc="-110" dirty="0"/>
              <a:t> </a:t>
            </a:r>
            <a:r>
              <a:rPr sz="3600" dirty="0"/>
              <a:t>чи</a:t>
            </a:r>
            <a:r>
              <a:rPr sz="3600" spc="-105" dirty="0"/>
              <a:t> </a:t>
            </a:r>
            <a:r>
              <a:rPr sz="3600" spc="-10" dirty="0"/>
              <a:t>госпіс?</a:t>
            </a:r>
            <a:endParaRPr sz="3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721" y="202790"/>
            <a:ext cx="8429625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Уніфікація</a:t>
            </a:r>
            <a:r>
              <a:rPr spc="45" dirty="0"/>
              <a:t> </a:t>
            </a:r>
            <a:r>
              <a:rPr dirty="0"/>
              <a:t>іноземних</a:t>
            </a:r>
            <a:r>
              <a:rPr spc="55" dirty="0"/>
              <a:t> </a:t>
            </a:r>
            <a:r>
              <a:rPr dirty="0"/>
              <a:t>слів</a:t>
            </a:r>
            <a:r>
              <a:rPr spc="45" dirty="0"/>
              <a:t> </a:t>
            </a:r>
            <a:r>
              <a:rPr dirty="0"/>
              <a:t>в</a:t>
            </a:r>
            <a:r>
              <a:rPr spc="50" dirty="0"/>
              <a:t> </a:t>
            </a:r>
            <a:r>
              <a:rPr dirty="0"/>
              <a:t>українській</a:t>
            </a:r>
            <a:r>
              <a:rPr spc="50" dirty="0"/>
              <a:t> </a:t>
            </a:r>
            <a:r>
              <a:rPr spc="-20" dirty="0"/>
              <a:t>мові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94665" marR="5080" indent="-482600" algn="just">
              <a:lnSpc>
                <a:spcPts val="2520"/>
              </a:lnSpc>
              <a:spcBef>
                <a:spcPts val="85"/>
              </a:spcBef>
            </a:pPr>
            <a:r>
              <a:rPr dirty="0">
                <a:latin typeface="SimSun-ExtB"/>
                <a:cs typeface="SimSun-ExtB"/>
              </a:rPr>
              <a:t>★</a:t>
            </a:r>
            <a:r>
              <a:rPr spc="-175" dirty="0">
                <a:latin typeface="SimSun-ExtB"/>
                <a:cs typeface="SimSun-ExtB"/>
              </a:rPr>
              <a:t>  </a:t>
            </a:r>
            <a:r>
              <a:rPr dirty="0"/>
              <a:t>На</a:t>
            </a:r>
            <a:r>
              <a:rPr spc="-35" dirty="0"/>
              <a:t> </a:t>
            </a:r>
            <a:r>
              <a:rPr spc="-25" dirty="0"/>
              <a:t>початковому</a:t>
            </a:r>
            <a:r>
              <a:rPr spc="-40" dirty="0"/>
              <a:t> </a:t>
            </a:r>
            <a:r>
              <a:rPr dirty="0"/>
              <a:t>етапі</a:t>
            </a:r>
            <a:r>
              <a:rPr spc="-40" dirty="0"/>
              <a:t> </a:t>
            </a:r>
            <a:r>
              <a:rPr spc="-25" dirty="0"/>
              <a:t>входження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dirty="0"/>
              <a:t>мову</a:t>
            </a:r>
            <a:r>
              <a:rPr spc="-40" dirty="0"/>
              <a:t> </a:t>
            </a:r>
            <a:r>
              <a:rPr dirty="0"/>
              <a:t>іншомовні</a:t>
            </a:r>
            <a:r>
              <a:rPr spc="-40" dirty="0"/>
              <a:t> </a:t>
            </a:r>
            <a:r>
              <a:rPr dirty="0"/>
              <a:t>слова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dirty="0"/>
              <a:t>цій</a:t>
            </a:r>
            <a:r>
              <a:rPr spc="-45" dirty="0"/>
              <a:t> </a:t>
            </a:r>
            <a:r>
              <a:rPr dirty="0"/>
              <a:t>мові</a:t>
            </a:r>
            <a:r>
              <a:rPr spc="-40" dirty="0"/>
              <a:t> </a:t>
            </a:r>
            <a:r>
              <a:rPr spc="-50" dirty="0"/>
              <a:t>є </a:t>
            </a:r>
            <a:r>
              <a:rPr b="1" dirty="0">
                <a:solidFill>
                  <a:srgbClr val="CC0000"/>
                </a:solidFill>
                <a:latin typeface="Times New Roman"/>
                <a:cs typeface="Times New Roman"/>
              </a:rPr>
              <a:t>неологізмами</a:t>
            </a:r>
            <a:r>
              <a:rPr dirty="0"/>
              <a:t>.</a:t>
            </a:r>
            <a:r>
              <a:rPr spc="-40" dirty="0"/>
              <a:t> </a:t>
            </a:r>
            <a:r>
              <a:rPr dirty="0"/>
              <a:t>Часто</a:t>
            </a:r>
            <a:r>
              <a:rPr spc="-35" dirty="0"/>
              <a:t> </a:t>
            </a:r>
            <a:r>
              <a:rPr dirty="0"/>
              <a:t>ми</a:t>
            </a:r>
            <a:r>
              <a:rPr spc="-40" dirty="0"/>
              <a:t> </a:t>
            </a:r>
            <a:r>
              <a:rPr dirty="0"/>
              <a:t>їх</a:t>
            </a:r>
            <a:r>
              <a:rPr spc="-35" dirty="0"/>
              <a:t> </a:t>
            </a:r>
            <a:r>
              <a:rPr spc="-10" dirty="0"/>
              <a:t>приймаємо,</a:t>
            </a:r>
            <a:r>
              <a:rPr spc="-35" dirty="0"/>
              <a:t> </a:t>
            </a:r>
            <a:r>
              <a:rPr dirty="0"/>
              <a:t>бо</a:t>
            </a:r>
            <a:r>
              <a:rPr spc="-35" dirty="0"/>
              <a:t> </a:t>
            </a:r>
            <a:r>
              <a:rPr dirty="0"/>
              <a:t>не</a:t>
            </a:r>
            <a:r>
              <a:rPr spc="-40" dirty="0"/>
              <a:t> </a:t>
            </a:r>
            <a:r>
              <a:rPr spc="-25" dirty="0"/>
              <a:t>використовуємо</a:t>
            </a:r>
            <a:r>
              <a:rPr spc="-40" dirty="0"/>
              <a:t> </a:t>
            </a:r>
            <a:r>
              <a:rPr spc="-10" dirty="0"/>
              <a:t>засоби </a:t>
            </a:r>
            <a:r>
              <a:rPr dirty="0"/>
              <a:t>власної</a:t>
            </a:r>
            <a:r>
              <a:rPr spc="-60" dirty="0"/>
              <a:t> </a:t>
            </a:r>
            <a:r>
              <a:rPr dirty="0"/>
              <a:t>мови</a:t>
            </a:r>
            <a:r>
              <a:rPr spc="-60" dirty="0"/>
              <a:t> </a:t>
            </a:r>
            <a:r>
              <a:rPr dirty="0"/>
              <a:t>для</a:t>
            </a:r>
            <a:r>
              <a:rPr spc="-60" dirty="0"/>
              <a:t> </a:t>
            </a:r>
            <a:r>
              <a:rPr spc="-10" dirty="0"/>
              <a:t>називання</a:t>
            </a:r>
            <a:r>
              <a:rPr spc="-60" dirty="0"/>
              <a:t> </a:t>
            </a:r>
            <a:r>
              <a:rPr dirty="0"/>
              <a:t>нових</a:t>
            </a:r>
            <a:r>
              <a:rPr spc="-55" dirty="0"/>
              <a:t> </a:t>
            </a:r>
            <a:r>
              <a:rPr dirty="0"/>
              <a:t>явищ</a:t>
            </a:r>
            <a:r>
              <a:rPr spc="-50" dirty="0"/>
              <a:t> </a:t>
            </a:r>
            <a:r>
              <a:rPr dirty="0"/>
              <a:t>чи</a:t>
            </a:r>
            <a:r>
              <a:rPr spc="-60" dirty="0"/>
              <a:t> </a:t>
            </a:r>
            <a:r>
              <a:rPr spc="-10" dirty="0"/>
              <a:t>предметів.</a:t>
            </a:r>
          </a:p>
          <a:p>
            <a:pPr>
              <a:lnSpc>
                <a:spcPct val="100000"/>
              </a:lnSpc>
              <a:spcBef>
                <a:spcPts val="1315"/>
              </a:spcBef>
            </a:pPr>
            <a:endParaRPr spc="-10" dirty="0"/>
          </a:p>
          <a:p>
            <a:pPr marL="494665" marR="202565" indent="-482600">
              <a:lnSpc>
                <a:spcPct val="105000"/>
              </a:lnSpc>
              <a:tabLst>
                <a:tab pos="494665" algn="l"/>
              </a:tabLst>
            </a:pPr>
            <a:r>
              <a:rPr spc="-50" dirty="0">
                <a:latin typeface="SimSun-ExtB"/>
                <a:cs typeface="SimSun-ExtB"/>
              </a:rPr>
              <a:t>★</a:t>
            </a:r>
            <a:r>
              <a:rPr dirty="0">
                <a:latin typeface="SimSun-ExtB"/>
                <a:cs typeface="SimSun-ExtB"/>
              </a:rPr>
              <a:t>	</a:t>
            </a:r>
            <a:r>
              <a:rPr dirty="0"/>
              <a:t>Дехто</a:t>
            </a:r>
            <a:r>
              <a:rPr spc="-45" dirty="0"/>
              <a:t> </a:t>
            </a:r>
            <a:r>
              <a:rPr dirty="0"/>
              <a:t>вважає,</a:t>
            </a:r>
            <a:r>
              <a:rPr spc="-45" dirty="0"/>
              <a:t> </a:t>
            </a:r>
            <a:r>
              <a:rPr dirty="0"/>
              <a:t>що</a:t>
            </a:r>
            <a:r>
              <a:rPr spc="-40" dirty="0"/>
              <a:t> </a:t>
            </a:r>
            <a:r>
              <a:rPr dirty="0"/>
              <a:t>іноземні</a:t>
            </a:r>
            <a:r>
              <a:rPr spc="-50" dirty="0"/>
              <a:t> </a:t>
            </a:r>
            <a:r>
              <a:rPr dirty="0"/>
              <a:t>слова</a:t>
            </a:r>
            <a:r>
              <a:rPr spc="-4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spc="-10" dirty="0"/>
              <a:t>українській</a:t>
            </a:r>
            <a:r>
              <a:rPr spc="-45" dirty="0"/>
              <a:t> </a:t>
            </a:r>
            <a:r>
              <a:rPr dirty="0"/>
              <a:t>мові</a:t>
            </a:r>
            <a:r>
              <a:rPr spc="-50" dirty="0"/>
              <a:t> </a:t>
            </a:r>
            <a:r>
              <a:rPr dirty="0"/>
              <a:t>треба</a:t>
            </a:r>
            <a:r>
              <a:rPr spc="-45" dirty="0"/>
              <a:t> </a:t>
            </a:r>
            <a:r>
              <a:rPr spc="-10" dirty="0"/>
              <a:t>писати приблизно</a:t>
            </a:r>
            <a:r>
              <a:rPr spc="-65" dirty="0"/>
              <a:t> </a:t>
            </a:r>
            <a:r>
              <a:rPr dirty="0"/>
              <a:t>так,</a:t>
            </a:r>
            <a:r>
              <a:rPr spc="-60" dirty="0"/>
              <a:t> </a:t>
            </a:r>
            <a:r>
              <a:rPr dirty="0"/>
              <a:t>як</a:t>
            </a:r>
            <a:r>
              <a:rPr spc="-65" dirty="0"/>
              <a:t> </a:t>
            </a:r>
            <a:r>
              <a:rPr dirty="0"/>
              <a:t>вони</a:t>
            </a:r>
            <a:r>
              <a:rPr spc="-65" dirty="0"/>
              <a:t> </a:t>
            </a:r>
            <a:r>
              <a:rPr dirty="0"/>
              <a:t>пишуться</a:t>
            </a:r>
            <a:r>
              <a:rPr spc="-65" dirty="0"/>
              <a:t> </a:t>
            </a:r>
            <a:r>
              <a:rPr dirty="0"/>
              <a:t>мовою</a:t>
            </a:r>
            <a:r>
              <a:rPr spc="-65" dirty="0"/>
              <a:t> </a:t>
            </a:r>
            <a:r>
              <a:rPr spc="-25" dirty="0"/>
              <a:t>оригіналу.</a:t>
            </a:r>
            <a:r>
              <a:rPr spc="-60" dirty="0"/>
              <a:t> </a:t>
            </a:r>
            <a:r>
              <a:rPr spc="-10" dirty="0"/>
              <a:t>Насправді</a:t>
            </a:r>
            <a:r>
              <a:rPr spc="-65" dirty="0"/>
              <a:t> </a:t>
            </a:r>
            <a:r>
              <a:rPr spc="-25" dirty="0"/>
              <a:t>всі </a:t>
            </a:r>
            <a:r>
              <a:rPr dirty="0"/>
              <a:t>іноземні</a:t>
            </a:r>
            <a:r>
              <a:rPr spc="-65" dirty="0"/>
              <a:t> </a:t>
            </a:r>
            <a:r>
              <a:rPr dirty="0"/>
              <a:t>слова</a:t>
            </a:r>
            <a:r>
              <a:rPr spc="-55" dirty="0"/>
              <a:t> </a:t>
            </a:r>
            <a:r>
              <a:rPr i="1" spc="-10" dirty="0">
                <a:solidFill>
                  <a:srgbClr val="CC0000"/>
                </a:solidFill>
                <a:latin typeface="Times New Roman"/>
                <a:cs typeface="Times New Roman"/>
              </a:rPr>
              <a:t>поступово</a:t>
            </a:r>
            <a:r>
              <a:rPr i="1" spc="-6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i="1" spc="-10" dirty="0">
                <a:solidFill>
                  <a:srgbClr val="CC0000"/>
                </a:solidFill>
                <a:latin typeface="Times New Roman"/>
                <a:cs typeface="Times New Roman"/>
              </a:rPr>
              <a:t>асимілюються</a:t>
            </a:r>
            <a:r>
              <a:rPr i="1" spc="-5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>в</a:t>
            </a:r>
            <a:r>
              <a:rPr spc="-65" dirty="0"/>
              <a:t> </a:t>
            </a:r>
            <a:r>
              <a:rPr spc="-10" dirty="0"/>
              <a:t>українську</a:t>
            </a:r>
            <a:r>
              <a:rPr spc="-60" dirty="0"/>
              <a:t> </a:t>
            </a:r>
            <a:r>
              <a:rPr dirty="0"/>
              <a:t>мову</a:t>
            </a:r>
            <a:r>
              <a:rPr spc="-60" dirty="0"/>
              <a:t> </a:t>
            </a:r>
            <a:r>
              <a:rPr spc="-50" dirty="0"/>
              <a:t>і </a:t>
            </a:r>
            <a:r>
              <a:rPr spc="-20" dirty="0"/>
              <a:t>вживаються</a:t>
            </a:r>
            <a:r>
              <a:rPr spc="-40" dirty="0"/>
              <a:t> </a:t>
            </a:r>
            <a:r>
              <a:rPr dirty="0"/>
              <a:t>за</a:t>
            </a:r>
            <a:r>
              <a:rPr spc="-35" dirty="0"/>
              <a:t> </a:t>
            </a:r>
            <a:r>
              <a:rPr spc="-10" dirty="0"/>
              <a:t>правилами</a:t>
            </a:r>
            <a:r>
              <a:rPr spc="-35" dirty="0"/>
              <a:t> </a:t>
            </a:r>
            <a:r>
              <a:rPr dirty="0"/>
              <a:t>нашої</a:t>
            </a:r>
            <a:r>
              <a:rPr spc="-35" dirty="0"/>
              <a:t> </a:t>
            </a:r>
            <a:r>
              <a:rPr dirty="0"/>
              <a:t>мови,</a:t>
            </a:r>
            <a:r>
              <a:rPr spc="-30" dirty="0"/>
              <a:t> </a:t>
            </a:r>
            <a:r>
              <a:rPr dirty="0"/>
              <a:t>так</a:t>
            </a:r>
            <a:r>
              <a:rPr spc="-35" dirty="0"/>
              <a:t> </a:t>
            </a:r>
            <a:r>
              <a:rPr dirty="0"/>
              <a:t>само</a:t>
            </a:r>
            <a:r>
              <a:rPr spc="-30" dirty="0"/>
              <a:t> </a:t>
            </a:r>
            <a:r>
              <a:rPr dirty="0"/>
              <a:t>як</a:t>
            </a:r>
            <a:r>
              <a:rPr spc="-35" dirty="0"/>
              <a:t> </a:t>
            </a:r>
            <a:r>
              <a:rPr dirty="0"/>
              <a:t>іноземні</a:t>
            </a:r>
            <a:r>
              <a:rPr spc="-35" dirty="0"/>
              <a:t> </a:t>
            </a:r>
            <a:r>
              <a:rPr dirty="0"/>
              <a:t>слова</a:t>
            </a:r>
            <a:r>
              <a:rPr spc="-35" dirty="0"/>
              <a:t> </a:t>
            </a:r>
            <a:r>
              <a:rPr spc="-50" dirty="0"/>
              <a:t>в </a:t>
            </a:r>
            <a:r>
              <a:rPr spc="-55" dirty="0"/>
              <a:t>будь-</a:t>
            </a:r>
            <a:r>
              <a:rPr dirty="0"/>
              <a:t>якій</a:t>
            </a:r>
            <a:r>
              <a:rPr spc="-40" dirty="0"/>
              <a:t> </a:t>
            </a:r>
            <a:r>
              <a:rPr dirty="0"/>
              <a:t>іншій</a:t>
            </a:r>
            <a:r>
              <a:rPr spc="-40" dirty="0"/>
              <a:t> </a:t>
            </a:r>
            <a:r>
              <a:rPr dirty="0"/>
              <a:t>мові.</a:t>
            </a:r>
            <a:r>
              <a:rPr spc="-30" dirty="0"/>
              <a:t> </a:t>
            </a:r>
            <a:r>
              <a:rPr spc="-20" dirty="0"/>
              <a:t>Згодом</a:t>
            </a:r>
            <a:r>
              <a:rPr spc="-40" dirty="0"/>
              <a:t> </a:t>
            </a:r>
            <a:r>
              <a:rPr dirty="0"/>
              <a:t>вони</a:t>
            </a:r>
            <a:r>
              <a:rPr spc="-35" dirty="0"/>
              <a:t> </a:t>
            </a:r>
            <a:r>
              <a:rPr spc="-10" dirty="0"/>
              <a:t>потрапляють</a:t>
            </a:r>
            <a:r>
              <a:rPr spc="-40" dirty="0"/>
              <a:t> </a:t>
            </a:r>
            <a:r>
              <a:rPr dirty="0"/>
              <a:t>до</a:t>
            </a:r>
            <a:r>
              <a:rPr spc="-30" dirty="0"/>
              <a:t> </a:t>
            </a:r>
            <a:r>
              <a:rPr spc="-10" dirty="0"/>
              <a:t>словників</a:t>
            </a:r>
            <a:r>
              <a:rPr spc="-40" dirty="0"/>
              <a:t> </a:t>
            </a:r>
            <a:r>
              <a:rPr spc="-50" dirty="0"/>
              <a:t>і </a:t>
            </a:r>
            <a:r>
              <a:rPr spc="-10" dirty="0"/>
              <a:t>уніфікуються,</a:t>
            </a:r>
            <a:r>
              <a:rPr spc="-70" dirty="0"/>
              <a:t> </a:t>
            </a:r>
            <a:r>
              <a:rPr dirty="0"/>
              <a:t>таким</a:t>
            </a:r>
            <a:r>
              <a:rPr spc="-70" dirty="0"/>
              <a:t> </a:t>
            </a:r>
            <a:r>
              <a:rPr dirty="0"/>
              <a:t>чином</a:t>
            </a:r>
            <a:r>
              <a:rPr spc="-70" dirty="0"/>
              <a:t> </a:t>
            </a:r>
            <a:r>
              <a:rPr dirty="0"/>
              <a:t>стають</a:t>
            </a:r>
            <a:r>
              <a:rPr spc="-65" dirty="0"/>
              <a:t> </a:t>
            </a:r>
            <a:r>
              <a:rPr i="1" dirty="0">
                <a:solidFill>
                  <a:srgbClr val="CC0000"/>
                </a:solidFill>
                <a:latin typeface="Times New Roman"/>
                <a:cs typeface="Times New Roman"/>
              </a:rPr>
              <a:t>частиною</a:t>
            </a:r>
            <a:r>
              <a:rPr i="1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i="1" spc="-10" dirty="0">
                <a:solidFill>
                  <a:srgbClr val="CC0000"/>
                </a:solidFill>
                <a:latin typeface="Times New Roman"/>
                <a:cs typeface="Times New Roman"/>
              </a:rPr>
              <a:t>літературної</a:t>
            </a:r>
            <a:r>
              <a:rPr i="1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i="1" spc="-10" dirty="0">
                <a:solidFill>
                  <a:srgbClr val="CC0000"/>
                </a:solidFill>
                <a:latin typeface="Times New Roman"/>
                <a:cs typeface="Times New Roman"/>
              </a:rPr>
              <a:t>мови</a:t>
            </a:r>
            <a:r>
              <a:rPr spc="-10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424" y="730689"/>
            <a:ext cx="8330565" cy="3500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spc="-60" dirty="0">
                <a:latin typeface="Times New Roman"/>
                <a:cs typeface="Times New Roman"/>
              </a:rPr>
              <a:t>Усі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іншомовні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важливо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уніфікувати</a:t>
            </a:r>
            <a:r>
              <a:rPr sz="2000" b="1" spc="-7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(уодноманітити).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000">
              <a:latin typeface="Times New Roman"/>
              <a:cs typeface="Times New Roman"/>
            </a:endParaRPr>
          </a:p>
          <a:p>
            <a:pPr marL="494665" marR="36830" indent="-482600">
              <a:lnSpc>
                <a:spcPct val="105000"/>
              </a:lnSpc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Наприклад,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українській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мові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немає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розрізнення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таких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англійській </a:t>
            </a:r>
            <a:r>
              <a:rPr sz="2000" dirty="0">
                <a:latin typeface="Times New Roman"/>
                <a:cs typeface="Times New Roman"/>
              </a:rPr>
              <a:t>мові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звуків,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ea/ee/ie/і,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було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ухвалено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передавати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звуки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000" spc="-2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000">
              <a:latin typeface="Times New Roman"/>
              <a:cs typeface="Times New Roman"/>
            </a:endParaRPr>
          </a:p>
          <a:p>
            <a:pPr marL="494665" marR="5080" indent="-482600">
              <a:lnSpc>
                <a:spcPct val="105000"/>
              </a:lnSpc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Кожна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мова,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приймає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запозичені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пристосувати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своєї </a:t>
            </a:r>
            <a:r>
              <a:rPr sz="2000" spc="-30" dirty="0">
                <a:latin typeface="Times New Roman"/>
                <a:cs typeface="Times New Roman"/>
              </a:rPr>
              <a:t>фонетико-</a:t>
            </a:r>
            <a:r>
              <a:rPr sz="2000" dirty="0">
                <a:latin typeface="Times New Roman"/>
                <a:cs typeface="Times New Roman"/>
              </a:rPr>
              <a:t>морфологічної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системи.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зобов’язані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передавати </a:t>
            </a:r>
            <a:r>
              <a:rPr sz="2000" dirty="0">
                <a:latin typeface="Times New Roman"/>
                <a:cs typeface="Times New Roman"/>
              </a:rPr>
              <a:t>іншомовні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точнісінько,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оригіналі.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Така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передача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була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навіть </a:t>
            </a:r>
            <a:r>
              <a:rPr sz="2000" dirty="0">
                <a:latin typeface="Times New Roman"/>
                <a:cs typeface="Times New Roman"/>
              </a:rPr>
              <a:t>небезпечна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шкідлива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мови.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7655" y="56565"/>
            <a:ext cx="5887720" cy="1013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7845" marR="5080" indent="-525780">
              <a:lnSpc>
                <a:spcPct val="101299"/>
              </a:lnSpc>
              <a:spcBef>
                <a:spcPts val="90"/>
              </a:spcBef>
            </a:pPr>
            <a:r>
              <a:rPr dirty="0"/>
              <a:t>Запозичені</a:t>
            </a:r>
            <a:r>
              <a:rPr spc="35" dirty="0"/>
              <a:t> </a:t>
            </a:r>
            <a:r>
              <a:rPr dirty="0"/>
              <a:t>та</a:t>
            </a:r>
            <a:r>
              <a:rPr spc="45" dirty="0"/>
              <a:t> </a:t>
            </a:r>
            <a:r>
              <a:rPr dirty="0"/>
              <a:t>іншомовні</a:t>
            </a:r>
            <a:r>
              <a:rPr spc="35" dirty="0"/>
              <a:t> </a:t>
            </a:r>
            <a:r>
              <a:rPr spc="-10" dirty="0"/>
              <a:t>слова: </a:t>
            </a:r>
            <a:r>
              <a:rPr dirty="0"/>
              <a:t>приклади,</a:t>
            </a:r>
            <a:r>
              <a:rPr spc="65" dirty="0"/>
              <a:t> </a:t>
            </a:r>
            <a:r>
              <a:rPr dirty="0"/>
              <a:t>в</a:t>
            </a:r>
            <a:r>
              <a:rPr spc="65" dirty="0"/>
              <a:t> </a:t>
            </a:r>
            <a:r>
              <a:rPr dirty="0"/>
              <a:t>чому</a:t>
            </a:r>
            <a:r>
              <a:rPr spc="65" dirty="0"/>
              <a:t> </a:t>
            </a:r>
            <a:r>
              <a:rPr spc="-10" dirty="0"/>
              <a:t>різниця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9424" y="1329190"/>
            <a:ext cx="8353425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5080" indent="-482600">
              <a:lnSpc>
                <a:spcPct val="100000"/>
              </a:lnSpc>
              <a:spcBef>
                <a:spcPts val="100"/>
              </a:spcBef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Запозичені</a:t>
            </a:r>
            <a:r>
              <a:rPr sz="2000" b="1" spc="-7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слова</a:t>
            </a:r>
            <a:r>
              <a:rPr sz="2000" b="1" spc="-6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цілком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засвоєні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мовою,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запозичила.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Наприклад: </a:t>
            </a:r>
            <a:r>
              <a:rPr sz="2000" b="1" dirty="0">
                <a:latin typeface="Times New Roman"/>
                <a:cs typeface="Times New Roman"/>
              </a:rPr>
              <a:t>товар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козак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гарбуз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дах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фарба</a:t>
            </a:r>
            <a:r>
              <a:rPr sz="2000" dirty="0">
                <a:latin typeface="Times New Roman"/>
                <a:cs typeface="Times New Roman"/>
              </a:rPr>
              <a:t>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сприймаємо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як </a:t>
            </a:r>
            <a:r>
              <a:rPr sz="2000" dirty="0">
                <a:latin typeface="Times New Roman"/>
                <a:cs typeface="Times New Roman"/>
              </a:rPr>
              <a:t>чужорідні,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потребуємо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пояснень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щодо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значення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форми.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Хоча </a:t>
            </a:r>
            <a:r>
              <a:rPr sz="2000" spc="-10" dirty="0">
                <a:latin typeface="Times New Roman"/>
                <a:cs typeface="Times New Roman"/>
              </a:rPr>
              <a:t>насправді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питомо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українськими,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були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колись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запозичені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spc="-20" dirty="0">
                <a:latin typeface="Times New Roman"/>
                <a:cs typeface="Times New Roman"/>
              </a:rPr>
              <a:t>турецької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німецької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мов.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2000">
              <a:latin typeface="Times New Roman"/>
              <a:cs typeface="Times New Roman"/>
            </a:endParaRPr>
          </a:p>
          <a:p>
            <a:pPr marL="494665" marR="780415" indent="-482600">
              <a:lnSpc>
                <a:spcPct val="100000"/>
              </a:lnSpc>
              <a:tabLst>
                <a:tab pos="494665" algn="l"/>
              </a:tabLst>
            </a:pPr>
            <a:r>
              <a:rPr sz="2000" spc="-50" dirty="0">
                <a:latin typeface="SimSun-ExtB"/>
                <a:cs typeface="SimSun-ExtB"/>
              </a:rPr>
              <a:t>★</a:t>
            </a:r>
            <a:r>
              <a:rPr sz="2000" dirty="0">
                <a:latin typeface="SimSun-ExtB"/>
                <a:cs typeface="SimSun-ExtB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Своєю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чергою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іншомовні</a:t>
            </a:r>
            <a:r>
              <a:rPr sz="2000" b="1" spc="-7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C0000"/>
                </a:solidFill>
                <a:latin typeface="Times New Roman"/>
                <a:cs typeface="Times New Roman"/>
              </a:rPr>
              <a:t>слова</a:t>
            </a:r>
            <a:r>
              <a:rPr sz="2000" b="1" spc="-7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засвоєні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цілком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мовою,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запозичила,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зберігають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ознаки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свого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походження,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ми </a:t>
            </a:r>
            <a:r>
              <a:rPr sz="2000" spc="-10" dirty="0">
                <a:latin typeface="Times New Roman"/>
                <a:cs typeface="Times New Roman"/>
              </a:rPr>
              <a:t>сприймаємо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чужорідні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Наприклад: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локдаун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мейнстрим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b="1" spc="-25" dirty="0">
                <a:latin typeface="Times New Roman"/>
                <a:cs typeface="Times New Roman"/>
              </a:rPr>
              <a:t>краудфандинг</a:t>
            </a:r>
            <a:r>
              <a:rPr sz="2000" spc="-25" dirty="0">
                <a:latin typeface="Times New Roman"/>
                <a:cs typeface="Times New Roman"/>
              </a:rPr>
              <a:t>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фриланс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221582"/>
            <a:ext cx="8359140" cy="128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14999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800" b="0" spc="-50" dirty="0">
                <a:solidFill>
                  <a:srgbClr val="000000"/>
                </a:solidFill>
                <a:latin typeface="SimSun-ExtB"/>
                <a:cs typeface="SimSun-ExtB"/>
              </a:rPr>
              <a:t>★</a:t>
            </a:r>
            <a:r>
              <a:rPr sz="1800" b="0" dirty="0">
                <a:solidFill>
                  <a:srgbClr val="000000"/>
                </a:solidFill>
                <a:latin typeface="SimSun-ExtB"/>
                <a:cs typeface="SimSun-ExtB"/>
              </a:rPr>
              <a:t>	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Якщо</a:t>
            </a:r>
            <a:r>
              <a:rPr sz="18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іншомовні</a:t>
            </a:r>
            <a:r>
              <a:rPr sz="18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слова</a:t>
            </a:r>
            <a:r>
              <a:rPr sz="18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Times New Roman"/>
                <a:cs typeface="Times New Roman"/>
              </a:rPr>
              <a:t>можна</a:t>
            </a:r>
            <a:r>
              <a:rPr sz="1800" b="0" i="1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Times New Roman"/>
                <a:cs typeface="Times New Roman"/>
              </a:rPr>
              <a:t>замінити</a:t>
            </a:r>
            <a:r>
              <a:rPr sz="1800" b="0" i="1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відповідними</a:t>
            </a:r>
            <a:r>
              <a:rPr sz="18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українськими,</a:t>
            </a:r>
            <a:r>
              <a:rPr sz="18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то</a:t>
            </a:r>
            <a:r>
              <a:rPr sz="18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їх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вживання</a:t>
            </a:r>
            <a:r>
              <a:rPr sz="18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–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000000"/>
                </a:solidFill>
                <a:latin typeface="Times New Roman"/>
                <a:cs typeface="Times New Roman"/>
              </a:rPr>
              <a:t>недоречне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Якщо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ж</a:t>
            </a:r>
            <a:r>
              <a:rPr sz="18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іншомовні</a:t>
            </a:r>
            <a:r>
              <a:rPr sz="18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слова</a:t>
            </a:r>
            <a:r>
              <a:rPr sz="18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ввійшли</a:t>
            </a:r>
            <a:r>
              <a:rPr sz="18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до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активного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словника міжнаціонального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спілкування,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тоді</a:t>
            </a:r>
            <a:r>
              <a:rPr sz="18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їх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можна</a:t>
            </a:r>
            <a:r>
              <a:rPr sz="18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використовувати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окремих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ділових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паперах,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що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стосуються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питань</a:t>
            </a:r>
            <a:r>
              <a:rPr sz="18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угоди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чи</a:t>
            </a:r>
            <a:r>
              <a:rPr sz="18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000000"/>
                </a:solidFill>
                <a:latin typeface="Times New Roman"/>
                <a:cs typeface="Times New Roman"/>
              </a:rPr>
              <a:t>міжнародних</a:t>
            </a:r>
            <a:r>
              <a:rPr sz="18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проблем.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725" y="1951322"/>
            <a:ext cx="8130540" cy="285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14999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800" spc="-50" dirty="0">
                <a:latin typeface="SimSun-ExtB"/>
                <a:cs typeface="SimSun-ExtB"/>
              </a:rPr>
              <a:t>★</a:t>
            </a:r>
            <a:r>
              <a:rPr sz="1800" dirty="0">
                <a:latin typeface="SimSun-ExtB"/>
                <a:cs typeface="SimSun-ExtB"/>
              </a:rPr>
              <a:t>	</a:t>
            </a:r>
            <a:r>
              <a:rPr sz="1800" dirty="0">
                <a:latin typeface="Times New Roman"/>
                <a:cs typeface="Times New Roman"/>
              </a:rPr>
              <a:t>Так,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давно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вже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вживаються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означають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назви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загальновідомих </a:t>
            </a:r>
            <a:r>
              <a:rPr sz="1800" dirty="0">
                <a:latin typeface="Times New Roman"/>
                <a:cs typeface="Times New Roman"/>
              </a:rPr>
              <a:t>явищ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предметів,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повністю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сприймаються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українські.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Наприклад: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крейда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b="1" dirty="0">
                <a:latin typeface="Times New Roman"/>
                <a:cs typeface="Times New Roman"/>
              </a:rPr>
              <a:t>папір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вишня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огірок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агроном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юрист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суфікс</a:t>
            </a:r>
            <a:r>
              <a:rPr sz="1800" spc="-20" dirty="0">
                <a:latin typeface="Times New Roman"/>
                <a:cs typeface="Times New Roman"/>
              </a:rPr>
              <a:t>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лексика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академія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буква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b="1" dirty="0">
                <a:latin typeface="Times New Roman"/>
                <a:cs typeface="Times New Roman"/>
              </a:rPr>
              <a:t>м'ята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слів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українській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творяться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слова</a:t>
            </a:r>
            <a:r>
              <a:rPr sz="1800" spc="-25" dirty="0">
                <a:latin typeface="Times New Roman"/>
                <a:cs typeface="Times New Roman"/>
              </a:rPr>
              <a:t> за </a:t>
            </a: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словотвірних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засобів.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800">
              <a:latin typeface="Times New Roman"/>
              <a:cs typeface="Times New Roman"/>
            </a:endParaRPr>
          </a:p>
          <a:p>
            <a:pPr marL="469900" marR="1101090" indent="-457200">
              <a:lnSpc>
                <a:spcPct val="114999"/>
              </a:lnSpc>
              <a:spcBef>
                <a:spcPts val="5"/>
              </a:spcBef>
              <a:tabLst>
                <a:tab pos="469265" algn="l"/>
              </a:tabLst>
            </a:pPr>
            <a:r>
              <a:rPr sz="1800" spc="-50" dirty="0">
                <a:latin typeface="SimSun-ExtB"/>
                <a:cs typeface="SimSun-ExtB"/>
              </a:rPr>
              <a:t>★</a:t>
            </a:r>
            <a:r>
              <a:rPr sz="1800" dirty="0">
                <a:latin typeface="SimSun-ExtB"/>
                <a:cs typeface="SimSun-ExtB"/>
              </a:rPr>
              <a:t>	</a:t>
            </a:r>
            <a:r>
              <a:rPr sz="1800" dirty="0">
                <a:latin typeface="Times New Roman"/>
                <a:cs typeface="Times New Roman"/>
              </a:rPr>
              <a:t>Наприклад: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агроном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агрономія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агрономічний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агромаксимум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b="1" dirty="0">
                <a:latin typeface="Times New Roman"/>
                <a:cs typeface="Times New Roman"/>
              </a:rPr>
              <a:t>агромінімум</a:t>
            </a:r>
            <a:r>
              <a:rPr sz="1800" dirty="0">
                <a:latin typeface="Times New Roman"/>
                <a:cs typeface="Times New Roman"/>
              </a:rPr>
              <a:t>;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гарбуз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–</a:t>
            </a:r>
            <a:r>
              <a:rPr sz="1800" b="1" spc="-10" dirty="0">
                <a:latin typeface="Times New Roman"/>
                <a:cs typeface="Times New Roman"/>
              </a:rPr>
              <a:t>гарбузиння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гарбузовий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2074" y="185373"/>
            <a:ext cx="8352155" cy="465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1965" algn="l"/>
              </a:tabLst>
            </a:pPr>
            <a:r>
              <a:rPr sz="1900" spc="-50" dirty="0">
                <a:latin typeface="SimSun-ExtB"/>
                <a:cs typeface="SimSun-ExtB"/>
              </a:rPr>
              <a:t>★</a:t>
            </a:r>
            <a:r>
              <a:rPr sz="1900" dirty="0">
                <a:latin typeface="SimSun-ExtB"/>
                <a:cs typeface="SimSun-ExtB"/>
              </a:rPr>
              <a:t>	</a:t>
            </a:r>
            <a:r>
              <a:rPr sz="1900" dirty="0">
                <a:latin typeface="Times New Roman"/>
                <a:cs typeface="Times New Roman"/>
              </a:rPr>
              <a:t>Використання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іншомовних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слів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залежить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від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стилю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мовлення</a:t>
            </a:r>
            <a:r>
              <a:rPr sz="1900" spc="-10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00">
              <a:latin typeface="Times New Roman"/>
              <a:cs typeface="Times New Roman"/>
            </a:endParaRPr>
          </a:p>
          <a:p>
            <a:pPr marL="481965" marR="356235" indent="-469900">
              <a:lnSpc>
                <a:spcPct val="100000"/>
              </a:lnSpc>
              <a:tabLst>
                <a:tab pos="481965" algn="l"/>
              </a:tabLst>
            </a:pPr>
            <a:r>
              <a:rPr sz="1900" spc="-50" dirty="0">
                <a:latin typeface="SimSun-ExtB"/>
                <a:cs typeface="SimSun-ExtB"/>
              </a:rPr>
              <a:t>★</a:t>
            </a:r>
            <a:r>
              <a:rPr sz="1900" dirty="0">
                <a:latin typeface="SimSun-ExtB"/>
                <a:cs typeface="SimSun-ExtB"/>
              </a:rPr>
              <a:t>	</a:t>
            </a:r>
            <a:r>
              <a:rPr sz="1900" dirty="0">
                <a:latin typeface="Times New Roman"/>
                <a:cs typeface="Times New Roman"/>
              </a:rPr>
              <a:t>Так,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офіційно-діловому</a:t>
            </a:r>
            <a:r>
              <a:rPr sz="1900" b="1" spc="-4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й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науковому</a:t>
            </a:r>
            <a:r>
              <a:rPr sz="1900" b="1" spc="-3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CC0000"/>
                </a:solidFill>
                <a:latin typeface="Times New Roman"/>
                <a:cs typeface="Times New Roman"/>
              </a:rPr>
              <a:t>стилях</a:t>
            </a:r>
            <a:r>
              <a:rPr sz="1900" b="1" spc="-4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ці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слова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допомагають </a:t>
            </a:r>
            <a:r>
              <a:rPr sz="1900" i="1" dirty="0">
                <a:latin typeface="Times New Roman"/>
                <a:cs typeface="Times New Roman"/>
              </a:rPr>
              <a:t>уникнути</a:t>
            </a:r>
            <a:r>
              <a:rPr sz="1900" i="1" spc="-15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двозначності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тому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що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переважно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однозначними</a:t>
            </a:r>
            <a:r>
              <a:rPr sz="1900" spc="-10" dirty="0">
                <a:latin typeface="Times New Roman"/>
                <a:cs typeface="Times New Roman"/>
              </a:rPr>
              <a:t>.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Більшість </a:t>
            </a:r>
            <a:r>
              <a:rPr sz="1900" dirty="0">
                <a:latin typeface="Times New Roman"/>
                <a:cs typeface="Times New Roman"/>
              </a:rPr>
              <a:t>іншомовних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слів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це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i="1" spc="-10" dirty="0">
                <a:latin typeface="Times New Roman"/>
                <a:cs typeface="Times New Roman"/>
              </a:rPr>
              <a:t>терміни</a:t>
            </a:r>
            <a:r>
              <a:rPr sz="1900" b="1" i="1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(</a:t>
            </a:r>
            <a:r>
              <a:rPr sz="1900" b="1" spc="-10" dirty="0">
                <a:latin typeface="Times New Roman"/>
                <a:cs typeface="Times New Roman"/>
              </a:rPr>
              <a:t>префікс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котангенс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африката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омонім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b="1" spc="-10" dirty="0">
                <a:latin typeface="Times New Roman"/>
                <a:cs typeface="Times New Roman"/>
              </a:rPr>
              <a:t>бісектриса</a:t>
            </a:r>
            <a:r>
              <a:rPr sz="1900" spc="-10" dirty="0">
                <a:latin typeface="Times New Roman"/>
                <a:cs typeface="Times New Roman"/>
              </a:rPr>
              <a:t>).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00">
              <a:latin typeface="Times New Roman"/>
              <a:cs typeface="Times New Roman"/>
            </a:endParaRPr>
          </a:p>
          <a:p>
            <a:pPr marL="481965" marR="5080" indent="-469900">
              <a:lnSpc>
                <a:spcPct val="100000"/>
              </a:lnSpc>
              <a:tabLst>
                <a:tab pos="481965" algn="l"/>
              </a:tabLst>
            </a:pPr>
            <a:r>
              <a:rPr sz="1900" spc="-50" dirty="0">
                <a:latin typeface="SimSun-ExtB"/>
                <a:cs typeface="SimSun-ExtB"/>
              </a:rPr>
              <a:t>★</a:t>
            </a:r>
            <a:r>
              <a:rPr sz="1900" dirty="0">
                <a:latin typeface="SimSun-ExtB"/>
                <a:cs typeface="SimSun-ExtB"/>
              </a:rPr>
              <a:t>	</a:t>
            </a:r>
            <a:r>
              <a:rPr sz="1900" b="1" spc="-10" dirty="0">
                <a:solidFill>
                  <a:srgbClr val="CC0000"/>
                </a:solidFill>
                <a:latin typeface="Times New Roman"/>
                <a:cs typeface="Times New Roman"/>
              </a:rPr>
              <a:t>Інтернаціоналізми</a:t>
            </a:r>
            <a:r>
              <a:rPr sz="1900" b="1" spc="-25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доречні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офіційно-діловому</a:t>
            </a:r>
            <a:r>
              <a:rPr sz="1900" i="1" spc="-25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спілкуванні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наукових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i="1" spc="-30" dirty="0">
                <a:latin typeface="Times New Roman"/>
                <a:cs typeface="Times New Roman"/>
              </a:rPr>
              <a:t>науково-</a:t>
            </a:r>
            <a:r>
              <a:rPr sz="1900" i="1" dirty="0">
                <a:latin typeface="Times New Roman"/>
                <a:cs typeface="Times New Roman"/>
              </a:rPr>
              <a:t>популярних</a:t>
            </a:r>
            <a:r>
              <a:rPr sz="1900" i="1" spc="-30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працях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засобах</a:t>
            </a:r>
            <a:r>
              <a:rPr sz="1900" i="1" spc="-45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масової</a:t>
            </a:r>
            <a:r>
              <a:rPr sz="1900" i="1" spc="-45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інформації</a:t>
            </a:r>
            <a:r>
              <a:rPr sz="1900" spc="-10" dirty="0">
                <a:latin typeface="Times New Roman"/>
                <a:cs typeface="Times New Roman"/>
              </a:rPr>
              <a:t>.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Вони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часто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не </a:t>
            </a:r>
            <a:r>
              <a:rPr sz="1900" dirty="0">
                <a:latin typeface="Times New Roman"/>
                <a:cs typeface="Times New Roman"/>
              </a:rPr>
              <a:t>мають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українських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відповідників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й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уживаються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фінансовій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політичній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i="1" dirty="0">
                <a:latin typeface="Times New Roman"/>
                <a:cs typeface="Times New Roman"/>
              </a:rPr>
              <a:t>медичній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спортивній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i="1" spc="-10" dirty="0">
                <a:latin typeface="Times New Roman"/>
                <a:cs typeface="Times New Roman"/>
              </a:rPr>
              <a:t>комунікаційній</a:t>
            </a:r>
            <a:r>
              <a:rPr sz="1900" i="1" spc="-55" dirty="0">
                <a:latin typeface="Times New Roman"/>
                <a:cs typeface="Times New Roman"/>
              </a:rPr>
              <a:t> </a:t>
            </a:r>
            <a:r>
              <a:rPr sz="1900" i="1" dirty="0">
                <a:latin typeface="Times New Roman"/>
                <a:cs typeface="Times New Roman"/>
              </a:rPr>
              <a:t>сферах</a:t>
            </a:r>
            <a:r>
              <a:rPr sz="1900" dirty="0">
                <a:latin typeface="Times New Roman"/>
                <a:cs typeface="Times New Roman"/>
              </a:rPr>
              <a:t>: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банк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інфляція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дефолт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b="1" spc="-10" dirty="0">
                <a:latin typeface="Times New Roman"/>
                <a:cs typeface="Times New Roman"/>
              </a:rPr>
              <a:t>президент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прем'єр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холдинг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катетер</a:t>
            </a:r>
            <a:r>
              <a:rPr sz="1900" spc="-1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фельдшер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хірург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операція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8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тайм</a:t>
            </a:r>
            <a:r>
              <a:rPr sz="1900" spc="-10" dirty="0">
                <a:latin typeface="Times New Roman"/>
                <a:cs typeface="Times New Roman"/>
              </a:rPr>
              <a:t>, </a:t>
            </a:r>
            <a:r>
              <a:rPr sz="1900" b="1" dirty="0">
                <a:latin typeface="Times New Roman"/>
                <a:cs typeface="Times New Roman"/>
              </a:rPr>
              <a:t>ринг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нокаут</a:t>
            </a:r>
            <a:r>
              <a:rPr sz="1900" spc="-20" dirty="0">
                <a:latin typeface="Times New Roman"/>
                <a:cs typeface="Times New Roman"/>
              </a:rPr>
              <a:t>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телеграма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адреса</a:t>
            </a:r>
            <a:r>
              <a:rPr sz="1900" dirty="0">
                <a:latin typeface="Times New Roman"/>
                <a:cs typeface="Times New Roman"/>
              </a:rPr>
              <a:t>,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індекс</a:t>
            </a:r>
            <a:r>
              <a:rPr sz="1900" spc="-10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00">
              <a:latin typeface="Times New Roman"/>
              <a:cs typeface="Times New Roman"/>
            </a:endParaRPr>
          </a:p>
          <a:p>
            <a:pPr marL="481965" marR="638175" indent="-469900">
              <a:lnSpc>
                <a:spcPct val="100000"/>
              </a:lnSpc>
              <a:tabLst>
                <a:tab pos="481965" algn="l"/>
              </a:tabLst>
            </a:pPr>
            <a:r>
              <a:rPr sz="1900" spc="-50" dirty="0">
                <a:latin typeface="SimSun-ExtB"/>
                <a:cs typeface="SimSun-ExtB"/>
              </a:rPr>
              <a:t>★</a:t>
            </a:r>
            <a:r>
              <a:rPr sz="1900" dirty="0">
                <a:latin typeface="SimSun-ExtB"/>
                <a:cs typeface="SimSun-ExtB"/>
              </a:rPr>
              <a:t>	</a:t>
            </a:r>
            <a:r>
              <a:rPr sz="1900" dirty="0">
                <a:latin typeface="Times New Roman"/>
                <a:cs typeface="Times New Roman"/>
              </a:rPr>
              <a:t>Іншомовні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слова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радимо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застосовувати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тільки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тому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разі,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FF0000"/>
                </a:solidFill>
                <a:latin typeface="Times New Roman"/>
                <a:cs typeface="Times New Roman"/>
              </a:rPr>
              <a:t>якщо</a:t>
            </a:r>
            <a:r>
              <a:rPr sz="19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нема 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прямого</a:t>
            </a:r>
            <a:r>
              <a:rPr sz="19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українського</a:t>
            </a:r>
            <a:r>
              <a:rPr sz="19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відповідника</a:t>
            </a:r>
            <a:r>
              <a:rPr sz="1900" spc="-10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4" y="5045700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99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97799"/>
                </a:lnTo>
                <a:close/>
              </a:path>
            </a:pathLst>
          </a:custGeom>
          <a:solidFill>
            <a:srgbClr val="4DB6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69675" y="1657415"/>
            <a:ext cx="302260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Дякую</a:t>
            </a:r>
            <a:r>
              <a:rPr spc="35" dirty="0"/>
              <a:t> </a:t>
            </a:r>
            <a:r>
              <a:rPr dirty="0"/>
              <a:t>за</a:t>
            </a:r>
            <a:r>
              <a:rPr spc="40" dirty="0"/>
              <a:t> </a:t>
            </a:r>
            <a:r>
              <a:rPr spc="-10" dirty="0"/>
              <a:t>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2369</Words>
  <Application>Microsoft Office PowerPoint</Application>
  <PresentationFormat>Экран (16:9)</PresentationFormat>
  <Paragraphs>184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3" baseType="lpstr">
      <vt:lpstr>SimSun-ExtB</vt:lpstr>
      <vt:lpstr>Times New Roman</vt:lpstr>
      <vt:lpstr>Office Theme</vt:lpstr>
      <vt:lpstr>Іншомовні слова в українській мові та типові помилки</vt:lpstr>
      <vt:lpstr>Презентация PowerPoint</vt:lpstr>
      <vt:lpstr>Презентация PowerPoint</vt:lpstr>
      <vt:lpstr>Написання слів іншомовного походження</vt:lpstr>
      <vt:lpstr>И та І в загальних назвах іншомовного походження</vt:lpstr>
      <vt:lpstr>Поясніть правила вживання и/і у словах:</vt:lpstr>
      <vt:lpstr>Поясніть правила вживання и/і у словах:</vt:lpstr>
      <vt:lpstr>Презентация PowerPoint</vt:lpstr>
      <vt:lpstr>Подвоєння приголосних у загальних назвах іншомовного походження</vt:lpstr>
      <vt:lpstr>Подвоєння приголосних у загальних назвах іншомовного походження</vt:lpstr>
      <vt:lpstr>Презентация PowerPoint</vt:lpstr>
      <vt:lpstr>Подвоєння приголосних у іншомовних власних назвах</vt:lpstr>
      <vt:lpstr>Подвоєння приголосних у іншомовних власних назвах</vt:lpstr>
      <vt:lpstr>Презентация PowerPoint</vt:lpstr>
      <vt:lpstr>Написання слів з іншомовними компонентами</vt:lpstr>
      <vt:lpstr>Регулярно вживані іншомовні компоненти</vt:lpstr>
      <vt:lpstr>Типові помилки:</vt:lpstr>
      <vt:lpstr>Презентация PowerPoint</vt:lpstr>
      <vt:lpstr>Іншомовні компоненти з кількісним значенням</vt:lpstr>
      <vt:lpstr>Незмінні основи на -о, -а</vt:lpstr>
      <vt:lpstr>Коли складні слова з іншомовним компонентом пишемо через дефіс?</vt:lpstr>
      <vt:lpstr>Презентация PowerPoint</vt:lpstr>
      <vt:lpstr>Як правильно: рієлтор чи ріелтор?</vt:lpstr>
      <vt:lpstr>Як правильно: проект чи проєкт?</vt:lpstr>
      <vt:lpstr>Як пишемо складні слова з компонентом онлайн?</vt:lpstr>
      <vt:lpstr>Як правильно писати назви соцмереж українською?</vt:lpstr>
      <vt:lpstr>Як правильно: штрихкод чи штрих-код?</vt:lpstr>
      <vt:lpstr>Чому бодіарт але бодипозитив, бодибілдинг?</vt:lpstr>
      <vt:lpstr>Як правильно: імейл, і-мейл чи емейл?</vt:lpstr>
      <vt:lpstr>Алое, каное чи алоє, каноє?</vt:lpstr>
      <vt:lpstr>Як правильно: хімієтерапія чи хіміотерапія?</vt:lpstr>
      <vt:lpstr>Як правильно: Топ-5 чи Топ 5?</vt:lpstr>
      <vt:lpstr>Чому Бейкер-стріт, Волл-стріт, але стритфуд, стритарт?</vt:lpstr>
      <vt:lpstr>Як правильно: хоспіс чи госпіс?</vt:lpstr>
      <vt:lpstr>Уніфікація іноземних слів в українській мові</vt:lpstr>
      <vt:lpstr>Презентация PowerPoint</vt:lpstr>
      <vt:lpstr>Запозичені та іншомовні слова: приклади, в чому різниця</vt:lpstr>
      <vt:lpstr>★ Якщо іншомовні слова можна замінити відповідними українськими, то їх вживання – недоречне. Якщо ж іншомовні слова ввійшли до активного словника міжнаціонального спілкування, тоді їх можна використовувати в окремих ділових паперах, що стосуються питань угоди чи міжнародних проблем.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без назви.pptx</dc:title>
  <cp:lastModifiedBy>Наталія Коваленко</cp:lastModifiedBy>
  <cp:revision>1</cp:revision>
  <dcterms:created xsi:type="dcterms:W3CDTF">2026-03-16T09:04:02Z</dcterms:created>
  <dcterms:modified xsi:type="dcterms:W3CDTF">2026-03-16T09:55:54Z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2026-03-16T00:00:00Z</vt:filetime>
  </property>
  <property fmtid="{D5CDD505-2E9C-101B-9397-08002B2CF9AE}" pid="3" name="Creator">
    <vt:lpwstr>Google</vt:lpwstr>
  </property>
  <property fmtid="{D5CDD505-2E9C-101B-9397-08002B2CF9AE}" pid="4" name="LastSaved">
    <vt:filetime>2026-03-16T00:00:00Z</vt:filetime>
  </property>
</Properties>
</file>