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Lst>
  <p:sldSz cy="6858000" cx="12192000"/>
  <p:notesSz cx="6858000" cy="9144000"/>
  <p:embeddedFontLst>
    <p:embeddedFont>
      <p:font typeface="Tahoma"/>
      <p:regular r:id="rId120"/>
      <p:bold r:id="rId121"/>
    </p:embeddedFont>
    <p:embeddedFont>
      <p:font typeface="Helvetica Neue"/>
      <p:regular r:id="rId122"/>
      <p:bold r:id="rId123"/>
      <p:italic r:id="rId124"/>
      <p:boldItalic r:id="rId1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64E81BC-EF95-4975-9714-232A5035D16F}">
  <a:tblStyle styleId="{264E81BC-EF95-4975-9714-232A5035D16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DC76F1D8-74D1-4755-8A33-39F313CC0C0A}" styleName="Table_1">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121" Type="http://schemas.openxmlformats.org/officeDocument/2006/relationships/font" Target="fonts/Tahoma-bold.fntdata"/><Relationship Id="rId25" Type="http://schemas.openxmlformats.org/officeDocument/2006/relationships/slide" Target="slides/slide19.xml"/><Relationship Id="rId120" Type="http://schemas.openxmlformats.org/officeDocument/2006/relationships/font" Target="fonts/Tahoma-regular.fntdata"/><Relationship Id="rId28" Type="http://schemas.openxmlformats.org/officeDocument/2006/relationships/slide" Target="slides/slide22.xml"/><Relationship Id="rId27" Type="http://schemas.openxmlformats.org/officeDocument/2006/relationships/slide" Target="slides/slide21.xml"/><Relationship Id="rId125" Type="http://schemas.openxmlformats.org/officeDocument/2006/relationships/font" Target="fonts/HelveticaNeue-boldItalic.fntdata"/><Relationship Id="rId29" Type="http://schemas.openxmlformats.org/officeDocument/2006/relationships/slide" Target="slides/slide23.xml"/><Relationship Id="rId124" Type="http://schemas.openxmlformats.org/officeDocument/2006/relationships/font" Target="fonts/HelveticaNeue-italic.fntdata"/><Relationship Id="rId123" Type="http://schemas.openxmlformats.org/officeDocument/2006/relationships/font" Target="fonts/HelveticaNeue-bold.fntdata"/><Relationship Id="rId122" Type="http://schemas.openxmlformats.org/officeDocument/2006/relationships/font" Target="fonts/HelveticaNeue-regular.fntdata"/><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slide" Target="slides/slide108.xml"/><Relationship Id="rId18" Type="http://schemas.openxmlformats.org/officeDocument/2006/relationships/slide" Target="slides/slide12.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5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5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6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6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6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6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6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6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6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6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6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7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7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7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7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7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7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7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7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7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8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8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8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8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8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8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8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8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8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8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9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9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9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9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9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9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p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9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p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9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p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9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9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10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10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p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10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p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10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p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10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10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p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10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p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10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p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10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p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10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p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1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p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1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p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1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p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1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p:cSld name="Title Only">
    <p:bg>
      <p:bgPr>
        <a:solidFill>
          <a:schemeClr val="lt1"/>
        </a:solidFill>
      </p:bgPr>
    </p:bg>
    <p:spTree>
      <p:nvGrpSpPr>
        <p:cNvPr id="28" name="Shape 28"/>
        <p:cNvGrpSpPr/>
        <p:nvPr/>
      </p:nvGrpSpPr>
      <p:grpSpPr>
        <a:xfrm>
          <a:off x="0" y="0"/>
          <a:ext cx="0" cy="0"/>
          <a:chOff x="0" y="0"/>
          <a:chExt cx="0" cy="0"/>
        </a:xfrm>
      </p:grpSpPr>
      <p:pic>
        <p:nvPicPr>
          <p:cNvPr id="29" name="Google Shape;29;p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0" name="Google Shape;30;p5"/>
          <p:cNvSpPr txBox="1"/>
          <p:nvPr>
            <p:ph type="title"/>
          </p:nvPr>
        </p:nvSpPr>
        <p:spPr>
          <a:xfrm>
            <a:off x="838200" y="365125"/>
            <a:ext cx="10515600" cy="1325563"/>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rgbClr val="006FC0"/>
              </a:buClr>
              <a:buSzPts val="3200"/>
              <a:buFont typeface="Tahoma"/>
              <a:buNone/>
              <a:defRPr b="1" i="0" sz="3200">
                <a:solidFill>
                  <a:srgbClr val="006FC0"/>
                </a:solidFill>
                <a:latin typeface="Tahoma"/>
                <a:ea typeface="Tahoma"/>
                <a:cs typeface="Tahoma"/>
                <a:sym typeface="Tahom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txBox="1"/>
          <p:nvPr>
            <p:ph idx="11" type="ftr"/>
          </p:nvPr>
        </p:nvSpPr>
        <p:spPr>
          <a:xfrm>
            <a:off x="4038600" y="6356350"/>
            <a:ext cx="4114800" cy="365125"/>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0" type="dt"/>
          </p:nvPr>
        </p:nvSpPr>
        <p:spPr>
          <a:xfrm>
            <a:off x="838200" y="6356350"/>
            <a:ext cx="2743200" cy="365125"/>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5"/>
          <p:cNvSpPr txBox="1"/>
          <p:nvPr>
            <p:ph idx="12" type="sldNum"/>
          </p:nvPr>
        </p:nvSpPr>
        <p:spPr>
          <a:xfrm>
            <a:off x="8610600" y="6356350"/>
            <a:ext cx="2743200" cy="365125"/>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uk-UA"/>
              <a:t>‹#›</a:t>
            </a:fld>
            <a:endParaRPr b="0" i="0" sz="1200" u="none" cap="none" strike="noStrike">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p:cSld name="Blank">
    <p:bg>
      <p:bgPr>
        <a:solidFill>
          <a:schemeClr val="lt1"/>
        </a:solidFill>
      </p:bgPr>
    </p:bg>
    <p:spTree>
      <p:nvGrpSpPr>
        <p:cNvPr id="34" name="Shape 34"/>
        <p:cNvGrpSpPr/>
        <p:nvPr/>
      </p:nvGrpSpPr>
      <p:grpSpPr>
        <a:xfrm>
          <a:off x="0" y="0"/>
          <a:ext cx="0" cy="0"/>
          <a:chOff x="0" y="0"/>
          <a:chExt cx="0" cy="0"/>
        </a:xfrm>
      </p:grpSpPr>
      <p:pic>
        <p:nvPicPr>
          <p:cNvPr id="35" name="Google Shape;35;p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6" name="Google Shape;36;p6"/>
          <p:cNvSpPr txBox="1"/>
          <p:nvPr>
            <p:ph idx="11" type="ftr"/>
          </p:nvPr>
        </p:nvSpPr>
        <p:spPr>
          <a:xfrm>
            <a:off x="4038600" y="6356350"/>
            <a:ext cx="4114800" cy="365125"/>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6"/>
          <p:cNvSpPr txBox="1"/>
          <p:nvPr>
            <p:ph idx="10" type="dt"/>
          </p:nvPr>
        </p:nvSpPr>
        <p:spPr>
          <a:xfrm>
            <a:off x="838200" y="6356350"/>
            <a:ext cx="2743200" cy="365125"/>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2" type="sldNum"/>
          </p:nvPr>
        </p:nvSpPr>
        <p:spPr>
          <a:xfrm>
            <a:off x="8610600" y="6356350"/>
            <a:ext cx="2743200" cy="365125"/>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uk-UA"/>
              <a:t>‹#›</a:t>
            </a:fld>
            <a:endParaRPr sz="1200">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39" name="Shape 39"/>
        <p:cNvGrpSpPr/>
        <p:nvPr/>
      </p:nvGrpSpPr>
      <p:grpSpPr>
        <a:xfrm>
          <a:off x="0" y="0"/>
          <a:ext cx="0" cy="0"/>
          <a:chOff x="0" y="0"/>
          <a:chExt cx="0" cy="0"/>
        </a:xfrm>
      </p:grpSpPr>
      <p:sp>
        <p:nvSpPr>
          <p:cNvPr id="40" name="Google Shape;40;p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2" name="Google Shape;42;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45" name="Shape 45"/>
        <p:cNvGrpSpPr/>
        <p:nvPr/>
      </p:nvGrpSpPr>
      <p:grpSpPr>
        <a:xfrm>
          <a:off x="0" y="0"/>
          <a:ext cx="0" cy="0"/>
          <a:chOff x="0" y="0"/>
          <a:chExt cx="0" cy="0"/>
        </a:xfrm>
      </p:grpSpPr>
      <p:sp>
        <p:nvSpPr>
          <p:cNvPr id="46" name="Google Shape;46;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52" name="Shape 52"/>
        <p:cNvGrpSpPr/>
        <p:nvPr/>
      </p:nvGrpSpPr>
      <p:grpSpPr>
        <a:xfrm>
          <a:off x="0" y="0"/>
          <a:ext cx="0" cy="0"/>
          <a:chOff x="0" y="0"/>
          <a:chExt cx="0" cy="0"/>
        </a:xfrm>
      </p:grpSpPr>
      <p:sp>
        <p:nvSpPr>
          <p:cNvPr id="53" name="Google Shape;53;p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 name="Google Shape;57;p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61" name="Shape 61"/>
        <p:cNvGrpSpPr/>
        <p:nvPr/>
      </p:nvGrpSpPr>
      <p:grpSpPr>
        <a:xfrm>
          <a:off x="0" y="0"/>
          <a:ext cx="0" cy="0"/>
          <a:chOff x="0" y="0"/>
          <a:chExt cx="0" cy="0"/>
        </a:xfrm>
      </p:grpSpPr>
      <p:sp>
        <p:nvSpPr>
          <p:cNvPr id="62" name="Google Shape;6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8" name="Google Shape;68;p1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72" name="Shape 72"/>
        <p:cNvGrpSpPr/>
        <p:nvPr/>
      </p:nvGrpSpPr>
      <p:grpSpPr>
        <a:xfrm>
          <a:off x="0" y="0"/>
          <a:ext cx="0" cy="0"/>
          <a:chOff x="0" y="0"/>
          <a:chExt cx="0" cy="0"/>
        </a:xfrm>
      </p:grpSpPr>
      <p:sp>
        <p:nvSpPr>
          <p:cNvPr id="73" name="Google Shape;73;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2"/>
          <p:cNvSpPr/>
          <p:nvPr>
            <p:ph idx="2" type="pic"/>
          </p:nvPr>
        </p:nvSpPr>
        <p:spPr>
          <a:xfrm>
            <a:off x="5183188" y="987425"/>
            <a:ext cx="6172200" cy="4873625"/>
          </a:xfrm>
          <a:prstGeom prst="rect">
            <a:avLst/>
          </a:prstGeom>
          <a:noFill/>
          <a:ln>
            <a:noFill/>
          </a:ln>
        </p:spPr>
      </p:sp>
      <p:sp>
        <p:nvSpPr>
          <p:cNvPr id="75" name="Google Shape;75;p1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6" name="Google Shape;76;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79" name="Shape 79"/>
        <p:cNvGrpSpPr/>
        <p:nvPr/>
      </p:nvGrpSpPr>
      <p:grpSpPr>
        <a:xfrm>
          <a:off x="0" y="0"/>
          <a:ext cx="0" cy="0"/>
          <a:chOff x="0" y="0"/>
          <a:chExt cx="0" cy="0"/>
        </a:xfrm>
      </p:grpSpPr>
      <p:sp>
        <p:nvSpPr>
          <p:cNvPr id="80" name="Google Shape;80;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1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85" name="Shape 85"/>
        <p:cNvGrpSpPr/>
        <p:nvPr/>
      </p:nvGrpSpPr>
      <p:grpSpPr>
        <a:xfrm>
          <a:off x="0" y="0"/>
          <a:ext cx="0" cy="0"/>
          <a:chOff x="0" y="0"/>
          <a:chExt cx="0" cy="0"/>
        </a:xfrm>
      </p:grpSpPr>
      <p:sp>
        <p:nvSpPr>
          <p:cNvPr id="86" name="Google Shape;86;p1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1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uk-U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5.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jp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9.jp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6.jp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jp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7.jp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2.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2.jpg"/><Relationship Id="rId4" Type="http://schemas.openxmlformats.org/officeDocument/2006/relationships/image" Target="../media/image28.jpg"/><Relationship Id="rId5" Type="http://schemas.openxmlformats.org/officeDocument/2006/relationships/image" Target="../media/image31.jpg"/><Relationship Id="rId6" Type="http://schemas.openxmlformats.org/officeDocument/2006/relationships/image" Target="../media/image24.jpg"/><Relationship Id="rId7"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jp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3.jpg"/><Relationship Id="rId4" Type="http://schemas.openxmlformats.org/officeDocument/2006/relationships/image" Target="../media/image29.jpg"/><Relationship Id="rId5"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5.png"/><Relationship Id="rId4" Type="http://schemas.openxmlformats.org/officeDocument/2006/relationships/image" Target="../media/image21.png"/><Relationship Id="rId5"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0.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0.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8.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7.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3.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8.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2.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9.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4.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34.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46.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43.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47.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5.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0.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54.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56.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57.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52.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51.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59.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49.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55.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58.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53.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64.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68.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63.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61.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65.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62.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60.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66.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67.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92.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69.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72.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79.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71.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70.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73.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74.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77.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75.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82.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image" Target="../media/image94.jp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 Id="rId3" Type="http://schemas.openxmlformats.org/officeDocument/2006/relationships/image" Target="../media/image86.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91.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image" Target="../media/image113.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image" Target="../media/image96.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image" Target="../media/image102.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 Id="rId3" Type="http://schemas.openxmlformats.org/officeDocument/2006/relationships/image" Target="../media/image137.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 Id="rId3" Type="http://schemas.openxmlformats.org/officeDocument/2006/relationships/image" Target="../media/image76.jpg"/><Relationship Id="rId4" Type="http://schemas.openxmlformats.org/officeDocument/2006/relationships/image" Target="../media/image7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image" Target="../media/image2.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image" Target="../media/image81.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7.xml"/><Relationship Id="rId3" Type="http://schemas.openxmlformats.org/officeDocument/2006/relationships/image" Target="../media/image80.png"/><Relationship Id="rId4" Type="http://schemas.openxmlformats.org/officeDocument/2006/relationships/image" Target="../media/image20.png"/></Relationships>
</file>

<file path=ppt/slides/_rels/slide98.xml.rels><?xml version="1.0" encoding="UTF-8" standalone="yes"?><Relationships xmlns="http://schemas.openxmlformats.org/package/2006/relationships"><Relationship Id="rId10" Type="http://schemas.openxmlformats.org/officeDocument/2006/relationships/image" Target="../media/image90.png"/><Relationship Id="rId1" Type="http://schemas.openxmlformats.org/officeDocument/2006/relationships/slideLayout" Target="../slideLayouts/slideLayout5.xml"/><Relationship Id="rId2" Type="http://schemas.openxmlformats.org/officeDocument/2006/relationships/notesSlide" Target="../notesSlides/notesSlide98.xml"/><Relationship Id="rId3" Type="http://schemas.openxmlformats.org/officeDocument/2006/relationships/image" Target="../media/image83.png"/><Relationship Id="rId4" Type="http://schemas.openxmlformats.org/officeDocument/2006/relationships/image" Target="../media/image84.png"/><Relationship Id="rId9" Type="http://schemas.openxmlformats.org/officeDocument/2006/relationships/image" Target="../media/image85.png"/><Relationship Id="rId5" Type="http://schemas.openxmlformats.org/officeDocument/2006/relationships/image" Target="../media/image89.png"/><Relationship Id="rId6" Type="http://schemas.openxmlformats.org/officeDocument/2006/relationships/image" Target="../media/image87.png"/><Relationship Id="rId7" Type="http://schemas.openxmlformats.org/officeDocument/2006/relationships/image" Target="../media/image88.png"/><Relationship Id="rId8" Type="http://schemas.openxmlformats.org/officeDocument/2006/relationships/image" Target="../media/image95.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9.xml"/><Relationship Id="rId3" Type="http://schemas.openxmlformats.org/officeDocument/2006/relationships/image" Target="../media/image93.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 Id="rId3" Type="http://schemas.openxmlformats.org/officeDocument/2006/relationships/image" Target="../media/image93.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1.xml"/><Relationship Id="rId3" Type="http://schemas.openxmlformats.org/officeDocument/2006/relationships/image" Target="../media/image93.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 Id="rId3" Type="http://schemas.openxmlformats.org/officeDocument/2006/relationships/image" Target="../media/image97.png"/><Relationship Id="rId4" Type="http://schemas.openxmlformats.org/officeDocument/2006/relationships/image" Target="../media/image99.png"/><Relationship Id="rId5" Type="http://schemas.openxmlformats.org/officeDocument/2006/relationships/image" Target="../media/image105.png"/><Relationship Id="rId6" Type="http://schemas.openxmlformats.org/officeDocument/2006/relationships/image" Target="../media/image100.png"/><Relationship Id="rId7" Type="http://schemas.openxmlformats.org/officeDocument/2006/relationships/image" Target="../media/image98.png"/><Relationship Id="rId8" Type="http://schemas.openxmlformats.org/officeDocument/2006/relationships/image" Target="../media/image93.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 Id="rId3" Type="http://schemas.openxmlformats.org/officeDocument/2006/relationships/image" Target="../media/image106.png"/><Relationship Id="rId4" Type="http://schemas.openxmlformats.org/officeDocument/2006/relationships/image" Target="../media/image101.png"/><Relationship Id="rId5" Type="http://schemas.openxmlformats.org/officeDocument/2006/relationships/image" Target="../media/image110.png"/><Relationship Id="rId6" Type="http://schemas.openxmlformats.org/officeDocument/2006/relationships/image" Target="../media/image93.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4.xml"/><Relationship Id="rId3" Type="http://schemas.openxmlformats.org/officeDocument/2006/relationships/image" Target="../media/image107.png"/><Relationship Id="rId4" Type="http://schemas.openxmlformats.org/officeDocument/2006/relationships/image" Target="../media/image108.png"/><Relationship Id="rId5" Type="http://schemas.openxmlformats.org/officeDocument/2006/relationships/image" Target="../media/image103.png"/><Relationship Id="rId6" Type="http://schemas.openxmlformats.org/officeDocument/2006/relationships/image" Target="../media/image104.png"/><Relationship Id="rId7" Type="http://schemas.openxmlformats.org/officeDocument/2006/relationships/image" Target="../media/image93.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5.xml"/><Relationship Id="rId3" Type="http://schemas.openxmlformats.org/officeDocument/2006/relationships/image" Target="../media/image112.jpg"/><Relationship Id="rId4" Type="http://schemas.openxmlformats.org/officeDocument/2006/relationships/image" Target="../media/image93.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 Id="rId3" Type="http://schemas.openxmlformats.org/officeDocument/2006/relationships/image" Target="../media/image109.png"/><Relationship Id="rId4" Type="http://schemas.openxmlformats.org/officeDocument/2006/relationships/image" Target="../media/image115.png"/><Relationship Id="rId5" Type="http://schemas.openxmlformats.org/officeDocument/2006/relationships/image" Target="../media/image114.png"/><Relationship Id="rId6" Type="http://schemas.openxmlformats.org/officeDocument/2006/relationships/image" Target="../media/image93.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 Id="rId3" Type="http://schemas.openxmlformats.org/officeDocument/2006/relationships/image" Target="../media/image109.png"/><Relationship Id="rId4" Type="http://schemas.openxmlformats.org/officeDocument/2006/relationships/image" Target="../media/image116.png"/><Relationship Id="rId5" Type="http://schemas.openxmlformats.org/officeDocument/2006/relationships/image" Target="../media/image114.png"/><Relationship Id="rId6" Type="http://schemas.openxmlformats.org/officeDocument/2006/relationships/image" Target="../media/image93.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8.xml"/><Relationship Id="rId3" Type="http://schemas.openxmlformats.org/officeDocument/2006/relationships/image" Target="../media/image93.png"/><Relationship Id="rId4" Type="http://schemas.openxmlformats.org/officeDocument/2006/relationships/image" Target="../media/image117.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 Id="rId3" Type="http://schemas.openxmlformats.org/officeDocument/2006/relationships/image" Target="../media/image109.png"/><Relationship Id="rId4" Type="http://schemas.openxmlformats.org/officeDocument/2006/relationships/image" Target="../media/image111.png"/><Relationship Id="rId5" Type="http://schemas.openxmlformats.org/officeDocument/2006/relationships/image" Target="../media/image114.png"/><Relationship Id="rId6" Type="http://schemas.openxmlformats.org/officeDocument/2006/relationships/image" Target="../media/image93.png"/></Relationships>
</file>

<file path=ppt/slides/_rels/slide110.xml.rels><?xml version="1.0" encoding="UTF-8" standalone="yes"?><Relationships xmlns="http://schemas.openxmlformats.org/package/2006/relationships"><Relationship Id="rId11" Type="http://schemas.openxmlformats.org/officeDocument/2006/relationships/image" Target="../media/image138.png"/><Relationship Id="rId10" Type="http://schemas.openxmlformats.org/officeDocument/2006/relationships/image" Target="../media/image121.png"/><Relationship Id="rId13" Type="http://schemas.openxmlformats.org/officeDocument/2006/relationships/image" Target="../media/image122.png"/><Relationship Id="rId12" Type="http://schemas.openxmlformats.org/officeDocument/2006/relationships/image" Target="../media/image134.png"/><Relationship Id="rId1" Type="http://schemas.openxmlformats.org/officeDocument/2006/relationships/slideLayout" Target="../slideLayouts/slideLayout2.xml"/><Relationship Id="rId2" Type="http://schemas.openxmlformats.org/officeDocument/2006/relationships/notesSlide" Target="../notesSlides/notesSlide110.xml"/><Relationship Id="rId3" Type="http://schemas.openxmlformats.org/officeDocument/2006/relationships/image" Target="../media/image149.png"/><Relationship Id="rId4" Type="http://schemas.openxmlformats.org/officeDocument/2006/relationships/image" Target="../media/image119.png"/><Relationship Id="rId9" Type="http://schemas.openxmlformats.org/officeDocument/2006/relationships/image" Target="../media/image118.png"/><Relationship Id="rId5" Type="http://schemas.openxmlformats.org/officeDocument/2006/relationships/image" Target="../media/image125.png"/><Relationship Id="rId6" Type="http://schemas.openxmlformats.org/officeDocument/2006/relationships/image" Target="../media/image123.png"/><Relationship Id="rId7" Type="http://schemas.openxmlformats.org/officeDocument/2006/relationships/image" Target="../media/image127.png"/><Relationship Id="rId8" Type="http://schemas.openxmlformats.org/officeDocument/2006/relationships/image" Target="../media/image129.png"/></Relationships>
</file>

<file path=ppt/slides/_rels/slide111.xml.rels><?xml version="1.0" encoding="UTF-8" standalone="yes"?><Relationships xmlns="http://schemas.openxmlformats.org/package/2006/relationships"><Relationship Id="rId10" Type="http://schemas.openxmlformats.org/officeDocument/2006/relationships/image" Target="../media/image93.png"/><Relationship Id="rId1" Type="http://schemas.openxmlformats.org/officeDocument/2006/relationships/slideLayout" Target="../slideLayouts/slideLayout2.xml"/><Relationship Id="rId2" Type="http://schemas.openxmlformats.org/officeDocument/2006/relationships/notesSlide" Target="../notesSlides/notesSlide111.xml"/><Relationship Id="rId3" Type="http://schemas.openxmlformats.org/officeDocument/2006/relationships/image" Target="../media/image131.png"/><Relationship Id="rId4" Type="http://schemas.openxmlformats.org/officeDocument/2006/relationships/image" Target="../media/image124.png"/><Relationship Id="rId9" Type="http://schemas.openxmlformats.org/officeDocument/2006/relationships/image" Target="../media/image133.png"/><Relationship Id="rId5" Type="http://schemas.openxmlformats.org/officeDocument/2006/relationships/image" Target="../media/image120.png"/><Relationship Id="rId6" Type="http://schemas.openxmlformats.org/officeDocument/2006/relationships/image" Target="../media/image135.png"/><Relationship Id="rId7" Type="http://schemas.openxmlformats.org/officeDocument/2006/relationships/image" Target="../media/image147.png"/><Relationship Id="rId8" Type="http://schemas.openxmlformats.org/officeDocument/2006/relationships/image" Target="../media/image126.png"/></Relationships>
</file>

<file path=ppt/slides/_rels/slide112.xml.rels><?xml version="1.0" encoding="UTF-8" standalone="yes"?><Relationships xmlns="http://schemas.openxmlformats.org/package/2006/relationships"><Relationship Id="rId11" Type="http://schemas.openxmlformats.org/officeDocument/2006/relationships/image" Target="../media/image144.png"/><Relationship Id="rId10" Type="http://schemas.openxmlformats.org/officeDocument/2006/relationships/image" Target="../media/image143.png"/><Relationship Id="rId13" Type="http://schemas.openxmlformats.org/officeDocument/2006/relationships/image" Target="../media/image140.png"/><Relationship Id="rId12" Type="http://schemas.openxmlformats.org/officeDocument/2006/relationships/image" Target="../media/image142.png"/><Relationship Id="rId1" Type="http://schemas.openxmlformats.org/officeDocument/2006/relationships/slideLayout" Target="../slideLayouts/slideLayout2.xml"/><Relationship Id="rId2" Type="http://schemas.openxmlformats.org/officeDocument/2006/relationships/notesSlide" Target="../notesSlides/notesSlide112.xml"/><Relationship Id="rId3" Type="http://schemas.openxmlformats.org/officeDocument/2006/relationships/image" Target="../media/image128.png"/><Relationship Id="rId4" Type="http://schemas.openxmlformats.org/officeDocument/2006/relationships/image" Target="../media/image130.png"/><Relationship Id="rId9" Type="http://schemas.openxmlformats.org/officeDocument/2006/relationships/image" Target="../media/image139.png"/><Relationship Id="rId14" Type="http://schemas.openxmlformats.org/officeDocument/2006/relationships/image" Target="../media/image93.png"/><Relationship Id="rId5" Type="http://schemas.openxmlformats.org/officeDocument/2006/relationships/image" Target="../media/image132.png"/><Relationship Id="rId6" Type="http://schemas.openxmlformats.org/officeDocument/2006/relationships/image" Target="../media/image141.png"/><Relationship Id="rId7" Type="http://schemas.openxmlformats.org/officeDocument/2006/relationships/image" Target="../media/image136.png"/><Relationship Id="rId8" Type="http://schemas.openxmlformats.org/officeDocument/2006/relationships/image" Target="../media/image145.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 Id="rId3" Type="http://schemas.openxmlformats.org/officeDocument/2006/relationships/hyperlink" Target="https://www.facebook.com/" TargetMode="External"/><Relationship Id="rId4" Type="http://schemas.openxmlformats.org/officeDocument/2006/relationships/image" Target="../media/image14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15"/>
          <p:cNvPicPr preferRelativeResize="0"/>
          <p:nvPr/>
        </p:nvPicPr>
        <p:blipFill rotWithShape="1">
          <a:blip r:embed="rId3">
            <a:alphaModFix/>
          </a:blip>
          <a:srcRect b="0" l="0" r="0" t="0"/>
          <a:stretch/>
        </p:blipFill>
        <p:spPr>
          <a:xfrm>
            <a:off x="6863198" y="1339089"/>
            <a:ext cx="5296606" cy="5386451"/>
          </a:xfrm>
          <a:prstGeom prst="rect">
            <a:avLst/>
          </a:prstGeom>
          <a:noFill/>
          <a:ln>
            <a:noFill/>
          </a:ln>
        </p:spPr>
      </p:pic>
      <p:sp>
        <p:nvSpPr>
          <p:cNvPr id="96" name="Google Shape;96;p15"/>
          <p:cNvSpPr txBox="1"/>
          <p:nvPr>
            <p:ph type="ctrTitle"/>
          </p:nvPr>
        </p:nvSpPr>
        <p:spPr>
          <a:xfrm>
            <a:off x="32196" y="3189064"/>
            <a:ext cx="6831002" cy="2614785"/>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0070C0"/>
              </a:buClr>
              <a:buSzPts val="4000"/>
              <a:buFont typeface="Calibri"/>
              <a:buNone/>
            </a:pPr>
            <a:r>
              <a:rPr b="1" lang="uk-UA" sz="4000">
                <a:solidFill>
                  <a:srgbClr val="0070C0"/>
                </a:solidFill>
                <a:latin typeface="Calibri"/>
                <a:ea typeface="Calibri"/>
                <a:cs typeface="Calibri"/>
                <a:sym typeface="Calibri"/>
              </a:rPr>
              <a:t>Професійний розвиток державних службовців. Оцінювання результатів службової діяльності.Індивідуальна програма професійного розвитку</a:t>
            </a:r>
            <a:endParaRPr/>
          </a:p>
        </p:txBody>
      </p:sp>
      <p:sp>
        <p:nvSpPr>
          <p:cNvPr id="97" name="Google Shape;97;p15"/>
          <p:cNvSpPr txBox="1"/>
          <p:nvPr>
            <p:ph idx="1" type="subTitle"/>
          </p:nvPr>
        </p:nvSpPr>
        <p:spPr>
          <a:xfrm>
            <a:off x="0" y="5839355"/>
            <a:ext cx="6792686" cy="886185"/>
          </a:xfrm>
          <a:prstGeom prst="rect">
            <a:avLst/>
          </a:prstGeom>
          <a:noFill/>
          <a:ln>
            <a:noFill/>
          </a:ln>
        </p:spPr>
        <p:txBody>
          <a:bodyPr anchorCtr="0" anchor="t" bIns="45700" lIns="91425" spcFirstLastPara="1" rIns="91425" wrap="square" tIns="45700">
            <a:normAutofit fontScale="85000" lnSpcReduction="20000"/>
          </a:bodyPr>
          <a:lstStyle/>
          <a:p>
            <a:pPr indent="0" lvl="0" marL="0" rtl="0" algn="ctr">
              <a:lnSpc>
                <a:spcPct val="90000"/>
              </a:lnSpc>
              <a:spcBef>
                <a:spcPts val="0"/>
              </a:spcBef>
              <a:spcAft>
                <a:spcPts val="0"/>
              </a:spcAft>
              <a:buClr>
                <a:schemeClr val="dk1"/>
              </a:buClr>
              <a:buSzPct val="100000"/>
              <a:buNone/>
            </a:pPr>
            <a:r>
              <a:rPr i="1" lang="uk-UA"/>
              <a:t>Начальник Центрального міжрегіонального управління НАДС</a:t>
            </a:r>
            <a:endParaRPr/>
          </a:p>
          <a:p>
            <a:pPr indent="0" lvl="0" marL="0" rtl="0" algn="ctr">
              <a:lnSpc>
                <a:spcPct val="90000"/>
              </a:lnSpc>
              <a:spcBef>
                <a:spcPts val="1000"/>
              </a:spcBef>
              <a:spcAft>
                <a:spcPts val="0"/>
              </a:spcAft>
              <a:buClr>
                <a:srgbClr val="0070C0"/>
              </a:buClr>
              <a:buSzPct val="100000"/>
              <a:buNone/>
            </a:pPr>
            <a:r>
              <a:rPr b="1" lang="uk-UA">
                <a:solidFill>
                  <a:srgbClr val="0070C0"/>
                </a:solidFill>
              </a:rPr>
              <a:t>Максим ГАВРИЛЮК</a:t>
            </a:r>
            <a:endParaRPr/>
          </a:p>
        </p:txBody>
      </p:sp>
      <p:pic>
        <p:nvPicPr>
          <p:cNvPr id="98" name="Google Shape;98;p15"/>
          <p:cNvPicPr preferRelativeResize="0"/>
          <p:nvPr/>
        </p:nvPicPr>
        <p:blipFill rotWithShape="1">
          <a:blip r:embed="rId4">
            <a:alphaModFix/>
          </a:blip>
          <a:srcRect b="0" l="0" r="0" t="0"/>
          <a:stretch/>
        </p:blipFill>
        <p:spPr>
          <a:xfrm>
            <a:off x="9511501" y="0"/>
            <a:ext cx="1412421" cy="1452207"/>
          </a:xfrm>
          <a:prstGeom prst="rect">
            <a:avLst/>
          </a:prstGeom>
          <a:noFill/>
          <a:ln>
            <a:noFill/>
          </a:ln>
        </p:spPr>
      </p:pic>
      <p:pic>
        <p:nvPicPr>
          <p:cNvPr id="99" name="Google Shape;99;p15"/>
          <p:cNvPicPr preferRelativeResize="0"/>
          <p:nvPr/>
        </p:nvPicPr>
        <p:blipFill rotWithShape="1">
          <a:blip r:embed="rId5">
            <a:alphaModFix/>
          </a:blip>
          <a:srcRect b="0" l="0" r="0" t="0"/>
          <a:stretch/>
        </p:blipFill>
        <p:spPr>
          <a:xfrm>
            <a:off x="10923922" y="0"/>
            <a:ext cx="1268078" cy="1268078"/>
          </a:xfrm>
          <a:prstGeom prst="rect">
            <a:avLst/>
          </a:prstGeom>
          <a:noFill/>
          <a:ln>
            <a:noFill/>
          </a:ln>
        </p:spPr>
      </p:pic>
      <p:pic>
        <p:nvPicPr>
          <p:cNvPr id="100" name="Google Shape;100;p15"/>
          <p:cNvPicPr preferRelativeResize="0"/>
          <p:nvPr/>
        </p:nvPicPr>
        <p:blipFill rotWithShape="1">
          <a:blip r:embed="rId6">
            <a:alphaModFix/>
          </a:blip>
          <a:srcRect b="0" l="0" r="0" t="0"/>
          <a:stretch/>
        </p:blipFill>
        <p:spPr>
          <a:xfrm>
            <a:off x="0" y="0"/>
            <a:ext cx="1787979" cy="17800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6"/>
          <p:cNvSpPr txBox="1"/>
          <p:nvPr>
            <p:ph type="title"/>
          </p:nvPr>
        </p:nvSpPr>
        <p:spPr>
          <a:xfrm>
            <a:off x="237836" y="124979"/>
            <a:ext cx="680027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70C0"/>
              </a:buClr>
              <a:buSzPts val="4400"/>
              <a:buFont typeface="Calibri"/>
              <a:buNone/>
            </a:pPr>
            <a:r>
              <a:rPr b="1" lang="uk-UA">
                <a:solidFill>
                  <a:srgbClr val="0070C0"/>
                </a:solidFill>
                <a:latin typeface="Calibri"/>
                <a:ea typeface="Calibri"/>
                <a:cs typeface="Calibri"/>
                <a:sym typeface="Calibri"/>
              </a:rPr>
              <a:t>Професійний розвиток</a:t>
            </a:r>
            <a:endParaRPr b="1">
              <a:solidFill>
                <a:srgbClr val="0070C0"/>
              </a:solidFill>
              <a:latin typeface="Calibri"/>
              <a:ea typeface="Calibri"/>
              <a:cs typeface="Calibri"/>
              <a:sym typeface="Calibri"/>
            </a:endParaRPr>
          </a:p>
        </p:txBody>
      </p:sp>
      <p:pic>
        <p:nvPicPr>
          <p:cNvPr id="106" name="Google Shape;106;p16"/>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7"/>
          <p:cNvSpPr txBox="1"/>
          <p:nvPr>
            <p:ph type="title"/>
          </p:nvPr>
        </p:nvSpPr>
        <p:spPr>
          <a:xfrm>
            <a:off x="0" y="18256"/>
            <a:ext cx="10923922" cy="114440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70C0"/>
              </a:buClr>
              <a:buSzPts val="3600"/>
              <a:buFont typeface="Calibri"/>
              <a:buNone/>
            </a:pPr>
            <a:r>
              <a:rPr b="1" lang="uk-UA" sz="3600">
                <a:solidFill>
                  <a:srgbClr val="0070C0"/>
                </a:solidFill>
                <a:latin typeface="Calibri"/>
                <a:ea typeface="Calibri"/>
                <a:cs typeface="Calibri"/>
                <a:sym typeface="Calibri"/>
              </a:rPr>
              <a:t>Нормативно-правова база професійного розвитку та підвищення рівня професійної компетентності</a:t>
            </a:r>
            <a:endParaRPr b="1" sz="3600">
              <a:solidFill>
                <a:srgbClr val="0070C0"/>
              </a:solidFill>
              <a:latin typeface="Calibri"/>
              <a:ea typeface="Calibri"/>
              <a:cs typeface="Calibri"/>
              <a:sym typeface="Calibri"/>
            </a:endParaRPr>
          </a:p>
        </p:txBody>
      </p:sp>
      <p:sp>
        <p:nvSpPr>
          <p:cNvPr id="112" name="Google Shape;112;p17"/>
          <p:cNvSpPr txBox="1"/>
          <p:nvPr>
            <p:ph idx="1" type="body"/>
          </p:nvPr>
        </p:nvSpPr>
        <p:spPr>
          <a:xfrm>
            <a:off x="353136" y="1162663"/>
            <a:ext cx="11485728" cy="5695337"/>
          </a:xfrm>
          <a:prstGeom prst="rect">
            <a:avLst/>
          </a:prstGeom>
          <a:noFill/>
          <a:ln>
            <a:noFill/>
          </a:ln>
        </p:spPr>
        <p:txBody>
          <a:bodyPr anchorCtr="0" anchor="t" bIns="45700" lIns="91425" spcFirstLastPara="1" rIns="91425" wrap="square" tIns="45700">
            <a:noAutofit/>
          </a:bodyPr>
          <a:lstStyle/>
          <a:p>
            <a:pPr indent="-228600" lvl="0" marL="228600" rtl="0" algn="just">
              <a:lnSpc>
                <a:spcPct val="90000"/>
              </a:lnSpc>
              <a:spcBef>
                <a:spcPts val="0"/>
              </a:spcBef>
              <a:spcAft>
                <a:spcPts val="0"/>
              </a:spcAft>
              <a:buClr>
                <a:schemeClr val="dk1"/>
              </a:buClr>
              <a:buSzPts val="1700"/>
              <a:buChar char="•"/>
            </a:pPr>
            <a:r>
              <a:rPr lang="uk-UA" sz="1700"/>
              <a:t>Закон України «Про державну службу»</a:t>
            </a:r>
            <a:endParaRPr/>
          </a:p>
          <a:p>
            <a:pPr indent="-228600" lvl="0" marL="228600" rtl="0" algn="just">
              <a:lnSpc>
                <a:spcPct val="90000"/>
              </a:lnSpc>
              <a:spcBef>
                <a:spcPts val="1000"/>
              </a:spcBef>
              <a:spcAft>
                <a:spcPts val="0"/>
              </a:spcAft>
              <a:buClr>
                <a:schemeClr val="dk1"/>
              </a:buClr>
              <a:buSzPts val="1700"/>
              <a:buChar char="•"/>
            </a:pPr>
            <a:r>
              <a:rPr lang="uk-UA" sz="1700"/>
              <a:t>Постанова КМУ від 06 лютого 2019 року </a:t>
            </a:r>
            <a:r>
              <a:rPr b="1" lang="uk-UA" sz="1700">
                <a:solidFill>
                  <a:srgbClr val="0070C0"/>
                </a:solidFill>
              </a:rPr>
              <a:t>№ 106 </a:t>
            </a:r>
            <a:r>
              <a:rPr lang="uk-UA" sz="1700"/>
              <a:t>«Про затвердження Положення про систему професійного навчання державних службовців, голів місцевих державних адміністрацій, їх перших заступників та заступників, посадових осіб місцевого самоврядування та депутатів місцевих рад»</a:t>
            </a:r>
            <a:endParaRPr/>
          </a:p>
          <a:p>
            <a:pPr indent="-228600" lvl="0" marL="228600" rtl="0" algn="just">
              <a:lnSpc>
                <a:spcPct val="90000"/>
              </a:lnSpc>
              <a:spcBef>
                <a:spcPts val="1000"/>
              </a:spcBef>
              <a:spcAft>
                <a:spcPts val="0"/>
              </a:spcAft>
              <a:buClr>
                <a:schemeClr val="dk1"/>
              </a:buClr>
              <a:buSzPts val="1700"/>
              <a:buChar char="•"/>
            </a:pPr>
            <a:r>
              <a:rPr lang="uk-UA" sz="1700"/>
              <a:t>Постанова КМУ від 29 липня 2009 року № 789 «Про затвердження Порядку прийому на навчання за освітньо-професійною програмою підготовки магістрів за спеціальністю «Публічне управління та адміністрування» галузі знань «Публічне управління та адміністрування» </a:t>
            </a:r>
            <a:endParaRPr/>
          </a:p>
          <a:p>
            <a:pPr indent="-228600" lvl="0" marL="228600" rtl="0" algn="just">
              <a:lnSpc>
                <a:spcPct val="90000"/>
              </a:lnSpc>
              <a:spcBef>
                <a:spcPts val="1000"/>
              </a:spcBef>
              <a:spcAft>
                <a:spcPts val="0"/>
              </a:spcAft>
              <a:buClr>
                <a:schemeClr val="dk1"/>
              </a:buClr>
              <a:buSzPts val="1700"/>
              <a:buChar char="•"/>
            </a:pPr>
            <a:r>
              <a:rPr lang="uk-UA" sz="1700"/>
              <a:t>Постанова КМУ від 23 серпня 2017 р. № 640 «Про затвердження Порядку проведення оцінювання результатів службової  діяльності державних службовців» (із змінами від 30 вересня 2022 р. № 1106) (далі – Порядок проведення  оцінювання)</a:t>
            </a:r>
            <a:endParaRPr/>
          </a:p>
          <a:p>
            <a:pPr indent="-228600" lvl="0" marL="228600" rtl="0" algn="just">
              <a:lnSpc>
                <a:spcPct val="90000"/>
              </a:lnSpc>
              <a:spcBef>
                <a:spcPts val="1000"/>
              </a:spcBef>
              <a:spcAft>
                <a:spcPts val="0"/>
              </a:spcAft>
              <a:buClr>
                <a:schemeClr val="dk1"/>
              </a:buClr>
              <a:buSzPts val="1700"/>
              <a:buChar char="•"/>
            </a:pPr>
            <a:r>
              <a:rPr lang="uk-UA" sz="1700"/>
              <a:t>Наказ НАДС від 03 березня 2016 року № 48 «Про затвердження Порядку стажування державних службовців», зареєстрований в Міністерстві юстиції України 23 березня 2016 р. за № 439/28569</a:t>
            </a:r>
            <a:endParaRPr/>
          </a:p>
          <a:p>
            <a:pPr indent="-228600" lvl="0" marL="228600" rtl="0" algn="just">
              <a:lnSpc>
                <a:spcPct val="90000"/>
              </a:lnSpc>
              <a:spcBef>
                <a:spcPts val="1000"/>
              </a:spcBef>
              <a:spcAft>
                <a:spcPts val="0"/>
              </a:spcAft>
              <a:buClr>
                <a:schemeClr val="dk1"/>
              </a:buClr>
              <a:buSzPts val="1700"/>
              <a:buChar char="•"/>
            </a:pPr>
            <a:r>
              <a:rPr lang="uk-UA" sz="1700"/>
              <a:t>Наказ НАДС від 12 грудня 2019 р. № 226-19 «Про затвердження порядку нарахування кредитів ЄКТС за результатами професійного навчання», зареєстрований у Міністерстві юстиції України 26 грудня 2019 р. за № 1288/34259 </a:t>
            </a:r>
            <a:endParaRPr/>
          </a:p>
          <a:p>
            <a:pPr indent="-228600" lvl="0" marL="228600" rtl="0" algn="just">
              <a:lnSpc>
                <a:spcPct val="90000"/>
              </a:lnSpc>
              <a:spcBef>
                <a:spcPts val="1000"/>
              </a:spcBef>
              <a:spcAft>
                <a:spcPts val="0"/>
              </a:spcAft>
              <a:buClr>
                <a:srgbClr val="0070C0"/>
              </a:buClr>
              <a:buSzPts val="1700"/>
              <a:buChar char="•"/>
            </a:pPr>
            <a:r>
              <a:rPr b="1" lang="uk-UA" sz="1700" u="sng">
                <a:solidFill>
                  <a:srgbClr val="0070C0"/>
                </a:solidFill>
              </a:rPr>
              <a:t>Наказ НАДС від 26 жовтня 2020 р. № 201-20 </a:t>
            </a:r>
            <a:r>
              <a:rPr lang="uk-UA" sz="1700"/>
              <a:t>«Про затвердження Методичних рекомендацій щодо складання, перегляду та моніторингу виконання індивідуальної програми підвищення рівня професійної компетентності державного службовця (індивідуальної	програми професійного розвитку)»</a:t>
            </a:r>
            <a:endParaRPr/>
          </a:p>
          <a:p>
            <a:pPr indent="-228600" lvl="0" marL="228600" rtl="0" algn="just">
              <a:lnSpc>
                <a:spcPct val="90000"/>
              </a:lnSpc>
              <a:spcBef>
                <a:spcPts val="1000"/>
              </a:spcBef>
              <a:spcAft>
                <a:spcPts val="0"/>
              </a:spcAft>
              <a:buClr>
                <a:schemeClr val="dk1"/>
              </a:buClr>
              <a:buSzPts val="1700"/>
              <a:buChar char="•"/>
            </a:pPr>
            <a:r>
              <a:rPr lang="uk-UA" sz="1700"/>
              <a:t>Наказ НАДС від 14 грудня 2022 р. № 131-22 «Про внесення змін до Методичних рекомендацій щодо складання,  перегляду та моніторингу виконання індивідуальної програми підвищення рівня професійної  компетентності державного службовця (індивідуальної програми професійного розвитку)»</a:t>
            </a:r>
            <a:endParaRPr/>
          </a:p>
          <a:p>
            <a:pPr indent="-101600" lvl="0" marL="228600" rtl="0" algn="just">
              <a:lnSpc>
                <a:spcPct val="90000"/>
              </a:lnSpc>
              <a:spcBef>
                <a:spcPts val="1000"/>
              </a:spcBef>
              <a:spcAft>
                <a:spcPts val="0"/>
              </a:spcAft>
              <a:buClr>
                <a:schemeClr val="dk1"/>
              </a:buClr>
              <a:buSzPts val="2000"/>
              <a:buNone/>
            </a:pPr>
            <a:r>
              <a:t/>
            </a:r>
            <a:endParaRPr sz="2000"/>
          </a:p>
          <a:p>
            <a:pPr indent="-101600" lvl="0" marL="228600" rtl="0" algn="just">
              <a:lnSpc>
                <a:spcPct val="90000"/>
              </a:lnSpc>
              <a:spcBef>
                <a:spcPts val="1000"/>
              </a:spcBef>
              <a:spcAft>
                <a:spcPts val="0"/>
              </a:spcAft>
              <a:buClr>
                <a:schemeClr val="dk1"/>
              </a:buClr>
              <a:buSzPts val="2000"/>
              <a:buNone/>
            </a:pPr>
            <a:r>
              <a:t/>
            </a:r>
            <a:endParaRPr sz="2000"/>
          </a:p>
        </p:txBody>
      </p:sp>
      <p:pic>
        <p:nvPicPr>
          <p:cNvPr id="113" name="Google Shape;113;p17"/>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8"/>
          <p:cNvSpPr txBox="1"/>
          <p:nvPr>
            <p:ph type="title"/>
          </p:nvPr>
        </p:nvSpPr>
        <p:spPr>
          <a:xfrm>
            <a:off x="29936" y="0"/>
            <a:ext cx="12162064" cy="121058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70C0"/>
              </a:buClr>
              <a:buSzPts val="3600"/>
              <a:buFont typeface="Calibri"/>
              <a:buNone/>
            </a:pPr>
            <a:r>
              <a:rPr b="1" lang="uk-UA" sz="3600">
                <a:solidFill>
                  <a:srgbClr val="0070C0"/>
                </a:solidFill>
              </a:rPr>
              <a:t>Зміни 2025 року до постанови КМУ від 06 лютого 2019 року</a:t>
            </a:r>
            <a:br>
              <a:rPr b="1" lang="uk-UA" sz="3600">
                <a:solidFill>
                  <a:srgbClr val="0070C0"/>
                </a:solidFill>
              </a:rPr>
            </a:br>
            <a:r>
              <a:rPr b="1" lang="uk-UA" sz="3600">
                <a:solidFill>
                  <a:srgbClr val="0070C0"/>
                </a:solidFill>
              </a:rPr>
              <a:t>№ 106 (згідно з Постановою КМ № 883 від 15.07.2025)</a:t>
            </a:r>
            <a:endParaRPr sz="3600">
              <a:solidFill>
                <a:srgbClr val="0070C0"/>
              </a:solidFill>
            </a:endParaRPr>
          </a:p>
        </p:txBody>
      </p:sp>
      <p:sp>
        <p:nvSpPr>
          <p:cNvPr id="119" name="Google Shape;119;p18"/>
          <p:cNvSpPr txBox="1"/>
          <p:nvPr>
            <p:ph idx="1" type="body"/>
          </p:nvPr>
        </p:nvSpPr>
        <p:spPr>
          <a:xfrm>
            <a:off x="220436" y="1210583"/>
            <a:ext cx="11874582" cy="5564290"/>
          </a:xfrm>
          <a:prstGeom prst="rect">
            <a:avLst/>
          </a:prstGeom>
          <a:noFill/>
          <a:ln>
            <a:noFill/>
          </a:ln>
        </p:spPr>
        <p:txBody>
          <a:bodyPr anchorCtr="0" anchor="t" bIns="45700" lIns="91425" spcFirstLastPara="1" rIns="91425" wrap="square" tIns="45700">
            <a:normAutofit fontScale="62500" lnSpcReduction="20000"/>
          </a:bodyPr>
          <a:lstStyle/>
          <a:p>
            <a:pPr indent="0" lvl="0" marL="0" rtl="0" algn="just">
              <a:lnSpc>
                <a:spcPct val="90000"/>
              </a:lnSpc>
              <a:spcBef>
                <a:spcPts val="0"/>
              </a:spcBef>
              <a:spcAft>
                <a:spcPts val="0"/>
              </a:spcAft>
              <a:buClr>
                <a:schemeClr val="dk1"/>
              </a:buClr>
              <a:buSzPct val="100000"/>
              <a:buNone/>
            </a:pPr>
            <a:r>
              <a:rPr lang="uk-UA" sz="3800"/>
              <a:t>	</a:t>
            </a:r>
            <a:endParaRPr/>
          </a:p>
          <a:p>
            <a:pPr indent="0" lvl="0" marL="0" rtl="0" algn="just">
              <a:lnSpc>
                <a:spcPct val="90000"/>
              </a:lnSpc>
              <a:spcBef>
                <a:spcPts val="1000"/>
              </a:spcBef>
              <a:spcAft>
                <a:spcPts val="0"/>
              </a:spcAft>
              <a:buClr>
                <a:schemeClr val="dk1"/>
              </a:buClr>
              <a:buSzPct val="100000"/>
              <a:buNone/>
            </a:pPr>
            <a:r>
              <a:rPr lang="uk-UA" sz="3800"/>
              <a:t>	9) </a:t>
            </a:r>
            <a:r>
              <a:rPr lang="uk-UA" sz="3800">
                <a:solidFill>
                  <a:srgbClr val="253B97"/>
                </a:solidFill>
              </a:rPr>
              <a:t>тренер</a:t>
            </a:r>
            <a:r>
              <a:rPr lang="uk-UA" sz="3800"/>
              <a:t> - особа, яка володіє знаннями, уміннями, навичками щодо застосування тренінгових технологій в освітньому процесі та здійснює тренінгову діяльність у сфері професійного навчання.</a:t>
            </a:r>
            <a:endParaRPr/>
          </a:p>
          <a:p>
            <a:pPr indent="0" lvl="0" marL="0" rtl="0" algn="just">
              <a:lnSpc>
                <a:spcPct val="90000"/>
              </a:lnSpc>
              <a:spcBef>
                <a:spcPts val="1000"/>
              </a:spcBef>
              <a:spcAft>
                <a:spcPts val="0"/>
              </a:spcAft>
              <a:buClr>
                <a:schemeClr val="dk1"/>
              </a:buClr>
              <a:buSzPct val="100000"/>
              <a:buNone/>
            </a:pPr>
            <a:r>
              <a:t/>
            </a:r>
            <a:endParaRPr sz="3800"/>
          </a:p>
          <a:p>
            <a:pPr indent="0" lvl="0" marL="0" rtl="0" algn="just">
              <a:lnSpc>
                <a:spcPct val="90000"/>
              </a:lnSpc>
              <a:spcBef>
                <a:spcPts val="1000"/>
              </a:spcBef>
              <a:spcAft>
                <a:spcPts val="0"/>
              </a:spcAft>
              <a:buClr>
                <a:schemeClr val="dk1"/>
              </a:buClr>
              <a:buSzPct val="100000"/>
              <a:buNone/>
            </a:pPr>
            <a:r>
              <a:rPr lang="uk-UA" sz="3800"/>
              <a:t>	Новий принцип системи професійного навчання: </a:t>
            </a:r>
            <a:r>
              <a:rPr lang="uk-UA" sz="3800">
                <a:solidFill>
                  <a:srgbClr val="0070C0"/>
                </a:solidFill>
              </a:rPr>
              <a:t>безбар’єрності, розвитку інклюзивного освітнього середовища.</a:t>
            </a:r>
            <a:endParaRPr/>
          </a:p>
          <a:p>
            <a:pPr indent="-77787" lvl="0" marL="228600" rtl="0" algn="just">
              <a:lnSpc>
                <a:spcPct val="90000"/>
              </a:lnSpc>
              <a:spcBef>
                <a:spcPts val="1000"/>
              </a:spcBef>
              <a:spcAft>
                <a:spcPts val="0"/>
              </a:spcAft>
              <a:buClr>
                <a:schemeClr val="dk1"/>
              </a:buClr>
              <a:buSzPct val="100000"/>
              <a:buFont typeface="Calibri"/>
              <a:buNone/>
            </a:pPr>
            <a:r>
              <a:t/>
            </a:r>
            <a:endParaRPr sz="3800"/>
          </a:p>
          <a:p>
            <a:pPr indent="0" lvl="0" marL="0" rtl="0" algn="just">
              <a:lnSpc>
                <a:spcPct val="90000"/>
              </a:lnSpc>
              <a:spcBef>
                <a:spcPts val="1000"/>
              </a:spcBef>
              <a:spcAft>
                <a:spcPts val="0"/>
              </a:spcAft>
              <a:buClr>
                <a:schemeClr val="dk1"/>
              </a:buClr>
              <a:buSzPct val="100000"/>
              <a:buNone/>
            </a:pPr>
            <a:r>
              <a:rPr lang="uk-UA" sz="3800"/>
              <a:t>	Якщо протягом календарного року державним службовцем було повністю або частково виконано індивідуальну програму (зокрема успішно завершено навчання за обов’язковими видами професійного навчання, що включено до індивідуальної програми відповідно до абзацу другого цього пункту, пунктів 14 і 15 цього Положення), </a:t>
            </a:r>
            <a:r>
              <a:rPr lang="uk-UA" sz="3800">
                <a:solidFill>
                  <a:srgbClr val="0070C0"/>
                </a:solidFill>
              </a:rPr>
              <a:t>але його призначено (переведено) на іншу посаду державної служби (без зміни категорії, </a:t>
            </a:r>
            <a:r>
              <a:rPr lang="uk-UA" sz="3800">
                <a:solidFill>
                  <a:srgbClr val="253B97"/>
                </a:solidFill>
              </a:rPr>
              <a:t>сім’ї посади) </a:t>
            </a:r>
            <a:r>
              <a:rPr lang="uk-UA" sz="3800"/>
              <a:t>у тому ж або іншому державному органі, у зв’язку з чим складається нова індивідуальна програма, такий державний службовець </a:t>
            </a:r>
            <a:r>
              <a:rPr lang="uk-UA" sz="3800">
                <a:solidFill>
                  <a:srgbClr val="0070C0"/>
                </a:solidFill>
              </a:rPr>
              <a:t>не потребує повторного проходження зазначених обов’язкових видів професійного навчання. </a:t>
            </a:r>
            <a:r>
              <a:rPr lang="uk-UA" sz="3800"/>
              <a:t>До нової індивідуальної програми включається самоосвіта, а також можуть включатися інші види професійного навчання, необхідні для професійного розвитку державного службовця.</a:t>
            </a:r>
            <a:endParaRPr/>
          </a:p>
          <a:p>
            <a:pPr indent="0" lvl="0" marL="0" rtl="0" algn="just">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9"/>
          <p:cNvSpPr txBox="1"/>
          <p:nvPr>
            <p:ph idx="1" type="body"/>
          </p:nvPr>
        </p:nvSpPr>
        <p:spPr>
          <a:xfrm>
            <a:off x="269421" y="244928"/>
            <a:ext cx="11772900" cy="6498771"/>
          </a:xfrm>
          <a:prstGeom prst="rect">
            <a:avLst/>
          </a:prstGeom>
          <a:noFill/>
          <a:ln>
            <a:noFill/>
          </a:ln>
        </p:spPr>
        <p:txBody>
          <a:bodyPr anchorCtr="0" anchor="t" bIns="45700" lIns="91425" spcFirstLastPara="1" rIns="91425" wrap="square" tIns="45700">
            <a:normAutofit/>
          </a:bodyPr>
          <a:lstStyle/>
          <a:p>
            <a:pPr indent="0" lvl="0" marL="0" rtl="0" algn="just">
              <a:lnSpc>
                <a:spcPct val="90000"/>
              </a:lnSpc>
              <a:spcBef>
                <a:spcPts val="0"/>
              </a:spcBef>
              <a:spcAft>
                <a:spcPts val="0"/>
              </a:spcAft>
              <a:buClr>
                <a:schemeClr val="dk1"/>
              </a:buClr>
              <a:buSzPts val="2800"/>
              <a:buNone/>
            </a:pPr>
            <a:r>
              <a:rPr lang="uk-UA"/>
              <a:t>	</a:t>
            </a:r>
            <a:endParaRPr/>
          </a:p>
          <a:p>
            <a:pPr indent="0" lvl="0" marL="0" rtl="0" algn="just">
              <a:lnSpc>
                <a:spcPct val="90000"/>
              </a:lnSpc>
              <a:spcBef>
                <a:spcPts val="1000"/>
              </a:spcBef>
              <a:spcAft>
                <a:spcPts val="0"/>
              </a:spcAft>
              <a:buClr>
                <a:schemeClr val="dk1"/>
              </a:buClr>
              <a:buSzPts val="2800"/>
              <a:buNone/>
            </a:pPr>
            <a:r>
              <a:rPr lang="uk-UA"/>
              <a:t>	Загальні та спеціальні програми підвищення кваліфікації розробляються з урахуванням вимог відповідних професійних стандартів (у разі наявності), </a:t>
            </a:r>
            <a:r>
              <a:rPr lang="uk-UA">
                <a:solidFill>
                  <a:srgbClr val="0070C0"/>
                </a:solidFill>
              </a:rPr>
              <a:t>описів сімей посад державної служби.</a:t>
            </a:r>
            <a:endParaRPr/>
          </a:p>
          <a:p>
            <a:pPr indent="0" lvl="0" marL="0" rtl="0" algn="l">
              <a:lnSpc>
                <a:spcPct val="90000"/>
              </a:lnSpc>
              <a:spcBef>
                <a:spcPts val="1000"/>
              </a:spcBef>
              <a:spcAft>
                <a:spcPts val="0"/>
              </a:spcAft>
              <a:buClr>
                <a:schemeClr val="dk1"/>
              </a:buClr>
              <a:buSzPts val="2800"/>
              <a:buNone/>
            </a:pPr>
            <a:r>
              <a:t/>
            </a:r>
            <a:endParaRPr/>
          </a:p>
          <a:p>
            <a:pPr indent="0" lvl="0" marL="0" rtl="0" algn="just">
              <a:lnSpc>
                <a:spcPct val="90000"/>
              </a:lnSpc>
              <a:spcBef>
                <a:spcPts val="1000"/>
              </a:spcBef>
              <a:spcAft>
                <a:spcPts val="0"/>
              </a:spcAft>
              <a:buClr>
                <a:schemeClr val="dk1"/>
              </a:buClr>
              <a:buSzPts val="2800"/>
              <a:buNone/>
            </a:pPr>
            <a:r>
              <a:rPr lang="uk-UA"/>
              <a:t>	Підвищення кваліфікації за загальними та/або спеціальними професійними (сертифікатними) програмами є обов’язковим:</a:t>
            </a:r>
            <a:endParaRPr/>
          </a:p>
          <a:p>
            <a:pPr indent="0" lvl="0" marL="0" rtl="0" algn="just">
              <a:lnSpc>
                <a:spcPct val="90000"/>
              </a:lnSpc>
              <a:spcBef>
                <a:spcPts val="1000"/>
              </a:spcBef>
              <a:spcAft>
                <a:spcPts val="0"/>
              </a:spcAft>
              <a:buClr>
                <a:schemeClr val="dk1"/>
              </a:buClr>
              <a:buSzPts val="2800"/>
              <a:buNone/>
            </a:pPr>
            <a:r>
              <a:rPr lang="uk-UA"/>
              <a:t>	1) для державних службовців:</a:t>
            </a:r>
            <a:endParaRPr/>
          </a:p>
          <a:p>
            <a:pPr indent="0" lvl="0" marL="0" rtl="0" algn="just">
              <a:lnSpc>
                <a:spcPct val="90000"/>
              </a:lnSpc>
              <a:spcBef>
                <a:spcPts val="1000"/>
              </a:spcBef>
              <a:spcAft>
                <a:spcPts val="0"/>
              </a:spcAft>
              <a:buClr>
                <a:schemeClr val="dk1"/>
              </a:buClr>
              <a:buSzPts val="2800"/>
              <a:buNone/>
            </a:pPr>
            <a:r>
              <a:rPr lang="uk-UA"/>
              <a:t>	вперше призначених на посаду державної служби </a:t>
            </a:r>
            <a:r>
              <a:rPr lang="uk-UA">
                <a:solidFill>
                  <a:srgbClr val="0070C0"/>
                </a:solidFill>
              </a:rPr>
              <a:t>відповідної категорії посади </a:t>
            </a:r>
            <a:r>
              <a:rPr lang="uk-UA"/>
              <a:t>протягом року з дня їх призначення на посаду;</a:t>
            </a:r>
            <a:endParaRPr/>
          </a:p>
          <a:p>
            <a:pPr indent="0" lvl="0" marL="0" rtl="0" algn="just">
              <a:lnSpc>
                <a:spcPct val="90000"/>
              </a:lnSpc>
              <a:spcBef>
                <a:spcPts val="1000"/>
              </a:spcBef>
              <a:spcAft>
                <a:spcPts val="0"/>
              </a:spcAft>
              <a:buClr>
                <a:schemeClr val="dk1"/>
              </a:buClr>
              <a:buSzPts val="2800"/>
              <a:buNone/>
            </a:pPr>
            <a:r>
              <a:rPr lang="uk-UA"/>
              <a:t>	які займають посади державної служби, не рідше одного разу на три роки;</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0"/>
          <p:cNvSpPr txBox="1"/>
          <p:nvPr>
            <p:ph idx="1" type="body"/>
          </p:nvPr>
        </p:nvSpPr>
        <p:spPr>
          <a:xfrm>
            <a:off x="195943" y="179614"/>
            <a:ext cx="11830050" cy="6523265"/>
          </a:xfrm>
          <a:prstGeom prst="rect">
            <a:avLst/>
          </a:prstGeom>
          <a:noFill/>
          <a:ln>
            <a:noFill/>
          </a:ln>
        </p:spPr>
        <p:txBody>
          <a:bodyPr anchorCtr="0" anchor="t" bIns="45700" lIns="91425" spcFirstLastPara="1" rIns="91425" wrap="square" tIns="45700">
            <a:normAutofit/>
          </a:bodyPr>
          <a:lstStyle/>
          <a:p>
            <a:pPr indent="0" lvl="0" marL="0" rtl="0" algn="just">
              <a:lnSpc>
                <a:spcPct val="90000"/>
              </a:lnSpc>
              <a:spcBef>
                <a:spcPts val="0"/>
              </a:spcBef>
              <a:spcAft>
                <a:spcPts val="0"/>
              </a:spcAft>
              <a:buClr>
                <a:schemeClr val="dk1"/>
              </a:buClr>
              <a:buSzPts val="2800"/>
              <a:buNone/>
            </a:pPr>
            <a:r>
              <a:rPr lang="uk-UA"/>
              <a:t>	Здобуття вищої освіти за рівнем магістра за спеціальностями, необхідними для професійної діяльності на державній службі та службі в органах місцевого самоврядування, зокрема за спеціальністю “Публічне управління та адміністрування”</a:t>
            </a:r>
            <a:r>
              <a:rPr lang="uk-UA">
                <a:solidFill>
                  <a:srgbClr val="0070C0"/>
                </a:solidFill>
              </a:rPr>
              <a:t>, зараховується як підвищення кваліфікації за професійними (сертифікатними) програмами, яке є обов’язковим для учасників професійного навчання відповідно до пункту 14 цього Положення (крім підвищення кваліфікації для вперше призначених/обраних на відповідну посаду державної служби/служби в органах місцевого самоврядування), </a:t>
            </a:r>
            <a:r>
              <a:rPr lang="uk-UA"/>
              <a:t>на підставі документа про вищу освіту.</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id="134" name="Google Shape;134;p21"/>
          <p:cNvPicPr preferRelativeResize="0"/>
          <p:nvPr/>
        </p:nvPicPr>
        <p:blipFill rotWithShape="1">
          <a:blip r:embed="rId3">
            <a:alphaModFix/>
          </a:blip>
          <a:srcRect b="0" l="0" r="0" t="0"/>
          <a:stretch/>
        </p:blipFill>
        <p:spPr>
          <a:xfrm>
            <a:off x="10923922" y="-37816"/>
            <a:ext cx="1268078" cy="1268078"/>
          </a:xfrm>
          <a:prstGeom prst="rect">
            <a:avLst/>
          </a:prstGeom>
          <a:noFill/>
          <a:ln>
            <a:noFill/>
          </a:ln>
        </p:spPr>
      </p:pic>
      <p:sp>
        <p:nvSpPr>
          <p:cNvPr id="135" name="Google Shape;135;p21"/>
          <p:cNvSpPr txBox="1"/>
          <p:nvPr>
            <p:ph type="title"/>
          </p:nvPr>
        </p:nvSpPr>
        <p:spPr>
          <a:xfrm>
            <a:off x="0" y="18256"/>
            <a:ext cx="12192000" cy="85520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70C0"/>
              </a:buClr>
              <a:buSzPts val="3600"/>
              <a:buFont typeface="Calibri"/>
              <a:buNone/>
            </a:pPr>
            <a:r>
              <a:rPr b="1" lang="uk-UA" sz="3600">
                <a:solidFill>
                  <a:srgbClr val="0070C0"/>
                </a:solidFill>
                <a:latin typeface="Calibri"/>
                <a:ea typeface="Calibri"/>
                <a:cs typeface="Calibri"/>
                <a:sym typeface="Calibri"/>
              </a:rPr>
              <a:t>Закон України «Про державну службу» (стаття 2)</a:t>
            </a:r>
            <a:endParaRPr/>
          </a:p>
        </p:txBody>
      </p:sp>
      <p:sp>
        <p:nvSpPr>
          <p:cNvPr id="136" name="Google Shape;136;p21"/>
          <p:cNvSpPr txBox="1"/>
          <p:nvPr>
            <p:ph idx="1" type="body"/>
          </p:nvPr>
        </p:nvSpPr>
        <p:spPr>
          <a:xfrm>
            <a:off x="368489" y="873456"/>
            <a:ext cx="11477767" cy="5966287"/>
          </a:xfrm>
          <a:prstGeom prst="rect">
            <a:avLst/>
          </a:prstGeom>
          <a:noFill/>
          <a:ln>
            <a:noFill/>
          </a:ln>
        </p:spPr>
        <p:txBody>
          <a:bodyPr anchorCtr="0" anchor="t" bIns="45700" lIns="91425" spcFirstLastPara="1" rIns="91425" wrap="square" tIns="45700">
            <a:normAutofit fontScale="62500" lnSpcReduction="20000"/>
          </a:bodyPr>
          <a:lstStyle/>
          <a:p>
            <a:pPr indent="0" lvl="0" marL="0" rtl="0" algn="just">
              <a:lnSpc>
                <a:spcPct val="90000"/>
              </a:lnSpc>
              <a:spcBef>
                <a:spcPts val="0"/>
              </a:spcBef>
              <a:spcAft>
                <a:spcPts val="0"/>
              </a:spcAft>
              <a:buClr>
                <a:srgbClr val="0070C0"/>
              </a:buClr>
              <a:buSzPct val="100000"/>
              <a:buNone/>
            </a:pPr>
            <a:r>
              <a:rPr b="1" lang="uk-UA" sz="3200">
                <a:solidFill>
                  <a:srgbClr val="0070C0"/>
                </a:solidFill>
              </a:rPr>
              <a:t>5) професійна компетентність - здатність особи в межах визначених за посадою повноважень застосовувати спеціальні знання, уміння та навички, виявляти відповідні моральні та ділові якості для належного виконання встановлених завдань і обов’язків, навчання, професійного та особистісного розвитку;</a:t>
            </a:r>
            <a:endParaRPr/>
          </a:p>
          <a:p>
            <a:pPr indent="0" lvl="0" marL="0" rtl="0" algn="just">
              <a:lnSpc>
                <a:spcPct val="90000"/>
              </a:lnSpc>
              <a:spcBef>
                <a:spcPts val="1000"/>
              </a:spcBef>
              <a:spcAft>
                <a:spcPts val="0"/>
              </a:spcAft>
              <a:buClr>
                <a:schemeClr val="dk1"/>
              </a:buClr>
              <a:buSzPct val="100000"/>
              <a:buNone/>
            </a:pPr>
            <a:r>
              <a:t/>
            </a:r>
            <a:endParaRPr b="1" sz="3200">
              <a:solidFill>
                <a:srgbClr val="0070C0"/>
              </a:solidFill>
            </a:endParaRPr>
          </a:p>
          <a:p>
            <a:pPr indent="0" lvl="0" marL="0" rtl="0" algn="just">
              <a:lnSpc>
                <a:spcPct val="90000"/>
              </a:lnSpc>
              <a:spcBef>
                <a:spcPts val="1000"/>
              </a:spcBef>
              <a:spcAft>
                <a:spcPts val="0"/>
              </a:spcAft>
              <a:buClr>
                <a:srgbClr val="0070C0"/>
              </a:buClr>
              <a:buSzPct val="100000"/>
              <a:buNone/>
            </a:pPr>
            <a:r>
              <a:rPr b="1" lang="uk-UA" sz="3200">
                <a:solidFill>
                  <a:srgbClr val="0070C0"/>
                </a:solidFill>
              </a:rPr>
              <a:t>5-1) професійний розвиток - безперервний, свідомий, цілеспрямований процес особистісного та професійного зростання, що базується на інтеграції знань, умінь і компетентностей;</a:t>
            </a:r>
            <a:endParaRPr/>
          </a:p>
          <a:p>
            <a:pPr indent="0" lvl="0" marL="0" rtl="0" algn="just">
              <a:lnSpc>
                <a:spcPct val="90000"/>
              </a:lnSpc>
              <a:spcBef>
                <a:spcPts val="1000"/>
              </a:spcBef>
              <a:spcAft>
                <a:spcPts val="0"/>
              </a:spcAft>
              <a:buClr>
                <a:schemeClr val="dk1"/>
              </a:buClr>
              <a:buSzPct val="100000"/>
              <a:buNone/>
            </a:pPr>
            <a:r>
              <a:t/>
            </a:r>
            <a:endParaRPr b="1" sz="3200">
              <a:solidFill>
                <a:srgbClr val="0070C0"/>
              </a:solidFill>
            </a:endParaRPr>
          </a:p>
          <a:p>
            <a:pPr indent="0" lvl="0" marL="0" rtl="0" algn="just">
              <a:lnSpc>
                <a:spcPct val="90000"/>
              </a:lnSpc>
              <a:spcBef>
                <a:spcPts val="1000"/>
              </a:spcBef>
              <a:spcAft>
                <a:spcPts val="0"/>
              </a:spcAft>
              <a:buClr>
                <a:srgbClr val="0070C0"/>
              </a:buClr>
              <a:buSzPct val="100000"/>
              <a:buNone/>
            </a:pPr>
            <a:r>
              <a:rPr b="1" lang="uk-UA" sz="3200">
                <a:solidFill>
                  <a:srgbClr val="0070C0"/>
                </a:solidFill>
              </a:rPr>
              <a:t>9) професійне навчання - набуття та вдосконалення професійних знань, умінь та навичок, що забезпечує відповідний рівень професійної кваліфікації державного службовця для його професійної діяльності.</a:t>
            </a:r>
            <a:endParaRPr/>
          </a:p>
          <a:p>
            <a:pPr indent="-117475" lvl="0" marL="22860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Підвищення рівня професійної компетентності державних службовців проводиться протягом проходження служби, а підвищення кваліфікації - не рідше одного разу на три роки.</a:t>
            </a:r>
            <a:endParaRPr/>
          </a:p>
          <a:p>
            <a:pPr indent="36195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Необхідність професійного навчання державного службовця визначається його безпосереднім керівником та службою управління персоналом державного органу за результатами оцінювання службової діяльності.</a:t>
            </a:r>
            <a:endParaRPr/>
          </a:p>
          <a:p>
            <a:pPr indent="36195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З метою підвищення рівня професійної компетентності державного службовця може проводитися його стажування з відривом від служби строком від одного до шести місяців на іншій посаді державної служби в іншому державному органі або за кордоном відповідно до законодавства.</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pic>
        <p:nvPicPr>
          <p:cNvPr id="141" name="Google Shape;141;p22"/>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142" name="Google Shape;142;p22"/>
          <p:cNvSpPr txBox="1"/>
          <p:nvPr>
            <p:ph idx="1" type="body"/>
          </p:nvPr>
        </p:nvSpPr>
        <p:spPr>
          <a:xfrm>
            <a:off x="368490" y="436728"/>
            <a:ext cx="11491414" cy="6421272"/>
          </a:xfrm>
          <a:prstGeom prst="rect">
            <a:avLst/>
          </a:prstGeom>
          <a:noFill/>
          <a:ln>
            <a:noFill/>
          </a:ln>
        </p:spPr>
        <p:txBody>
          <a:bodyPr anchorCtr="0" anchor="t" bIns="45700" lIns="91425" spcFirstLastPara="1" rIns="91425" wrap="square" tIns="45700">
            <a:normAutofit fontScale="92500" lnSpcReduction="10000"/>
          </a:bodyPr>
          <a:lstStyle/>
          <a:p>
            <a:pPr indent="361950" lvl="0" marL="0" rtl="0" algn="just">
              <a:lnSpc>
                <a:spcPct val="90000"/>
              </a:lnSpc>
              <a:spcBef>
                <a:spcPts val="0"/>
              </a:spcBef>
              <a:spcAft>
                <a:spcPts val="0"/>
              </a:spcAft>
              <a:buClr>
                <a:srgbClr val="0070C0"/>
              </a:buClr>
              <a:buSzPct val="100000"/>
              <a:buNone/>
            </a:pPr>
            <a:r>
              <a:rPr b="1" lang="uk-UA">
                <a:solidFill>
                  <a:srgbClr val="0070C0"/>
                </a:solidFill>
              </a:rPr>
              <a:t>Професійне навчання </a:t>
            </a:r>
            <a:r>
              <a:rPr lang="uk-UA">
                <a:solidFill>
                  <a:srgbClr val="253B97"/>
                </a:solidFill>
              </a:rPr>
              <a:t>– </a:t>
            </a:r>
            <a:r>
              <a:rPr lang="uk-UA"/>
              <a:t>набуття та вдосконалення професійних знань, умінь та навичок державними службовцями, головами місцевих державних адміністрацій, їх першими заступниками та заступниками, посадовими особами місцевого самоврядування, що забезпечує відповідний рівень їх професійної кваліфікації для їх професійної діяльності.</a:t>
            </a:r>
            <a:endParaRPr/>
          </a:p>
          <a:p>
            <a:pPr indent="36195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rgbClr val="0070C0"/>
              </a:buClr>
              <a:buSzPct val="100000"/>
              <a:buNone/>
            </a:pPr>
            <a:r>
              <a:rPr b="1" lang="uk-UA">
                <a:solidFill>
                  <a:srgbClr val="0070C0"/>
                </a:solidFill>
              </a:rPr>
              <a:t>Види професійного навчання</a:t>
            </a:r>
            <a:r>
              <a:rPr lang="uk-UA">
                <a:solidFill>
                  <a:srgbClr val="0070C0"/>
                </a:solidFill>
              </a:rPr>
              <a:t>:</a:t>
            </a:r>
            <a:endParaRPr/>
          </a:p>
          <a:p>
            <a:pPr indent="-228600" lvl="0" marL="228600" rtl="0" algn="just">
              <a:lnSpc>
                <a:spcPct val="90000"/>
              </a:lnSpc>
              <a:spcBef>
                <a:spcPts val="1000"/>
              </a:spcBef>
              <a:spcAft>
                <a:spcPts val="0"/>
              </a:spcAft>
              <a:buClr>
                <a:schemeClr val="dk1"/>
              </a:buClr>
              <a:buSzPct val="100000"/>
              <a:buChar char="•"/>
            </a:pPr>
            <a:r>
              <a:rPr lang="uk-UA"/>
              <a:t>підготовка за магістерськими програмами;</a:t>
            </a:r>
            <a:endParaRPr/>
          </a:p>
          <a:p>
            <a:pPr indent="-228600" lvl="0" marL="228600" rtl="0" algn="just">
              <a:lnSpc>
                <a:spcPct val="90000"/>
              </a:lnSpc>
              <a:spcBef>
                <a:spcPts val="1000"/>
              </a:spcBef>
              <a:spcAft>
                <a:spcPts val="0"/>
              </a:spcAft>
              <a:buClr>
                <a:schemeClr val="dk1"/>
              </a:buClr>
              <a:buSzPct val="100000"/>
              <a:buChar char="•"/>
            </a:pPr>
            <a:r>
              <a:rPr lang="uk-UA"/>
              <a:t>підвищення кваліфікації;</a:t>
            </a:r>
            <a:endParaRPr/>
          </a:p>
          <a:p>
            <a:pPr indent="-228600" lvl="0" marL="228600" rtl="0" algn="just">
              <a:lnSpc>
                <a:spcPct val="90000"/>
              </a:lnSpc>
              <a:spcBef>
                <a:spcPts val="1000"/>
              </a:spcBef>
              <a:spcAft>
                <a:spcPts val="0"/>
              </a:spcAft>
              <a:buClr>
                <a:schemeClr val="dk1"/>
              </a:buClr>
              <a:buSzPct val="100000"/>
              <a:buChar char="•"/>
            </a:pPr>
            <a:r>
              <a:rPr lang="uk-UA"/>
              <a:t>стажування;</a:t>
            </a:r>
            <a:endParaRPr/>
          </a:p>
          <a:p>
            <a:pPr indent="-228600" lvl="0" marL="228600" rtl="0" algn="just">
              <a:lnSpc>
                <a:spcPct val="90000"/>
              </a:lnSpc>
              <a:spcBef>
                <a:spcPts val="1000"/>
              </a:spcBef>
              <a:spcAft>
                <a:spcPts val="0"/>
              </a:spcAft>
              <a:buClr>
                <a:schemeClr val="dk1"/>
              </a:buClr>
              <a:buSzPct val="100000"/>
              <a:buChar char="•"/>
            </a:pPr>
            <a:r>
              <a:rPr lang="uk-UA"/>
              <a:t>самоосвіта. </a:t>
            </a:r>
            <a:endParaRPr/>
          </a:p>
          <a:p>
            <a:pPr indent="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Професійне навчання здійснюється через систему закладів освіти, установ, організацій, незалежно від форми власності, які мають право надавати відповідні освітні послуги, та проводиться за рахунок коштів державного та місцевих бюджетів, інших джерел, не заборонених законодавством.</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3"/>
          <p:cNvSpPr txBox="1"/>
          <p:nvPr>
            <p:ph type="title"/>
          </p:nvPr>
        </p:nvSpPr>
        <p:spPr>
          <a:xfrm>
            <a:off x="0" y="0"/>
            <a:ext cx="11600873" cy="724619"/>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70C0"/>
              </a:buClr>
              <a:buSzPts val="3600"/>
              <a:buFont typeface="Calibri"/>
              <a:buNone/>
            </a:pPr>
            <a:r>
              <a:rPr b="1" lang="uk-UA" sz="3600">
                <a:solidFill>
                  <a:srgbClr val="0070C0"/>
                </a:solidFill>
                <a:latin typeface="Calibri"/>
                <a:ea typeface="Calibri"/>
                <a:cs typeface="Calibri"/>
                <a:sym typeface="Calibri"/>
              </a:rPr>
              <a:t>Суб’єктами організації професійного навчання є:</a:t>
            </a:r>
            <a:endParaRPr/>
          </a:p>
        </p:txBody>
      </p:sp>
      <p:pic>
        <p:nvPicPr>
          <p:cNvPr id="148" name="Google Shape;148;p23"/>
          <p:cNvPicPr preferRelativeResize="0"/>
          <p:nvPr/>
        </p:nvPicPr>
        <p:blipFill rotWithShape="1">
          <a:blip r:embed="rId3">
            <a:alphaModFix/>
          </a:blip>
          <a:srcRect b="0" l="0" r="0" t="0"/>
          <a:stretch/>
        </p:blipFill>
        <p:spPr>
          <a:xfrm>
            <a:off x="0" y="983853"/>
            <a:ext cx="12192000" cy="5874147"/>
          </a:xfrm>
          <a:prstGeom prst="rect">
            <a:avLst/>
          </a:prstGeom>
          <a:noFill/>
          <a:ln>
            <a:noFill/>
          </a:ln>
        </p:spPr>
      </p:pic>
      <p:pic>
        <p:nvPicPr>
          <p:cNvPr id="149" name="Google Shape;149;p23"/>
          <p:cNvPicPr preferRelativeResize="0"/>
          <p:nvPr/>
        </p:nvPicPr>
        <p:blipFill rotWithShape="1">
          <a:blip r:embed="rId4">
            <a:alphaModFix/>
          </a:blip>
          <a:srcRect b="0" l="0" r="0" t="0"/>
          <a:stretch/>
        </p:blipFill>
        <p:spPr>
          <a:xfrm>
            <a:off x="10923922" y="0"/>
            <a:ext cx="1268078" cy="126807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4"/>
          <p:cNvSpPr txBox="1"/>
          <p:nvPr>
            <p:ph type="title"/>
          </p:nvPr>
        </p:nvSpPr>
        <p:spPr>
          <a:xfrm>
            <a:off x="0" y="0"/>
            <a:ext cx="10695709" cy="788109"/>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70C0"/>
              </a:buClr>
              <a:buSzPts val="3600"/>
              <a:buFont typeface="Calibri"/>
              <a:buNone/>
            </a:pPr>
            <a:r>
              <a:rPr b="1" lang="uk-UA" sz="3600">
                <a:solidFill>
                  <a:srgbClr val="0070C0"/>
                </a:solidFill>
                <a:latin typeface="Calibri"/>
                <a:ea typeface="Calibri"/>
                <a:cs typeface="Calibri"/>
                <a:sym typeface="Calibri"/>
              </a:rPr>
              <a:t>Заходи з планування та організації професійного навчання:</a:t>
            </a:r>
            <a:endParaRPr/>
          </a:p>
        </p:txBody>
      </p:sp>
      <p:pic>
        <p:nvPicPr>
          <p:cNvPr id="155" name="Google Shape;155;p24"/>
          <p:cNvPicPr preferRelativeResize="0"/>
          <p:nvPr/>
        </p:nvPicPr>
        <p:blipFill rotWithShape="1">
          <a:blip r:embed="rId3">
            <a:alphaModFix/>
          </a:blip>
          <a:srcRect b="0" l="0" r="0" t="0"/>
          <a:stretch/>
        </p:blipFill>
        <p:spPr>
          <a:xfrm>
            <a:off x="0" y="1268079"/>
            <a:ext cx="12192000" cy="5020812"/>
          </a:xfrm>
          <a:prstGeom prst="rect">
            <a:avLst/>
          </a:prstGeom>
          <a:noFill/>
          <a:ln>
            <a:noFill/>
          </a:ln>
        </p:spPr>
      </p:pic>
      <p:pic>
        <p:nvPicPr>
          <p:cNvPr id="156" name="Google Shape;156;p24"/>
          <p:cNvPicPr preferRelativeResize="0"/>
          <p:nvPr/>
        </p:nvPicPr>
        <p:blipFill rotWithShape="1">
          <a:blip r:embed="rId4">
            <a:alphaModFix/>
          </a:blip>
          <a:srcRect b="0" l="0" r="0" t="0"/>
          <a:stretch/>
        </p:blipFill>
        <p:spPr>
          <a:xfrm>
            <a:off x="10923922" y="1"/>
            <a:ext cx="1268078" cy="126807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5"/>
          <p:cNvSpPr txBox="1"/>
          <p:nvPr>
            <p:ph type="title"/>
          </p:nvPr>
        </p:nvSpPr>
        <p:spPr>
          <a:xfrm>
            <a:off x="0" y="0"/>
            <a:ext cx="12192000" cy="63835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70C0"/>
              </a:buClr>
              <a:buSzPts val="3600"/>
              <a:buFont typeface="Calibri"/>
              <a:buNone/>
            </a:pPr>
            <a:r>
              <a:rPr b="1" lang="uk-UA" sz="3600">
                <a:solidFill>
                  <a:srgbClr val="0070C0"/>
                </a:solidFill>
                <a:latin typeface="Calibri"/>
                <a:ea typeface="Calibri"/>
                <a:cs typeface="Calibri"/>
                <a:sym typeface="Calibri"/>
              </a:rPr>
              <a:t>Види потреб у професійному навчанні:</a:t>
            </a:r>
            <a:endParaRPr b="1" sz="3600">
              <a:solidFill>
                <a:srgbClr val="0070C0"/>
              </a:solidFill>
              <a:latin typeface="Calibri"/>
              <a:ea typeface="Calibri"/>
              <a:cs typeface="Calibri"/>
              <a:sym typeface="Calibri"/>
            </a:endParaRPr>
          </a:p>
        </p:txBody>
      </p:sp>
      <p:pic>
        <p:nvPicPr>
          <p:cNvPr id="162" name="Google Shape;162;p25"/>
          <p:cNvPicPr preferRelativeResize="0"/>
          <p:nvPr/>
        </p:nvPicPr>
        <p:blipFill rotWithShape="1">
          <a:blip r:embed="rId3">
            <a:alphaModFix/>
          </a:blip>
          <a:srcRect b="0" l="0" r="0" t="0"/>
          <a:stretch/>
        </p:blipFill>
        <p:spPr>
          <a:xfrm>
            <a:off x="0" y="504544"/>
            <a:ext cx="12173193" cy="5976898"/>
          </a:xfrm>
          <a:prstGeom prst="rect">
            <a:avLst/>
          </a:prstGeom>
          <a:noFill/>
          <a:ln>
            <a:noFill/>
          </a:ln>
        </p:spPr>
      </p:pic>
      <p:pic>
        <p:nvPicPr>
          <p:cNvPr id="163" name="Google Shape;163;p25"/>
          <p:cNvPicPr preferRelativeResize="0"/>
          <p:nvPr/>
        </p:nvPicPr>
        <p:blipFill rotWithShape="1">
          <a:blip r:embed="rId4">
            <a:alphaModFix/>
          </a:blip>
          <a:srcRect b="0" l="0" r="0" t="0"/>
          <a:stretch/>
        </p:blipFill>
        <p:spPr>
          <a:xfrm>
            <a:off x="10933326" y="4316"/>
            <a:ext cx="1268078" cy="126807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6"/>
          <p:cNvSpPr txBox="1"/>
          <p:nvPr>
            <p:ph type="title"/>
          </p:nvPr>
        </p:nvSpPr>
        <p:spPr>
          <a:xfrm>
            <a:off x="0" y="0"/>
            <a:ext cx="12192000" cy="73342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70C0"/>
              </a:buClr>
              <a:buSzPts val="3600"/>
              <a:buFont typeface="Calibri"/>
              <a:buNone/>
            </a:pPr>
            <a:r>
              <a:rPr b="1" lang="uk-UA" sz="3600">
                <a:solidFill>
                  <a:srgbClr val="0070C0"/>
                </a:solidFill>
                <a:latin typeface="Calibri"/>
                <a:ea typeface="Calibri"/>
                <a:cs typeface="Calibri"/>
                <a:sym typeface="Calibri"/>
              </a:rPr>
              <a:t>Професійне навчання організовується за:</a:t>
            </a:r>
            <a:endParaRPr b="1" sz="3600">
              <a:solidFill>
                <a:srgbClr val="0070C0"/>
              </a:solidFill>
              <a:latin typeface="Calibri"/>
              <a:ea typeface="Calibri"/>
              <a:cs typeface="Calibri"/>
              <a:sym typeface="Calibri"/>
            </a:endParaRPr>
          </a:p>
        </p:txBody>
      </p:sp>
      <p:pic>
        <p:nvPicPr>
          <p:cNvPr id="169" name="Google Shape;169;p26"/>
          <p:cNvPicPr preferRelativeResize="0"/>
          <p:nvPr/>
        </p:nvPicPr>
        <p:blipFill rotWithShape="1">
          <a:blip r:embed="rId3">
            <a:alphaModFix/>
          </a:blip>
          <a:srcRect b="0" l="0" r="0" t="0"/>
          <a:stretch/>
        </p:blipFill>
        <p:spPr>
          <a:xfrm>
            <a:off x="247649" y="722556"/>
            <a:ext cx="11572875" cy="6135444"/>
          </a:xfrm>
          <a:prstGeom prst="rect">
            <a:avLst/>
          </a:prstGeom>
          <a:noFill/>
          <a:ln>
            <a:noFill/>
          </a:ln>
        </p:spPr>
      </p:pic>
      <p:pic>
        <p:nvPicPr>
          <p:cNvPr id="170" name="Google Shape;170;p26"/>
          <p:cNvPicPr preferRelativeResize="0"/>
          <p:nvPr/>
        </p:nvPicPr>
        <p:blipFill rotWithShape="1">
          <a:blip r:embed="rId4">
            <a:alphaModFix/>
          </a:blip>
          <a:srcRect b="0" l="0" r="0" t="0"/>
          <a:stretch/>
        </p:blipFill>
        <p:spPr>
          <a:xfrm>
            <a:off x="10923922" y="0"/>
            <a:ext cx="1268078" cy="126807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7"/>
          <p:cNvSpPr txBox="1"/>
          <p:nvPr>
            <p:ph type="title"/>
          </p:nvPr>
        </p:nvSpPr>
        <p:spPr>
          <a:xfrm>
            <a:off x="0" y="0"/>
            <a:ext cx="12192000" cy="6762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70C0"/>
              </a:buClr>
              <a:buSzPts val="3600"/>
              <a:buFont typeface="Calibri"/>
              <a:buNone/>
            </a:pPr>
            <a:r>
              <a:rPr b="1" lang="uk-UA" sz="3600">
                <a:solidFill>
                  <a:srgbClr val="0070C0"/>
                </a:solidFill>
                <a:latin typeface="Calibri"/>
                <a:ea typeface="Calibri"/>
                <a:cs typeface="Calibri"/>
                <a:sym typeface="Calibri"/>
              </a:rPr>
              <a:t>Враховуємо при плануванні навчань</a:t>
            </a:r>
            <a:endParaRPr b="1" sz="3600">
              <a:solidFill>
                <a:srgbClr val="0070C0"/>
              </a:solidFill>
              <a:latin typeface="Calibri"/>
              <a:ea typeface="Calibri"/>
              <a:cs typeface="Calibri"/>
              <a:sym typeface="Calibri"/>
            </a:endParaRPr>
          </a:p>
        </p:txBody>
      </p:sp>
      <p:pic>
        <p:nvPicPr>
          <p:cNvPr id="176" name="Google Shape;176;p27"/>
          <p:cNvPicPr preferRelativeResize="0"/>
          <p:nvPr/>
        </p:nvPicPr>
        <p:blipFill rotWithShape="1">
          <a:blip r:embed="rId3">
            <a:alphaModFix/>
          </a:blip>
          <a:srcRect b="0" l="0" r="0" t="0"/>
          <a:stretch/>
        </p:blipFill>
        <p:spPr>
          <a:xfrm>
            <a:off x="642937" y="618749"/>
            <a:ext cx="10906125" cy="6239251"/>
          </a:xfrm>
          <a:prstGeom prst="rect">
            <a:avLst/>
          </a:prstGeom>
          <a:noFill/>
          <a:ln>
            <a:noFill/>
          </a:ln>
        </p:spPr>
      </p:pic>
      <p:pic>
        <p:nvPicPr>
          <p:cNvPr id="177" name="Google Shape;177;p27"/>
          <p:cNvPicPr preferRelativeResize="0"/>
          <p:nvPr/>
        </p:nvPicPr>
        <p:blipFill rotWithShape="1">
          <a:blip r:embed="rId4">
            <a:alphaModFix/>
          </a:blip>
          <a:srcRect b="0" l="0" r="0" t="0"/>
          <a:stretch/>
        </p:blipFill>
        <p:spPr>
          <a:xfrm>
            <a:off x="10923922" y="-15290"/>
            <a:ext cx="1268078" cy="126807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8"/>
          <p:cNvSpPr txBox="1"/>
          <p:nvPr>
            <p:ph type="title"/>
          </p:nvPr>
        </p:nvSpPr>
        <p:spPr>
          <a:xfrm>
            <a:off x="0" y="18256"/>
            <a:ext cx="11425382" cy="123733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70C0"/>
              </a:buClr>
              <a:buSzPts val="3600"/>
              <a:buFont typeface="Calibri"/>
              <a:buNone/>
            </a:pPr>
            <a:r>
              <a:rPr b="1" lang="uk-UA" sz="3600">
                <a:solidFill>
                  <a:srgbClr val="0070C0"/>
                </a:solidFill>
                <a:latin typeface="Calibri"/>
                <a:ea typeface="Calibri"/>
                <a:cs typeface="Calibri"/>
                <a:sym typeface="Calibri"/>
              </a:rPr>
              <a:t>Загальні та спеціальні програми підвищення кваліфікації</a:t>
            </a:r>
            <a:endParaRPr b="1" sz="3600">
              <a:solidFill>
                <a:srgbClr val="0070C0"/>
              </a:solidFill>
              <a:latin typeface="Calibri"/>
              <a:ea typeface="Calibri"/>
              <a:cs typeface="Calibri"/>
              <a:sym typeface="Calibri"/>
            </a:endParaRPr>
          </a:p>
        </p:txBody>
      </p:sp>
      <p:sp>
        <p:nvSpPr>
          <p:cNvPr id="183" name="Google Shape;183;p28"/>
          <p:cNvSpPr txBox="1"/>
          <p:nvPr>
            <p:ph idx="1" type="body"/>
          </p:nvPr>
        </p:nvSpPr>
        <p:spPr>
          <a:xfrm>
            <a:off x="327804" y="1364776"/>
            <a:ext cx="11524890" cy="5474968"/>
          </a:xfrm>
          <a:prstGeom prst="rect">
            <a:avLst/>
          </a:prstGeom>
          <a:noFill/>
          <a:ln>
            <a:noFill/>
          </a:ln>
        </p:spPr>
        <p:txBody>
          <a:bodyPr anchorCtr="0" anchor="t" bIns="45700" lIns="91425" spcFirstLastPara="1" rIns="91425" wrap="square" tIns="45700">
            <a:normAutofit fontScale="85000" lnSpcReduction="20000"/>
          </a:bodyPr>
          <a:lstStyle/>
          <a:p>
            <a:pPr indent="0" lvl="0" marL="0" rtl="0" algn="ctr">
              <a:lnSpc>
                <a:spcPct val="90000"/>
              </a:lnSpc>
              <a:spcBef>
                <a:spcPts val="0"/>
              </a:spcBef>
              <a:spcAft>
                <a:spcPts val="0"/>
              </a:spcAft>
              <a:buClr>
                <a:srgbClr val="0070C0"/>
              </a:buClr>
              <a:buSzPct val="100000"/>
              <a:buNone/>
            </a:pPr>
            <a:r>
              <a:rPr b="1" lang="uk-UA">
                <a:solidFill>
                  <a:srgbClr val="0070C0"/>
                </a:solidFill>
              </a:rPr>
              <a:t>ЗАГАЛЬНІ ПРОГРАМИ </a:t>
            </a:r>
            <a:r>
              <a:rPr lang="uk-UA"/>
              <a:t>- ті, які розробляються провайдерами відповідно до загальних потреб державних органів та системи державного управління в цілому. </a:t>
            </a:r>
            <a:endParaRPr/>
          </a:p>
          <a:p>
            <a:pPr indent="0" lvl="0" marL="0" rtl="0" algn="just">
              <a:lnSpc>
                <a:spcPct val="90000"/>
              </a:lnSpc>
              <a:spcBef>
                <a:spcPts val="1000"/>
              </a:spcBef>
              <a:spcAft>
                <a:spcPts val="0"/>
              </a:spcAft>
              <a:buClr>
                <a:schemeClr val="dk1"/>
              </a:buClr>
              <a:buSzPct val="100000"/>
              <a:buNone/>
            </a:pPr>
            <a:r>
              <a:rPr lang="uk-UA"/>
              <a:t>Зміст загальних програм підвищення кваліфікації охоплює: загальні питання державного; управління; Питання запобігання корупції; зміни у законодавстві з питань державної служби; питання європейської та євроатлантичної інтеграції; питання забезпечення рівних прав та можливостей жінок та чоловіків; підвищення рівня володіння іноземною мовою, яка є офіційною мовою Ради Європи, державною мовою; інші питання, визначені відповідними державними, регіональними, місцевими програмами, стратегіями</a:t>
            </a:r>
            <a:endParaRPr/>
          </a:p>
          <a:p>
            <a:pPr indent="0" lvl="0" marL="0" rtl="0" algn="ctr">
              <a:lnSpc>
                <a:spcPct val="90000"/>
              </a:lnSpc>
              <a:spcBef>
                <a:spcPts val="1000"/>
              </a:spcBef>
              <a:spcAft>
                <a:spcPts val="0"/>
              </a:spcAft>
              <a:buClr>
                <a:srgbClr val="0070C0"/>
              </a:buClr>
              <a:buSzPct val="100000"/>
              <a:buNone/>
            </a:pPr>
            <a:r>
              <a:rPr b="1" lang="uk-UA">
                <a:solidFill>
                  <a:srgbClr val="0070C0"/>
                </a:solidFill>
              </a:rPr>
              <a:t>СПЕЦІАЛЬНІ ПРОГРАМИ </a:t>
            </a:r>
            <a:r>
              <a:rPr lang="uk-UA"/>
              <a:t>- ті, метою яких є підвищення рівня професійної компетентності державних службовців відповідно до їх індивідуальних потреб і спеціальних потреб державних органів.</a:t>
            </a:r>
            <a:endParaRPr/>
          </a:p>
          <a:p>
            <a:pPr indent="0" lvl="0" marL="0" rtl="0" algn="just">
              <a:lnSpc>
                <a:spcPct val="90000"/>
              </a:lnSpc>
              <a:spcBef>
                <a:spcPts val="1000"/>
              </a:spcBef>
              <a:spcAft>
                <a:spcPts val="0"/>
              </a:spcAft>
              <a:buClr>
                <a:schemeClr val="dk1"/>
              </a:buClr>
              <a:buSzPct val="100000"/>
              <a:buNone/>
            </a:pPr>
            <a:r>
              <a:rPr lang="uk-UA"/>
              <a:t>Зміст спеціальних програм підвищення кваліфікації охоплює питання функціонування та основних напрямів діяльності, стратегічні цілі та завдання окремого державного органу</a:t>
            </a:r>
            <a:endParaRPr/>
          </a:p>
          <a:p>
            <a:pPr indent="0" lvl="0" marL="0" rtl="0" algn="just">
              <a:lnSpc>
                <a:spcPct val="90000"/>
              </a:lnSpc>
              <a:spcBef>
                <a:spcPts val="1000"/>
              </a:spcBef>
              <a:spcAft>
                <a:spcPts val="0"/>
              </a:spcAft>
              <a:buClr>
                <a:schemeClr val="dk1"/>
              </a:buClr>
              <a:buSzPct val="100000"/>
              <a:buNone/>
            </a:pPr>
            <a:r>
              <a:rPr lang="uk-UA"/>
              <a:t>Спеціальні професійні (сертифікатні) та короткострокові програми розробляються та затверджуються провайдерами і погоджуються їх замовниками</a:t>
            </a:r>
            <a:endParaRPr/>
          </a:p>
          <a:p>
            <a:pPr indent="-77470" lvl="0" marL="228600" rtl="0" algn="l">
              <a:lnSpc>
                <a:spcPct val="90000"/>
              </a:lnSpc>
              <a:spcBef>
                <a:spcPts val="1000"/>
              </a:spcBef>
              <a:spcAft>
                <a:spcPts val="0"/>
              </a:spcAft>
              <a:buClr>
                <a:schemeClr val="dk1"/>
              </a:buClr>
              <a:buSzPct val="100000"/>
              <a:buNone/>
            </a:pPr>
            <a:r>
              <a:t/>
            </a:r>
            <a:endParaRPr/>
          </a:p>
        </p:txBody>
      </p:sp>
      <p:pic>
        <p:nvPicPr>
          <p:cNvPr id="184" name="Google Shape;184;p28"/>
          <p:cNvPicPr preferRelativeResize="0"/>
          <p:nvPr/>
        </p:nvPicPr>
        <p:blipFill rotWithShape="1">
          <a:blip r:embed="rId3">
            <a:alphaModFix/>
          </a:blip>
          <a:srcRect b="0" l="0" r="0" t="0"/>
          <a:stretch/>
        </p:blipFill>
        <p:spPr>
          <a:xfrm>
            <a:off x="10923922" y="2886"/>
            <a:ext cx="1268078" cy="126807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29"/>
          <p:cNvPicPr preferRelativeResize="0"/>
          <p:nvPr/>
        </p:nvPicPr>
        <p:blipFill rotWithShape="1">
          <a:blip r:embed="rId3">
            <a:alphaModFix/>
          </a:blip>
          <a:srcRect b="0" l="0" r="0" t="0"/>
          <a:stretch/>
        </p:blipFill>
        <p:spPr>
          <a:xfrm>
            <a:off x="106136" y="174500"/>
            <a:ext cx="11933682" cy="6422243"/>
          </a:xfrm>
          <a:prstGeom prst="rect">
            <a:avLst/>
          </a:prstGeom>
          <a:noFill/>
          <a:ln>
            <a:noFill/>
          </a:ln>
        </p:spPr>
      </p:pic>
      <p:pic>
        <p:nvPicPr>
          <p:cNvPr id="190" name="Google Shape;190;p29"/>
          <p:cNvPicPr preferRelativeResize="0"/>
          <p:nvPr/>
        </p:nvPicPr>
        <p:blipFill rotWithShape="1">
          <a:blip r:embed="rId4">
            <a:alphaModFix/>
          </a:blip>
          <a:srcRect b="0" l="0" r="0" t="0"/>
          <a:stretch/>
        </p:blipFill>
        <p:spPr>
          <a:xfrm>
            <a:off x="10923922" y="0"/>
            <a:ext cx="1268078" cy="126807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30"/>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196" name="Google Shape;196;p30"/>
          <p:cNvSpPr txBox="1"/>
          <p:nvPr>
            <p:ph type="title"/>
          </p:nvPr>
        </p:nvSpPr>
        <p:spPr>
          <a:xfrm>
            <a:off x="0" y="0"/>
            <a:ext cx="10515600" cy="113607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70C0"/>
              </a:buClr>
              <a:buSzPts val="3200"/>
              <a:buFont typeface="Calibri"/>
              <a:buNone/>
            </a:pPr>
            <a:r>
              <a:rPr b="1" lang="uk-UA" sz="3200">
                <a:solidFill>
                  <a:srgbClr val="0070C0"/>
                </a:solidFill>
                <a:latin typeface="Calibri"/>
                <a:ea typeface="Calibri"/>
                <a:cs typeface="Calibri"/>
                <a:sym typeface="Calibri"/>
              </a:rPr>
              <a:t>Пріоритетні напрями (теми) підвищення кваліфікації за загальними професійними (сертифікатними) програмами</a:t>
            </a:r>
            <a:endParaRPr/>
          </a:p>
        </p:txBody>
      </p:sp>
      <p:sp>
        <p:nvSpPr>
          <p:cNvPr id="197" name="Google Shape;197;p30"/>
          <p:cNvSpPr txBox="1"/>
          <p:nvPr>
            <p:ph idx="1" type="body"/>
          </p:nvPr>
        </p:nvSpPr>
        <p:spPr>
          <a:xfrm>
            <a:off x="157017" y="1136072"/>
            <a:ext cx="11850255" cy="5578763"/>
          </a:xfrm>
          <a:prstGeom prst="rect">
            <a:avLst/>
          </a:prstGeom>
          <a:noFill/>
          <a:ln>
            <a:noFill/>
          </a:ln>
        </p:spPr>
        <p:txBody>
          <a:bodyPr anchorCtr="0" anchor="t" bIns="45700" lIns="91425" spcFirstLastPara="1" rIns="91425" wrap="square" tIns="45700">
            <a:normAutofit fontScale="77500" lnSpcReduction="20000"/>
          </a:bodyPr>
          <a:lstStyle/>
          <a:p>
            <a:pPr indent="-228600" lvl="0" marL="228600" rtl="0" algn="l">
              <a:lnSpc>
                <a:spcPct val="90000"/>
              </a:lnSpc>
              <a:spcBef>
                <a:spcPts val="0"/>
              </a:spcBef>
              <a:spcAft>
                <a:spcPts val="0"/>
              </a:spcAft>
              <a:buClr>
                <a:schemeClr val="dk1"/>
              </a:buClr>
              <a:buSzPct val="100000"/>
              <a:buChar char="•"/>
            </a:pPr>
            <a:r>
              <a:rPr lang="uk-UA"/>
              <a:t>для державних службовців, вперше призначених на посади державної служби категорії «А», «Б», «В» (протягом року з дня їх призначення на посаду);</a:t>
            </a:r>
            <a:endParaRPr/>
          </a:p>
          <a:p>
            <a:pPr indent="-228600" lvl="0" marL="228600" rtl="0" algn="l">
              <a:lnSpc>
                <a:spcPct val="90000"/>
              </a:lnSpc>
              <a:spcBef>
                <a:spcPts val="1000"/>
              </a:spcBef>
              <a:spcAft>
                <a:spcPts val="0"/>
              </a:spcAft>
              <a:buClr>
                <a:schemeClr val="dk1"/>
              </a:buClr>
              <a:buSzPct val="100000"/>
              <a:buChar char="•"/>
            </a:pPr>
            <a:r>
              <a:rPr lang="uk-UA"/>
              <a:t>для державних службовців, які займають посади державної служби категорії «А», «Б», «В» (не рідше одного разу на три роки);</a:t>
            </a:r>
            <a:endParaRPr/>
          </a:p>
          <a:p>
            <a:pPr indent="-228600" lvl="0" marL="228600" rtl="0" algn="l">
              <a:lnSpc>
                <a:spcPct val="90000"/>
              </a:lnSpc>
              <a:spcBef>
                <a:spcPts val="1000"/>
              </a:spcBef>
              <a:spcAft>
                <a:spcPts val="0"/>
              </a:spcAft>
              <a:buClr>
                <a:schemeClr val="dk1"/>
              </a:buClr>
              <a:buSzPct val="100000"/>
              <a:buChar char="•"/>
            </a:pPr>
            <a:r>
              <a:rPr lang="uk-UA"/>
              <a:t>для державних службовців, які відповідають за здійснення публічних закупівель;</a:t>
            </a:r>
            <a:endParaRPr/>
          </a:p>
          <a:p>
            <a:pPr indent="-228600" lvl="0" marL="228600" rtl="0" algn="l">
              <a:lnSpc>
                <a:spcPct val="90000"/>
              </a:lnSpc>
              <a:spcBef>
                <a:spcPts val="1000"/>
              </a:spcBef>
              <a:spcAft>
                <a:spcPts val="0"/>
              </a:spcAft>
              <a:buClr>
                <a:schemeClr val="dk1"/>
              </a:buClr>
              <a:buSzPct val="100000"/>
              <a:buChar char="•"/>
            </a:pPr>
            <a:r>
              <a:rPr lang="uk-UA"/>
              <a:t>аналіз політики (для державних службовців міністерств та інших центральних органів виконавчої влади);</a:t>
            </a:r>
            <a:endParaRPr/>
          </a:p>
          <a:p>
            <a:pPr indent="-228600" lvl="0" marL="228600" rtl="0" algn="l">
              <a:lnSpc>
                <a:spcPct val="90000"/>
              </a:lnSpc>
              <a:spcBef>
                <a:spcPts val="1000"/>
              </a:spcBef>
              <a:spcAft>
                <a:spcPts val="0"/>
              </a:spcAft>
              <a:buClr>
                <a:schemeClr val="dk1"/>
              </a:buClr>
              <a:buSzPct val="100000"/>
              <a:buChar char="•"/>
            </a:pPr>
            <a:r>
              <a:rPr lang="uk-UA"/>
              <a:t>антикорупційна тематика (доброчесність, запобігання корупції, стандарти доброчесної та етичної поведінки);</a:t>
            </a:r>
            <a:endParaRPr/>
          </a:p>
          <a:p>
            <a:pPr indent="-228600" lvl="0" marL="228600" rtl="0" algn="l">
              <a:lnSpc>
                <a:spcPct val="90000"/>
              </a:lnSpc>
              <a:spcBef>
                <a:spcPts val="1000"/>
              </a:spcBef>
              <a:spcAft>
                <a:spcPts val="0"/>
              </a:spcAft>
              <a:buClr>
                <a:schemeClr val="dk1"/>
              </a:buClr>
              <a:buSzPct val="100000"/>
              <a:buChar char="•"/>
            </a:pPr>
            <a:r>
              <a:rPr lang="uk-UA"/>
              <a:t>забезпечення післявоєнного відновлення та розвитку України;</a:t>
            </a:r>
            <a:endParaRPr/>
          </a:p>
          <a:p>
            <a:pPr indent="-228600" lvl="0" marL="228600" rtl="0" algn="l">
              <a:lnSpc>
                <a:spcPct val="90000"/>
              </a:lnSpc>
              <a:spcBef>
                <a:spcPts val="1000"/>
              </a:spcBef>
              <a:spcAft>
                <a:spcPts val="0"/>
              </a:spcAft>
              <a:buClr>
                <a:schemeClr val="dk1"/>
              </a:buClr>
              <a:buSzPct val="100000"/>
              <a:buChar char="•"/>
            </a:pPr>
            <a:r>
              <a:rPr lang="uk-UA"/>
              <a:t>інформаційна безпека (включення модулів щодо гібридних загроз, боротьби з дезінформацією та маніпулятивним контентом);</a:t>
            </a:r>
            <a:endParaRPr/>
          </a:p>
          <a:p>
            <a:pPr indent="-228600" lvl="0" marL="228600" rtl="0" algn="l">
              <a:lnSpc>
                <a:spcPct val="90000"/>
              </a:lnSpc>
              <a:spcBef>
                <a:spcPts val="1000"/>
              </a:spcBef>
              <a:spcAft>
                <a:spcPts val="0"/>
              </a:spcAft>
              <a:buClr>
                <a:schemeClr val="dk1"/>
              </a:buClr>
              <a:buSzPct val="100000"/>
              <a:buChar char="•"/>
            </a:pPr>
            <a:r>
              <a:rPr lang="uk-UA"/>
              <a:t>проєктний менеджмент / проєктний менеджмент, зокрема підготовка та бюджетування міжнародних проєктів з урахуванням світової практики (ЄС, НАТО) подолання наслідків та відновлення після кризових ситуацій;</a:t>
            </a:r>
            <a:endParaRPr/>
          </a:p>
          <a:p>
            <a:pPr indent="-228600" lvl="0" marL="228600" rtl="0" algn="l">
              <a:lnSpc>
                <a:spcPct val="90000"/>
              </a:lnSpc>
              <a:spcBef>
                <a:spcPts val="1000"/>
              </a:spcBef>
              <a:spcAft>
                <a:spcPts val="0"/>
              </a:spcAft>
              <a:buClr>
                <a:schemeClr val="dk1"/>
              </a:buClr>
              <a:buSzPct val="100000"/>
              <a:buChar char="•"/>
            </a:pPr>
            <a:r>
              <a:rPr lang="uk-UA"/>
              <a:t>соціально відповідальний бізнес (зокрема включення модулів до професійних (сертифікатних) програм підвищення кваліфікації);</a:t>
            </a:r>
            <a:endParaRPr/>
          </a:p>
          <a:p>
            <a:pPr indent="-228600" lvl="0" marL="228600" rtl="0" algn="l">
              <a:lnSpc>
                <a:spcPct val="90000"/>
              </a:lnSpc>
              <a:spcBef>
                <a:spcPts val="1000"/>
              </a:spcBef>
              <a:spcAft>
                <a:spcPts val="0"/>
              </a:spcAft>
              <a:buClr>
                <a:schemeClr val="dk1"/>
              </a:buClr>
              <a:buSzPct val="100000"/>
              <a:buChar char="•"/>
            </a:pPr>
            <a:r>
              <a:rPr lang="uk-UA"/>
              <a:t>удосконалення рівня володіння іноземною мовою, яка є офіційною мовою Ради Європи.</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31"/>
          <p:cNvPicPr preferRelativeResize="0"/>
          <p:nvPr/>
        </p:nvPicPr>
        <p:blipFill rotWithShape="1">
          <a:blip r:embed="rId3">
            <a:alphaModFix/>
          </a:blip>
          <a:srcRect b="0" l="0" r="0" t="0"/>
          <a:stretch/>
        </p:blipFill>
        <p:spPr>
          <a:xfrm>
            <a:off x="10923922" y="1"/>
            <a:ext cx="1268078" cy="1268078"/>
          </a:xfrm>
          <a:prstGeom prst="rect">
            <a:avLst/>
          </a:prstGeom>
          <a:noFill/>
          <a:ln>
            <a:noFill/>
          </a:ln>
        </p:spPr>
      </p:pic>
      <p:sp>
        <p:nvSpPr>
          <p:cNvPr id="203" name="Google Shape;203;p31"/>
          <p:cNvSpPr txBox="1"/>
          <p:nvPr>
            <p:ph type="title"/>
          </p:nvPr>
        </p:nvSpPr>
        <p:spPr>
          <a:xfrm>
            <a:off x="0" y="1"/>
            <a:ext cx="11209564" cy="1330035"/>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0070C0"/>
              </a:buClr>
              <a:buSzPct val="100000"/>
              <a:buFont typeface="Calibri"/>
              <a:buNone/>
            </a:pPr>
            <a:r>
              <a:rPr b="1" lang="uk-UA" sz="3200">
                <a:solidFill>
                  <a:srgbClr val="0070C0"/>
                </a:solidFill>
                <a:latin typeface="Calibri"/>
                <a:ea typeface="Calibri"/>
                <a:cs typeface="Calibri"/>
                <a:sym typeface="Calibri"/>
              </a:rPr>
              <a:t>Пріоритетні напрями (теми) підвищення кваліфікації за загальними короткостроковими програмами для категорій осіб</a:t>
            </a:r>
            <a:endParaRPr/>
          </a:p>
        </p:txBody>
      </p:sp>
      <p:sp>
        <p:nvSpPr>
          <p:cNvPr id="204" name="Google Shape;204;p31"/>
          <p:cNvSpPr txBox="1"/>
          <p:nvPr>
            <p:ph idx="1" type="body"/>
          </p:nvPr>
        </p:nvSpPr>
        <p:spPr>
          <a:xfrm>
            <a:off x="184727" y="1191490"/>
            <a:ext cx="11850255" cy="5523345"/>
          </a:xfrm>
          <a:prstGeom prst="rect">
            <a:avLst/>
          </a:prstGeom>
          <a:noFill/>
          <a:ln>
            <a:noFill/>
          </a:ln>
        </p:spPr>
        <p:txBody>
          <a:bodyPr anchorCtr="0" anchor="t" bIns="45700" lIns="91425" spcFirstLastPara="1" rIns="91425" wrap="square" tIns="45700">
            <a:normAutofit fontScale="62500" lnSpcReduction="20000"/>
          </a:bodyPr>
          <a:lstStyle/>
          <a:p>
            <a:pPr indent="-228600" lvl="0" marL="228600" rtl="0" algn="l">
              <a:lnSpc>
                <a:spcPct val="90000"/>
              </a:lnSpc>
              <a:spcBef>
                <a:spcPts val="0"/>
              </a:spcBef>
              <a:spcAft>
                <a:spcPts val="0"/>
              </a:spcAft>
              <a:buClr>
                <a:schemeClr val="dk1"/>
              </a:buClr>
              <a:buSzPct val="100000"/>
              <a:buChar char="•"/>
            </a:pPr>
            <a:r>
              <a:rPr lang="uk-UA"/>
              <a:t>державних службовців місцевих державних адміністрацій, відповідальних за питання протидії торгівлі людьми;</a:t>
            </a:r>
            <a:endParaRPr/>
          </a:p>
          <a:p>
            <a:pPr indent="-228600" lvl="0" marL="228600" rtl="0" algn="l">
              <a:lnSpc>
                <a:spcPct val="90000"/>
              </a:lnSpc>
              <a:spcBef>
                <a:spcPts val="1000"/>
              </a:spcBef>
              <a:spcAft>
                <a:spcPts val="0"/>
              </a:spcAft>
              <a:buClr>
                <a:schemeClr val="dk1"/>
              </a:buClr>
              <a:buSzPct val="100000"/>
              <a:buChar char="•"/>
            </a:pPr>
            <a:r>
              <a:rPr lang="uk-UA"/>
              <a:t>державних службовців, які відповідають за здійснення публічних закупівель;</a:t>
            </a:r>
            <a:endParaRPr/>
          </a:p>
          <a:p>
            <a:pPr indent="-228600" lvl="0" marL="228600" rtl="0" algn="l">
              <a:lnSpc>
                <a:spcPct val="90000"/>
              </a:lnSpc>
              <a:spcBef>
                <a:spcPts val="1000"/>
              </a:spcBef>
              <a:spcAft>
                <a:spcPts val="0"/>
              </a:spcAft>
              <a:buClr>
                <a:schemeClr val="dk1"/>
              </a:buClr>
              <a:buSzPct val="100000"/>
              <a:buChar char="•"/>
            </a:pPr>
            <a:r>
              <a:rPr lang="uk-UA"/>
              <a:t>державних службовців, до повноважень яких належать питання представлення інтересів України на міжнародній арені та розвитку туризму в Україні;</a:t>
            </a:r>
            <a:endParaRPr/>
          </a:p>
          <a:p>
            <a:pPr indent="-228600" lvl="0" marL="228600" rtl="0" algn="l">
              <a:lnSpc>
                <a:spcPct val="90000"/>
              </a:lnSpc>
              <a:spcBef>
                <a:spcPts val="1000"/>
              </a:spcBef>
              <a:spcAft>
                <a:spcPts val="0"/>
              </a:spcAft>
              <a:buClr>
                <a:schemeClr val="dk1"/>
              </a:buClr>
              <a:buSzPct val="100000"/>
              <a:buChar char="•"/>
            </a:pPr>
            <a:r>
              <a:rPr lang="uk-UA"/>
              <a:t>державних службовців, до функціональних обов’язків яких належить питання щодо детінізації доходів та відносин у сфері зайнятості населення;</a:t>
            </a:r>
            <a:endParaRPr/>
          </a:p>
          <a:p>
            <a:pPr indent="-228600" lvl="0" marL="228600" rtl="0" algn="l">
              <a:lnSpc>
                <a:spcPct val="90000"/>
              </a:lnSpc>
              <a:spcBef>
                <a:spcPts val="1000"/>
              </a:spcBef>
              <a:spcAft>
                <a:spcPts val="0"/>
              </a:spcAft>
              <a:buClr>
                <a:schemeClr val="dk1"/>
              </a:buClr>
              <a:buSzPct val="100000"/>
              <a:buChar char="•"/>
            </a:pPr>
            <a:r>
              <a:rPr lang="uk-UA"/>
              <a:t>державних службовців, які забезпечують планування, координацію, проведення моніторингу та підготовку звітності щодо виконання зобов’язань України у сфері європейської інтеграції;</a:t>
            </a:r>
            <a:endParaRPr/>
          </a:p>
          <a:p>
            <a:pPr indent="-228600" lvl="0" marL="228600" rtl="0" algn="l">
              <a:lnSpc>
                <a:spcPct val="90000"/>
              </a:lnSpc>
              <a:spcBef>
                <a:spcPts val="1000"/>
              </a:spcBef>
              <a:spcAft>
                <a:spcPts val="0"/>
              </a:spcAft>
              <a:buClr>
                <a:schemeClr val="dk1"/>
              </a:buClr>
              <a:buSzPct val="100000"/>
              <a:buChar char="•"/>
            </a:pPr>
            <a:r>
              <a:rPr lang="uk-UA"/>
              <a:t>державних службовців, які забезпечують планування, координацію, проведення моніторингу та підготовку звітності щодо виконання зобов’язань України у сфері європейської інтеграції;</a:t>
            </a:r>
            <a:endParaRPr/>
          </a:p>
          <a:p>
            <a:pPr indent="-228600" lvl="0" marL="228600" rtl="0" algn="l">
              <a:lnSpc>
                <a:spcPct val="90000"/>
              </a:lnSpc>
              <a:spcBef>
                <a:spcPts val="1000"/>
              </a:spcBef>
              <a:spcAft>
                <a:spcPts val="0"/>
              </a:spcAft>
              <a:buClr>
                <a:schemeClr val="dk1"/>
              </a:buClr>
              <a:buSzPct val="100000"/>
              <a:buChar char="•"/>
            </a:pPr>
            <a:r>
              <a:rPr lang="uk-UA"/>
              <a:t>державних службовців, які здійснюють заходи у сфері запобігання та протидії домашньому насильству та насильству за ознакою статі;</a:t>
            </a:r>
            <a:endParaRPr/>
          </a:p>
          <a:p>
            <a:pPr indent="-228600" lvl="0" marL="228600" rtl="0" algn="l">
              <a:lnSpc>
                <a:spcPct val="90000"/>
              </a:lnSpc>
              <a:spcBef>
                <a:spcPts val="1000"/>
              </a:spcBef>
              <a:spcAft>
                <a:spcPts val="0"/>
              </a:spcAft>
              <a:buClr>
                <a:schemeClr val="dk1"/>
              </a:buClr>
              <a:buSzPct val="100000"/>
              <a:buChar char="•"/>
            </a:pPr>
            <a:r>
              <a:rPr lang="uk-UA"/>
              <a:t>державних службовців, які залучені або можуть бути залучені до запобігання та протидії насильству за ознакою статі та сексуальному насильству;</a:t>
            </a:r>
            <a:endParaRPr/>
          </a:p>
          <a:p>
            <a:pPr indent="-228600" lvl="0" marL="228600" rtl="0" algn="l">
              <a:lnSpc>
                <a:spcPct val="90000"/>
              </a:lnSpc>
              <a:spcBef>
                <a:spcPts val="1000"/>
              </a:spcBef>
              <a:spcAft>
                <a:spcPts val="0"/>
              </a:spcAft>
              <a:buClr>
                <a:schemeClr val="dk1"/>
              </a:buClr>
              <a:buSzPct val="100000"/>
              <a:buChar char="•"/>
            </a:pPr>
            <a:r>
              <a:rPr lang="uk-UA"/>
              <a:t>працівників служб управління персоналом;</a:t>
            </a:r>
            <a:endParaRPr/>
          </a:p>
          <a:p>
            <a:pPr indent="-228600" lvl="0" marL="228600" rtl="0" algn="l">
              <a:lnSpc>
                <a:spcPct val="90000"/>
              </a:lnSpc>
              <a:spcBef>
                <a:spcPts val="1000"/>
              </a:spcBef>
              <a:spcAft>
                <a:spcPts val="0"/>
              </a:spcAft>
              <a:buClr>
                <a:schemeClr val="dk1"/>
              </a:buClr>
              <a:buSzPct val="100000"/>
              <a:buChar char="•"/>
            </a:pPr>
            <a:r>
              <a:rPr lang="uk-UA"/>
              <a:t>уповноважених осіб з питань запобігання та виявлення корупції;</a:t>
            </a:r>
            <a:endParaRPr/>
          </a:p>
          <a:p>
            <a:pPr indent="-228600" lvl="0" marL="228600" rtl="0" algn="l">
              <a:lnSpc>
                <a:spcPct val="90000"/>
              </a:lnSpc>
              <a:spcBef>
                <a:spcPts val="1000"/>
              </a:spcBef>
              <a:spcAft>
                <a:spcPts val="0"/>
              </a:spcAft>
              <a:buClr>
                <a:schemeClr val="dk1"/>
              </a:buClr>
              <a:buSzPct val="100000"/>
              <a:buChar char="•"/>
            </a:pPr>
            <a:r>
              <a:rPr lang="uk-UA"/>
              <a:t>фахівців з питань євроатлантичної інтеграції;</a:t>
            </a:r>
            <a:endParaRPr/>
          </a:p>
          <a:p>
            <a:pPr indent="-228600" lvl="0" marL="228600" rtl="0" algn="l">
              <a:lnSpc>
                <a:spcPct val="90000"/>
              </a:lnSpc>
              <a:spcBef>
                <a:spcPts val="1000"/>
              </a:spcBef>
              <a:spcAft>
                <a:spcPts val="0"/>
              </a:spcAft>
              <a:buClr>
                <a:schemeClr val="dk1"/>
              </a:buClr>
              <a:buSzPct val="100000"/>
              <a:buChar char="•"/>
            </a:pPr>
            <a:r>
              <a:rPr lang="uk-UA"/>
              <a:t>фахівців з питань європейської інтеграції;</a:t>
            </a:r>
            <a:endParaRPr/>
          </a:p>
          <a:p>
            <a:pPr indent="-228600" lvl="0" marL="228600" rtl="0" algn="l">
              <a:lnSpc>
                <a:spcPct val="90000"/>
              </a:lnSpc>
              <a:spcBef>
                <a:spcPts val="1000"/>
              </a:spcBef>
              <a:spcAft>
                <a:spcPts val="0"/>
              </a:spcAft>
              <a:buClr>
                <a:schemeClr val="dk1"/>
              </a:buClr>
              <a:buSzPct val="100000"/>
              <a:buChar char="•"/>
            </a:pPr>
            <a:r>
              <a:rPr lang="uk-UA"/>
              <a:t>фахівців у сфері кібербезпеки.</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2"/>
          <p:cNvSpPr txBox="1"/>
          <p:nvPr>
            <p:ph type="title"/>
          </p:nvPr>
        </p:nvSpPr>
        <p:spPr>
          <a:xfrm>
            <a:off x="0" y="0"/>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70C0"/>
              </a:buClr>
              <a:buSzPts val="3200"/>
              <a:buFont typeface="Calibri"/>
              <a:buNone/>
            </a:pPr>
            <a:r>
              <a:rPr b="1" lang="uk-UA" sz="3200">
                <a:solidFill>
                  <a:srgbClr val="0070C0"/>
                </a:solidFill>
                <a:latin typeface="Calibri"/>
                <a:ea typeface="Calibri"/>
                <a:cs typeface="Calibri"/>
                <a:sym typeface="Calibri"/>
              </a:rPr>
              <a:t>Пріоритетні напрями (теми) підвищення кваліфікації за загальними короткостроковими програмами</a:t>
            </a:r>
            <a:endParaRPr/>
          </a:p>
        </p:txBody>
      </p:sp>
      <p:sp>
        <p:nvSpPr>
          <p:cNvPr id="210" name="Google Shape;210;p32"/>
          <p:cNvSpPr txBox="1"/>
          <p:nvPr>
            <p:ph idx="1" type="body"/>
          </p:nvPr>
        </p:nvSpPr>
        <p:spPr>
          <a:xfrm>
            <a:off x="175491" y="1108364"/>
            <a:ext cx="11933382" cy="5749636"/>
          </a:xfrm>
          <a:prstGeom prst="rect">
            <a:avLst/>
          </a:prstGeom>
          <a:noFill/>
          <a:ln>
            <a:noFill/>
          </a:ln>
        </p:spPr>
        <p:txBody>
          <a:bodyPr anchorCtr="0" anchor="t" bIns="45700" lIns="91425" spcFirstLastPara="1" rIns="91425" wrap="square" tIns="45700">
            <a:normAutofit fontScale="40000" lnSpcReduction="20000"/>
          </a:bodyPr>
          <a:lstStyle/>
          <a:p>
            <a:pPr indent="-228600" lvl="0" marL="228600" rtl="0" algn="l">
              <a:lnSpc>
                <a:spcPct val="90000"/>
              </a:lnSpc>
              <a:spcBef>
                <a:spcPts val="0"/>
              </a:spcBef>
              <a:spcAft>
                <a:spcPts val="0"/>
              </a:spcAft>
              <a:buClr>
                <a:schemeClr val="dk1"/>
              </a:buClr>
              <a:buSzPct val="100000"/>
              <a:buChar char="•"/>
            </a:pPr>
            <a:r>
              <a:rPr lang="uk-UA"/>
              <a:t>аналіз політики (для державних службовців міністерств та інших центральних органів виконавчої влади);</a:t>
            </a:r>
            <a:endParaRPr/>
          </a:p>
          <a:p>
            <a:pPr indent="-228600" lvl="0" marL="228600" rtl="0" algn="l">
              <a:lnSpc>
                <a:spcPct val="90000"/>
              </a:lnSpc>
              <a:spcBef>
                <a:spcPts val="1000"/>
              </a:spcBef>
              <a:spcAft>
                <a:spcPts val="0"/>
              </a:spcAft>
              <a:buClr>
                <a:schemeClr val="dk1"/>
              </a:buClr>
              <a:buSzPct val="100000"/>
              <a:buChar char="•"/>
            </a:pPr>
            <a:r>
              <a:rPr lang="uk-UA"/>
              <a:t>аналіз, управління ризиками та планування на основі спроможностей;</a:t>
            </a:r>
            <a:endParaRPr/>
          </a:p>
          <a:p>
            <a:pPr indent="-228600" lvl="0" marL="228600" rtl="0" algn="l">
              <a:lnSpc>
                <a:spcPct val="90000"/>
              </a:lnSpc>
              <a:spcBef>
                <a:spcPts val="1000"/>
              </a:spcBef>
              <a:spcAft>
                <a:spcPts val="0"/>
              </a:spcAft>
              <a:buClr>
                <a:schemeClr val="dk1"/>
              </a:buClr>
              <a:buSzPct val="100000"/>
              <a:buChar char="•"/>
            </a:pPr>
            <a:r>
              <a:rPr lang="uk-UA"/>
              <a:t>антикорупційна тематика;</a:t>
            </a:r>
            <a:endParaRPr/>
          </a:p>
          <a:p>
            <a:pPr indent="-228600" lvl="0" marL="228600" rtl="0" algn="l">
              <a:lnSpc>
                <a:spcPct val="90000"/>
              </a:lnSpc>
              <a:spcBef>
                <a:spcPts val="1000"/>
              </a:spcBef>
              <a:spcAft>
                <a:spcPts val="0"/>
              </a:spcAft>
              <a:buClr>
                <a:schemeClr val="dk1"/>
              </a:buClr>
              <a:buSzPct val="100000"/>
              <a:buChar char="•"/>
            </a:pPr>
            <a:r>
              <a:rPr lang="uk-UA"/>
              <a:t>ведення переговорів, медіація;</a:t>
            </a:r>
            <a:endParaRPr/>
          </a:p>
          <a:p>
            <a:pPr indent="-228600" lvl="0" marL="228600" rtl="0" algn="l">
              <a:lnSpc>
                <a:spcPct val="90000"/>
              </a:lnSpc>
              <a:spcBef>
                <a:spcPts val="1000"/>
              </a:spcBef>
              <a:spcAft>
                <a:spcPts val="0"/>
              </a:spcAft>
              <a:buClr>
                <a:schemeClr val="dk1"/>
              </a:buClr>
              <a:buSzPct val="100000"/>
              <a:buChar char="•"/>
            </a:pPr>
            <a:r>
              <a:rPr lang="uk-UA"/>
              <a:t>впровадження змін та прийняття ефективних рішень;</a:t>
            </a:r>
            <a:endParaRPr/>
          </a:p>
          <a:p>
            <a:pPr indent="-228600" lvl="0" marL="228600" rtl="0" algn="l">
              <a:lnSpc>
                <a:spcPct val="90000"/>
              </a:lnSpc>
              <a:spcBef>
                <a:spcPts val="1000"/>
              </a:spcBef>
              <a:spcAft>
                <a:spcPts val="0"/>
              </a:spcAft>
              <a:buClr>
                <a:schemeClr val="dk1"/>
              </a:buClr>
              <a:buSzPct val="100000"/>
              <a:buChar char="•"/>
            </a:pPr>
            <a:r>
              <a:rPr lang="uk-UA"/>
              <a:t>деокупація та реінтеграція тимчасово окупованої території та управління деокупованою територією;</a:t>
            </a:r>
            <a:endParaRPr/>
          </a:p>
          <a:p>
            <a:pPr indent="-228600" lvl="0" marL="228600" rtl="0" algn="l">
              <a:lnSpc>
                <a:spcPct val="90000"/>
              </a:lnSpc>
              <a:spcBef>
                <a:spcPts val="1000"/>
              </a:spcBef>
              <a:spcAft>
                <a:spcPts val="0"/>
              </a:spcAft>
              <a:buClr>
                <a:schemeClr val="dk1"/>
              </a:buClr>
              <a:buSzPct val="100000"/>
              <a:buChar char="•"/>
            </a:pPr>
            <a:r>
              <a:rPr lang="uk-UA"/>
              <a:t>діалог як підхід до вирішення чутливих питань, розв’язання конфліктів; документування, оцінювання шкоди, завданої постраждалим у зв’язку з конфліктом, з урахуванням гендерного підходу;</a:t>
            </a:r>
            <a:endParaRPr/>
          </a:p>
          <a:p>
            <a:pPr indent="-228600" lvl="0" marL="228600" rtl="0" algn="l">
              <a:lnSpc>
                <a:spcPct val="90000"/>
              </a:lnSpc>
              <a:spcBef>
                <a:spcPts val="1000"/>
              </a:spcBef>
              <a:spcAft>
                <a:spcPts val="0"/>
              </a:spcAft>
              <a:buClr>
                <a:schemeClr val="dk1"/>
              </a:buClr>
              <a:buSzPct val="100000"/>
              <a:buChar char="•"/>
            </a:pPr>
            <a:r>
              <a:rPr lang="uk-UA"/>
              <a:t>електронна демократія (зокрема використання інструментів е-демократії);</a:t>
            </a:r>
            <a:endParaRPr/>
          </a:p>
          <a:p>
            <a:pPr indent="-228600" lvl="0" marL="228600" rtl="0" algn="l">
              <a:lnSpc>
                <a:spcPct val="90000"/>
              </a:lnSpc>
              <a:spcBef>
                <a:spcPts val="1000"/>
              </a:spcBef>
              <a:spcAft>
                <a:spcPts val="0"/>
              </a:spcAft>
              <a:buClr>
                <a:schemeClr val="dk1"/>
              </a:buClr>
              <a:buSzPct val="100000"/>
              <a:buChar char="•"/>
            </a:pPr>
            <a:r>
              <a:rPr lang="uk-UA"/>
              <a:t>євроатлантична інтеграція;</a:t>
            </a:r>
            <a:endParaRPr/>
          </a:p>
          <a:p>
            <a:pPr indent="-228600" lvl="0" marL="228600" rtl="0" algn="l">
              <a:lnSpc>
                <a:spcPct val="90000"/>
              </a:lnSpc>
              <a:spcBef>
                <a:spcPts val="1000"/>
              </a:spcBef>
              <a:spcAft>
                <a:spcPts val="0"/>
              </a:spcAft>
              <a:buClr>
                <a:schemeClr val="dk1"/>
              </a:buClr>
              <a:buSzPct val="100000"/>
              <a:buChar char="•"/>
            </a:pPr>
            <a:r>
              <a:rPr lang="uk-UA"/>
              <a:t>європейська інтеграція;</a:t>
            </a:r>
            <a:endParaRPr/>
          </a:p>
          <a:p>
            <a:pPr indent="-228600" lvl="0" marL="228600" rtl="0" algn="l">
              <a:lnSpc>
                <a:spcPct val="90000"/>
              </a:lnSpc>
              <a:spcBef>
                <a:spcPts val="1000"/>
              </a:spcBef>
              <a:spcAft>
                <a:spcPts val="0"/>
              </a:spcAft>
              <a:buClr>
                <a:schemeClr val="dk1"/>
              </a:buClr>
              <a:buSzPct val="100000"/>
              <a:buChar char="•"/>
            </a:pPr>
            <a:r>
              <a:rPr lang="uk-UA"/>
              <a:t>забезпечення післявоєнного відновлення та розвитку України;</a:t>
            </a:r>
            <a:endParaRPr/>
          </a:p>
          <a:p>
            <a:pPr indent="-228600" lvl="0" marL="228600" rtl="0" algn="l">
              <a:lnSpc>
                <a:spcPct val="90000"/>
              </a:lnSpc>
              <a:spcBef>
                <a:spcPts val="1000"/>
              </a:spcBef>
              <a:spcAft>
                <a:spcPts val="0"/>
              </a:spcAft>
              <a:buClr>
                <a:schemeClr val="dk1"/>
              </a:buClr>
              <a:buSzPct val="100000"/>
              <a:buChar char="•"/>
            </a:pPr>
            <a:r>
              <a:rPr lang="uk-UA"/>
              <a:t>забезпечення прав і свобод людини, протидія дискримінації, зокрема за етнічною ознакою;</a:t>
            </a:r>
            <a:endParaRPr/>
          </a:p>
          <a:p>
            <a:pPr indent="-228600" lvl="0" marL="228600" rtl="0" algn="l">
              <a:lnSpc>
                <a:spcPct val="90000"/>
              </a:lnSpc>
              <a:spcBef>
                <a:spcPts val="1000"/>
              </a:spcBef>
              <a:spcAft>
                <a:spcPts val="0"/>
              </a:spcAft>
              <a:buClr>
                <a:schemeClr val="dk1"/>
              </a:buClr>
              <a:buSzPct val="100000"/>
              <a:buChar char="•"/>
            </a:pPr>
            <a:r>
              <a:rPr lang="uk-UA"/>
              <a:t>забезпечення прав та інтересів осіб з інвалідністю / вивчення положень Конвенції про права осіб з інвалідністю / питання універсального дизайну і доступності тощо;</a:t>
            </a:r>
            <a:endParaRPr/>
          </a:p>
          <a:p>
            <a:pPr indent="-228600" lvl="0" marL="228600" rtl="0" algn="l">
              <a:lnSpc>
                <a:spcPct val="90000"/>
              </a:lnSpc>
              <a:spcBef>
                <a:spcPts val="1000"/>
              </a:spcBef>
              <a:spcAft>
                <a:spcPts val="0"/>
              </a:spcAft>
              <a:buClr>
                <a:schemeClr val="dk1"/>
              </a:buClr>
              <a:buSzPct val="100000"/>
              <a:buChar char="•"/>
            </a:pPr>
            <a:r>
              <a:rPr lang="uk-UA"/>
              <a:t>забезпечення психологічної підтримки та адаптації у період воєнного стану та після його припинення чи скасування;</a:t>
            </a:r>
            <a:endParaRPr/>
          </a:p>
          <a:p>
            <a:pPr indent="-228600" lvl="0" marL="228600" rtl="0" algn="l">
              <a:lnSpc>
                <a:spcPct val="90000"/>
              </a:lnSpc>
              <a:spcBef>
                <a:spcPts val="1000"/>
              </a:spcBef>
              <a:spcAft>
                <a:spcPts val="0"/>
              </a:spcAft>
              <a:buClr>
                <a:schemeClr val="dk1"/>
              </a:buClr>
              <a:buSzPct val="100000"/>
              <a:buChar char="•"/>
            </a:pPr>
            <a:r>
              <a:rPr lang="uk-UA"/>
              <a:t>загальні питання державного управління, зміни у законодавстві з питань державної служби;</a:t>
            </a:r>
            <a:endParaRPr/>
          </a:p>
          <a:p>
            <a:pPr indent="-228600" lvl="0" marL="228600" rtl="0" algn="l">
              <a:lnSpc>
                <a:spcPct val="90000"/>
              </a:lnSpc>
              <a:spcBef>
                <a:spcPts val="1000"/>
              </a:spcBef>
              <a:spcAft>
                <a:spcPts val="0"/>
              </a:spcAft>
              <a:buClr>
                <a:schemeClr val="dk1"/>
              </a:buClr>
              <a:buSzPct val="100000"/>
              <a:buChar char="•"/>
            </a:pPr>
            <a:r>
              <a:rPr lang="uk-UA"/>
              <a:t>запобігання виникненню загроз і настанню кризових ситуацій; </a:t>
            </a:r>
            <a:endParaRPr/>
          </a:p>
          <a:p>
            <a:pPr indent="-228600" lvl="0" marL="228600" rtl="0" algn="l">
              <a:lnSpc>
                <a:spcPct val="90000"/>
              </a:lnSpc>
              <a:spcBef>
                <a:spcPts val="1000"/>
              </a:spcBef>
              <a:spcAft>
                <a:spcPts val="0"/>
              </a:spcAft>
              <a:buClr>
                <a:schemeClr val="dk1"/>
              </a:buClr>
              <a:buSzPct val="100000"/>
              <a:buChar char="•"/>
            </a:pPr>
            <a:r>
              <a:rPr lang="uk-UA"/>
              <a:t>запобігання і протидія торгівлі людьми;</a:t>
            </a:r>
            <a:endParaRPr/>
          </a:p>
          <a:p>
            <a:pPr indent="-228600" lvl="0" marL="228600" rtl="0" algn="l">
              <a:lnSpc>
                <a:spcPct val="90000"/>
              </a:lnSpc>
              <a:spcBef>
                <a:spcPts val="1000"/>
              </a:spcBef>
              <a:spcAft>
                <a:spcPts val="0"/>
              </a:spcAft>
              <a:buClr>
                <a:schemeClr val="dk1"/>
              </a:buClr>
              <a:buSzPct val="100000"/>
              <a:buChar char="•"/>
            </a:pPr>
            <a:r>
              <a:rPr lang="uk-UA"/>
              <a:t>застосування міжнародного гуманітарного права в умовах збройного конфлікту;</a:t>
            </a:r>
            <a:endParaRPr/>
          </a:p>
          <a:p>
            <a:pPr indent="-228600" lvl="0" marL="228600" rtl="0" algn="l">
              <a:lnSpc>
                <a:spcPct val="90000"/>
              </a:lnSpc>
              <a:spcBef>
                <a:spcPts val="1000"/>
              </a:spcBef>
              <a:spcAft>
                <a:spcPts val="0"/>
              </a:spcAft>
              <a:buClr>
                <a:schemeClr val="dk1"/>
              </a:buClr>
              <a:buSzPct val="100000"/>
              <a:buChar char="•"/>
            </a:pPr>
            <a:r>
              <a:rPr lang="uk-UA"/>
              <a:t>інформаційна безпека;</a:t>
            </a:r>
            <a:endParaRPr/>
          </a:p>
          <a:p>
            <a:pPr indent="-228600" lvl="0" marL="228600" rtl="0" algn="l">
              <a:lnSpc>
                <a:spcPct val="90000"/>
              </a:lnSpc>
              <a:spcBef>
                <a:spcPts val="1000"/>
              </a:spcBef>
              <a:spcAft>
                <a:spcPts val="0"/>
              </a:spcAft>
              <a:buClr>
                <a:schemeClr val="dk1"/>
              </a:buClr>
              <a:buSzPct val="100000"/>
              <a:buChar char="•"/>
            </a:pPr>
            <a:r>
              <a:rPr lang="uk-UA"/>
              <a:t>кібербезпека / кібербезпека та захист критичної інфраструктури;</a:t>
            </a:r>
            <a:endParaRPr/>
          </a:p>
          <a:p>
            <a:pPr indent="-228600" lvl="0" marL="228600" rtl="0" algn="l">
              <a:lnSpc>
                <a:spcPct val="90000"/>
              </a:lnSpc>
              <a:spcBef>
                <a:spcPts val="1000"/>
              </a:spcBef>
              <a:spcAft>
                <a:spcPts val="0"/>
              </a:spcAft>
              <a:buClr>
                <a:schemeClr val="dk1"/>
              </a:buClr>
              <a:buSzPct val="100000"/>
              <a:buChar char="•"/>
            </a:pPr>
            <a:r>
              <a:rPr lang="uk-UA"/>
              <a:t>нові засади здійснення адміністративної процедури / загальна адміністративна процедура;</a:t>
            </a:r>
            <a:endParaRPr/>
          </a:p>
          <a:p>
            <a:pPr indent="-228600" lvl="0" marL="228600" rtl="0" algn="l">
              <a:lnSpc>
                <a:spcPct val="90000"/>
              </a:lnSpc>
              <a:spcBef>
                <a:spcPts val="1000"/>
              </a:spcBef>
              <a:spcAft>
                <a:spcPts val="0"/>
              </a:spcAft>
              <a:buClr>
                <a:schemeClr val="dk1"/>
              </a:buClr>
              <a:buSzPct val="100000"/>
              <a:buChar char="•"/>
            </a:pPr>
            <a:r>
              <a:rPr lang="uk-UA"/>
              <a:t>провадження волонтерської діяльності;</a:t>
            </a:r>
            <a:endParaRPr/>
          </a:p>
        </p:txBody>
      </p:sp>
      <p:pic>
        <p:nvPicPr>
          <p:cNvPr id="211" name="Google Shape;211;p32"/>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p33"/>
          <p:cNvPicPr preferRelativeResize="0"/>
          <p:nvPr/>
        </p:nvPicPr>
        <p:blipFill rotWithShape="1">
          <a:blip r:embed="rId3">
            <a:alphaModFix/>
          </a:blip>
          <a:srcRect b="0" l="0" r="0" t="0"/>
          <a:stretch/>
        </p:blipFill>
        <p:spPr>
          <a:xfrm>
            <a:off x="10933158" y="0"/>
            <a:ext cx="1268078" cy="1268078"/>
          </a:xfrm>
          <a:prstGeom prst="rect">
            <a:avLst/>
          </a:prstGeom>
          <a:noFill/>
          <a:ln>
            <a:noFill/>
          </a:ln>
        </p:spPr>
      </p:pic>
      <p:sp>
        <p:nvSpPr>
          <p:cNvPr id="217" name="Google Shape;217;p33"/>
          <p:cNvSpPr txBox="1"/>
          <p:nvPr>
            <p:ph type="title"/>
          </p:nvPr>
        </p:nvSpPr>
        <p:spPr>
          <a:xfrm>
            <a:off x="0" y="18256"/>
            <a:ext cx="12191999" cy="82790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70C0"/>
              </a:buClr>
              <a:buSzPts val="4000"/>
              <a:buFont typeface="Calibri"/>
              <a:buNone/>
            </a:pPr>
            <a:r>
              <a:rPr b="1" lang="uk-UA" sz="4000">
                <a:solidFill>
                  <a:srgbClr val="0070C0"/>
                </a:solidFill>
                <a:latin typeface="Calibri"/>
                <a:ea typeface="Calibri"/>
                <a:cs typeface="Calibri"/>
                <a:sym typeface="Calibri"/>
              </a:rPr>
              <a:t>Самоосвіта</a:t>
            </a:r>
            <a:endParaRPr b="1" sz="4000">
              <a:solidFill>
                <a:srgbClr val="0070C0"/>
              </a:solidFill>
              <a:latin typeface="Calibri"/>
              <a:ea typeface="Calibri"/>
              <a:cs typeface="Calibri"/>
              <a:sym typeface="Calibri"/>
            </a:endParaRPr>
          </a:p>
        </p:txBody>
      </p:sp>
      <p:sp>
        <p:nvSpPr>
          <p:cNvPr id="218" name="Google Shape;218;p33"/>
          <p:cNvSpPr txBox="1"/>
          <p:nvPr>
            <p:ph idx="1" type="body"/>
          </p:nvPr>
        </p:nvSpPr>
        <p:spPr>
          <a:xfrm>
            <a:off x="345744" y="846162"/>
            <a:ext cx="11500512" cy="5993582"/>
          </a:xfrm>
          <a:prstGeom prst="rect">
            <a:avLst/>
          </a:prstGeom>
          <a:noFill/>
          <a:ln>
            <a:noFill/>
          </a:ln>
        </p:spPr>
        <p:txBody>
          <a:bodyPr anchorCtr="0" anchor="t" bIns="45700" lIns="91425" spcFirstLastPara="1" rIns="91425" wrap="square" tIns="45700">
            <a:normAutofit fontScale="70000" lnSpcReduction="20000"/>
          </a:bodyPr>
          <a:lstStyle/>
          <a:p>
            <a:pPr indent="0" lvl="0" marL="0" rtl="0" algn="ctr">
              <a:lnSpc>
                <a:spcPct val="90000"/>
              </a:lnSpc>
              <a:spcBef>
                <a:spcPts val="0"/>
              </a:spcBef>
              <a:spcAft>
                <a:spcPts val="0"/>
              </a:spcAft>
              <a:buClr>
                <a:schemeClr val="dk1"/>
              </a:buClr>
              <a:buSzPct val="100000"/>
              <a:buNone/>
            </a:pPr>
            <a:r>
              <a:rPr lang="uk-UA"/>
              <a:t>Самоосвітою є самоорганізоване здобуття учасниками професійного навчання певних компетентностей, зокрема під час повсякденної діяльності, пов'язаної з професійною, громадською або іншою діяльністю, дозвіллям, зокрема:</a:t>
            </a:r>
            <a:endParaRPr/>
          </a:p>
          <a:p>
            <a:pPr indent="-228600" lvl="0" marL="228600" rtl="0" algn="just">
              <a:lnSpc>
                <a:spcPct val="90000"/>
              </a:lnSpc>
              <a:spcBef>
                <a:spcPts val="1000"/>
              </a:spcBef>
              <a:spcAft>
                <a:spcPts val="0"/>
              </a:spcAft>
              <a:buClr>
                <a:schemeClr val="dk1"/>
              </a:buClr>
              <a:buSzPct val="100000"/>
              <a:buChar char="•"/>
            </a:pPr>
            <a:r>
              <a:rPr lang="uk-UA"/>
              <a:t>Онлайн-навчання (дистанційне навчання за онлайн-курсами на освітніх е-платформах</a:t>
            </a:r>
            <a:endParaRPr/>
          </a:p>
          <a:p>
            <a:pPr indent="-228600" lvl="0" marL="228600" rtl="0" algn="just">
              <a:lnSpc>
                <a:spcPct val="90000"/>
              </a:lnSpc>
              <a:spcBef>
                <a:spcPts val="1000"/>
              </a:spcBef>
              <a:spcAft>
                <a:spcPts val="0"/>
              </a:spcAft>
              <a:buClr>
                <a:schemeClr val="dk1"/>
              </a:buClr>
              <a:buSzPct val="100000"/>
              <a:buChar char="•"/>
            </a:pPr>
            <a:r>
              <a:rPr lang="uk-UA"/>
              <a:t>Участь у заходах з обміну досвідом в України або за кордоном</a:t>
            </a:r>
            <a:endParaRPr/>
          </a:p>
          <a:p>
            <a:pPr indent="-228600" lvl="0" marL="228600" rtl="0" algn="just">
              <a:lnSpc>
                <a:spcPct val="90000"/>
              </a:lnSpc>
              <a:spcBef>
                <a:spcPts val="1000"/>
              </a:spcBef>
              <a:spcAft>
                <a:spcPts val="0"/>
              </a:spcAft>
              <a:buClr>
                <a:schemeClr val="dk1"/>
              </a:buClr>
              <a:buSzPct val="100000"/>
              <a:buChar char="•"/>
            </a:pPr>
            <a:r>
              <a:rPr lang="uk-UA"/>
              <a:t>Участь у конференціях, науково-практичних конференціях, круглих столах, фахових семінарах, майстер-класах, тренінгах тощо</a:t>
            </a:r>
            <a:endParaRPr/>
          </a:p>
          <a:p>
            <a:pPr indent="-228600" lvl="0" marL="228600" rtl="0" algn="just">
              <a:lnSpc>
                <a:spcPct val="90000"/>
              </a:lnSpc>
              <a:spcBef>
                <a:spcPts val="1000"/>
              </a:spcBef>
              <a:spcAft>
                <a:spcPts val="0"/>
              </a:spcAft>
              <a:buClr>
                <a:schemeClr val="dk1"/>
              </a:buClr>
              <a:buSzPct val="100000"/>
              <a:buChar char="•"/>
            </a:pPr>
            <a:r>
              <a:rPr lang="uk-UA"/>
              <a:t>Підготовка монографій, навчальних підручників, навчальних посібників, словників, довідників та публікація статей</a:t>
            </a:r>
            <a:endParaRPr/>
          </a:p>
          <a:p>
            <a:pPr indent="-228600" lvl="0" marL="228600" rtl="0" algn="just">
              <a:lnSpc>
                <a:spcPct val="90000"/>
              </a:lnSpc>
              <a:spcBef>
                <a:spcPts val="1000"/>
              </a:spcBef>
              <a:spcAft>
                <a:spcPts val="0"/>
              </a:spcAft>
              <a:buClr>
                <a:schemeClr val="dk1"/>
              </a:buClr>
              <a:buSzPct val="100000"/>
              <a:buChar char="•"/>
            </a:pPr>
            <a:r>
              <a:rPr lang="uk-UA"/>
              <a:t>Створення та ведення особистого блогу професійного спрямування</a:t>
            </a:r>
            <a:endParaRPr/>
          </a:p>
          <a:p>
            <a:pPr indent="-228600" lvl="0" marL="228600" rtl="0" algn="just">
              <a:lnSpc>
                <a:spcPct val="90000"/>
              </a:lnSpc>
              <a:spcBef>
                <a:spcPts val="1000"/>
              </a:spcBef>
              <a:spcAft>
                <a:spcPts val="0"/>
              </a:spcAft>
              <a:buClr>
                <a:schemeClr val="dk1"/>
              </a:buClr>
              <a:buSzPct val="100000"/>
              <a:buChar char="•"/>
            </a:pPr>
            <a:r>
              <a:rPr lang="uk-UA"/>
              <a:t>Навчання на робочому місці та внутрішні навчання (які не передбачають розроблення та затвердження спеціальної короткострокової програми підвищення кваліфікації) тощо</a:t>
            </a:r>
            <a:endParaRPr/>
          </a:p>
          <a:p>
            <a:pPr indent="0" lvl="0" marL="0" rtl="0" algn="ctr">
              <a:lnSpc>
                <a:spcPct val="90000"/>
              </a:lnSpc>
              <a:spcBef>
                <a:spcPts val="1000"/>
              </a:spcBef>
              <a:spcAft>
                <a:spcPts val="0"/>
              </a:spcAft>
              <a:buClr>
                <a:schemeClr val="dk1"/>
              </a:buClr>
              <a:buSzPct val="100000"/>
              <a:buNone/>
            </a:pPr>
            <a:r>
              <a:t/>
            </a:r>
            <a:endParaRPr/>
          </a:p>
          <a:p>
            <a:pPr indent="0" lvl="0" marL="0" rtl="0" algn="ctr">
              <a:lnSpc>
                <a:spcPct val="90000"/>
              </a:lnSpc>
              <a:spcBef>
                <a:spcPts val="1000"/>
              </a:spcBef>
              <a:spcAft>
                <a:spcPts val="0"/>
              </a:spcAft>
              <a:buClr>
                <a:schemeClr val="dk1"/>
              </a:buClr>
              <a:buSzPct val="100000"/>
              <a:buNone/>
            </a:pPr>
            <a:r>
              <a:rPr lang="uk-UA"/>
              <a:t>Нарахування ЄКТС здійснюється:</a:t>
            </a:r>
            <a:endParaRPr/>
          </a:p>
          <a:p>
            <a:pPr indent="0" lvl="0" marL="0" rtl="0" algn="just">
              <a:lnSpc>
                <a:spcPct val="90000"/>
              </a:lnSpc>
              <a:spcBef>
                <a:spcPts val="1000"/>
              </a:spcBef>
              <a:spcAft>
                <a:spcPts val="0"/>
              </a:spcAft>
              <a:buClr>
                <a:schemeClr val="dk1"/>
              </a:buClr>
              <a:buSzPct val="100000"/>
              <a:buNone/>
            </a:pPr>
            <a:r>
              <a:rPr lang="uk-UA"/>
              <a:t>Службами управління персоналом державного органу, в якому працює державний службовець</a:t>
            </a:r>
            <a:endParaRPr/>
          </a:p>
          <a:p>
            <a:pPr indent="0" lvl="0" marL="0" rtl="0" algn="just">
              <a:lnSpc>
                <a:spcPct val="90000"/>
              </a:lnSpc>
              <a:spcBef>
                <a:spcPts val="1000"/>
              </a:spcBef>
              <a:spcAft>
                <a:spcPts val="0"/>
              </a:spcAft>
              <a:buClr>
                <a:schemeClr val="dk1"/>
              </a:buClr>
              <a:buSzPct val="100000"/>
              <a:buNone/>
            </a:pPr>
            <a:r>
              <a:rPr lang="uk-UA"/>
              <a:t>На підставі оригіналу відповідних підтвердних документів/матеріалів (за потреби надається їх переклад українською мовою) або (якщо документи/матеріали відсутні) інформації (у довільній формі) про проходження професійного навчання шляхом самоосвіти державного службовця</a:t>
            </a:r>
            <a:endParaRPr/>
          </a:p>
          <a:p>
            <a:pPr indent="0" lvl="0" marL="0" rtl="0" algn="just">
              <a:lnSpc>
                <a:spcPct val="90000"/>
              </a:lnSpc>
              <a:spcBef>
                <a:spcPts val="1000"/>
              </a:spcBef>
              <a:spcAft>
                <a:spcPts val="0"/>
              </a:spcAft>
              <a:buClr>
                <a:schemeClr val="dk1"/>
              </a:buClr>
              <a:buSzPct val="100000"/>
              <a:buNone/>
            </a:pPr>
            <a:r>
              <a:rPr lang="uk-UA"/>
              <a:t>Шляхом внесення відомостей про нараховані кредити ЄКТС до особової картки державного службовця</a:t>
            </a:r>
            <a:endParaRPr/>
          </a:p>
          <a:p>
            <a:pPr indent="-104140"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4"/>
          <p:cNvSpPr txBox="1"/>
          <p:nvPr>
            <p:ph type="title"/>
          </p:nvPr>
        </p:nvSpPr>
        <p:spPr>
          <a:xfrm>
            <a:off x="0" y="0"/>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70C0"/>
              </a:buClr>
              <a:buSzPts val="3600"/>
              <a:buFont typeface="Calibri"/>
              <a:buNone/>
            </a:pPr>
            <a:r>
              <a:rPr b="1" lang="uk-UA" sz="3600">
                <a:solidFill>
                  <a:srgbClr val="0070C0"/>
                </a:solidFill>
                <a:latin typeface="Calibri"/>
                <a:ea typeface="Calibri"/>
                <a:cs typeface="Calibri"/>
                <a:sym typeface="Calibri"/>
              </a:rPr>
              <a:t>Про застосування англійської мови в Україні</a:t>
            </a:r>
            <a:br>
              <a:rPr b="1" lang="uk-UA" sz="3600">
                <a:solidFill>
                  <a:srgbClr val="0070C0"/>
                </a:solidFill>
                <a:latin typeface="Calibri"/>
                <a:ea typeface="Calibri"/>
                <a:cs typeface="Calibri"/>
                <a:sym typeface="Calibri"/>
              </a:rPr>
            </a:br>
            <a:r>
              <a:rPr b="1" lang="uk-UA" sz="3600">
                <a:solidFill>
                  <a:srgbClr val="0070C0"/>
                </a:solidFill>
                <a:latin typeface="Calibri"/>
                <a:ea typeface="Calibri"/>
                <a:cs typeface="Calibri"/>
                <a:sym typeface="Calibri"/>
              </a:rPr>
              <a:t>Закон України від 04.06.2024 № 3760-IX</a:t>
            </a:r>
            <a:endParaRPr/>
          </a:p>
        </p:txBody>
      </p:sp>
      <p:sp>
        <p:nvSpPr>
          <p:cNvPr id="224" name="Google Shape;224;p34"/>
          <p:cNvSpPr txBox="1"/>
          <p:nvPr>
            <p:ph idx="1" type="body"/>
          </p:nvPr>
        </p:nvSpPr>
        <p:spPr>
          <a:xfrm>
            <a:off x="224287" y="1325564"/>
            <a:ext cx="11800936" cy="5368534"/>
          </a:xfrm>
          <a:prstGeom prst="rect">
            <a:avLst/>
          </a:prstGeom>
          <a:noFill/>
          <a:ln>
            <a:noFill/>
          </a:ln>
        </p:spPr>
        <p:txBody>
          <a:bodyPr anchorCtr="0" anchor="t" bIns="45700" lIns="91425" spcFirstLastPara="1" rIns="91425" wrap="square" tIns="45700">
            <a:normAutofit fontScale="92500"/>
          </a:bodyPr>
          <a:lstStyle/>
          <a:p>
            <a:pPr indent="0" lvl="0" marL="0" rtl="0" algn="l">
              <a:lnSpc>
                <a:spcPct val="90000"/>
              </a:lnSpc>
              <a:spcBef>
                <a:spcPts val="0"/>
              </a:spcBef>
              <a:spcAft>
                <a:spcPts val="0"/>
              </a:spcAft>
              <a:buClr>
                <a:schemeClr val="dk1"/>
              </a:buClr>
              <a:buSzPct val="100000"/>
              <a:buNone/>
            </a:pPr>
            <a:r>
              <a:rPr lang="uk-UA"/>
              <a:t>	Вимога щодо обов’язковості володіння англійською мовою встановлюється до осіб, які претендують на зайняття посад:</a:t>
            </a:r>
            <a:endParaRPr/>
          </a:p>
          <a:p>
            <a:pPr indent="0" lvl="0" marL="0" rtl="0" algn="l">
              <a:lnSpc>
                <a:spcPct val="90000"/>
              </a:lnSpc>
              <a:spcBef>
                <a:spcPts val="1000"/>
              </a:spcBef>
              <a:spcAft>
                <a:spcPts val="0"/>
              </a:spcAft>
              <a:buClr>
                <a:schemeClr val="dk1"/>
              </a:buClr>
              <a:buSzPct val="100000"/>
              <a:buNone/>
            </a:pPr>
            <a:r>
              <a:rPr lang="uk-UA"/>
              <a:t>1) державної служби категорії "А";</a:t>
            </a:r>
            <a:endParaRPr/>
          </a:p>
          <a:p>
            <a:pPr indent="0" lvl="0" marL="0" rtl="0" algn="l">
              <a:lnSpc>
                <a:spcPct val="90000"/>
              </a:lnSpc>
              <a:spcBef>
                <a:spcPts val="1000"/>
              </a:spcBef>
              <a:spcAft>
                <a:spcPts val="0"/>
              </a:spcAft>
              <a:buClr>
                <a:schemeClr val="dk1"/>
              </a:buClr>
              <a:buSzPct val="100000"/>
              <a:buNone/>
            </a:pPr>
            <a:r>
              <a:rPr lang="uk-UA"/>
              <a:t>2) державної служби категорій "Б" і "В", перелік яких встановлюється Кабінетом Міністрів України;</a:t>
            </a:r>
            <a:endParaRPr/>
          </a:p>
          <a:p>
            <a:pPr indent="0" lvl="0" marL="0" rtl="0" algn="l">
              <a:lnSpc>
                <a:spcPct val="90000"/>
              </a:lnSpc>
              <a:spcBef>
                <a:spcPts val="1000"/>
              </a:spcBef>
              <a:spcAft>
                <a:spcPts val="0"/>
              </a:spcAft>
              <a:buClr>
                <a:schemeClr val="dk1"/>
              </a:buClr>
              <a:buSzPct val="100000"/>
              <a:buNone/>
            </a:pPr>
            <a:r>
              <a:rPr lang="uk-UA"/>
              <a:t>3) голів місцевих державних адміністрацій, їх перших заступників та заступників…</a:t>
            </a:r>
            <a:endParaRPr/>
          </a:p>
          <a:p>
            <a:pPr indent="0" lvl="0" marL="0" rtl="0" algn="l">
              <a:lnSpc>
                <a:spcPct val="90000"/>
              </a:lnSpc>
              <a:spcBef>
                <a:spcPts val="1000"/>
              </a:spcBef>
              <a:spcAft>
                <a:spcPts val="0"/>
              </a:spcAft>
              <a:buClr>
                <a:schemeClr val="dk1"/>
              </a:buClr>
              <a:buSzPct val="100000"/>
              <a:buNone/>
            </a:pPr>
            <a:r>
              <a:t/>
            </a:r>
            <a:endParaRPr/>
          </a:p>
          <a:p>
            <a:pPr indent="0" lvl="0" marL="0" rtl="0" algn="r">
              <a:lnSpc>
                <a:spcPct val="90000"/>
              </a:lnSpc>
              <a:spcBef>
                <a:spcPts val="1000"/>
              </a:spcBef>
              <a:spcAft>
                <a:spcPts val="0"/>
              </a:spcAft>
              <a:buClr>
                <a:schemeClr val="dk1"/>
              </a:buClr>
              <a:buSzPct val="100000"/>
              <a:buNone/>
            </a:pPr>
            <a:r>
              <a:rPr lang="uk-UA"/>
              <a:t>…вимоги по пункту 2) набирають чинності </a:t>
            </a:r>
            <a:r>
              <a:rPr b="1" lang="uk-UA" u="sng">
                <a:solidFill>
                  <a:srgbClr val="0070C0"/>
                </a:solidFill>
              </a:rPr>
              <a:t>через 4 роки , а по пунктам 1),3) – через 2 роки </a:t>
            </a:r>
            <a:r>
              <a:rPr lang="uk-UA"/>
              <a:t>з дня припинення або скасування воєнного стану в Україні, введеного Указом Президента України "Про введення воєнного стану в Україні" від 24 лютого 2022 року № 64/2022, затвердженим Законом України "Про затвердження Указу Президента України "Про введення воєнного стану в Україні" від 24 лютого 2022 року № 2102-IX.</a:t>
            </a:r>
            <a:endParaRPr/>
          </a:p>
        </p:txBody>
      </p:sp>
      <p:pic>
        <p:nvPicPr>
          <p:cNvPr id="225" name="Google Shape;225;p34"/>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5"/>
          <p:cNvSpPr txBox="1"/>
          <p:nvPr>
            <p:ph idx="1" type="body"/>
          </p:nvPr>
        </p:nvSpPr>
        <p:spPr>
          <a:xfrm>
            <a:off x="130534" y="139948"/>
            <a:ext cx="6262315" cy="6626611"/>
          </a:xfrm>
          <a:prstGeom prst="rect">
            <a:avLst/>
          </a:prstGeom>
          <a:noFill/>
          <a:ln>
            <a:noFill/>
          </a:ln>
        </p:spPr>
        <p:txBody>
          <a:bodyPr anchorCtr="0" anchor="t" bIns="45700" lIns="91425" spcFirstLastPara="1" rIns="91425" wrap="square" tIns="45700">
            <a:normAutofit fontScale="92500" lnSpcReduction="20000"/>
          </a:bodyPr>
          <a:lstStyle/>
          <a:p>
            <a:pPr indent="0" lvl="0" marL="0" rtl="0" algn="ctr">
              <a:lnSpc>
                <a:spcPct val="90000"/>
              </a:lnSpc>
              <a:spcBef>
                <a:spcPts val="0"/>
              </a:spcBef>
              <a:spcAft>
                <a:spcPts val="0"/>
              </a:spcAft>
              <a:buClr>
                <a:schemeClr val="dk1"/>
              </a:buClr>
              <a:buSzPct val="100000"/>
              <a:buNone/>
            </a:pPr>
            <a:r>
              <a:rPr lang="uk-UA"/>
              <a:t>Спеціальна програма для державних службовців та посадових осіб місцевого самоврядування, яку ініціювало НАДС спільно з найбільшою у світі освітньою організацією EF Language Learning Solutions.</a:t>
            </a:r>
            <a:endParaRPr/>
          </a:p>
          <a:p>
            <a:pPr indent="0" lvl="0" marL="0" rtl="0" algn="ctr">
              <a:lnSpc>
                <a:spcPct val="90000"/>
              </a:lnSpc>
              <a:spcBef>
                <a:spcPts val="1000"/>
              </a:spcBef>
              <a:spcAft>
                <a:spcPts val="0"/>
              </a:spcAft>
              <a:buClr>
                <a:schemeClr val="dk1"/>
              </a:buClr>
              <a:buSzPct val="100000"/>
              <a:buNone/>
            </a:pPr>
            <a:r>
              <a:rPr lang="uk-UA"/>
              <a:t>Особливості проєкту Eng4PublicService: ✔доступ до платформи EF з різних девайсів, ✔інтерактивний інтерфейс, ✔наявність практичних завдань, ✔вибір темпу навчання, ✔відслідковування прогресу, тощо. </a:t>
            </a:r>
            <a:endParaRPr/>
          </a:p>
          <a:p>
            <a:pPr indent="0" lvl="0" marL="0" rtl="0" algn="just">
              <a:lnSpc>
                <a:spcPct val="90000"/>
              </a:lnSpc>
              <a:spcBef>
                <a:spcPts val="1000"/>
              </a:spcBef>
              <a:spcAft>
                <a:spcPts val="0"/>
              </a:spcAft>
              <a:buClr>
                <a:schemeClr val="dk1"/>
              </a:buClr>
              <a:buSzPct val="100000"/>
              <a:buNone/>
            </a:pPr>
            <a:r>
              <a:rPr lang="uk-UA"/>
              <a:t>Всі навчальні модулі адаптовані під українські реалії та передбачають вивчення граматики, аудіювання, читання та тренування розмовних навичок.</a:t>
            </a:r>
            <a:endParaRPr/>
          </a:p>
          <a:p>
            <a:pPr indent="0" lvl="0" marL="0" rtl="0" algn="just">
              <a:lnSpc>
                <a:spcPct val="90000"/>
              </a:lnSpc>
              <a:spcBef>
                <a:spcPts val="1000"/>
              </a:spcBef>
              <a:spcAft>
                <a:spcPts val="0"/>
              </a:spcAft>
              <a:buClr>
                <a:schemeClr val="dk1"/>
              </a:buClr>
              <a:buSzPct val="100000"/>
              <a:buNone/>
            </a:pPr>
            <a:r>
              <a:rPr lang="uk-UA"/>
              <a:t>Перед початком навчання кожному пропонується скласти тест на визначення рівня володіння English. За результатами тестування система запропонує оптимальну програму курсу.</a:t>
            </a:r>
            <a:endParaRPr/>
          </a:p>
          <a:p>
            <a:pPr indent="0" lvl="0" marL="0" rtl="0" algn="l">
              <a:lnSpc>
                <a:spcPct val="90000"/>
              </a:lnSpc>
              <a:spcBef>
                <a:spcPts val="1000"/>
              </a:spcBef>
              <a:spcAft>
                <a:spcPts val="0"/>
              </a:spcAft>
              <a:buClr>
                <a:schemeClr val="dk1"/>
              </a:buClr>
              <a:buSzPct val="100000"/>
              <a:buNone/>
            </a:pPr>
            <a:r>
              <a:t/>
            </a:r>
            <a:endParaRPr/>
          </a:p>
        </p:txBody>
      </p:sp>
      <p:pic>
        <p:nvPicPr>
          <p:cNvPr id="231" name="Google Shape;231;p35"/>
          <p:cNvPicPr preferRelativeResize="0"/>
          <p:nvPr/>
        </p:nvPicPr>
        <p:blipFill rotWithShape="1">
          <a:blip r:embed="rId3">
            <a:alphaModFix/>
          </a:blip>
          <a:srcRect b="0" l="0" r="0" t="0"/>
          <a:stretch/>
        </p:blipFill>
        <p:spPr>
          <a:xfrm>
            <a:off x="6392849" y="1268078"/>
            <a:ext cx="5799151" cy="3249940"/>
          </a:xfrm>
          <a:prstGeom prst="rect">
            <a:avLst/>
          </a:prstGeom>
          <a:noFill/>
          <a:ln>
            <a:noFill/>
          </a:ln>
        </p:spPr>
      </p:pic>
      <p:pic>
        <p:nvPicPr>
          <p:cNvPr id="232" name="Google Shape;232;p35"/>
          <p:cNvPicPr preferRelativeResize="0"/>
          <p:nvPr/>
        </p:nvPicPr>
        <p:blipFill rotWithShape="1">
          <a:blip r:embed="rId4">
            <a:alphaModFix/>
          </a:blip>
          <a:srcRect b="0" l="0" r="0" t="0"/>
          <a:stretch/>
        </p:blipFill>
        <p:spPr>
          <a:xfrm>
            <a:off x="10923922" y="0"/>
            <a:ext cx="1268078" cy="126807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6"/>
          <p:cNvSpPr txBox="1"/>
          <p:nvPr>
            <p:ph type="title"/>
          </p:nvPr>
        </p:nvSpPr>
        <p:spPr>
          <a:xfrm>
            <a:off x="5674179" y="269421"/>
            <a:ext cx="6318746" cy="644162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70C0"/>
              </a:buClr>
              <a:buSzPts val="3600"/>
              <a:buFont typeface="Calibri"/>
              <a:buNone/>
            </a:pPr>
            <a:r>
              <a:rPr b="1" lang="uk-UA" sz="3600">
                <a:solidFill>
                  <a:srgbClr val="0070C0"/>
                </a:solidFill>
              </a:rPr>
              <a:t>Досягнення проєкту:</a:t>
            </a:r>
            <a:br>
              <a:rPr lang="uk-UA" sz="3600"/>
            </a:br>
            <a:r>
              <a:rPr lang="uk-UA" sz="3600"/>
              <a:t>- </a:t>
            </a:r>
            <a:r>
              <a:rPr lang="uk-UA" sz="3600">
                <a:solidFill>
                  <a:srgbClr val="253B97"/>
                </a:solidFill>
              </a:rPr>
              <a:t>26 788 </a:t>
            </a:r>
            <a:r>
              <a:rPr lang="uk-UA" sz="3600"/>
              <a:t>зареєстрованих користувачів з </a:t>
            </a:r>
            <a:r>
              <a:rPr lang="uk-UA" sz="3600">
                <a:solidFill>
                  <a:srgbClr val="253B97"/>
                </a:solidFill>
              </a:rPr>
              <a:t>1 260 </a:t>
            </a:r>
            <a:r>
              <a:rPr lang="uk-UA" sz="3600"/>
              <a:t>органів державної влади та місцевого самоврядування;</a:t>
            </a:r>
            <a:br>
              <a:rPr lang="uk-UA" sz="3600"/>
            </a:br>
            <a:r>
              <a:rPr lang="uk-UA" sz="3600"/>
              <a:t>- </a:t>
            </a:r>
            <a:r>
              <a:rPr lang="uk-UA" sz="3600">
                <a:solidFill>
                  <a:srgbClr val="253B97"/>
                </a:solidFill>
              </a:rPr>
              <a:t>24 447 </a:t>
            </a:r>
            <a:r>
              <a:rPr lang="uk-UA" sz="3600"/>
              <a:t>державних службовців (категорія А - 114, Б - 7 949, В - 16 414);</a:t>
            </a:r>
            <a:br>
              <a:rPr lang="uk-UA" sz="3600"/>
            </a:br>
            <a:r>
              <a:rPr lang="uk-UA" sz="3600"/>
              <a:t>- </a:t>
            </a:r>
            <a:r>
              <a:rPr lang="uk-UA" sz="3600">
                <a:solidFill>
                  <a:srgbClr val="253B97"/>
                </a:solidFill>
              </a:rPr>
              <a:t>2 283 </a:t>
            </a:r>
            <a:r>
              <a:rPr lang="uk-UA" sz="3600"/>
              <a:t>посадові особи місцевого самоврядування;</a:t>
            </a:r>
            <a:br>
              <a:rPr lang="uk-UA" sz="3600"/>
            </a:br>
            <a:r>
              <a:rPr lang="uk-UA" sz="3600"/>
              <a:t>- </a:t>
            </a:r>
            <a:r>
              <a:rPr lang="uk-UA" sz="3600">
                <a:solidFill>
                  <a:srgbClr val="253B97"/>
                </a:solidFill>
              </a:rPr>
              <a:t>22 202 </a:t>
            </a:r>
            <a:r>
              <a:rPr lang="uk-UA" sz="3600"/>
              <a:t>виданих сертифікатів.</a:t>
            </a:r>
            <a:endParaRPr/>
          </a:p>
        </p:txBody>
      </p:sp>
      <p:pic>
        <p:nvPicPr>
          <p:cNvPr id="238" name="Google Shape;238;p36"/>
          <p:cNvPicPr preferRelativeResize="0"/>
          <p:nvPr>
            <p:ph idx="1" type="body"/>
          </p:nvPr>
        </p:nvPicPr>
        <p:blipFill rotWithShape="1">
          <a:blip r:embed="rId3">
            <a:alphaModFix/>
          </a:blip>
          <a:srcRect b="0" l="0" r="0" t="0"/>
          <a:stretch/>
        </p:blipFill>
        <p:spPr>
          <a:xfrm>
            <a:off x="0" y="0"/>
            <a:ext cx="5672171" cy="4523014"/>
          </a:xfrm>
          <a:prstGeom prst="rect">
            <a:avLst/>
          </a:prstGeom>
          <a:noFill/>
          <a:ln>
            <a:noFill/>
          </a:ln>
        </p:spPr>
      </p:pic>
      <p:pic>
        <p:nvPicPr>
          <p:cNvPr id="239" name="Google Shape;239;p36"/>
          <p:cNvPicPr preferRelativeResize="0"/>
          <p:nvPr/>
        </p:nvPicPr>
        <p:blipFill rotWithShape="1">
          <a:blip r:embed="rId4">
            <a:alphaModFix/>
          </a:blip>
          <a:srcRect b="0" l="0" r="0" t="0"/>
          <a:stretch/>
        </p:blipFill>
        <p:spPr>
          <a:xfrm>
            <a:off x="10923922" y="0"/>
            <a:ext cx="1268078" cy="126807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37"/>
          <p:cNvPicPr preferRelativeResize="0"/>
          <p:nvPr>
            <p:ph idx="1" type="body"/>
          </p:nvPr>
        </p:nvPicPr>
        <p:blipFill rotWithShape="1">
          <a:blip r:embed="rId3">
            <a:alphaModFix/>
          </a:blip>
          <a:srcRect b="0" l="0" r="0" t="0"/>
          <a:stretch/>
        </p:blipFill>
        <p:spPr>
          <a:xfrm>
            <a:off x="429371" y="75311"/>
            <a:ext cx="5057030" cy="3353689"/>
          </a:xfrm>
          <a:prstGeom prst="rect">
            <a:avLst/>
          </a:prstGeom>
          <a:noFill/>
          <a:ln>
            <a:noFill/>
          </a:ln>
        </p:spPr>
      </p:pic>
      <p:pic>
        <p:nvPicPr>
          <p:cNvPr id="245" name="Google Shape;245;p37"/>
          <p:cNvPicPr preferRelativeResize="0"/>
          <p:nvPr/>
        </p:nvPicPr>
        <p:blipFill rotWithShape="1">
          <a:blip r:embed="rId4">
            <a:alphaModFix/>
          </a:blip>
          <a:srcRect b="0" l="0" r="0" t="0"/>
          <a:stretch/>
        </p:blipFill>
        <p:spPr>
          <a:xfrm>
            <a:off x="6529019" y="75311"/>
            <a:ext cx="5170632" cy="3355450"/>
          </a:xfrm>
          <a:prstGeom prst="rect">
            <a:avLst/>
          </a:prstGeom>
          <a:noFill/>
          <a:ln>
            <a:noFill/>
          </a:ln>
        </p:spPr>
      </p:pic>
      <p:pic>
        <p:nvPicPr>
          <p:cNvPr id="246" name="Google Shape;246;p37"/>
          <p:cNvPicPr preferRelativeResize="0"/>
          <p:nvPr/>
        </p:nvPicPr>
        <p:blipFill rotWithShape="1">
          <a:blip r:embed="rId5">
            <a:alphaModFix/>
          </a:blip>
          <a:srcRect b="0" l="0" r="0" t="0"/>
          <a:stretch/>
        </p:blipFill>
        <p:spPr>
          <a:xfrm>
            <a:off x="6337190" y="3526774"/>
            <a:ext cx="5797612" cy="3128468"/>
          </a:xfrm>
          <a:prstGeom prst="rect">
            <a:avLst/>
          </a:prstGeom>
          <a:noFill/>
          <a:ln>
            <a:noFill/>
          </a:ln>
        </p:spPr>
      </p:pic>
      <p:pic>
        <p:nvPicPr>
          <p:cNvPr id="247" name="Google Shape;247;p37"/>
          <p:cNvPicPr preferRelativeResize="0"/>
          <p:nvPr/>
        </p:nvPicPr>
        <p:blipFill rotWithShape="1">
          <a:blip r:embed="rId6">
            <a:alphaModFix/>
          </a:blip>
          <a:srcRect b="0" l="0" r="0" t="0"/>
          <a:stretch/>
        </p:blipFill>
        <p:spPr>
          <a:xfrm>
            <a:off x="679818" y="3615148"/>
            <a:ext cx="4663459" cy="3242852"/>
          </a:xfrm>
          <a:prstGeom prst="rect">
            <a:avLst/>
          </a:prstGeom>
          <a:noFill/>
          <a:ln>
            <a:noFill/>
          </a:ln>
        </p:spPr>
      </p:pic>
      <p:pic>
        <p:nvPicPr>
          <p:cNvPr id="248" name="Google Shape;248;p37"/>
          <p:cNvPicPr preferRelativeResize="0"/>
          <p:nvPr/>
        </p:nvPicPr>
        <p:blipFill rotWithShape="1">
          <a:blip r:embed="rId7">
            <a:alphaModFix/>
          </a:blip>
          <a:srcRect b="0" l="0" r="0" t="0"/>
          <a:stretch/>
        </p:blipFill>
        <p:spPr>
          <a:xfrm>
            <a:off x="10923922" y="0"/>
            <a:ext cx="1268078" cy="126807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pic>
        <p:nvPicPr>
          <p:cNvPr id="253" name="Google Shape;253;p38"/>
          <p:cNvPicPr preferRelativeResize="0"/>
          <p:nvPr>
            <p:ph idx="1" type="body"/>
          </p:nvPr>
        </p:nvPicPr>
        <p:blipFill rotWithShape="1">
          <a:blip r:embed="rId3">
            <a:alphaModFix/>
          </a:blip>
          <a:srcRect b="0" l="0" r="0" t="0"/>
          <a:stretch/>
        </p:blipFill>
        <p:spPr>
          <a:xfrm>
            <a:off x="0" y="0"/>
            <a:ext cx="12192000" cy="6858000"/>
          </a:xfrm>
          <a:prstGeom prst="rect">
            <a:avLst/>
          </a:prstGeom>
          <a:noFill/>
          <a:ln>
            <a:noFill/>
          </a:ln>
        </p:spPr>
      </p:pic>
      <p:pic>
        <p:nvPicPr>
          <p:cNvPr id="254" name="Google Shape;254;p38"/>
          <p:cNvPicPr preferRelativeResize="0"/>
          <p:nvPr/>
        </p:nvPicPr>
        <p:blipFill rotWithShape="1">
          <a:blip r:embed="rId4">
            <a:alphaModFix/>
          </a:blip>
          <a:srcRect b="0" l="0" r="0" t="0"/>
          <a:stretch/>
        </p:blipFill>
        <p:spPr>
          <a:xfrm>
            <a:off x="10923922" y="0"/>
            <a:ext cx="1268078" cy="126807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pic>
        <p:nvPicPr>
          <p:cNvPr id="259" name="Google Shape;259;p39"/>
          <p:cNvPicPr preferRelativeResize="0"/>
          <p:nvPr>
            <p:ph idx="1" type="body"/>
          </p:nvPr>
        </p:nvPicPr>
        <p:blipFill rotWithShape="1">
          <a:blip r:embed="rId3">
            <a:alphaModFix/>
          </a:blip>
          <a:srcRect b="0" l="0" r="0" t="0"/>
          <a:stretch/>
        </p:blipFill>
        <p:spPr>
          <a:xfrm>
            <a:off x="0" y="0"/>
            <a:ext cx="6270512" cy="3557602"/>
          </a:xfrm>
          <a:prstGeom prst="rect">
            <a:avLst/>
          </a:prstGeom>
          <a:noFill/>
          <a:ln>
            <a:noFill/>
          </a:ln>
        </p:spPr>
      </p:pic>
      <p:pic>
        <p:nvPicPr>
          <p:cNvPr id="260" name="Google Shape;260;p39"/>
          <p:cNvPicPr preferRelativeResize="0"/>
          <p:nvPr/>
        </p:nvPicPr>
        <p:blipFill rotWithShape="1">
          <a:blip r:embed="rId4">
            <a:alphaModFix/>
          </a:blip>
          <a:srcRect b="0" l="0" r="0" t="0"/>
          <a:stretch/>
        </p:blipFill>
        <p:spPr>
          <a:xfrm>
            <a:off x="3086206" y="2503055"/>
            <a:ext cx="9105793" cy="4354945"/>
          </a:xfrm>
          <a:prstGeom prst="rect">
            <a:avLst/>
          </a:prstGeom>
          <a:noFill/>
          <a:ln>
            <a:noFill/>
          </a:ln>
        </p:spPr>
      </p:pic>
      <p:pic>
        <p:nvPicPr>
          <p:cNvPr id="261" name="Google Shape;261;p39"/>
          <p:cNvPicPr preferRelativeResize="0"/>
          <p:nvPr/>
        </p:nvPicPr>
        <p:blipFill rotWithShape="1">
          <a:blip r:embed="rId5">
            <a:alphaModFix/>
          </a:blip>
          <a:srcRect b="0" l="0" r="0" t="0"/>
          <a:stretch/>
        </p:blipFill>
        <p:spPr>
          <a:xfrm>
            <a:off x="10923921" y="0"/>
            <a:ext cx="1268078" cy="126807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pic>
        <p:nvPicPr>
          <p:cNvPr id="266" name="Google Shape;266;p40"/>
          <p:cNvPicPr preferRelativeResize="0"/>
          <p:nvPr/>
        </p:nvPicPr>
        <p:blipFill rotWithShape="1">
          <a:blip r:embed="rId3">
            <a:alphaModFix/>
          </a:blip>
          <a:srcRect b="0" l="0" r="0" t="0"/>
          <a:stretch/>
        </p:blipFill>
        <p:spPr>
          <a:xfrm>
            <a:off x="3777673" y="1308013"/>
            <a:ext cx="8414327" cy="5551975"/>
          </a:xfrm>
          <a:prstGeom prst="rect">
            <a:avLst/>
          </a:prstGeom>
          <a:noFill/>
          <a:ln>
            <a:noFill/>
          </a:ln>
        </p:spPr>
      </p:pic>
      <p:pic>
        <p:nvPicPr>
          <p:cNvPr id="267" name="Google Shape;267;p40"/>
          <p:cNvPicPr preferRelativeResize="0"/>
          <p:nvPr/>
        </p:nvPicPr>
        <p:blipFill rotWithShape="1">
          <a:blip r:embed="rId4">
            <a:alphaModFix/>
          </a:blip>
          <a:srcRect b="0" l="0" r="0" t="0"/>
          <a:stretch/>
        </p:blipFill>
        <p:spPr>
          <a:xfrm>
            <a:off x="0" y="1"/>
            <a:ext cx="4708639" cy="2304310"/>
          </a:xfrm>
          <a:prstGeom prst="rect">
            <a:avLst/>
          </a:prstGeom>
          <a:noFill/>
          <a:ln>
            <a:noFill/>
          </a:ln>
        </p:spPr>
      </p:pic>
      <p:pic>
        <p:nvPicPr>
          <p:cNvPr id="268" name="Google Shape;268;p40"/>
          <p:cNvPicPr preferRelativeResize="0"/>
          <p:nvPr/>
        </p:nvPicPr>
        <p:blipFill rotWithShape="1">
          <a:blip r:embed="rId5">
            <a:alphaModFix/>
          </a:blip>
          <a:srcRect b="0" l="0" r="0" t="0"/>
          <a:stretch/>
        </p:blipFill>
        <p:spPr>
          <a:xfrm>
            <a:off x="10923922" y="0"/>
            <a:ext cx="1268078" cy="126807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id="273" name="Google Shape;273;p41"/>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graphicFrame>
        <p:nvGraphicFramePr>
          <p:cNvPr id="274" name="Google Shape;274;p41"/>
          <p:cNvGraphicFramePr/>
          <p:nvPr/>
        </p:nvGraphicFramePr>
        <p:xfrm>
          <a:off x="363940" y="600501"/>
          <a:ext cx="3000000" cy="3000000"/>
        </p:xfrm>
        <a:graphic>
          <a:graphicData uri="http://schemas.openxmlformats.org/drawingml/2006/table">
            <a:tbl>
              <a:tblPr>
                <a:noFill/>
                <a:tableStyleId>{264E81BC-EF95-4975-9714-232A5035D16F}</a:tableStyleId>
              </a:tblPr>
              <a:tblGrid>
                <a:gridCol w="918575"/>
                <a:gridCol w="6315275"/>
                <a:gridCol w="4248450"/>
              </a:tblGrid>
              <a:tr h="218325">
                <a:tc>
                  <a:txBody>
                    <a:bodyPr/>
                    <a:lstStyle/>
                    <a:p>
                      <a:pPr indent="0" lvl="0" marL="0" marR="0" rtl="0" algn="ctr">
                        <a:spcBef>
                          <a:spcPts val="0"/>
                        </a:spcBef>
                        <a:spcAft>
                          <a:spcPts val="0"/>
                        </a:spcAft>
                        <a:buNone/>
                      </a:pPr>
                      <a:r>
                        <a:rPr lang="uk-UA" sz="1300" u="none" cap="none" strike="noStrike"/>
                        <a:t>№ з/п</a:t>
                      </a:r>
                      <a:endParaRPr/>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uk-UA" sz="1300" u="none" cap="none" strike="noStrike"/>
                        <a:t>Види професійного навчання</a:t>
                      </a:r>
                      <a:endParaRPr/>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uk-UA" sz="1300" u="none" cap="none" strike="noStrike"/>
                        <a:t>Кількість кредитів ЄКТС</a:t>
                      </a:r>
                      <a:endParaRPr/>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8325">
                <a:tc>
                  <a:txBody>
                    <a:bodyPr/>
                    <a:lstStyle/>
                    <a:p>
                      <a:pPr indent="0" lvl="0" marL="0" marR="0" rtl="0" algn="ctr">
                        <a:spcBef>
                          <a:spcPts val="0"/>
                        </a:spcBef>
                        <a:spcAft>
                          <a:spcPts val="0"/>
                        </a:spcAft>
                        <a:buNone/>
                      </a:pPr>
                      <a:r>
                        <a:rPr lang="uk-UA" sz="1300" u="none" cap="none" strike="noStrike"/>
                        <a:t>1</a:t>
                      </a:r>
                      <a:endParaRPr/>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uk-UA" sz="1300" u="none" cap="none" strike="noStrike"/>
                        <a:t>2</a:t>
                      </a:r>
                      <a:endParaRPr/>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uk-UA" sz="1300" u="none" cap="none" strike="noStrike"/>
                        <a:t>3</a:t>
                      </a:r>
                      <a:endParaRPr/>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91600">
                <a:tc gridSpan="3">
                  <a:txBody>
                    <a:bodyPr/>
                    <a:lstStyle/>
                    <a:p>
                      <a:pPr indent="0" lvl="0" marL="0" marR="0" rtl="0" algn="ctr">
                        <a:spcBef>
                          <a:spcPts val="0"/>
                        </a:spcBef>
                        <a:spcAft>
                          <a:spcPts val="0"/>
                        </a:spcAft>
                        <a:buNone/>
                      </a:pPr>
                      <a:r>
                        <a:rPr b="1" i="0" lang="uk-UA" sz="900" u="none" cap="none" strike="noStrike">
                          <a:latin typeface="Times New Roman"/>
                          <a:ea typeface="Times New Roman"/>
                          <a:cs typeface="Times New Roman"/>
                          <a:sym typeface="Times New Roman"/>
                        </a:rPr>
                        <a:t>I. Підготовка за освітньо-професійною програмою для здобуття ступеня вищої освіти за рівнем магістра за спеціальністю "Публічне управління та адміністрування" галузі знань "Публічне управління та адміністрування"</a:t>
                      </a:r>
                      <a:endParaRPr sz="1300" u="none" cap="none" strike="noStrike"/>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c hMerge="1"/>
              </a:tr>
              <a:tr h="830750">
                <a:tc>
                  <a:txBody>
                    <a:bodyPr/>
                    <a:lstStyle/>
                    <a:p>
                      <a:pPr indent="0" lvl="0" marL="0" marR="0" rtl="0" algn="ctr">
                        <a:spcBef>
                          <a:spcPts val="0"/>
                        </a:spcBef>
                        <a:spcAft>
                          <a:spcPts val="0"/>
                        </a:spcAft>
                        <a:buNone/>
                      </a:pPr>
                      <a:r>
                        <a:rPr lang="uk-UA" sz="1300" u="none" cap="none" strike="noStrike"/>
                        <a:t>1</a:t>
                      </a:r>
                      <a:endParaRPr/>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uk-UA" sz="1300" u="none" cap="none" strike="noStrike"/>
                        <a:t>Підготовка за освітньо-професійною програмою для здобуття ступеня вищої освіти за рівнем магістра за спеціальністю "Публічне управління та адміністрування" галузі знань "Публічне управління та адміністрування"</a:t>
                      </a:r>
                      <a:endParaRPr/>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uk-UA" sz="1300" u="none" cap="none" strike="noStrike"/>
                        <a:t>Визначається освітньо-професійною програмою, нараховується у рік присвоєння кваліфікації</a:t>
                      </a:r>
                      <a:endParaRPr/>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52875">
                <a:tc gridSpan="3">
                  <a:txBody>
                    <a:bodyPr/>
                    <a:lstStyle/>
                    <a:p>
                      <a:pPr indent="0" lvl="0" marL="0" marR="0" rtl="0" algn="ctr">
                        <a:spcBef>
                          <a:spcPts val="0"/>
                        </a:spcBef>
                        <a:spcAft>
                          <a:spcPts val="0"/>
                        </a:spcAft>
                        <a:buNone/>
                      </a:pPr>
                      <a:r>
                        <a:rPr b="1" i="0" lang="uk-UA" sz="900" u="none" cap="none" strike="noStrike">
                          <a:latin typeface="Times New Roman"/>
                          <a:ea typeface="Times New Roman"/>
                          <a:cs typeface="Times New Roman"/>
                          <a:sym typeface="Times New Roman"/>
                        </a:rPr>
                        <a:t>II. Підвищення кваліфікації</a:t>
                      </a:r>
                      <a:endParaRPr sz="1300" u="none" cap="none" strike="noStrike"/>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c hMerge="1"/>
              </a:tr>
              <a:tr h="830750">
                <a:tc>
                  <a:txBody>
                    <a:bodyPr/>
                    <a:lstStyle/>
                    <a:p>
                      <a:pPr indent="0" lvl="0" marL="0" marR="0" rtl="0" algn="ctr">
                        <a:spcBef>
                          <a:spcPts val="0"/>
                        </a:spcBef>
                        <a:spcAft>
                          <a:spcPts val="0"/>
                        </a:spcAft>
                        <a:buNone/>
                      </a:pPr>
                      <a:r>
                        <a:rPr lang="uk-UA" sz="1300" u="none" cap="none" strike="noStrike"/>
                        <a:t>1</a:t>
                      </a:r>
                      <a:endParaRPr/>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uk-UA" sz="1300" u="none" cap="none" strike="noStrike"/>
                        <a:t>Підвищення кваліфікації за загальними/спеціальними професійними (сертифікатними) програмами</a:t>
                      </a:r>
                      <a:endParaRPr/>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uk-UA" sz="1300" u="none" cap="none" strike="noStrike"/>
                        <a:t>Визначається програмою підвищення кваліфікації/ у документі про підвищення кваліфікації, але не менше 2 кредитів ЄКТС</a:t>
                      </a:r>
                      <a:endParaRPr/>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830750">
                <a:tc>
                  <a:txBody>
                    <a:bodyPr/>
                    <a:lstStyle/>
                    <a:p>
                      <a:pPr indent="0" lvl="0" marL="0" marR="0" rtl="0" algn="ctr">
                        <a:spcBef>
                          <a:spcPts val="0"/>
                        </a:spcBef>
                        <a:spcAft>
                          <a:spcPts val="0"/>
                        </a:spcAft>
                        <a:buNone/>
                      </a:pPr>
                      <a:r>
                        <a:rPr lang="uk-UA" sz="1300" u="none" cap="none" strike="noStrike"/>
                        <a:t>2</a:t>
                      </a:r>
                      <a:endParaRPr/>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uk-UA" sz="1300" u="none" cap="none" strike="noStrike"/>
                        <a:t>Підвищення кваліфікації за загальними/спеціальними короткостроковими програмами</a:t>
                      </a:r>
                      <a:endParaRPr/>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uk-UA" sz="1300" u="none" cap="none" strike="noStrike"/>
                        <a:t>Визначається програмою підвищення кваліфікації/ у документі про підвищення кваліфікації, але не менше 0,2 та не більше 1 кредиту ЄКТС</a:t>
                      </a:r>
                      <a:endParaRPr/>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034875">
                <a:tc>
                  <a:txBody>
                    <a:bodyPr/>
                    <a:lstStyle/>
                    <a:p>
                      <a:pPr indent="0" lvl="0" marL="0" marR="0" rtl="0" algn="ctr">
                        <a:spcBef>
                          <a:spcPts val="0"/>
                        </a:spcBef>
                        <a:spcAft>
                          <a:spcPts val="0"/>
                        </a:spcAft>
                        <a:buNone/>
                      </a:pPr>
                      <a:r>
                        <a:rPr lang="uk-UA" sz="1300" u="none" cap="none" strike="noStrike"/>
                        <a:t>3</a:t>
                      </a:r>
                      <a:endParaRPr/>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uk-UA" sz="1300" u="none" cap="none" strike="noStrike"/>
                        <a:t>Підвищення кваліфікації за сертифікатними програмами підвищення кваліфікації у закладах освіти за кордоном, у тому числі за рахунок власних коштів учасників професійного навчання</a:t>
                      </a:r>
                      <a:endParaRPr sz="1300" u="none" cap="none" strike="noStrike"/>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uk-UA" sz="1300" u="none" cap="none" strike="noStrike"/>
                        <a:t>Визначається програмою підвищення кваліфікації/ у документі про підвищення кваліфікації, а у разі відсутності відомостей про кількість кредитів - 2 кредити ЄКТС</a:t>
                      </a:r>
                      <a:endParaRPr/>
                    </a:p>
                  </a:txBody>
                  <a:tcPr marT="7000" marB="7000" marR="7000" marL="70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275" name="Google Shape;275;p41"/>
          <p:cNvSpPr/>
          <p:nvPr/>
        </p:nvSpPr>
        <p:spPr>
          <a:xfrm>
            <a:off x="0" y="4416"/>
            <a:ext cx="10843491" cy="461665"/>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70C0"/>
              </a:buClr>
              <a:buSzPts val="2400"/>
              <a:buFont typeface="Times New Roman"/>
              <a:buNone/>
            </a:pPr>
            <a:r>
              <a:rPr b="1" i="0" lang="uk-UA" sz="2400" u="none" cap="none" strike="noStrike">
                <a:solidFill>
                  <a:srgbClr val="0070C0"/>
                </a:solidFill>
                <a:latin typeface="Times New Roman"/>
                <a:ea typeface="Times New Roman"/>
                <a:cs typeface="Times New Roman"/>
                <a:sym typeface="Times New Roman"/>
              </a:rPr>
              <a:t>Нарахування кредитів ЄКТС</a:t>
            </a:r>
            <a:endParaRPr b="0" i="0" sz="2400" u="none" cap="none" strike="noStrike">
              <a:solidFill>
                <a:srgbClr val="0070C0"/>
              </a:solidFill>
              <a:latin typeface="Arial"/>
              <a:ea typeface="Arial"/>
              <a:cs typeface="Arial"/>
              <a:sym typeface="Arial"/>
            </a:endParaRPr>
          </a:p>
        </p:txBody>
      </p:sp>
      <p:graphicFrame>
        <p:nvGraphicFramePr>
          <p:cNvPr id="276" name="Google Shape;276;p41"/>
          <p:cNvGraphicFramePr/>
          <p:nvPr/>
        </p:nvGraphicFramePr>
        <p:xfrm>
          <a:off x="363939" y="5194509"/>
          <a:ext cx="3000000" cy="3000000"/>
        </p:xfrm>
        <a:graphic>
          <a:graphicData uri="http://schemas.openxmlformats.org/drawingml/2006/table">
            <a:tbl>
              <a:tblPr>
                <a:noFill/>
                <a:tableStyleId>{264E81BC-EF95-4975-9714-232A5035D16F}</a:tableStyleId>
              </a:tblPr>
              <a:tblGrid>
                <a:gridCol w="918575"/>
                <a:gridCol w="6315275"/>
                <a:gridCol w="4248450"/>
              </a:tblGrid>
              <a:tr h="152400">
                <a:tc gridSpan="3">
                  <a:txBody>
                    <a:bodyPr/>
                    <a:lstStyle/>
                    <a:p>
                      <a:pPr indent="0" lvl="0" marL="0" marR="0" rtl="0" algn="ctr">
                        <a:spcBef>
                          <a:spcPts val="0"/>
                        </a:spcBef>
                        <a:spcAft>
                          <a:spcPts val="0"/>
                        </a:spcAft>
                        <a:buNone/>
                      </a:pPr>
                      <a:r>
                        <a:rPr b="1" i="0" lang="uk-UA" sz="1200" u="none" cap="none" strike="noStrike">
                          <a:latin typeface="Times New Roman"/>
                          <a:ea typeface="Times New Roman"/>
                          <a:cs typeface="Times New Roman"/>
                          <a:sym typeface="Times New Roman"/>
                        </a:rPr>
                        <a:t>III. Стажування</a:t>
                      </a:r>
                      <a:endParaRPr sz="1800" u="none" cap="none" strike="noStrike"/>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hMerge="1"/>
                <a:tc hMerge="1"/>
              </a:tr>
              <a:tr h="228600">
                <a:tc>
                  <a:txBody>
                    <a:bodyPr/>
                    <a:lstStyle/>
                    <a:p>
                      <a:pPr indent="0" lvl="0" marL="0" marR="0" rtl="0" algn="ctr">
                        <a:spcBef>
                          <a:spcPts val="0"/>
                        </a:spcBef>
                        <a:spcAft>
                          <a:spcPts val="0"/>
                        </a:spcAft>
                        <a:buNone/>
                      </a:pPr>
                      <a:r>
                        <a:rPr lang="uk-UA" sz="1800" u="none" cap="none" strike="noStrike"/>
                        <a:t>1</a:t>
                      </a:r>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lang="uk-UA" sz="1800" u="none" cap="none" strike="noStrike"/>
                        <a:t>Стажування в державних органах, органах місцевого самоврядування</a:t>
                      </a:r>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ctr">
                        <a:spcBef>
                          <a:spcPts val="0"/>
                        </a:spcBef>
                        <a:spcAft>
                          <a:spcPts val="0"/>
                        </a:spcAft>
                        <a:buNone/>
                      </a:pPr>
                      <a:r>
                        <a:rPr lang="uk-UA" sz="1800" u="none" cap="none" strike="noStrike"/>
                        <a:t>0,3 кредиту ЄКТС</a:t>
                      </a:r>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228600">
                <a:tc>
                  <a:txBody>
                    <a:bodyPr/>
                    <a:lstStyle/>
                    <a:p>
                      <a:pPr indent="0" lvl="0" marL="0" marR="0" rtl="0" algn="ctr">
                        <a:spcBef>
                          <a:spcPts val="0"/>
                        </a:spcBef>
                        <a:spcAft>
                          <a:spcPts val="0"/>
                        </a:spcAft>
                        <a:buNone/>
                      </a:pPr>
                      <a:r>
                        <a:rPr lang="uk-UA" sz="1800" u="none" cap="none" strike="noStrike"/>
                        <a:t>2</a:t>
                      </a:r>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lang="uk-UA" sz="1800" u="none" cap="none" strike="noStrike"/>
                        <a:t>Стажування за кордоном</a:t>
                      </a:r>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ctr">
                        <a:spcBef>
                          <a:spcPts val="0"/>
                        </a:spcBef>
                        <a:spcAft>
                          <a:spcPts val="0"/>
                        </a:spcAft>
                        <a:buNone/>
                      </a:pPr>
                      <a:r>
                        <a:rPr lang="uk-UA" sz="1800" u="none" cap="none" strike="noStrike"/>
                        <a:t>0,6 кредиту ЄКТС</a:t>
                      </a:r>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graphicFrame>
        <p:nvGraphicFramePr>
          <p:cNvPr id="281" name="Google Shape;281;p42"/>
          <p:cNvGraphicFramePr/>
          <p:nvPr/>
        </p:nvGraphicFramePr>
        <p:xfrm>
          <a:off x="360529" y="1321670"/>
          <a:ext cx="3000000" cy="3000000"/>
        </p:xfrm>
        <a:graphic>
          <a:graphicData uri="http://schemas.openxmlformats.org/drawingml/2006/table">
            <a:tbl>
              <a:tblPr>
                <a:noFill/>
                <a:tableStyleId>{264E81BC-EF95-4975-9714-232A5035D16F}</a:tableStyleId>
              </a:tblPr>
              <a:tblGrid>
                <a:gridCol w="917775"/>
                <a:gridCol w="6309650"/>
                <a:gridCol w="4244675"/>
              </a:tblGrid>
              <a:tr h="1133500">
                <a:tc>
                  <a:txBody>
                    <a:bodyPr/>
                    <a:lstStyle/>
                    <a:p>
                      <a:pPr indent="0" lvl="0" marL="0" marR="0" rtl="0" algn="ctr">
                        <a:spcBef>
                          <a:spcPts val="0"/>
                        </a:spcBef>
                        <a:spcAft>
                          <a:spcPts val="0"/>
                        </a:spcAft>
                        <a:buNone/>
                      </a:pPr>
                      <a:r>
                        <a:rPr lang="uk-UA" sz="1800" u="none" cap="none" strike="noStrike"/>
                        <a:t>8</a:t>
                      </a:r>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lang="uk-UA" sz="1800" u="none" cap="none" strike="noStrike"/>
                        <a:t>Створення та ведення особистого блогу професійного спрямування</a:t>
                      </a:r>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ctr">
                        <a:spcBef>
                          <a:spcPts val="0"/>
                        </a:spcBef>
                        <a:spcAft>
                          <a:spcPts val="0"/>
                        </a:spcAft>
                        <a:buNone/>
                      </a:pPr>
                      <a:r>
                        <a:rPr lang="uk-UA" sz="1800" u="none" cap="none" strike="noStrike"/>
                        <a:t>0,05 кредиту ЄКТС (за умови публікації не менше п'яти публікацій протягом одного календарного року)</a:t>
                      </a:r>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1872075">
                <a:tc>
                  <a:txBody>
                    <a:bodyPr/>
                    <a:lstStyle/>
                    <a:p>
                      <a:pPr indent="0" lvl="0" marL="0" marR="0" rtl="0" algn="ctr">
                        <a:spcBef>
                          <a:spcPts val="0"/>
                        </a:spcBef>
                        <a:spcAft>
                          <a:spcPts val="0"/>
                        </a:spcAft>
                        <a:buNone/>
                      </a:pPr>
                      <a:r>
                        <a:rPr lang="uk-UA" sz="1800" u="none" cap="none" strike="noStrike"/>
                        <a:t>9</a:t>
                      </a:r>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lang="uk-UA" sz="1800" u="none" cap="none" strike="noStrike"/>
                        <a:t>Навчання на робочому місці (заходи, які сприяють розвитку професійних компетентностей: самостійне вивчення нормативно-правових актів, наукової та фахової літератури, проведення та участь в майстер-класі, презентації, здійснення наставництва тощо)</a:t>
                      </a:r>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ctr">
                        <a:spcBef>
                          <a:spcPts val="0"/>
                        </a:spcBef>
                        <a:spcAft>
                          <a:spcPts val="0"/>
                        </a:spcAft>
                        <a:buNone/>
                      </a:pPr>
                      <a:r>
                        <a:rPr lang="uk-UA" sz="1800" u="none" cap="none" strike="noStrike"/>
                        <a:t>0,1 кредиту ЄКТС</a:t>
                      </a:r>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764225">
                <a:tc>
                  <a:txBody>
                    <a:bodyPr/>
                    <a:lstStyle/>
                    <a:p>
                      <a:pPr indent="0" lvl="0" marL="0" marR="0" rtl="0" algn="ctr">
                        <a:spcBef>
                          <a:spcPts val="0"/>
                        </a:spcBef>
                        <a:spcAft>
                          <a:spcPts val="0"/>
                        </a:spcAft>
                        <a:buNone/>
                      </a:pPr>
                      <a:r>
                        <a:rPr lang="uk-UA" sz="1800" u="none" cap="none" strike="noStrike"/>
                        <a:t>10</a:t>
                      </a:r>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lang="uk-UA" sz="1800" u="none" cap="none" strike="noStrike"/>
                        <a:t>Внутрішні навчання, які не передбачають розроблення програми підвищення кваліфікації</a:t>
                      </a:r>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ctr">
                        <a:spcBef>
                          <a:spcPts val="0"/>
                        </a:spcBef>
                        <a:spcAft>
                          <a:spcPts val="0"/>
                        </a:spcAft>
                        <a:buNone/>
                      </a:pPr>
                      <a:r>
                        <a:rPr lang="uk-UA" sz="1800" u="none" cap="none" strike="noStrike"/>
                        <a:t>0,1 кредиту ЄКТС</a:t>
                      </a:r>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94925">
                <a:tc>
                  <a:txBody>
                    <a:bodyPr/>
                    <a:lstStyle/>
                    <a:p>
                      <a:pPr indent="0" lvl="0" marL="0" marR="0" rtl="0" algn="ctr">
                        <a:spcBef>
                          <a:spcPts val="0"/>
                        </a:spcBef>
                        <a:spcAft>
                          <a:spcPts val="0"/>
                        </a:spcAft>
                        <a:buNone/>
                      </a:pPr>
                      <a:r>
                        <a:rPr lang="uk-UA" sz="1800" u="none" cap="none" strike="noStrike"/>
                        <a:t>11</a:t>
                      </a:r>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lang="uk-UA" sz="1800" u="none" cap="none" strike="noStrike"/>
                        <a:t>Інші види самоосвіти</a:t>
                      </a:r>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ctr">
                        <a:spcBef>
                          <a:spcPts val="0"/>
                        </a:spcBef>
                        <a:spcAft>
                          <a:spcPts val="0"/>
                        </a:spcAft>
                        <a:buNone/>
                      </a:pPr>
                      <a:r>
                        <a:rPr lang="uk-UA" sz="1800" u="none" cap="none" strike="noStrike"/>
                        <a:t>0,01 кредиту ЄКТС</a:t>
                      </a:r>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id="286" name="Google Shape;286;p43"/>
          <p:cNvPicPr preferRelativeResize="0"/>
          <p:nvPr/>
        </p:nvPicPr>
        <p:blipFill rotWithShape="1">
          <a:blip r:embed="rId3">
            <a:alphaModFix/>
          </a:blip>
          <a:srcRect b="0" l="0" r="0" t="0"/>
          <a:stretch/>
        </p:blipFill>
        <p:spPr>
          <a:xfrm>
            <a:off x="956345" y="0"/>
            <a:ext cx="10310070" cy="6858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pic>
        <p:nvPicPr>
          <p:cNvPr id="291" name="Google Shape;291;p44"/>
          <p:cNvPicPr preferRelativeResize="0"/>
          <p:nvPr>
            <p:ph idx="1" type="body"/>
          </p:nvPr>
        </p:nvPicPr>
        <p:blipFill rotWithShape="1">
          <a:blip r:embed="rId3">
            <a:alphaModFix/>
          </a:blip>
          <a:srcRect b="0" l="0" r="0" t="0"/>
          <a:stretch/>
        </p:blipFill>
        <p:spPr>
          <a:xfrm>
            <a:off x="989259" y="0"/>
            <a:ext cx="10256008" cy="6858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5"/>
          <p:cNvSpPr txBox="1"/>
          <p:nvPr>
            <p:ph type="title"/>
          </p:nvPr>
        </p:nvSpPr>
        <p:spPr>
          <a:xfrm>
            <a:off x="237836" y="124979"/>
            <a:ext cx="680027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70C0"/>
              </a:buClr>
              <a:buSzPts val="4400"/>
              <a:buFont typeface="Calibri"/>
              <a:buNone/>
            </a:pPr>
            <a:r>
              <a:rPr b="1" lang="uk-UA">
                <a:solidFill>
                  <a:srgbClr val="0070C0"/>
                </a:solidFill>
                <a:latin typeface="Calibri"/>
                <a:ea typeface="Calibri"/>
                <a:cs typeface="Calibri"/>
                <a:sym typeface="Calibri"/>
              </a:rPr>
              <a:t>Оцінювання результатів службової діяльності</a:t>
            </a:r>
            <a:endParaRPr b="1">
              <a:solidFill>
                <a:srgbClr val="0070C0"/>
              </a:solidFill>
              <a:latin typeface="Calibri"/>
              <a:ea typeface="Calibri"/>
              <a:cs typeface="Calibri"/>
              <a:sym typeface="Calibri"/>
            </a:endParaRPr>
          </a:p>
        </p:txBody>
      </p:sp>
      <p:pic>
        <p:nvPicPr>
          <p:cNvPr id="297" name="Google Shape;297;p45"/>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6"/>
          <p:cNvSpPr txBox="1"/>
          <p:nvPr>
            <p:ph type="title"/>
          </p:nvPr>
        </p:nvSpPr>
        <p:spPr>
          <a:xfrm>
            <a:off x="0" y="0"/>
            <a:ext cx="12192000" cy="56934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70C0"/>
              </a:buClr>
              <a:buSzPts val="2800"/>
              <a:buFont typeface="Calibri"/>
              <a:buNone/>
            </a:pPr>
            <a:r>
              <a:rPr b="1" lang="uk-UA" sz="2800">
                <a:solidFill>
                  <a:srgbClr val="0070C0"/>
                </a:solidFill>
              </a:rPr>
              <a:t>Зміни до Порядку оцінювання</a:t>
            </a:r>
            <a:endParaRPr/>
          </a:p>
        </p:txBody>
      </p:sp>
      <p:sp>
        <p:nvSpPr>
          <p:cNvPr id="303" name="Google Shape;303;p46"/>
          <p:cNvSpPr txBox="1"/>
          <p:nvPr>
            <p:ph idx="1" type="body"/>
          </p:nvPr>
        </p:nvSpPr>
        <p:spPr>
          <a:xfrm>
            <a:off x="336429" y="638355"/>
            <a:ext cx="11533517" cy="6159260"/>
          </a:xfrm>
          <a:prstGeom prst="rect">
            <a:avLst/>
          </a:prstGeom>
          <a:noFill/>
          <a:ln>
            <a:noFill/>
          </a:ln>
        </p:spPr>
        <p:txBody>
          <a:bodyPr anchorCtr="0" anchor="t" bIns="45700" lIns="91425" spcFirstLastPara="1" rIns="91425" wrap="square" tIns="45700">
            <a:normAutofit lnSpcReduction="10000"/>
          </a:bodyPr>
          <a:lstStyle/>
          <a:p>
            <a:pPr indent="361950" lvl="0" marL="0" rtl="0" algn="just">
              <a:lnSpc>
                <a:spcPct val="90000"/>
              </a:lnSpc>
              <a:spcBef>
                <a:spcPts val="0"/>
              </a:spcBef>
              <a:spcAft>
                <a:spcPts val="0"/>
              </a:spcAft>
              <a:buClr>
                <a:schemeClr val="dk1"/>
              </a:buClr>
              <a:buSzPts val="2800"/>
              <a:buNone/>
            </a:pPr>
            <a:r>
              <a:t/>
            </a:r>
            <a:endParaRPr/>
          </a:p>
          <a:p>
            <a:pPr indent="361950" lvl="0" marL="0" rtl="0" algn="just">
              <a:lnSpc>
                <a:spcPct val="90000"/>
              </a:lnSpc>
              <a:spcBef>
                <a:spcPts val="1000"/>
              </a:spcBef>
              <a:spcAft>
                <a:spcPts val="0"/>
              </a:spcAft>
              <a:buClr>
                <a:schemeClr val="dk1"/>
              </a:buClr>
              <a:buSzPts val="2800"/>
              <a:buNone/>
            </a:pPr>
            <a:r>
              <a:rPr lang="uk-UA"/>
              <a:t>Останні внесені зміни:</a:t>
            </a:r>
            <a:endParaRPr/>
          </a:p>
          <a:p>
            <a:pPr indent="361950" lvl="0" marL="0" rtl="0" algn="just">
              <a:lnSpc>
                <a:spcPct val="90000"/>
              </a:lnSpc>
              <a:spcBef>
                <a:spcPts val="1000"/>
              </a:spcBef>
              <a:spcAft>
                <a:spcPts val="0"/>
              </a:spcAft>
              <a:buClr>
                <a:schemeClr val="dk1"/>
              </a:buClr>
              <a:buSzPts val="2800"/>
              <a:buNone/>
            </a:pPr>
            <a:r>
              <a:rPr lang="uk-UA"/>
              <a:t>№ 1106 від 30.09.2022</a:t>
            </a:r>
            <a:endParaRPr/>
          </a:p>
          <a:p>
            <a:pPr indent="361950" lvl="0" marL="0" rtl="0" algn="just">
              <a:lnSpc>
                <a:spcPct val="90000"/>
              </a:lnSpc>
              <a:spcBef>
                <a:spcPts val="1000"/>
              </a:spcBef>
              <a:spcAft>
                <a:spcPts val="0"/>
              </a:spcAft>
              <a:buClr>
                <a:schemeClr val="dk1"/>
              </a:buClr>
              <a:buSzPts val="2800"/>
              <a:buNone/>
            </a:pPr>
            <a:r>
              <a:rPr lang="uk-UA"/>
              <a:t>№ 949 від 05.09.2023</a:t>
            </a:r>
            <a:endParaRPr/>
          </a:p>
          <a:p>
            <a:pPr indent="361950" lvl="0" marL="0" rtl="0" algn="just">
              <a:lnSpc>
                <a:spcPct val="90000"/>
              </a:lnSpc>
              <a:spcBef>
                <a:spcPts val="1000"/>
              </a:spcBef>
              <a:spcAft>
                <a:spcPts val="0"/>
              </a:spcAft>
              <a:buClr>
                <a:schemeClr val="dk1"/>
              </a:buClr>
              <a:buSzPts val="2800"/>
              <a:buNone/>
            </a:pPr>
            <a:r>
              <a:rPr lang="uk-UA"/>
              <a:t>№ 336 від 25.03.2025</a:t>
            </a:r>
            <a:endParaRPr/>
          </a:p>
          <a:p>
            <a:pPr indent="361950" lvl="0" marL="0" rtl="0" algn="just">
              <a:lnSpc>
                <a:spcPct val="90000"/>
              </a:lnSpc>
              <a:spcBef>
                <a:spcPts val="1000"/>
              </a:spcBef>
              <a:spcAft>
                <a:spcPts val="0"/>
              </a:spcAft>
              <a:buClr>
                <a:schemeClr val="dk1"/>
              </a:buClr>
              <a:buSzPts val="2800"/>
              <a:buNone/>
            </a:pPr>
            <a:r>
              <a:rPr lang="uk-UA"/>
              <a:t>№ 953 від 08.08.2025</a:t>
            </a:r>
            <a:endParaRPr/>
          </a:p>
          <a:p>
            <a:pPr indent="361950" lvl="0" marL="0" rtl="0" algn="just">
              <a:lnSpc>
                <a:spcPct val="90000"/>
              </a:lnSpc>
              <a:spcBef>
                <a:spcPts val="1000"/>
              </a:spcBef>
              <a:spcAft>
                <a:spcPts val="0"/>
              </a:spcAft>
              <a:buClr>
                <a:schemeClr val="dk1"/>
              </a:buClr>
              <a:buSzPts val="2800"/>
              <a:buNone/>
            </a:pPr>
            <a:r>
              <a:rPr lang="uk-UA"/>
              <a:t>Метою цих змін є зменшення навантаження на учасників процедури оцінювання результатів службової діяльності державних службовців.</a:t>
            </a:r>
            <a:endParaRPr/>
          </a:p>
          <a:p>
            <a:pPr indent="361950" lvl="0" marL="0" rtl="0" algn="just">
              <a:lnSpc>
                <a:spcPct val="90000"/>
              </a:lnSpc>
              <a:spcBef>
                <a:spcPts val="1000"/>
              </a:spcBef>
              <a:spcAft>
                <a:spcPts val="0"/>
              </a:spcAft>
              <a:buClr>
                <a:schemeClr val="dk1"/>
              </a:buClr>
              <a:buSzPts val="2800"/>
              <a:buNone/>
            </a:pPr>
            <a:r>
              <a:rPr lang="uk-UA"/>
              <a:t>Звертаємо увагу, що </a:t>
            </a:r>
            <a:r>
              <a:rPr lang="uk-UA">
                <a:solidFill>
                  <a:srgbClr val="0070C0"/>
                </a:solidFill>
              </a:rPr>
              <a:t>змін зазнала форма </a:t>
            </a:r>
            <a:r>
              <a:rPr lang="uk-UA"/>
              <a:t>результатів виконання завдань державним службовцем, який займає посаду державної служби категорії «Б» або «В». </a:t>
            </a:r>
            <a:endParaRPr/>
          </a:p>
          <a:p>
            <a:pPr indent="361950" lvl="0" marL="0" rtl="0" algn="just">
              <a:lnSpc>
                <a:spcPct val="90000"/>
              </a:lnSpc>
              <a:spcBef>
                <a:spcPts val="1000"/>
              </a:spcBef>
              <a:spcAft>
                <a:spcPts val="0"/>
              </a:spcAft>
              <a:buClr>
                <a:schemeClr val="dk1"/>
              </a:buClr>
              <a:buSzPts val="2800"/>
              <a:buNone/>
            </a:pPr>
            <a:r>
              <a:rPr lang="uk-UA"/>
              <a:t>Також оновлено процедуру складання індивідуальної програми професійного розвитку державного службовця, який займає посаду державної служби категорії «Б» або «В».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7"/>
          <p:cNvSpPr txBox="1"/>
          <p:nvPr>
            <p:ph idx="1" type="body"/>
          </p:nvPr>
        </p:nvSpPr>
        <p:spPr>
          <a:xfrm>
            <a:off x="336430" y="250166"/>
            <a:ext cx="11507638" cy="6512943"/>
          </a:xfrm>
          <a:prstGeom prst="rect">
            <a:avLst/>
          </a:prstGeom>
          <a:noFill/>
          <a:ln>
            <a:noFill/>
          </a:ln>
        </p:spPr>
        <p:txBody>
          <a:bodyPr anchorCtr="0" anchor="t" bIns="45700" lIns="91425" spcFirstLastPara="1" rIns="91425" wrap="square" tIns="45700">
            <a:normAutofit fontScale="92500" lnSpcReduction="10000"/>
          </a:bodyPr>
          <a:lstStyle/>
          <a:p>
            <a:pPr indent="361950" lvl="0" marL="0" rtl="0" algn="ctr">
              <a:lnSpc>
                <a:spcPct val="90000"/>
              </a:lnSpc>
              <a:spcBef>
                <a:spcPts val="0"/>
              </a:spcBef>
              <a:spcAft>
                <a:spcPts val="0"/>
              </a:spcAft>
              <a:buClr>
                <a:srgbClr val="0070C0"/>
              </a:buClr>
              <a:buSzPct val="100000"/>
              <a:buNone/>
            </a:pPr>
            <a:r>
              <a:rPr lang="uk-UA">
                <a:solidFill>
                  <a:srgbClr val="0070C0"/>
                </a:solidFill>
              </a:rPr>
              <a:t>Впроваджені зміни передбачають наступне:</a:t>
            </a:r>
            <a:endParaRPr/>
          </a:p>
          <a:p>
            <a:pPr indent="36195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✅визначення завдань і ключових показників на поточний рік здійснюватиметься </a:t>
            </a:r>
            <a:r>
              <a:rPr b="1" lang="uk-UA"/>
              <a:t>в січні – липні</a:t>
            </a:r>
            <a:r>
              <a:rPr lang="uk-UA"/>
              <a:t>, а не в січні – вересні, як було в попередній редакції зазначеного Порядку;</a:t>
            </a:r>
            <a:endParaRPr/>
          </a:p>
          <a:p>
            <a:pPr indent="361950" lvl="0" marL="0" rtl="0" algn="just">
              <a:lnSpc>
                <a:spcPct val="90000"/>
              </a:lnSpc>
              <a:spcBef>
                <a:spcPts val="1000"/>
              </a:spcBef>
              <a:spcAft>
                <a:spcPts val="0"/>
              </a:spcAft>
              <a:buClr>
                <a:schemeClr val="dk1"/>
              </a:buClr>
              <a:buSzPct val="100000"/>
              <a:buNone/>
            </a:pPr>
            <a:r>
              <a:rPr lang="uk-UA"/>
              <a:t>✅копії завдань і ключових показників можуть зберігатись у державного службовця або в паперовій або в електронній формі, </a:t>
            </a:r>
            <a:r>
              <a:rPr b="1" lang="uk-UA"/>
              <a:t>а не лише в паперовій</a:t>
            </a:r>
            <a:r>
              <a:rPr lang="uk-UA"/>
              <a:t>;</a:t>
            </a:r>
            <a:endParaRPr/>
          </a:p>
          <a:p>
            <a:pPr indent="361950" lvl="0" marL="0" rtl="0" algn="just">
              <a:lnSpc>
                <a:spcPct val="90000"/>
              </a:lnSpc>
              <a:spcBef>
                <a:spcPts val="1000"/>
              </a:spcBef>
              <a:spcAft>
                <a:spcPts val="0"/>
              </a:spcAft>
              <a:buClr>
                <a:schemeClr val="dk1"/>
              </a:buClr>
              <a:buSzPct val="100000"/>
              <a:buNone/>
            </a:pPr>
            <a:r>
              <a:rPr lang="uk-UA"/>
              <a:t>✅перелік підстав, за наявності яких визначення результатів виконання завдань не проводиться, доповнено такою підставою як </a:t>
            </a:r>
            <a:r>
              <a:rPr b="1" lang="uk-UA"/>
              <a:t>відсутність на службі у зв’язку із призупиненням дії трудового договору</a:t>
            </a:r>
            <a:r>
              <a:rPr lang="uk-UA"/>
              <a:t>;</a:t>
            </a:r>
            <a:endParaRPr/>
          </a:p>
          <a:p>
            <a:pPr indent="361950" lvl="0" marL="0" rtl="0" algn="just">
              <a:lnSpc>
                <a:spcPct val="90000"/>
              </a:lnSpc>
              <a:spcBef>
                <a:spcPts val="1000"/>
              </a:spcBef>
              <a:spcAft>
                <a:spcPts val="0"/>
              </a:spcAft>
              <a:buClr>
                <a:schemeClr val="dk1"/>
              </a:buClr>
              <a:buSzPct val="100000"/>
              <a:buNone/>
            </a:pPr>
            <a:r>
              <a:rPr lang="uk-UA"/>
              <a:t>✅уточнено процедуру повторного проведення окремих етапів оцінювання у разі скасування висновку, який містить негативну оцінку;</a:t>
            </a:r>
            <a:endParaRPr/>
          </a:p>
          <a:p>
            <a:pPr indent="361950" lvl="0" marL="0" rtl="0" algn="just">
              <a:lnSpc>
                <a:spcPct val="90000"/>
              </a:lnSpc>
              <a:spcBef>
                <a:spcPts val="1000"/>
              </a:spcBef>
              <a:spcAft>
                <a:spcPts val="0"/>
              </a:spcAft>
              <a:buClr>
                <a:schemeClr val="dk1"/>
              </a:buClr>
              <a:buSzPct val="100000"/>
              <a:buNone/>
            </a:pPr>
            <a:r>
              <a:rPr lang="uk-UA"/>
              <a:t>✅розширено перелік обставин, за яких за невиконане завдання можна проставляти позначку «не підлягає оцінюванню», а саме, відповідні обставини доповнено </a:t>
            </a:r>
            <a:r>
              <a:rPr b="1" lang="uk-UA"/>
              <a:t>простоєм та іншою тимчасовою відсутністю державного службовця</a:t>
            </a:r>
            <a:r>
              <a:rPr lang="uk-UA"/>
              <a:t>;</a:t>
            </a:r>
            <a:endParaRPr/>
          </a:p>
          <a:p>
            <a:pPr indent="361950" lvl="0" marL="0" rtl="0" algn="just">
              <a:lnSpc>
                <a:spcPct val="90000"/>
              </a:lnSpc>
              <a:spcBef>
                <a:spcPts val="1000"/>
              </a:spcBef>
              <a:spcAft>
                <a:spcPts val="0"/>
              </a:spcAft>
              <a:buClr>
                <a:schemeClr val="dk1"/>
              </a:buClr>
              <a:buSzPct val="100000"/>
              <a:buNone/>
            </a:pPr>
            <a:r>
              <a:rPr lang="uk-UA"/>
              <a:t>✅інші зміни уточнюючого або технічного характеру.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8"/>
          <p:cNvSpPr txBox="1"/>
          <p:nvPr>
            <p:ph idx="1" type="body"/>
          </p:nvPr>
        </p:nvSpPr>
        <p:spPr>
          <a:xfrm>
            <a:off x="319314" y="486229"/>
            <a:ext cx="11604172" cy="6212114"/>
          </a:xfrm>
          <a:prstGeom prst="rect">
            <a:avLst/>
          </a:prstGeom>
          <a:noFill/>
          <a:ln>
            <a:noFill/>
          </a:ln>
        </p:spPr>
        <p:txBody>
          <a:bodyPr anchorCtr="0" anchor="t" bIns="45700" lIns="91425" spcFirstLastPara="1" rIns="91425" wrap="square" tIns="45700">
            <a:normAutofit fontScale="92500" lnSpcReduction="10000"/>
          </a:bodyPr>
          <a:lstStyle/>
          <a:p>
            <a:pPr indent="0" lvl="0" marL="0" rtl="0" algn="just">
              <a:lnSpc>
                <a:spcPct val="90000"/>
              </a:lnSpc>
              <a:spcBef>
                <a:spcPts val="0"/>
              </a:spcBef>
              <a:spcAft>
                <a:spcPts val="0"/>
              </a:spcAft>
              <a:buClr>
                <a:schemeClr val="dk1"/>
              </a:buClr>
              <a:buSzPct val="100000"/>
              <a:buNone/>
            </a:pPr>
            <a:r>
              <a:rPr lang="uk-UA"/>
              <a:t>	“</a:t>
            </a:r>
            <a:r>
              <a:rPr i="1" lang="uk-UA"/>
              <a:t>У разі коли протягом поточного року на посаду особи, яка визначила державному службовцю завдання і ключові показники, призначено іншу особу, державний службовець протягом трьох робочих днів після такого призначення передає такій особі копію визначених йому завдань і ключових показників (у паперовій або електронній формі)</a:t>
            </a:r>
            <a:r>
              <a:rPr lang="uk-UA"/>
              <a:t>.”.</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a:t>
            </a:r>
            <a:r>
              <a:rPr i="1" lang="uk-UA"/>
              <a:t>Якщо завдання і ключові показники для державного службовця (крім державного секретаря міністерства) неможливо визначити у строк, передбачений цим пунктом, у зв’язку з його тимчасовою відсутністю, зокрема тимчасовою непрацездатністю, відпусткою, професійним навчанням, вони визначаються протягом п’яти робочих днів після виходу на роботу, а в разі відсторонення від виконання посадових обов’язків (повноважень) — протягом п’яти робочих днів після початку виконання посадових обов’язків. Завдання і ключові показники для таких державних службовців на поточний рік не визначаються, якщо вихід на роботу або початок виконання посадових обов’язків настають у серпні — грудні поточного року</a:t>
            </a:r>
            <a:r>
              <a:rPr lang="uk-UA"/>
              <a:t>.”.</a:t>
            </a:r>
            <a:endParaRPr/>
          </a:p>
          <a:p>
            <a:pPr indent="-64135"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49"/>
          <p:cNvSpPr txBox="1"/>
          <p:nvPr>
            <p:ph idx="1" type="body"/>
          </p:nvPr>
        </p:nvSpPr>
        <p:spPr>
          <a:xfrm>
            <a:off x="297543" y="239486"/>
            <a:ext cx="11785600" cy="6480628"/>
          </a:xfrm>
          <a:prstGeom prst="rect">
            <a:avLst/>
          </a:prstGeom>
          <a:noFill/>
          <a:ln>
            <a:noFill/>
          </a:ln>
        </p:spPr>
        <p:txBody>
          <a:bodyPr anchorCtr="0" anchor="t" bIns="45700" lIns="91425" spcFirstLastPara="1" rIns="91425" wrap="square" tIns="45700">
            <a:normAutofit fontScale="92500" lnSpcReduction="20000"/>
          </a:bodyPr>
          <a:lstStyle/>
          <a:p>
            <a:pPr indent="0" lvl="0" marL="0" rtl="0" algn="just">
              <a:lnSpc>
                <a:spcPct val="90000"/>
              </a:lnSpc>
              <a:spcBef>
                <a:spcPts val="0"/>
              </a:spcBef>
              <a:spcAft>
                <a:spcPts val="0"/>
              </a:spcAft>
              <a:buClr>
                <a:schemeClr val="dk1"/>
              </a:buClr>
              <a:buSzPct val="100000"/>
              <a:buNone/>
            </a:pPr>
            <a:r>
              <a:rPr lang="uk-UA"/>
              <a:t>	Визначення результатів виконання завдань та затвердження висновку </a:t>
            </a:r>
            <a:r>
              <a:rPr lang="uk-UA">
                <a:solidFill>
                  <a:srgbClr val="0070C0"/>
                </a:solidFill>
              </a:rPr>
              <a:t>не проводяться</a:t>
            </a:r>
            <a:r>
              <a:rPr lang="uk-UA"/>
              <a:t>, якщо період між визначенням завдань і ключових показників та прийняттям наказу (розпорядження) про визначення результатів виконання завдань становить </a:t>
            </a:r>
            <a:r>
              <a:rPr lang="uk-UA">
                <a:solidFill>
                  <a:srgbClr val="0070C0"/>
                </a:solidFill>
              </a:rPr>
              <a:t>менше трьох місяців</a:t>
            </a:r>
            <a:r>
              <a:rPr lang="uk-UA"/>
              <a:t>, а також якщо </a:t>
            </a:r>
            <a:r>
              <a:rPr lang="uk-UA">
                <a:solidFill>
                  <a:srgbClr val="0070C0"/>
                </a:solidFill>
              </a:rPr>
              <a:t>на дату </a:t>
            </a:r>
            <a:r>
              <a:rPr lang="uk-UA"/>
              <a:t>прийняття такого наказу (розпорядження) державний службовець:</a:t>
            </a:r>
            <a:endParaRPr/>
          </a:p>
          <a:p>
            <a:pPr indent="0" lvl="0" marL="0" rtl="0" algn="just">
              <a:lnSpc>
                <a:spcPct val="90000"/>
              </a:lnSpc>
              <a:spcBef>
                <a:spcPts val="1000"/>
              </a:spcBef>
              <a:spcAft>
                <a:spcPts val="0"/>
              </a:spcAft>
              <a:buClr>
                <a:schemeClr val="dk1"/>
              </a:buClr>
              <a:buSzPct val="100000"/>
              <a:buNone/>
            </a:pPr>
            <a:r>
              <a:rPr lang="uk-UA"/>
              <a:t>	- </a:t>
            </a:r>
            <a:r>
              <a:rPr lang="uk-UA">
                <a:solidFill>
                  <a:srgbClr val="0070C0"/>
                </a:solidFill>
              </a:rPr>
              <a:t>тимчасово відсутній на службі протягом семи місяців підряд</a:t>
            </a:r>
            <a:r>
              <a:rPr lang="uk-UA"/>
              <a:t>;</a:t>
            </a:r>
            <a:endParaRPr/>
          </a:p>
          <a:p>
            <a:pPr indent="0" lvl="0" marL="0" rtl="0" algn="just">
              <a:lnSpc>
                <a:spcPct val="90000"/>
              </a:lnSpc>
              <a:spcBef>
                <a:spcPts val="1000"/>
              </a:spcBef>
              <a:spcAft>
                <a:spcPts val="0"/>
              </a:spcAft>
              <a:buClr>
                <a:schemeClr val="dk1"/>
              </a:buClr>
              <a:buSzPct val="100000"/>
              <a:buNone/>
            </a:pPr>
            <a:r>
              <a:rPr lang="uk-UA"/>
              <a:t>	- перебуває у відпустці у зв’язку з вагітністю та пологами, для догляду за дитиною до досягнення нею трирічного віку, без збереження заробітної плати відповідно до пункту 3 частини першої статті 25 Закону України “Про відпустки”;</a:t>
            </a:r>
            <a:endParaRPr/>
          </a:p>
          <a:p>
            <a:pPr indent="0" lvl="0" marL="0" rtl="0" algn="just">
              <a:lnSpc>
                <a:spcPct val="90000"/>
              </a:lnSpc>
              <a:spcBef>
                <a:spcPts val="1000"/>
              </a:spcBef>
              <a:spcAft>
                <a:spcPts val="0"/>
              </a:spcAft>
              <a:buClr>
                <a:schemeClr val="dk1"/>
              </a:buClr>
              <a:buSzPct val="100000"/>
              <a:buNone/>
            </a:pPr>
            <a:r>
              <a:rPr lang="uk-UA"/>
              <a:t>	- відсутній на службі у зв’язку з призовом на строкову військову службу, військову службу за призовом осіб офіцерського складу, військову службу за призовом під час мобілізації, на особливий період або прийняттям на військову службу за контрактом, зокрема шляхом укладення нового контракту на проходження військової служби, під час дії особливого періоду;</a:t>
            </a:r>
            <a:endParaRPr/>
          </a:p>
          <a:p>
            <a:pPr indent="0" lvl="0" marL="0" rtl="0" algn="just">
              <a:lnSpc>
                <a:spcPct val="90000"/>
              </a:lnSpc>
              <a:spcBef>
                <a:spcPts val="1000"/>
              </a:spcBef>
              <a:spcAft>
                <a:spcPts val="0"/>
              </a:spcAft>
              <a:buClr>
                <a:schemeClr val="dk1"/>
              </a:buClr>
              <a:buSzPct val="100000"/>
              <a:buNone/>
            </a:pPr>
            <a:r>
              <a:rPr lang="uk-UA"/>
              <a:t>	- відсутній на службі у зв’язку з проходженням спеціальної підготовки кандидатами на посаду судді відповідно до статті 77 Закону України “Про судоустрій і статус суддів”;</a:t>
            </a:r>
            <a:endParaRPr/>
          </a:p>
          <a:p>
            <a:pPr indent="0" lvl="0" marL="0" rtl="0" algn="just">
              <a:lnSpc>
                <a:spcPct val="90000"/>
              </a:lnSpc>
              <a:spcBef>
                <a:spcPts val="1000"/>
              </a:spcBef>
              <a:spcAft>
                <a:spcPts val="0"/>
              </a:spcAft>
              <a:buClr>
                <a:schemeClr val="dk1"/>
              </a:buClr>
              <a:buSzPct val="100000"/>
              <a:buNone/>
            </a:pPr>
            <a:r>
              <a:rPr lang="uk-UA"/>
              <a:t>	- </a:t>
            </a:r>
            <a:r>
              <a:rPr lang="uk-UA">
                <a:solidFill>
                  <a:srgbClr val="0070C0"/>
                </a:solidFill>
              </a:rPr>
              <a:t>відсутній на службі у зв’язку з призупиненням дії трудового договору;</a:t>
            </a:r>
            <a:endParaRPr/>
          </a:p>
          <a:p>
            <a:pPr indent="0" lvl="0" marL="0" rtl="0" algn="just">
              <a:lnSpc>
                <a:spcPct val="90000"/>
              </a:lnSpc>
              <a:spcBef>
                <a:spcPts val="1000"/>
              </a:spcBef>
              <a:spcAft>
                <a:spcPts val="0"/>
              </a:spcAft>
              <a:buClr>
                <a:schemeClr val="dk1"/>
              </a:buClr>
              <a:buSzPct val="100000"/>
              <a:buNone/>
            </a:pPr>
            <a:r>
              <a:rPr lang="uk-UA"/>
              <a:t>	- </a:t>
            </a:r>
            <a:r>
              <a:rPr lang="uk-UA">
                <a:solidFill>
                  <a:srgbClr val="0070C0"/>
                </a:solidFill>
              </a:rPr>
              <a:t>відсторонений від виконання посадових обов’язків (повноважень) у порядку, визначеному законом.”.</a:t>
            </a:r>
            <a:endParaRPr/>
          </a:p>
          <a:p>
            <a:pPr indent="-64135"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pic>
        <p:nvPicPr>
          <p:cNvPr descr="Зображення, що містить текст, знімок екрана, Шрифт, дизайн&#10;&#10;Вміст на основі ШІ може бути неправильним." id="323" name="Google Shape;323;p50"/>
          <p:cNvPicPr preferRelativeResize="0"/>
          <p:nvPr/>
        </p:nvPicPr>
        <p:blipFill rotWithShape="1">
          <a:blip r:embed="rId3">
            <a:alphaModFix/>
          </a:blip>
          <a:srcRect b="0" l="0" r="0" t="0"/>
          <a:stretch/>
        </p:blipFill>
        <p:spPr>
          <a:xfrm>
            <a:off x="1806" y="0"/>
            <a:ext cx="12190194" cy="685901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pic>
        <p:nvPicPr>
          <p:cNvPr descr="Зображення, що містить текст, знімок екрана, Шрифт&#10;&#10;Вміст на основі ШІ може бути неправильним." id="328" name="Google Shape;328;p51"/>
          <p:cNvPicPr preferRelativeResize="0"/>
          <p:nvPr/>
        </p:nvPicPr>
        <p:blipFill rotWithShape="1">
          <a:blip r:embed="rId3">
            <a:alphaModFix/>
          </a:blip>
          <a:srcRect b="0" l="0" r="0" t="0"/>
          <a:stretch/>
        </p:blipFill>
        <p:spPr>
          <a:xfrm>
            <a:off x="0" y="-1016"/>
            <a:ext cx="12192000" cy="686003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52"/>
          <p:cNvSpPr txBox="1"/>
          <p:nvPr>
            <p:ph type="title"/>
          </p:nvPr>
        </p:nvSpPr>
        <p:spPr>
          <a:xfrm>
            <a:off x="838200" y="1"/>
            <a:ext cx="10515600" cy="564776"/>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0070C0"/>
              </a:buClr>
              <a:buSzPct val="100000"/>
              <a:buFont typeface="Calibri"/>
              <a:buNone/>
            </a:pPr>
            <a:r>
              <a:rPr b="1" lang="uk-UA">
                <a:solidFill>
                  <a:srgbClr val="0070C0"/>
                </a:solidFill>
              </a:rPr>
              <a:t>Завдання і ключові показники</a:t>
            </a:r>
            <a:endParaRPr b="1">
              <a:solidFill>
                <a:srgbClr val="0070C0"/>
              </a:solidFill>
            </a:endParaRPr>
          </a:p>
        </p:txBody>
      </p:sp>
      <p:sp>
        <p:nvSpPr>
          <p:cNvPr id="334" name="Google Shape;334;p52"/>
          <p:cNvSpPr txBox="1"/>
          <p:nvPr>
            <p:ph idx="1" type="body"/>
          </p:nvPr>
        </p:nvSpPr>
        <p:spPr>
          <a:xfrm>
            <a:off x="336175" y="847164"/>
            <a:ext cx="11510683" cy="6010835"/>
          </a:xfrm>
          <a:prstGeom prst="rect">
            <a:avLst/>
          </a:prstGeom>
          <a:noFill/>
          <a:ln>
            <a:noFill/>
          </a:ln>
        </p:spPr>
        <p:txBody>
          <a:bodyPr anchorCtr="0" anchor="t" bIns="45700" lIns="91425" spcFirstLastPara="1" rIns="91425" wrap="square" tIns="45700">
            <a:normAutofit lnSpcReduction="10000"/>
          </a:bodyPr>
          <a:lstStyle/>
          <a:p>
            <a:pPr indent="174625" lvl="0" marL="0" rtl="0" algn="just">
              <a:lnSpc>
                <a:spcPct val="90000"/>
              </a:lnSpc>
              <a:spcBef>
                <a:spcPts val="0"/>
              </a:spcBef>
              <a:spcAft>
                <a:spcPts val="0"/>
              </a:spcAft>
              <a:buClr>
                <a:schemeClr val="dk1"/>
              </a:buClr>
              <a:buSzPts val="2800"/>
              <a:buNone/>
            </a:pPr>
            <a:r>
              <a:rPr lang="uk-UA"/>
              <a:t>	При визначенні завдань і ключових показників для кожного державного службовця </a:t>
            </a:r>
            <a:r>
              <a:rPr lang="uk-UA">
                <a:solidFill>
                  <a:srgbClr val="0070C0"/>
                </a:solidFill>
              </a:rPr>
              <a:t>доцільно передбачати спільну роботу </a:t>
            </a:r>
            <a:r>
              <a:rPr lang="uk-UA"/>
              <a:t>безпосереднього керівника державного службовця (у визначених випадках керівника державної служби) та державного службовця.</a:t>
            </a:r>
            <a:endParaRPr/>
          </a:p>
          <a:p>
            <a:pPr indent="174625" lvl="0" marL="0" rtl="0" algn="just">
              <a:lnSpc>
                <a:spcPct val="90000"/>
              </a:lnSpc>
              <a:spcBef>
                <a:spcPts val="1000"/>
              </a:spcBef>
              <a:spcAft>
                <a:spcPts val="0"/>
              </a:spcAft>
              <a:buClr>
                <a:schemeClr val="dk1"/>
              </a:buClr>
              <a:buSzPts val="2800"/>
              <a:buNone/>
            </a:pPr>
            <a:r>
              <a:t/>
            </a:r>
            <a:endParaRPr/>
          </a:p>
          <a:p>
            <a:pPr indent="174625" lvl="0" marL="0" rtl="0" algn="just">
              <a:lnSpc>
                <a:spcPct val="90000"/>
              </a:lnSpc>
              <a:spcBef>
                <a:spcPts val="1000"/>
              </a:spcBef>
              <a:spcAft>
                <a:spcPts val="0"/>
              </a:spcAft>
              <a:buClr>
                <a:schemeClr val="dk1"/>
              </a:buClr>
              <a:buSzPts val="2800"/>
              <a:buNone/>
            </a:pPr>
            <a:r>
              <a:rPr lang="uk-UA"/>
              <a:t>	При визначенні пріоритетних завдань кожного структурного підрозділу доцільно забезпечити належну командну (спільну) роботу державних службовців у кожному такому підрозділі. При цьому рекомендовано брати до уваги, що виконання пріоритетних завдань має забезпечувати певний внесок у досягнення стратегічних цілей державного органу.</a:t>
            </a:r>
            <a:endParaRPr/>
          </a:p>
          <a:p>
            <a:pPr indent="174625" lvl="0" marL="0" rtl="0" algn="just">
              <a:lnSpc>
                <a:spcPct val="90000"/>
              </a:lnSpc>
              <a:spcBef>
                <a:spcPts val="1000"/>
              </a:spcBef>
              <a:spcAft>
                <a:spcPts val="0"/>
              </a:spcAft>
              <a:buClr>
                <a:schemeClr val="dk1"/>
              </a:buClr>
              <a:buSzPts val="2800"/>
              <a:buNone/>
            </a:pPr>
            <a:r>
              <a:t/>
            </a:r>
            <a:endParaRPr/>
          </a:p>
          <a:p>
            <a:pPr indent="174625" lvl="0" marL="0" rtl="0" algn="just">
              <a:lnSpc>
                <a:spcPct val="90000"/>
              </a:lnSpc>
              <a:spcBef>
                <a:spcPts val="1000"/>
              </a:spcBef>
              <a:spcAft>
                <a:spcPts val="0"/>
              </a:spcAft>
              <a:buClr>
                <a:schemeClr val="dk1"/>
              </a:buClr>
              <a:buSzPts val="2800"/>
              <a:buNone/>
            </a:pPr>
            <a:r>
              <a:rPr lang="uk-UA"/>
              <a:t>	Службам управління персоналом </a:t>
            </a:r>
            <a:r>
              <a:rPr lang="uk-UA">
                <a:solidFill>
                  <a:srgbClr val="0070C0"/>
                </a:solidFill>
              </a:rPr>
              <a:t>рекомендується проводити навчання</a:t>
            </a:r>
            <a:r>
              <a:rPr b="1" lang="uk-UA"/>
              <a:t> </a:t>
            </a:r>
            <a:r>
              <a:rPr lang="uk-UA"/>
              <a:t>державних службовців у формі семінару або тренінгу щодо визначення завдань і ключових показників.</a:t>
            </a:r>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53"/>
          <p:cNvSpPr txBox="1"/>
          <p:nvPr>
            <p:ph idx="1" type="body"/>
          </p:nvPr>
        </p:nvSpPr>
        <p:spPr>
          <a:xfrm>
            <a:off x="341313" y="336176"/>
            <a:ext cx="11509375" cy="6521824"/>
          </a:xfrm>
          <a:prstGeom prst="rect">
            <a:avLst/>
          </a:prstGeom>
          <a:noFill/>
          <a:ln>
            <a:noFill/>
          </a:ln>
        </p:spPr>
        <p:txBody>
          <a:bodyPr anchorCtr="0" anchor="t" bIns="45700" lIns="91425" spcFirstLastPara="1" rIns="91425" wrap="square" tIns="45700">
            <a:normAutofit/>
          </a:bodyPr>
          <a:lstStyle/>
          <a:p>
            <a:pPr indent="363538" lvl="0" marL="0" rtl="0" algn="just">
              <a:lnSpc>
                <a:spcPct val="90000"/>
              </a:lnSpc>
              <a:spcBef>
                <a:spcPts val="0"/>
              </a:spcBef>
              <a:spcAft>
                <a:spcPts val="0"/>
              </a:spcAft>
              <a:buClr>
                <a:schemeClr val="dk1"/>
              </a:buClr>
              <a:buSzPts val="3200"/>
              <a:buFont typeface="Arial"/>
              <a:buNone/>
            </a:pPr>
            <a:r>
              <a:t/>
            </a:r>
            <a:endParaRPr sz="3200"/>
          </a:p>
          <a:p>
            <a:pPr indent="363538" lvl="0" marL="0" rtl="0" algn="just">
              <a:lnSpc>
                <a:spcPct val="90000"/>
              </a:lnSpc>
              <a:spcBef>
                <a:spcPts val="1000"/>
              </a:spcBef>
              <a:spcAft>
                <a:spcPts val="0"/>
              </a:spcAft>
              <a:buClr>
                <a:schemeClr val="dk1"/>
              </a:buClr>
              <a:buSzPts val="3200"/>
              <a:buFont typeface="Arial"/>
              <a:buNone/>
            </a:pPr>
            <a:r>
              <a:rPr lang="uk-UA" sz="3200"/>
              <a:t>	Відповідно до Типового порядку </a:t>
            </a:r>
            <a:r>
              <a:rPr lang="uk-UA" sz="3200">
                <a:solidFill>
                  <a:srgbClr val="0070C0"/>
                </a:solidFill>
              </a:rPr>
              <a:t>визначення</a:t>
            </a:r>
            <a:r>
              <a:rPr lang="uk-UA" sz="3200"/>
              <a:t> завдань і ключових показників для кожного державного службовця НА НАСТУПНИЙ РІК проводиться </a:t>
            </a:r>
            <a:r>
              <a:rPr b="1" lang="uk-UA" sz="3200">
                <a:solidFill>
                  <a:srgbClr val="0070C0"/>
                </a:solidFill>
              </a:rPr>
              <a:t>у грудні </a:t>
            </a:r>
            <a:r>
              <a:rPr lang="uk-UA" sz="3200"/>
              <a:t>року, що передує звітному, НА ПОТОЧНИЙ РІК – </a:t>
            </a:r>
            <a:r>
              <a:rPr b="1" lang="uk-UA" sz="3200">
                <a:solidFill>
                  <a:srgbClr val="0070C0"/>
                </a:solidFill>
              </a:rPr>
              <a:t>у січні-липні </a:t>
            </a:r>
            <a:r>
              <a:rPr lang="uk-UA" sz="3200"/>
              <a:t>або </a:t>
            </a:r>
            <a:r>
              <a:rPr lang="uk-UA" sz="3200" u="sng"/>
              <a:t>протягом 10 робочих днів </a:t>
            </a:r>
            <a:r>
              <a:rPr lang="uk-UA" sz="3200"/>
              <a:t>після призначення (переведення) на посаду.</a:t>
            </a:r>
            <a:endParaRPr/>
          </a:p>
          <a:p>
            <a:pPr indent="363538" lvl="0" marL="0" rtl="0" algn="just">
              <a:lnSpc>
                <a:spcPct val="90000"/>
              </a:lnSpc>
              <a:spcBef>
                <a:spcPts val="1000"/>
              </a:spcBef>
              <a:spcAft>
                <a:spcPts val="0"/>
              </a:spcAft>
              <a:buClr>
                <a:schemeClr val="dk1"/>
              </a:buClr>
              <a:buSzPts val="3200"/>
              <a:buFont typeface="Arial"/>
              <a:buNone/>
            </a:pPr>
            <a:r>
              <a:t/>
            </a:r>
            <a:endParaRPr sz="3200"/>
          </a:p>
          <a:p>
            <a:pPr indent="363538" lvl="0" marL="0" rtl="0" algn="just">
              <a:lnSpc>
                <a:spcPct val="90000"/>
              </a:lnSpc>
              <a:spcBef>
                <a:spcPts val="1000"/>
              </a:spcBef>
              <a:spcAft>
                <a:spcPts val="0"/>
              </a:spcAft>
              <a:buClr>
                <a:schemeClr val="dk1"/>
              </a:buClr>
              <a:buSzPts val="3200"/>
              <a:buFont typeface="Arial"/>
              <a:buNone/>
            </a:pPr>
            <a:r>
              <a:rPr lang="uk-UA" sz="3200"/>
              <a:t>	У разі відсутності державного службовця у зв’язку з відпусткою, відрядженням чи його тимчасовою непрацездатністю, а також у випадках, визначених Типовим порядком, такі завдання і ключові показники визначаються </a:t>
            </a:r>
            <a:r>
              <a:rPr lang="uk-UA" sz="3200" u="sng"/>
              <a:t>протягом 5 робочих днів з дня його виходу на роботу.</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pic>
        <p:nvPicPr>
          <p:cNvPr descr="Зображення, що містить текст, знімок екрана, Шрифт, число&#10;&#10;Вміст на основі ШІ може бути неправильним." id="344" name="Google Shape;344;p54"/>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pic>
        <p:nvPicPr>
          <p:cNvPr descr="Зображення, що містить текст, знімок екрана, Шрифт, дизайн&#10;&#10;Вміст на основі ШІ може бути неправильним." id="349" name="Google Shape;349;p55"/>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pic>
        <p:nvPicPr>
          <p:cNvPr descr="Зображення, що містить текст, знімок екрана, Шрифт, число&#10;&#10;Вміст на основі ШІ може бути неправильним." id="354" name="Google Shape;354;p56"/>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pic>
        <p:nvPicPr>
          <p:cNvPr descr="Зображення, що містить текст, знімок екрана, Шрифт, дизайн&#10;&#10;Вміст на основі ШІ може бути неправильним." id="359" name="Google Shape;359;p57"/>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pic>
        <p:nvPicPr>
          <p:cNvPr descr="Зображення, що містить текст, знімок екрана, Шрифт, число&#10;&#10;Вміст на основі ШІ може бути неправильним." id="364" name="Google Shape;364;p58"/>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pic>
        <p:nvPicPr>
          <p:cNvPr descr="Зображення, що містить текст, знімок екрана, Шрифт, дизайн&#10;&#10;Вміст на основі ШІ може бути неправильним." id="369" name="Google Shape;369;p59"/>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pic>
        <p:nvPicPr>
          <p:cNvPr descr="Зображення, що містить текст, знімок екрана, Шрифт, число&#10;&#10;Вміст на основі ШІ може бути неправильним." id="374" name="Google Shape;374;p60"/>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pic>
        <p:nvPicPr>
          <p:cNvPr descr="Зображення, що містить текст, знімок екрана, Шрифт, дизайн&#10;&#10;Вміст на основі ШІ може бути неправильним." id="379" name="Google Shape;379;p61"/>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pic>
        <p:nvPicPr>
          <p:cNvPr descr="Зображення, що містить текст, знімок екрана, Шрифт, число&#10;&#10;Вміст на основі ШІ може бути неправильним." id="384" name="Google Shape;384;p62"/>
          <p:cNvPicPr preferRelativeResize="0"/>
          <p:nvPr/>
        </p:nvPicPr>
        <p:blipFill rotWithShape="1">
          <a:blip r:embed="rId3">
            <a:alphaModFix/>
          </a:blip>
          <a:srcRect b="0" l="0" r="0" t="0"/>
          <a:stretch/>
        </p:blipFill>
        <p:spPr>
          <a:xfrm>
            <a:off x="-1" y="0"/>
            <a:ext cx="12188389" cy="68580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pic>
        <p:nvPicPr>
          <p:cNvPr descr="Зображення, що містить текст, знімок екрана, Шрифт, число&#10;&#10;Вміст на основі ШІ може бути неправильним." id="389" name="Google Shape;389;p63"/>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pic>
        <p:nvPicPr>
          <p:cNvPr descr="Зображення, що містить текст, знімок екрана, схема, ряд&#10;&#10;Вміст на основі ШІ може бути неправильним." id="394" name="Google Shape;394;p64"/>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pic>
        <p:nvPicPr>
          <p:cNvPr descr="Зображення, що містить текст, знімок екрана, Шрифт, число&#10;&#10;Вміст на основі ШІ може бути неправильним." id="399" name="Google Shape;399;p65"/>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pic>
        <p:nvPicPr>
          <p:cNvPr descr="Зображення, що містить текст, знімок екрана, Шрифт, ряд&#10;&#10;Вміст на основі ШІ може бути неправильним." id="404" name="Google Shape;404;p66"/>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pic>
        <p:nvPicPr>
          <p:cNvPr descr="Зображення, що містить текст, знімок екрана, Шрифт, число&#10;&#10;Вміст на основі ШІ може бути неправильним." id="409" name="Google Shape;409;p67"/>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pic>
        <p:nvPicPr>
          <p:cNvPr descr="Зображення, що містить текст, знімок екрана, Шрифт, ряд&#10;&#10;Вміст на основі ШІ може бути неправильним." id="414" name="Google Shape;414;p68"/>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pic>
        <p:nvPicPr>
          <p:cNvPr descr="Зображення, що містить текст, знімок екрана, Шрифт, дизайн&#10;&#10;Вміст на основі ШІ може бути неправильним." id="419" name="Google Shape;419;p69"/>
          <p:cNvPicPr preferRelativeResize="0"/>
          <p:nvPr/>
        </p:nvPicPr>
        <p:blipFill rotWithShape="1">
          <a:blip r:embed="rId3">
            <a:alphaModFix/>
          </a:blip>
          <a:srcRect b="0" l="0" r="0" t="0"/>
          <a:stretch/>
        </p:blipFill>
        <p:spPr>
          <a:xfrm>
            <a:off x="-1" y="0"/>
            <a:ext cx="12188389" cy="68580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pic>
        <p:nvPicPr>
          <p:cNvPr descr="Зображення, що містить текст, знімок екрана, Шрифт, документ&#10;&#10;Вміст на основі ШІ може бути неправильним." id="424" name="Google Shape;424;p70"/>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pic>
        <p:nvPicPr>
          <p:cNvPr descr="Зображення, що містить текст, знімок екрана, Шрифт, візитна картка&#10;&#10;Вміст на основі ШІ може бути неправильним." id="429" name="Google Shape;429;p71"/>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pic>
        <p:nvPicPr>
          <p:cNvPr descr="Зображення, що містить текст, знімок екрана, Шрифт, документ&#10;&#10;Вміст на основі ШІ може бути неправильним." id="434" name="Google Shape;434;p72"/>
          <p:cNvPicPr preferRelativeResize="0"/>
          <p:nvPr/>
        </p:nvPicPr>
        <p:blipFill rotWithShape="1">
          <a:blip r:embed="rId3">
            <a:alphaModFix/>
          </a:blip>
          <a:srcRect b="0" l="0" r="0" t="0"/>
          <a:stretch/>
        </p:blipFill>
        <p:spPr>
          <a:xfrm>
            <a:off x="0" y="-1"/>
            <a:ext cx="12192000" cy="6860032"/>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pic>
        <p:nvPicPr>
          <p:cNvPr descr="Зображення, що містить текст, знімок екрана, Шрифт&#10;&#10;Вміст на основі ШІ може бути неправильним." id="439" name="Google Shape;439;p73"/>
          <p:cNvPicPr preferRelativeResize="0"/>
          <p:nvPr/>
        </p:nvPicPr>
        <p:blipFill rotWithShape="1">
          <a:blip r:embed="rId3">
            <a:alphaModFix/>
          </a:blip>
          <a:srcRect b="0" l="0" r="0" t="0"/>
          <a:stretch/>
        </p:blipFill>
        <p:spPr>
          <a:xfrm>
            <a:off x="0" y="-82405"/>
            <a:ext cx="12192000" cy="6860032"/>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pic>
        <p:nvPicPr>
          <p:cNvPr descr="Зображення, що містить текст, знімок екрана, Шрифт&#10;&#10;Вміст на основі ШІ може бути неправильним." id="444" name="Google Shape;444;p74"/>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pic>
        <p:nvPicPr>
          <p:cNvPr descr="Зображення, що містить текст, знімок екрана, візитна картка, дизайн&#10;&#10;Вміст на основі ШІ може бути неправильним." id="449" name="Google Shape;449;p75"/>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pic>
        <p:nvPicPr>
          <p:cNvPr descr="Зображення, що містить текст, знімок екрана, Шрифт, число&#10;&#10;Вміст на основі ШІ може бути неправильним." id="454" name="Google Shape;454;p76"/>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pic>
        <p:nvPicPr>
          <p:cNvPr descr="Зображення, що містить текст, знімок екрана, Шрифт&#10;&#10;Вміст на основі ШІ може бути неправильним." id="459" name="Google Shape;459;p77"/>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pic>
        <p:nvPicPr>
          <p:cNvPr descr="Зображення, що містить текст, знімок екрана, Шрифт, число&#10;&#10;Вміст на основі ШІ може бути неправильним." id="464" name="Google Shape;464;p78"/>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79"/>
          <p:cNvSpPr txBox="1"/>
          <p:nvPr>
            <p:ph type="title"/>
          </p:nvPr>
        </p:nvSpPr>
        <p:spPr>
          <a:xfrm>
            <a:off x="346494" y="0"/>
            <a:ext cx="11506200" cy="107830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70C0"/>
              </a:buClr>
              <a:buSzPts val="4000"/>
              <a:buFont typeface="Calibri"/>
              <a:buNone/>
            </a:pPr>
            <a:r>
              <a:rPr b="1" lang="uk-UA" sz="4000">
                <a:solidFill>
                  <a:srgbClr val="0070C0"/>
                </a:solidFill>
              </a:rPr>
              <a:t>Роз’яснення НАДС від 22.10.2020 № 122-р/з</a:t>
            </a:r>
            <a:endParaRPr b="1" sz="4000">
              <a:solidFill>
                <a:srgbClr val="0070C0"/>
              </a:solidFill>
            </a:endParaRPr>
          </a:p>
        </p:txBody>
      </p:sp>
      <p:sp>
        <p:nvSpPr>
          <p:cNvPr id="470" name="Google Shape;470;p79"/>
          <p:cNvSpPr txBox="1"/>
          <p:nvPr>
            <p:ph idx="1" type="body"/>
          </p:nvPr>
        </p:nvSpPr>
        <p:spPr>
          <a:xfrm>
            <a:off x="346494" y="1078302"/>
            <a:ext cx="11506200" cy="5477773"/>
          </a:xfrm>
          <a:prstGeom prst="rect">
            <a:avLst/>
          </a:prstGeom>
          <a:noFill/>
          <a:ln>
            <a:noFill/>
          </a:ln>
        </p:spPr>
        <p:txBody>
          <a:bodyPr anchorCtr="0" anchor="t" bIns="45700" lIns="91425" spcFirstLastPara="1" rIns="91425" wrap="square" tIns="45700">
            <a:normAutofit/>
          </a:bodyPr>
          <a:lstStyle/>
          <a:p>
            <a:pPr indent="0" lvl="0" marL="0" rtl="0" algn="just">
              <a:lnSpc>
                <a:spcPct val="90000"/>
              </a:lnSpc>
              <a:spcBef>
                <a:spcPts val="0"/>
              </a:spcBef>
              <a:spcAft>
                <a:spcPts val="0"/>
              </a:spcAft>
              <a:buClr>
                <a:schemeClr val="dk1"/>
              </a:buClr>
              <a:buSzPts val="3800"/>
              <a:buNone/>
            </a:pPr>
            <a:r>
              <a:t/>
            </a:r>
            <a:endParaRPr sz="3800"/>
          </a:p>
          <a:p>
            <a:pPr indent="0" lvl="0" marL="0" rtl="0" algn="just">
              <a:lnSpc>
                <a:spcPct val="90000"/>
              </a:lnSpc>
              <a:spcBef>
                <a:spcPts val="1000"/>
              </a:spcBef>
              <a:spcAft>
                <a:spcPts val="0"/>
              </a:spcAft>
              <a:buClr>
                <a:schemeClr val="dk1"/>
              </a:buClr>
              <a:buSzPts val="3800"/>
              <a:buNone/>
            </a:pPr>
            <a:r>
              <a:t/>
            </a:r>
            <a:endParaRPr sz="3800"/>
          </a:p>
          <a:p>
            <a:pPr indent="180975" lvl="0" marL="0" rtl="0" algn="just">
              <a:lnSpc>
                <a:spcPct val="90000"/>
              </a:lnSpc>
              <a:spcBef>
                <a:spcPts val="1000"/>
              </a:spcBef>
              <a:spcAft>
                <a:spcPts val="0"/>
              </a:spcAft>
              <a:buClr>
                <a:schemeClr val="dk1"/>
              </a:buClr>
              <a:buSzPts val="3800"/>
              <a:buNone/>
            </a:pPr>
            <a:r>
              <a:rPr lang="uk-UA" sz="3800"/>
              <a:t>	Проведення оціночних співбесід, може бути здійснено у будь-який прийнятний для відповідних учасників оцінювання спосіб, </a:t>
            </a:r>
            <a:r>
              <a:rPr lang="uk-UA" sz="3800">
                <a:solidFill>
                  <a:srgbClr val="0070C0"/>
                </a:solidFill>
              </a:rPr>
              <a:t>у тому числі дистанційно </a:t>
            </a:r>
            <a:r>
              <a:rPr lang="uk-UA" sz="3800"/>
              <a:t>за допомогою засобів телекомунікаційного зв’язку.</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pic>
        <p:nvPicPr>
          <p:cNvPr descr="Зображення, що містить текст, знімок екрана, Шрифт, візитна картка&#10;&#10;Вміст на основі ШІ може бути неправильним." id="475" name="Google Shape;475;p80"/>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pic>
        <p:nvPicPr>
          <p:cNvPr descr="Зображення, що містить текст, знімок екрана, Шрифт, дизайн&#10;&#10;Вміст на основі ШІ може бути неправильним." id="480" name="Google Shape;480;p81"/>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pic>
        <p:nvPicPr>
          <p:cNvPr descr="Зображення, що містить текст, знімок екрана, Шрифт, дизайн&#10;&#10;Вміст на основі ШІ може бути неправильним." id="485" name="Google Shape;485;p82"/>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pic>
        <p:nvPicPr>
          <p:cNvPr descr="Зображення, що містить текст, знімок екрана, Шрифт, документ&#10;&#10;Вміст на основі ШІ може бути неправильним." id="490" name="Google Shape;490;p83"/>
          <p:cNvPicPr preferRelativeResize="0"/>
          <p:nvPr/>
        </p:nvPicPr>
        <p:blipFill rotWithShape="1">
          <a:blip r:embed="rId3">
            <a:alphaModFix/>
          </a:blip>
          <a:srcRect b="0" l="0" r="0" t="0"/>
          <a:stretch/>
        </p:blipFill>
        <p:spPr>
          <a:xfrm>
            <a:off x="-1" y="-1"/>
            <a:ext cx="12192001" cy="6860033"/>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pic>
        <p:nvPicPr>
          <p:cNvPr descr="Зображення, що містить текст, знімок екрана, Шрифт&#10;&#10;Вміст на основі ШІ може бути неправильним." id="495" name="Google Shape;495;p84"/>
          <p:cNvPicPr preferRelativeResize="0"/>
          <p:nvPr/>
        </p:nvPicPr>
        <p:blipFill rotWithShape="1">
          <a:blip r:embed="rId3">
            <a:alphaModFix/>
          </a:blip>
          <a:srcRect b="0" l="0" r="0" t="0"/>
          <a:stretch/>
        </p:blipFill>
        <p:spPr>
          <a:xfrm>
            <a:off x="-1" y="-1"/>
            <a:ext cx="12188390" cy="6858001"/>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pic>
        <p:nvPicPr>
          <p:cNvPr descr="Зображення, що містить текст, знімок екрана, Шрифт, документ&#10;&#10;Вміст на основі ШІ може бути неправильним." id="500" name="Google Shape;500;p85"/>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pic>
        <p:nvPicPr>
          <p:cNvPr descr="Зображення, що містить текст, знімок екрана, Шрифт, дизайн&#10;&#10;Вміст на основі ШІ може бути неправильним." id="505" name="Google Shape;505;p86"/>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pic>
        <p:nvPicPr>
          <p:cNvPr descr="Зображення, що містить текст, знімок екрана, Шрифт&#10;&#10;Вміст на основі ШІ може бути неправильним." id="510" name="Google Shape;510;p87"/>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pic>
        <p:nvPicPr>
          <p:cNvPr descr="Зображення, що містить текст, знімок екрана, Шрифт, дизайн&#10;&#10;Вміст на основі ШІ може бути неправильним." id="515" name="Google Shape;515;p88"/>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pic>
        <p:nvPicPr>
          <p:cNvPr descr="Зображення, що містить текст, знімок екрана, Шрифт, ряд&#10;&#10;Вміст на основі ШІ може бути неправильним." id="520" name="Google Shape;520;p89"/>
          <p:cNvPicPr preferRelativeResize="0"/>
          <p:nvPr/>
        </p:nvPicPr>
        <p:blipFill rotWithShape="1">
          <a:blip r:embed="rId3">
            <a:alphaModFix/>
          </a:blip>
          <a:srcRect b="0" l="0" r="0" t="0"/>
          <a:stretch/>
        </p:blipFill>
        <p:spPr>
          <a:xfrm>
            <a:off x="-1" y="-1"/>
            <a:ext cx="12192001" cy="6860033"/>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pic>
        <p:nvPicPr>
          <p:cNvPr descr="Зображення, що містить текст, знімок екрана, Шрифт&#10;&#10;Вміст на основі ШІ може бути неправильним." id="525" name="Google Shape;525;p90"/>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pic>
        <p:nvPicPr>
          <p:cNvPr descr="Зображення, що містить текст, знімок екрана, Шрифт&#10;&#10;Вміст на основі ШІ може бути неправильним." id="530" name="Google Shape;530;p91"/>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pic>
        <p:nvPicPr>
          <p:cNvPr descr="Зображення, що містить текст, знімок екрана, Шрифт&#10;&#10;Вміст на основі ШІ може бути неправильним." id="535" name="Google Shape;535;p92"/>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pic>
        <p:nvPicPr>
          <p:cNvPr descr="Зображення, що містить текст, знімок екрана, Шрифт, візитна картка&#10;&#10;Вміст на основі ШІ може бути неправильним." id="540" name="Google Shape;540;p93"/>
          <p:cNvPicPr preferRelativeResize="0"/>
          <p:nvPr/>
        </p:nvPicPr>
        <p:blipFill rotWithShape="1">
          <a:blip r:embed="rId3">
            <a:alphaModFix/>
          </a:blip>
          <a:srcRect b="0" l="0" r="0" t="0"/>
          <a:stretch/>
        </p:blipFill>
        <p:spPr>
          <a:xfrm>
            <a:off x="0" y="-1"/>
            <a:ext cx="12192000" cy="6860032"/>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pic>
        <p:nvPicPr>
          <p:cNvPr descr="Зображення, що містить текст, знімок екрана, Шрифт&#10;&#10;Вміст на основі ШІ може бути неправильним." id="545" name="Google Shape;545;p94"/>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pic>
        <p:nvPicPr>
          <p:cNvPr descr="Зображення, що містить текст, знімок екрана, Шрифт, дизайн&#10;&#10;Вміст на основі ШІ може бути неправильним." id="550" name="Google Shape;550;p95"/>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pic>
        <p:nvPicPr>
          <p:cNvPr descr="Зображення, що містить текст, знімок екрана, Шрифт, дизайн&#10;&#10;Вміст на основі ШІ може бути неправильним." id="555" name="Google Shape;555;p96"/>
          <p:cNvPicPr preferRelativeResize="0"/>
          <p:nvPr/>
        </p:nvPicPr>
        <p:blipFill rotWithShape="1">
          <a:blip r:embed="rId3">
            <a:alphaModFix/>
          </a:blip>
          <a:srcRect b="0" l="0" r="0" t="0"/>
          <a:stretch/>
        </p:blipFill>
        <p:spPr>
          <a:xfrm>
            <a:off x="-1" y="0"/>
            <a:ext cx="12192001" cy="6860032"/>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pic>
        <p:nvPicPr>
          <p:cNvPr descr="Зображення, що містить текст, знімок екрана, Шрифт&#10;&#10;Вміст на основі ШІ може бути неправильним." id="560" name="Google Shape;560;p97"/>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pic>
        <p:nvPicPr>
          <p:cNvPr descr="Зображення, що містить текст, Шрифт, знімок екрана, дизайн&#10;&#10;Вміст на основі ШІ може бути неправильним." id="565" name="Google Shape;565;p98"/>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pic>
        <p:nvPicPr>
          <p:cNvPr descr="Зображення, що містить текст, знімок екрана, Шрифт&#10;&#10;Вміст на основі ШІ може бути неправильним." id="570" name="Google Shape;570;p99"/>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pic>
        <p:nvPicPr>
          <p:cNvPr descr="Зображення, що містить текст, знімок екрана, Шрифт&#10;&#10;Вміст на основі ШІ може бути неправильним." id="575" name="Google Shape;575;p100"/>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pic>
        <p:nvPicPr>
          <p:cNvPr descr="Зображення, що містить текст, знімок екрана, Шрифт&#10;&#10;Вміст на основі ШІ може бути неправильним." id="580" name="Google Shape;580;p101"/>
          <p:cNvPicPr preferRelativeResize="0"/>
          <p:nvPr/>
        </p:nvPicPr>
        <p:blipFill rotWithShape="1">
          <a:blip r:embed="rId3">
            <a:alphaModFix/>
          </a:blip>
          <a:srcRect b="0" l="0" r="0" t="0"/>
          <a:stretch/>
        </p:blipFill>
        <p:spPr>
          <a:xfrm>
            <a:off x="-1" y="0"/>
            <a:ext cx="12188389" cy="6858000"/>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pic>
        <p:nvPicPr>
          <p:cNvPr descr="Зображення, що містить текст, знімок екрана, Шрифт&#10;&#10;Вміст на основі ШІ може бути неправильним." id="585" name="Google Shape;585;p102"/>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pic>
        <p:nvPicPr>
          <p:cNvPr descr="Зображення, що містить текст, знімок екрана, Шрифт&#10;&#10;Вміст на основі ШІ може бути неправильним." id="590" name="Google Shape;590;p103"/>
          <p:cNvPicPr preferRelativeResize="0"/>
          <p:nvPr/>
        </p:nvPicPr>
        <p:blipFill rotWithShape="1">
          <a:blip r:embed="rId3">
            <a:alphaModFix/>
          </a:blip>
          <a:srcRect b="0" l="0" r="0" t="0"/>
          <a:stretch/>
        </p:blipFill>
        <p:spPr>
          <a:xfrm>
            <a:off x="0" y="0"/>
            <a:ext cx="12192000" cy="6860032"/>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104"/>
          <p:cNvSpPr txBox="1"/>
          <p:nvPr>
            <p:ph type="title"/>
          </p:nvPr>
        </p:nvSpPr>
        <p:spPr>
          <a:xfrm>
            <a:off x="838200" y="1"/>
            <a:ext cx="10515600" cy="578224"/>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0070C0"/>
              </a:buClr>
              <a:buSzPct val="100000"/>
              <a:buFont typeface="Calibri"/>
              <a:buNone/>
            </a:pPr>
            <a:r>
              <a:rPr b="1" lang="uk-UA">
                <a:solidFill>
                  <a:srgbClr val="0070C0"/>
                </a:solidFill>
              </a:rPr>
              <a:t>Преміювання</a:t>
            </a:r>
            <a:endParaRPr b="1">
              <a:solidFill>
                <a:srgbClr val="0070C0"/>
              </a:solidFill>
            </a:endParaRPr>
          </a:p>
        </p:txBody>
      </p:sp>
      <p:sp>
        <p:nvSpPr>
          <p:cNvPr id="596" name="Google Shape;596;p104"/>
          <p:cNvSpPr txBox="1"/>
          <p:nvPr>
            <p:ph idx="1" type="body"/>
          </p:nvPr>
        </p:nvSpPr>
        <p:spPr>
          <a:xfrm>
            <a:off x="138793" y="506187"/>
            <a:ext cx="11903527" cy="6351814"/>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chemeClr val="dk1"/>
              </a:buClr>
              <a:buSzPts val="2200"/>
              <a:buNone/>
            </a:pPr>
            <a:r>
              <a:rPr lang="uk-UA" sz="2200"/>
              <a:t>	Державні службовці, які отримали відмінні оцінки за результатами оцінювання службової діяльності, </a:t>
            </a:r>
            <a:r>
              <a:rPr lang="uk-UA" sz="2200">
                <a:solidFill>
                  <a:srgbClr val="0070C0"/>
                </a:solidFill>
              </a:rPr>
              <a:t>підлягають преміюванню </a:t>
            </a:r>
            <a:r>
              <a:rPr lang="uk-UA" sz="2200"/>
              <a:t>відповідно до статті 44 Закону України «Про державну службу».</a:t>
            </a:r>
            <a:endParaRPr/>
          </a:p>
          <a:p>
            <a:pPr indent="0" lvl="0" marL="0" rtl="0" algn="r">
              <a:lnSpc>
                <a:spcPct val="90000"/>
              </a:lnSpc>
              <a:spcBef>
                <a:spcPts val="1000"/>
              </a:spcBef>
              <a:spcAft>
                <a:spcPts val="0"/>
              </a:spcAft>
              <a:buClr>
                <a:schemeClr val="dk1"/>
              </a:buClr>
              <a:buSzPts val="2200"/>
              <a:buNone/>
            </a:pPr>
            <a:r>
              <a:rPr lang="uk-UA" sz="2200"/>
              <a:t>	</a:t>
            </a:r>
            <a:endParaRPr/>
          </a:p>
          <a:p>
            <a:pPr indent="0" lvl="0" marL="0" rtl="0" algn="r">
              <a:lnSpc>
                <a:spcPct val="90000"/>
              </a:lnSpc>
              <a:spcBef>
                <a:spcPts val="1000"/>
              </a:spcBef>
              <a:spcAft>
                <a:spcPts val="0"/>
              </a:spcAft>
              <a:buClr>
                <a:schemeClr val="dk1"/>
              </a:buClr>
              <a:buSzPts val="2200"/>
              <a:buNone/>
            </a:pPr>
            <a:r>
              <a:rPr i="1" lang="uk-UA" sz="2200"/>
              <a:t>Типове положення про преміювання державних службовців в державних органах, що провели класифікацію посад державної служби, їх апаратах (секретаріатах), затверджене наказом НАДС 09 червня 2025 року № 74-25.</a:t>
            </a:r>
            <a:endParaRPr/>
          </a:p>
          <a:p>
            <a:pPr indent="0" lvl="0" marL="0" rtl="0" algn="just">
              <a:lnSpc>
                <a:spcPct val="90000"/>
              </a:lnSpc>
              <a:spcBef>
                <a:spcPts val="1000"/>
              </a:spcBef>
              <a:spcAft>
                <a:spcPts val="0"/>
              </a:spcAft>
              <a:buClr>
                <a:schemeClr val="dk1"/>
              </a:buClr>
              <a:buSzPts val="2200"/>
              <a:buNone/>
            </a:pPr>
            <a:r>
              <a:rPr lang="uk-UA" sz="2200"/>
              <a:t>	Державні службовці, які отримали відмінні оцінки за результатами щорічного оцінювання службової діяльності, </a:t>
            </a:r>
            <a:r>
              <a:rPr lang="uk-UA" sz="2200">
                <a:solidFill>
                  <a:srgbClr val="0070C0"/>
                </a:solidFill>
              </a:rPr>
              <a:t>підлягають обов’язковому преміюванню</a:t>
            </a:r>
            <a:r>
              <a:rPr lang="uk-UA" sz="2200"/>
              <a:t>.</a:t>
            </a:r>
            <a:endParaRPr/>
          </a:p>
          <a:p>
            <a:pPr indent="0" lvl="0" marL="0" rtl="0" algn="just">
              <a:lnSpc>
                <a:spcPct val="90000"/>
              </a:lnSpc>
              <a:spcBef>
                <a:spcPts val="1000"/>
              </a:spcBef>
              <a:spcAft>
                <a:spcPts val="0"/>
              </a:spcAft>
              <a:buClr>
                <a:schemeClr val="dk1"/>
              </a:buClr>
              <a:buSzPts val="2200"/>
              <a:buNone/>
            </a:pPr>
            <a:r>
              <a:rPr lang="uk-UA" sz="2200"/>
              <a:t>	Розмір премії за результатами щорічного оцінювання службової діяльності встановлюється </a:t>
            </a:r>
            <a:r>
              <a:rPr lang="uk-UA" sz="2200">
                <a:solidFill>
                  <a:srgbClr val="0070C0"/>
                </a:solidFill>
              </a:rPr>
              <a:t>у відсотках до посадового окладу </a:t>
            </a:r>
            <a:r>
              <a:rPr lang="uk-UA" sz="2200"/>
              <a:t>для державних службовців відповідного державного органу, які отримали відмінну оцінку за результатами щорічного оцінювання в поточному році, з урахуванням індивідуальних результатів службової діяльності державного службовця, які мали безпосередній вплив на ефективність виконання основних завдань, визначених для державного органу </a:t>
            </a:r>
            <a:r>
              <a:rPr lang="uk-UA" sz="2200">
                <a:solidFill>
                  <a:srgbClr val="0070C0"/>
                </a:solidFill>
              </a:rPr>
              <a:t>та можливостей фонду оплати праці </a:t>
            </a:r>
            <a:r>
              <a:rPr lang="uk-UA" sz="2200"/>
              <a:t>відповідного державного органу.</a:t>
            </a:r>
            <a:endParaRPr/>
          </a:p>
          <a:p>
            <a:pPr indent="0" lvl="0" marL="0" rtl="0" algn="just">
              <a:lnSpc>
                <a:spcPct val="90000"/>
              </a:lnSpc>
              <a:spcBef>
                <a:spcPts val="1000"/>
              </a:spcBef>
              <a:spcAft>
                <a:spcPts val="0"/>
              </a:spcAft>
              <a:buClr>
                <a:schemeClr val="dk1"/>
              </a:buClr>
              <a:buSzPts val="2200"/>
              <a:buNone/>
            </a:pPr>
            <a:r>
              <a:rPr lang="uk-UA" sz="2200"/>
              <a:t>	Зазначена премія нараховується </a:t>
            </a:r>
            <a:r>
              <a:rPr lang="uk-UA" sz="2200">
                <a:solidFill>
                  <a:srgbClr val="0070C0"/>
                </a:solidFill>
              </a:rPr>
              <a:t>незалежно від фактично відпрацьованого часу у місяці, в якому вона виплачується</a:t>
            </a:r>
            <a:r>
              <a:rPr lang="uk-UA" sz="2200"/>
              <a:t>.</a:t>
            </a:r>
            <a:endParaRPr/>
          </a:p>
          <a:p>
            <a:pPr indent="0" lvl="0" marL="0" rtl="0" algn="just">
              <a:lnSpc>
                <a:spcPct val="90000"/>
              </a:lnSpc>
              <a:spcBef>
                <a:spcPts val="1000"/>
              </a:spcBef>
              <a:spcAft>
                <a:spcPts val="0"/>
              </a:spcAft>
              <a:buClr>
                <a:schemeClr val="dk1"/>
              </a:buClr>
              <a:buSzPts val="2200"/>
              <a:buNone/>
            </a:pPr>
            <a:r>
              <a:t/>
            </a:r>
            <a:endParaRPr sz="2200"/>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105"/>
          <p:cNvSpPr txBox="1"/>
          <p:nvPr>
            <p:ph idx="1" type="body"/>
          </p:nvPr>
        </p:nvSpPr>
        <p:spPr>
          <a:xfrm>
            <a:off x="171449" y="89807"/>
            <a:ext cx="11903529" cy="662940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just">
              <a:lnSpc>
                <a:spcPct val="90000"/>
              </a:lnSpc>
              <a:spcBef>
                <a:spcPts val="0"/>
              </a:spcBef>
              <a:spcAft>
                <a:spcPts val="0"/>
              </a:spcAft>
              <a:buClr>
                <a:schemeClr val="dk1"/>
              </a:buClr>
              <a:buSzPct val="100000"/>
              <a:buNone/>
            </a:pPr>
            <a:r>
              <a:rPr lang="uk-UA"/>
              <a:t>	При встановленні розміру премії за результатами щорічного оцінювання службової діяльності обмеження, передбачене пунктом 7 розділу I цього Типового положення (</a:t>
            </a:r>
            <a:r>
              <a:rPr i="1" lang="uk-UA"/>
              <a:t>7. Загальний розмір премій, передбачених пунктом 3 цього розділу, які може отримати державний службовець за рік, не може перевищувати 30 відсотків фонду його сталої заробітної плати за рік</a:t>
            </a:r>
            <a:r>
              <a:rPr lang="uk-UA"/>
              <a:t>.), </a:t>
            </a:r>
            <a:r>
              <a:rPr lang="uk-UA">
                <a:solidFill>
                  <a:srgbClr val="0070C0"/>
                </a:solidFill>
              </a:rPr>
              <a:t>розраховується відповідно до визначеного класифікаційного коду за займаною посадою на дату наказу про затвердження висновку щодо оцінювання результатів службової діяльності державного службовця.</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Фонд преміювання за результатами щорічного оцінювання службової діяльності визначається відповідним державним органом самостійно </a:t>
            </a:r>
            <a:r>
              <a:rPr lang="uk-UA">
                <a:solidFill>
                  <a:srgbClr val="0070C0"/>
                </a:solidFill>
              </a:rPr>
              <a:t>в межах річного фонду преміювання державного органу.</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Премія за результатами щорічного оцінювання службової діяльності виплачується не пізніше від терміну виплати заробітної плати за місяць, у якому затверджено висновок щодо результатів оцінювання службової діяльності,</a:t>
            </a:r>
            <a:r>
              <a:rPr lang="uk-UA">
                <a:solidFill>
                  <a:srgbClr val="0070C0"/>
                </a:solidFill>
              </a:rPr>
              <a:t> але не пізніше ніж у грудні року, в якому проводиться оцінювання </a:t>
            </a:r>
            <a:r>
              <a:rPr lang="uk-UA"/>
              <a:t>результатів службової діяльності.</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pic>
        <p:nvPicPr>
          <p:cNvPr descr="Зображення, що містить текст, знімок екрана, Шрифт, дизайн&#10;&#10;Вміст на основі ШІ може бути неправильним." id="606" name="Google Shape;606;p106"/>
          <p:cNvPicPr preferRelativeResize="0"/>
          <p:nvPr>
            <p:ph idx="1" type="body"/>
          </p:nvPr>
        </p:nvPicPr>
        <p:blipFill rotWithShape="1">
          <a:blip r:embed="rId3">
            <a:alphaModFix/>
          </a:blip>
          <a:srcRect b="0" l="0" r="0" t="0"/>
          <a:stretch/>
        </p:blipFill>
        <p:spPr>
          <a:xfrm>
            <a:off x="145495" y="139924"/>
            <a:ext cx="11782526" cy="6629635"/>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pic>
        <p:nvPicPr>
          <p:cNvPr id="611" name="Google Shape;611;p107"/>
          <p:cNvPicPr preferRelativeResize="0"/>
          <p:nvPr/>
        </p:nvPicPr>
        <p:blipFill rotWithShape="1">
          <a:blip r:embed="rId3">
            <a:alphaModFix/>
          </a:blip>
          <a:srcRect b="0" l="0" r="0" t="0"/>
          <a:stretch/>
        </p:blipFill>
        <p:spPr>
          <a:xfrm>
            <a:off x="0" y="645887"/>
            <a:ext cx="12192000" cy="5479142"/>
          </a:xfrm>
          <a:prstGeom prst="rect">
            <a:avLst/>
          </a:prstGeom>
          <a:noFill/>
          <a:ln>
            <a:noFill/>
          </a:ln>
        </p:spPr>
      </p:pic>
      <p:sp>
        <p:nvSpPr>
          <p:cNvPr id="612" name="Google Shape;612;p107"/>
          <p:cNvSpPr txBox="1"/>
          <p:nvPr>
            <p:ph type="title"/>
          </p:nvPr>
        </p:nvSpPr>
        <p:spPr>
          <a:xfrm>
            <a:off x="730134" y="-16894"/>
            <a:ext cx="10515600" cy="662782"/>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0070C0"/>
              </a:buClr>
              <a:buSzPct val="100000"/>
              <a:buFont typeface="Calibri"/>
              <a:buNone/>
            </a:pPr>
            <a:r>
              <a:rPr b="1" lang="uk-UA">
                <a:solidFill>
                  <a:srgbClr val="0070C0"/>
                </a:solidFill>
              </a:rPr>
              <a:t>Моніторинг виконання завдань</a:t>
            </a:r>
            <a:endParaRPr b="1">
              <a:solidFill>
                <a:srgbClr val="0070C0"/>
              </a:solidFill>
            </a:endParaRPr>
          </a:p>
        </p:txBody>
      </p:sp>
      <p:pic>
        <p:nvPicPr>
          <p:cNvPr id="613" name="Google Shape;613;p107"/>
          <p:cNvPicPr preferRelativeResize="0"/>
          <p:nvPr/>
        </p:nvPicPr>
        <p:blipFill rotWithShape="1">
          <a:blip r:embed="rId4">
            <a:alphaModFix/>
          </a:blip>
          <a:srcRect b="0" l="0" r="0" t="0"/>
          <a:stretch/>
        </p:blipFill>
        <p:spPr>
          <a:xfrm>
            <a:off x="1659279" y="1873839"/>
            <a:ext cx="983160" cy="252000"/>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108"/>
          <p:cNvSpPr txBox="1"/>
          <p:nvPr>
            <p:ph idx="1" type="body"/>
          </p:nvPr>
        </p:nvSpPr>
        <p:spPr>
          <a:xfrm>
            <a:off x="225878" y="241753"/>
            <a:ext cx="11783785" cy="6485617"/>
          </a:xfrm>
          <a:prstGeom prst="rect">
            <a:avLst/>
          </a:prstGeom>
          <a:noFill/>
          <a:ln>
            <a:noFill/>
          </a:ln>
        </p:spPr>
        <p:txBody>
          <a:bodyPr anchorCtr="0" anchor="t" bIns="45700" lIns="91425" spcFirstLastPara="1" rIns="91425" wrap="square" tIns="45700">
            <a:normAutofit fontScale="77500" lnSpcReduction="20000"/>
          </a:bodyPr>
          <a:lstStyle/>
          <a:p>
            <a:pPr indent="0" lvl="0" marL="0" rtl="0" algn="just">
              <a:lnSpc>
                <a:spcPct val="90000"/>
              </a:lnSpc>
              <a:spcBef>
                <a:spcPts val="0"/>
              </a:spcBef>
              <a:spcAft>
                <a:spcPts val="0"/>
              </a:spcAft>
              <a:buClr>
                <a:schemeClr val="dk1"/>
              </a:buClr>
              <a:buSzPct val="100000"/>
              <a:buNone/>
            </a:pPr>
            <a:r>
              <a:rPr lang="uk-UA"/>
              <a:t>👉08 вересня на платформі Вищої школи публічного управління стартує навчальний курс «Визначення результатів оцінювання службової діяльності державних службовців: алгоритм дій 2025» для представників служб управління персоналом державних органів.</a:t>
            </a:r>
            <a:endParaRPr/>
          </a:p>
          <a:p>
            <a:pPr indent="0" lvl="0" marL="0" rtl="0" algn="just">
              <a:lnSpc>
                <a:spcPct val="90000"/>
              </a:lnSpc>
              <a:spcBef>
                <a:spcPts val="1000"/>
              </a:spcBef>
              <a:spcAft>
                <a:spcPts val="0"/>
              </a:spcAft>
              <a:buClr>
                <a:schemeClr val="dk1"/>
              </a:buClr>
              <a:buSzPct val="100000"/>
              <a:buNone/>
            </a:pPr>
            <a:r>
              <a:rPr lang="uk-UA"/>
              <a:t>У програмі курсу:</a:t>
            </a:r>
            <a:endParaRPr/>
          </a:p>
          <a:p>
            <a:pPr indent="0" lvl="0" marL="0" rtl="0" algn="just">
              <a:lnSpc>
                <a:spcPct val="90000"/>
              </a:lnSpc>
              <a:spcBef>
                <a:spcPts val="1000"/>
              </a:spcBef>
              <a:spcAft>
                <a:spcPts val="0"/>
              </a:spcAft>
              <a:buClr>
                <a:schemeClr val="dk1"/>
              </a:buClr>
              <a:buSzPct val="100000"/>
              <a:buNone/>
            </a:pPr>
            <a:r>
              <a:rPr lang="uk-UA"/>
              <a:t>✅основні підходи до визначення результатів виконання завдань у державному органі;</a:t>
            </a:r>
            <a:endParaRPr/>
          </a:p>
          <a:p>
            <a:pPr indent="0" lvl="0" marL="0" rtl="0" algn="just">
              <a:lnSpc>
                <a:spcPct val="90000"/>
              </a:lnSpc>
              <a:spcBef>
                <a:spcPts val="1000"/>
              </a:spcBef>
              <a:spcAft>
                <a:spcPts val="0"/>
              </a:spcAft>
              <a:buClr>
                <a:schemeClr val="dk1"/>
              </a:buClr>
              <a:buSzPct val="100000"/>
              <a:buNone/>
            </a:pPr>
            <a:r>
              <a:rPr lang="uk-UA"/>
              <a:t>✅підготовка проєкту наказу (розпорядження) щодо результатів оцінювання;</a:t>
            </a:r>
            <a:endParaRPr/>
          </a:p>
          <a:p>
            <a:pPr indent="0" lvl="0" marL="0" rtl="0" algn="just">
              <a:lnSpc>
                <a:spcPct val="90000"/>
              </a:lnSpc>
              <a:spcBef>
                <a:spcPts val="1000"/>
              </a:spcBef>
              <a:spcAft>
                <a:spcPts val="0"/>
              </a:spcAft>
              <a:buClr>
                <a:schemeClr val="dk1"/>
              </a:buClr>
              <a:buSzPct val="100000"/>
              <a:buNone/>
            </a:pPr>
            <a:r>
              <a:rPr lang="uk-UA"/>
              <a:t>✅консультативна підтримка державних службовців у процесі оцінювання;</a:t>
            </a:r>
            <a:endParaRPr/>
          </a:p>
          <a:p>
            <a:pPr indent="0" lvl="0" marL="0" rtl="0" algn="just">
              <a:lnSpc>
                <a:spcPct val="90000"/>
              </a:lnSpc>
              <a:spcBef>
                <a:spcPts val="1000"/>
              </a:spcBef>
              <a:spcAft>
                <a:spcPts val="0"/>
              </a:spcAft>
              <a:buClr>
                <a:schemeClr val="dk1"/>
              </a:buClr>
              <a:buSzPct val="100000"/>
              <a:buNone/>
            </a:pPr>
            <a:r>
              <a:rPr lang="uk-UA"/>
              <a:t>✅затвердження висновків за результатами оцінювання службової діяльності.</a:t>
            </a:r>
            <a:endParaRPr/>
          </a:p>
          <a:p>
            <a:pPr indent="0" lvl="0" marL="0" rtl="0" algn="just">
              <a:lnSpc>
                <a:spcPct val="90000"/>
              </a:lnSpc>
              <a:spcBef>
                <a:spcPts val="1000"/>
              </a:spcBef>
              <a:spcAft>
                <a:spcPts val="0"/>
              </a:spcAft>
              <a:buClr>
                <a:schemeClr val="dk1"/>
              </a:buClr>
              <a:buSzPct val="100000"/>
              <a:buNone/>
            </a:pPr>
            <a:r>
              <a:rPr lang="uk-UA"/>
              <a:t>Формат навчання:</a:t>
            </a:r>
            <a:endParaRPr/>
          </a:p>
          <a:p>
            <a:pPr indent="0" lvl="0" marL="0" rtl="0" algn="just">
              <a:lnSpc>
                <a:spcPct val="90000"/>
              </a:lnSpc>
              <a:spcBef>
                <a:spcPts val="1000"/>
              </a:spcBef>
              <a:spcAft>
                <a:spcPts val="0"/>
              </a:spcAft>
              <a:buClr>
                <a:schemeClr val="dk1"/>
              </a:buClr>
              <a:buSzPct val="100000"/>
              <a:buNone/>
            </a:pPr>
            <a:r>
              <a:rPr lang="uk-UA"/>
              <a:t>🧑‍💻самостійне опрацювання матеріалів на платформі Вищої школи публічного управління;</a:t>
            </a:r>
            <a:endParaRPr/>
          </a:p>
          <a:p>
            <a:pPr indent="0" lvl="0" marL="0" rtl="0" algn="just">
              <a:lnSpc>
                <a:spcPct val="90000"/>
              </a:lnSpc>
              <a:spcBef>
                <a:spcPts val="1000"/>
              </a:spcBef>
              <a:spcAft>
                <a:spcPts val="0"/>
              </a:spcAft>
              <a:buClr>
                <a:schemeClr val="dk1"/>
              </a:buClr>
              <a:buSzPct val="100000"/>
              <a:buNone/>
            </a:pPr>
            <a:r>
              <a:rPr lang="uk-UA"/>
              <a:t>👥онлайн-сесія у форматі відкритого діалогу зі спікерами.</a:t>
            </a:r>
            <a:endParaRPr/>
          </a:p>
          <a:p>
            <a:pPr indent="0" lvl="0" marL="0" rtl="0" algn="just">
              <a:lnSpc>
                <a:spcPct val="90000"/>
              </a:lnSpc>
              <a:spcBef>
                <a:spcPts val="1000"/>
              </a:spcBef>
              <a:spcAft>
                <a:spcPts val="0"/>
              </a:spcAft>
              <a:buClr>
                <a:schemeClr val="dk1"/>
              </a:buClr>
              <a:buSzPct val="100000"/>
              <a:buNone/>
            </a:pPr>
            <a:r>
              <a:rPr lang="uk-UA"/>
              <a:t>❗️Важливо!</a:t>
            </a:r>
            <a:endParaRPr/>
          </a:p>
          <a:p>
            <a:pPr indent="0" lvl="0" marL="0" rtl="0" algn="just">
              <a:lnSpc>
                <a:spcPct val="90000"/>
              </a:lnSpc>
              <a:spcBef>
                <a:spcPts val="1000"/>
              </a:spcBef>
              <a:spcAft>
                <a:spcPts val="0"/>
              </a:spcAft>
              <a:buClr>
                <a:schemeClr val="dk1"/>
              </a:buClr>
              <a:buSzPct val="100000"/>
              <a:buNone/>
            </a:pPr>
            <a:r>
              <a:rPr lang="uk-UA"/>
              <a:t>☑️Доступ до реєстраційної форми на онлайн-сесію відкриється лише після: реєстрації на Порталі управління знаннями за програмою →  https://moodle.usg.org.ua/;</a:t>
            </a:r>
            <a:endParaRPr/>
          </a:p>
          <a:p>
            <a:pPr indent="0" lvl="0" marL="0" rtl="0" algn="just">
              <a:lnSpc>
                <a:spcPct val="90000"/>
              </a:lnSpc>
              <a:spcBef>
                <a:spcPts val="1000"/>
              </a:spcBef>
              <a:spcAft>
                <a:spcPts val="0"/>
              </a:spcAft>
              <a:buClr>
                <a:schemeClr val="dk1"/>
              </a:buClr>
              <a:buSzPct val="100000"/>
              <a:buNone/>
            </a:pPr>
            <a:r>
              <a:rPr lang="uk-UA"/>
              <a:t>☑️проходження фінального тестування та отримання сертифіката після самостійного опрацювання матеріалів.</a:t>
            </a:r>
            <a:endParaRPr/>
          </a:p>
          <a:p>
            <a:pPr indent="0" lvl="0" marL="0" rtl="0" algn="just">
              <a:lnSpc>
                <a:spcPct val="90000"/>
              </a:lnSpc>
              <a:spcBef>
                <a:spcPts val="1000"/>
              </a:spcBef>
              <a:spcAft>
                <a:spcPts val="0"/>
              </a:spcAft>
              <a:buClr>
                <a:schemeClr val="dk1"/>
              </a:buClr>
              <a:buSzPct val="100000"/>
              <a:buNone/>
            </a:pPr>
            <a:r>
              <a:rPr lang="uk-UA"/>
              <a:t>📝За підсумками успішного навчання учасники отримають сертифікат Вищої школи публічного управління (0,5 кредитів ЄКТС).</a:t>
            </a:r>
            <a:endParaRPr/>
          </a:p>
          <a:p>
            <a:pPr indent="0" lvl="0" marL="0" rtl="0" algn="just">
              <a:lnSpc>
                <a:spcPct val="90000"/>
              </a:lnSpc>
              <a:spcBef>
                <a:spcPts val="1000"/>
              </a:spcBef>
              <a:spcAft>
                <a:spcPts val="0"/>
              </a:spcAft>
              <a:buClr>
                <a:schemeClr val="dk1"/>
              </a:buClr>
              <a:buSzPct val="100000"/>
              <a:buNone/>
            </a:pPr>
            <a:r>
              <a:rPr lang="uk-UA"/>
              <a:t>🙌Долучайтеся до навчання! </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109"/>
          <p:cNvSpPr txBox="1"/>
          <p:nvPr>
            <p:ph type="title"/>
          </p:nvPr>
        </p:nvSpPr>
        <p:spPr>
          <a:xfrm>
            <a:off x="163945" y="88035"/>
            <a:ext cx="7465291" cy="112193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70C0"/>
              </a:buClr>
              <a:buSzPts val="4400"/>
              <a:buFont typeface="Calibri"/>
              <a:buNone/>
            </a:pPr>
            <a:r>
              <a:rPr b="1" lang="uk-UA">
                <a:solidFill>
                  <a:srgbClr val="0070C0"/>
                </a:solidFill>
              </a:rPr>
              <a:t>Індивідуальна програма</a:t>
            </a:r>
            <a:endParaRPr b="1">
              <a:solidFill>
                <a:srgbClr val="0070C0"/>
              </a:solidFill>
            </a:endParaRPr>
          </a:p>
        </p:txBody>
      </p:sp>
      <p:pic>
        <p:nvPicPr>
          <p:cNvPr id="624" name="Google Shape;624;p109"/>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1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630" name="Google Shape;630;p1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631" name="Google Shape;631;p110"/>
          <p:cNvPicPr preferRelativeResize="0"/>
          <p:nvPr/>
        </p:nvPicPr>
        <p:blipFill rotWithShape="1">
          <a:blip r:embed="rId3">
            <a:alphaModFix/>
          </a:blip>
          <a:srcRect b="0" l="0" r="0" t="0"/>
          <a:stretch/>
        </p:blipFill>
        <p:spPr>
          <a:xfrm>
            <a:off x="0" y="16730"/>
            <a:ext cx="12191999" cy="6821324"/>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111"/>
          <p:cNvSpPr txBox="1"/>
          <p:nvPr>
            <p:ph type="title"/>
          </p:nvPr>
        </p:nvSpPr>
        <p:spPr>
          <a:xfrm>
            <a:off x="334090" y="130701"/>
            <a:ext cx="10435510" cy="1120820"/>
          </a:xfrm>
          <a:prstGeom prst="rect">
            <a:avLst/>
          </a:prstGeom>
          <a:noFill/>
          <a:ln>
            <a:noFill/>
          </a:ln>
        </p:spPr>
        <p:txBody>
          <a:bodyPr anchorCtr="0" anchor="ctr" bIns="0" lIns="0" spcFirstLastPara="1" rIns="0" wrap="square" tIns="12700">
            <a:spAutoFit/>
          </a:bodyPr>
          <a:lstStyle/>
          <a:p>
            <a:pPr indent="0" lvl="0" marL="12700" rtl="0" algn="ctr">
              <a:lnSpc>
                <a:spcPct val="100000"/>
              </a:lnSpc>
              <a:spcBef>
                <a:spcPts val="0"/>
              </a:spcBef>
              <a:spcAft>
                <a:spcPts val="0"/>
              </a:spcAft>
              <a:buClr>
                <a:srgbClr val="253B97"/>
              </a:buClr>
              <a:buSzPts val="3600"/>
              <a:buFont typeface="Calibri"/>
              <a:buNone/>
            </a:pPr>
            <a:r>
              <a:rPr lang="uk-UA" sz="3600">
                <a:solidFill>
                  <a:srgbClr val="253B97"/>
                </a:solidFill>
                <a:latin typeface="Calibri"/>
                <a:ea typeface="Calibri"/>
                <a:cs typeface="Calibri"/>
                <a:sym typeface="Calibri"/>
              </a:rPr>
              <a:t>Індивідуальна програма професійного розвитку державного службовця</a:t>
            </a:r>
            <a:endParaRPr/>
          </a:p>
        </p:txBody>
      </p:sp>
      <p:grpSp>
        <p:nvGrpSpPr>
          <p:cNvPr id="637" name="Google Shape;637;p111"/>
          <p:cNvGrpSpPr/>
          <p:nvPr/>
        </p:nvGrpSpPr>
        <p:grpSpPr>
          <a:xfrm>
            <a:off x="507492" y="1735836"/>
            <a:ext cx="11177270" cy="4371340"/>
            <a:chOff x="507492" y="1735836"/>
            <a:chExt cx="11177270" cy="4371340"/>
          </a:xfrm>
        </p:grpSpPr>
        <p:sp>
          <p:nvSpPr>
            <p:cNvPr id="638" name="Google Shape;638;p111"/>
            <p:cNvSpPr/>
            <p:nvPr/>
          </p:nvSpPr>
          <p:spPr>
            <a:xfrm>
              <a:off x="507492" y="1735836"/>
              <a:ext cx="11177270" cy="4371340"/>
            </a:xfrm>
            <a:custGeom>
              <a:rect b="b" l="l" r="r" t="t"/>
              <a:pathLst>
                <a:path extrusionOk="0" h="4371340" w="11177270">
                  <a:moveTo>
                    <a:pt x="11177016" y="0"/>
                  </a:moveTo>
                  <a:lnTo>
                    <a:pt x="0" y="0"/>
                  </a:lnTo>
                  <a:lnTo>
                    <a:pt x="0" y="4370832"/>
                  </a:lnTo>
                  <a:lnTo>
                    <a:pt x="11177016" y="4370832"/>
                  </a:lnTo>
                  <a:lnTo>
                    <a:pt x="11177016" y="0"/>
                  </a:lnTo>
                  <a:close/>
                </a:path>
              </a:pathLst>
            </a:custGeom>
            <a:solidFill>
              <a:schemeClr val="lt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639" name="Google Shape;639;p111"/>
            <p:cNvPicPr preferRelativeResize="0"/>
            <p:nvPr/>
          </p:nvPicPr>
          <p:blipFill rotWithShape="1">
            <a:blip r:embed="rId3">
              <a:alphaModFix/>
            </a:blip>
            <a:srcRect b="0" l="0" r="0" t="0"/>
            <a:stretch/>
          </p:blipFill>
          <p:spPr>
            <a:xfrm>
              <a:off x="812167" y="2133600"/>
              <a:ext cx="10530078" cy="2932938"/>
            </a:xfrm>
            <a:prstGeom prst="rect">
              <a:avLst/>
            </a:prstGeom>
            <a:noFill/>
            <a:ln>
              <a:noFill/>
            </a:ln>
          </p:spPr>
        </p:pic>
      </p:grpSp>
      <p:pic>
        <p:nvPicPr>
          <p:cNvPr id="640" name="Google Shape;640;p111"/>
          <p:cNvPicPr preferRelativeResize="0"/>
          <p:nvPr/>
        </p:nvPicPr>
        <p:blipFill rotWithShape="1">
          <a:blip r:embed="rId4">
            <a:alphaModFix/>
          </a:blip>
          <a:srcRect b="0" l="0" r="0" t="0"/>
          <a:stretch/>
        </p:blipFill>
        <p:spPr>
          <a:xfrm>
            <a:off x="10923922" y="-3611"/>
            <a:ext cx="1268078" cy="1268078"/>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grpSp>
        <p:nvGrpSpPr>
          <p:cNvPr id="645" name="Google Shape;645;p112"/>
          <p:cNvGrpSpPr/>
          <p:nvPr/>
        </p:nvGrpSpPr>
        <p:grpSpPr>
          <a:xfrm>
            <a:off x="556817" y="376428"/>
            <a:ext cx="11379835" cy="5851398"/>
            <a:chOff x="560831" y="376428"/>
            <a:chExt cx="11379835" cy="5851398"/>
          </a:xfrm>
        </p:grpSpPr>
        <p:sp>
          <p:nvSpPr>
            <p:cNvPr id="646" name="Google Shape;646;p112"/>
            <p:cNvSpPr/>
            <p:nvPr/>
          </p:nvSpPr>
          <p:spPr>
            <a:xfrm>
              <a:off x="560831" y="429768"/>
              <a:ext cx="11379835" cy="830580"/>
            </a:xfrm>
            <a:custGeom>
              <a:rect b="b" l="l" r="r" t="t"/>
              <a:pathLst>
                <a:path extrusionOk="0" h="830580" w="11379835">
                  <a:moveTo>
                    <a:pt x="11379708" y="0"/>
                  </a:moveTo>
                  <a:lnTo>
                    <a:pt x="0" y="0"/>
                  </a:lnTo>
                  <a:lnTo>
                    <a:pt x="0" y="830579"/>
                  </a:lnTo>
                  <a:lnTo>
                    <a:pt x="11379708" y="830579"/>
                  </a:lnTo>
                  <a:lnTo>
                    <a:pt x="11379708" y="0"/>
                  </a:lnTo>
                  <a:close/>
                </a:path>
              </a:pathLst>
            </a:custGeom>
            <a:solidFill>
              <a:schemeClr val="lt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647" name="Google Shape;647;p112"/>
            <p:cNvPicPr preferRelativeResize="0"/>
            <p:nvPr/>
          </p:nvPicPr>
          <p:blipFill rotWithShape="1">
            <a:blip r:embed="rId3">
              <a:alphaModFix/>
            </a:blip>
            <a:srcRect b="0" l="0" r="0" t="0"/>
            <a:stretch/>
          </p:blipFill>
          <p:spPr>
            <a:xfrm>
              <a:off x="3485388" y="376428"/>
              <a:ext cx="5630417" cy="677418"/>
            </a:xfrm>
            <a:prstGeom prst="rect">
              <a:avLst/>
            </a:prstGeom>
            <a:noFill/>
            <a:ln>
              <a:noFill/>
            </a:ln>
          </p:spPr>
        </p:pic>
        <p:pic>
          <p:nvPicPr>
            <p:cNvPr id="648" name="Google Shape;648;p112"/>
            <p:cNvPicPr preferRelativeResize="0"/>
            <p:nvPr/>
          </p:nvPicPr>
          <p:blipFill rotWithShape="1">
            <a:blip r:embed="rId4">
              <a:alphaModFix/>
            </a:blip>
            <a:srcRect b="0" l="0" r="0" t="0"/>
            <a:stretch/>
          </p:blipFill>
          <p:spPr>
            <a:xfrm>
              <a:off x="1496567" y="742187"/>
              <a:ext cx="9685781" cy="677418"/>
            </a:xfrm>
            <a:prstGeom prst="rect">
              <a:avLst/>
            </a:prstGeom>
            <a:noFill/>
            <a:ln>
              <a:noFill/>
            </a:ln>
          </p:spPr>
        </p:pic>
        <p:pic>
          <p:nvPicPr>
            <p:cNvPr id="649" name="Google Shape;649;p112"/>
            <p:cNvPicPr preferRelativeResize="0"/>
            <p:nvPr/>
          </p:nvPicPr>
          <p:blipFill rotWithShape="1">
            <a:blip r:embed="rId5">
              <a:alphaModFix/>
            </a:blip>
            <a:srcRect b="0" l="0" r="0" t="0"/>
            <a:stretch/>
          </p:blipFill>
          <p:spPr>
            <a:xfrm>
              <a:off x="5029200" y="1453896"/>
              <a:ext cx="2583179" cy="202691"/>
            </a:xfrm>
            <a:prstGeom prst="rect">
              <a:avLst/>
            </a:prstGeom>
            <a:noFill/>
            <a:ln>
              <a:noFill/>
            </a:ln>
          </p:spPr>
        </p:pic>
        <p:pic>
          <p:nvPicPr>
            <p:cNvPr id="650" name="Google Shape;650;p112"/>
            <p:cNvPicPr preferRelativeResize="0"/>
            <p:nvPr/>
          </p:nvPicPr>
          <p:blipFill rotWithShape="1">
            <a:blip r:embed="rId6">
              <a:alphaModFix/>
            </a:blip>
            <a:srcRect b="0" l="0" r="0" t="0"/>
            <a:stretch/>
          </p:blipFill>
          <p:spPr>
            <a:xfrm>
              <a:off x="3602735" y="2171700"/>
              <a:ext cx="5534405" cy="787146"/>
            </a:xfrm>
            <a:prstGeom prst="rect">
              <a:avLst/>
            </a:prstGeom>
            <a:noFill/>
            <a:ln>
              <a:noFill/>
            </a:ln>
          </p:spPr>
        </p:pic>
        <p:pic>
          <p:nvPicPr>
            <p:cNvPr id="651" name="Google Shape;651;p112"/>
            <p:cNvPicPr preferRelativeResize="0"/>
            <p:nvPr/>
          </p:nvPicPr>
          <p:blipFill rotWithShape="1">
            <a:blip r:embed="rId7">
              <a:alphaModFix/>
            </a:blip>
            <a:srcRect b="0" l="0" r="0" t="0"/>
            <a:stretch/>
          </p:blipFill>
          <p:spPr>
            <a:xfrm>
              <a:off x="1152144" y="5158740"/>
              <a:ext cx="7251954" cy="677418"/>
            </a:xfrm>
            <a:prstGeom prst="rect">
              <a:avLst/>
            </a:prstGeom>
            <a:noFill/>
            <a:ln>
              <a:noFill/>
            </a:ln>
          </p:spPr>
        </p:pic>
        <p:pic>
          <p:nvPicPr>
            <p:cNvPr id="652" name="Google Shape;652;p112"/>
            <p:cNvPicPr preferRelativeResize="0"/>
            <p:nvPr/>
          </p:nvPicPr>
          <p:blipFill rotWithShape="1">
            <a:blip r:embed="rId8">
              <a:alphaModFix/>
            </a:blip>
            <a:srcRect b="0" l="0" r="0" t="0"/>
            <a:stretch/>
          </p:blipFill>
          <p:spPr>
            <a:xfrm>
              <a:off x="8001000" y="5158740"/>
              <a:ext cx="3658361" cy="677418"/>
            </a:xfrm>
            <a:prstGeom prst="rect">
              <a:avLst/>
            </a:prstGeom>
            <a:noFill/>
            <a:ln>
              <a:noFill/>
            </a:ln>
          </p:spPr>
        </p:pic>
        <p:pic>
          <p:nvPicPr>
            <p:cNvPr id="653" name="Google Shape;653;p112"/>
            <p:cNvPicPr preferRelativeResize="0"/>
            <p:nvPr/>
          </p:nvPicPr>
          <p:blipFill rotWithShape="1">
            <a:blip r:embed="rId9">
              <a:alphaModFix/>
            </a:blip>
            <a:srcRect b="0" l="0" r="0" t="0"/>
            <a:stretch/>
          </p:blipFill>
          <p:spPr>
            <a:xfrm>
              <a:off x="3208020" y="5550408"/>
              <a:ext cx="6319265" cy="677418"/>
            </a:xfrm>
            <a:prstGeom prst="rect">
              <a:avLst/>
            </a:prstGeom>
            <a:noFill/>
            <a:ln>
              <a:noFill/>
            </a:ln>
          </p:spPr>
        </p:pic>
      </p:grpSp>
      <p:sp>
        <p:nvSpPr>
          <p:cNvPr id="654" name="Google Shape;654;p112"/>
          <p:cNvSpPr txBox="1"/>
          <p:nvPr/>
        </p:nvSpPr>
        <p:spPr>
          <a:xfrm>
            <a:off x="818184" y="452120"/>
            <a:ext cx="11077575" cy="6417526"/>
          </a:xfrm>
          <a:prstGeom prst="rect">
            <a:avLst/>
          </a:prstGeom>
          <a:solidFill>
            <a:schemeClr val="lt1"/>
          </a:solidFill>
          <a:ln>
            <a:noFill/>
          </a:ln>
        </p:spPr>
        <p:txBody>
          <a:bodyPr anchorCtr="0" anchor="t" bIns="0" lIns="0" spcFirstLastPara="1" rIns="0" wrap="square" tIns="12700">
            <a:spAutoFit/>
          </a:bodyPr>
          <a:lstStyle/>
          <a:p>
            <a:pPr indent="0" lvl="0" marL="0" marR="207009" rtl="0" algn="ctr">
              <a:lnSpc>
                <a:spcPct val="100000"/>
              </a:lnSpc>
              <a:spcBef>
                <a:spcPts val="0"/>
              </a:spcBef>
              <a:spcAft>
                <a:spcPts val="0"/>
              </a:spcAft>
              <a:buNone/>
            </a:pPr>
            <a:r>
              <a:rPr lang="uk-UA" sz="3200">
                <a:solidFill>
                  <a:srgbClr val="253B97"/>
                </a:solidFill>
                <a:latin typeface="Calibri"/>
                <a:ea typeface="Calibri"/>
                <a:cs typeface="Calibri"/>
                <a:sym typeface="Calibri"/>
              </a:rPr>
              <a:t>Індивідуальна програма складається</a:t>
            </a:r>
            <a:endParaRPr sz="3200">
              <a:solidFill>
                <a:srgbClr val="253B97"/>
              </a:solidFill>
              <a:latin typeface="Calibri"/>
              <a:ea typeface="Calibri"/>
              <a:cs typeface="Calibri"/>
              <a:sym typeface="Calibri"/>
            </a:endParaRPr>
          </a:p>
          <a:p>
            <a:pPr indent="0" lvl="0" marL="0" marR="203200" rtl="0" algn="ctr">
              <a:lnSpc>
                <a:spcPct val="100000"/>
              </a:lnSpc>
              <a:spcBef>
                <a:spcPts val="0"/>
              </a:spcBef>
              <a:spcAft>
                <a:spcPts val="0"/>
              </a:spcAft>
              <a:buNone/>
            </a:pPr>
            <a:r>
              <a:rPr lang="uk-UA" sz="3200">
                <a:solidFill>
                  <a:srgbClr val="253B97"/>
                </a:solidFill>
                <a:latin typeface="Calibri"/>
                <a:ea typeface="Calibri"/>
                <a:cs typeface="Calibri"/>
                <a:sym typeface="Calibri"/>
              </a:rPr>
              <a:t>державним службовцем разом із службою управління персоналом</a:t>
            </a:r>
            <a:endParaRPr sz="3200">
              <a:solidFill>
                <a:srgbClr val="253B97"/>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2600">
              <a:solidFill>
                <a:srgbClr val="253B97"/>
              </a:solidFill>
              <a:latin typeface="Calibri"/>
              <a:ea typeface="Calibri"/>
              <a:cs typeface="Calibri"/>
              <a:sym typeface="Calibri"/>
            </a:endParaRPr>
          </a:p>
          <a:p>
            <a:pPr indent="0" lvl="0" marL="0" marR="0" rtl="0" algn="l">
              <a:lnSpc>
                <a:spcPct val="100000"/>
              </a:lnSpc>
              <a:spcBef>
                <a:spcPts val="25"/>
              </a:spcBef>
              <a:spcAft>
                <a:spcPts val="0"/>
              </a:spcAft>
              <a:buNone/>
            </a:pPr>
            <a:r>
              <a:t/>
            </a:r>
            <a:endParaRPr sz="2100">
              <a:solidFill>
                <a:srgbClr val="253B97"/>
              </a:solidFill>
              <a:latin typeface="Calibri"/>
              <a:ea typeface="Calibri"/>
              <a:cs typeface="Calibri"/>
              <a:sym typeface="Calibri"/>
            </a:endParaRPr>
          </a:p>
          <a:p>
            <a:pPr indent="0" lvl="0" marL="3175" marR="0" rtl="0" algn="ctr">
              <a:lnSpc>
                <a:spcPct val="100000"/>
              </a:lnSpc>
              <a:spcBef>
                <a:spcPts val="0"/>
              </a:spcBef>
              <a:spcAft>
                <a:spcPts val="0"/>
              </a:spcAft>
              <a:buNone/>
            </a:pPr>
            <a:r>
              <a:rPr b="1" lang="uk-UA" sz="2400">
                <a:solidFill>
                  <a:srgbClr val="253B97"/>
                </a:solidFill>
                <a:latin typeface="Calibri"/>
                <a:ea typeface="Calibri"/>
                <a:cs typeface="Calibri"/>
                <a:sym typeface="Calibri"/>
              </a:rPr>
              <a:t>на основі визначених для державного службовця</a:t>
            </a:r>
            <a:endParaRPr sz="2400">
              <a:solidFill>
                <a:srgbClr val="253B97"/>
              </a:solidFill>
              <a:latin typeface="Calibri"/>
              <a:ea typeface="Calibri"/>
              <a:cs typeface="Calibri"/>
              <a:sym typeface="Calibri"/>
            </a:endParaRPr>
          </a:p>
          <a:p>
            <a:pPr indent="0" lvl="0" marL="1905" marR="0" rtl="0" algn="ctr">
              <a:lnSpc>
                <a:spcPct val="100000"/>
              </a:lnSpc>
              <a:spcBef>
                <a:spcPts val="190"/>
              </a:spcBef>
              <a:spcAft>
                <a:spcPts val="0"/>
              </a:spcAft>
              <a:buNone/>
            </a:pPr>
            <a:r>
              <a:rPr b="1" lang="uk-UA" sz="2800">
                <a:solidFill>
                  <a:srgbClr val="253B97"/>
                </a:solidFill>
                <a:latin typeface="Calibri"/>
                <a:ea typeface="Calibri"/>
                <a:cs typeface="Calibri"/>
                <a:sym typeface="Calibri"/>
              </a:rPr>
              <a:t>завдань і ключових показників</a:t>
            </a:r>
            <a:endParaRPr sz="2800">
              <a:solidFill>
                <a:srgbClr val="253B97"/>
              </a:solidFill>
              <a:latin typeface="Calibri"/>
              <a:ea typeface="Calibri"/>
              <a:cs typeface="Calibri"/>
              <a:sym typeface="Calibri"/>
            </a:endParaRPr>
          </a:p>
          <a:p>
            <a:pPr indent="0" lvl="0" marL="12065" marR="5080" rtl="0" algn="ctr">
              <a:lnSpc>
                <a:spcPct val="107100"/>
              </a:lnSpc>
              <a:spcBef>
                <a:spcPts val="40"/>
              </a:spcBef>
              <a:spcAft>
                <a:spcPts val="0"/>
              </a:spcAft>
              <a:buNone/>
            </a:pPr>
            <a:r>
              <a:rPr lang="uk-UA" sz="2400">
                <a:solidFill>
                  <a:schemeClr val="dk1"/>
                </a:solidFill>
                <a:latin typeface="Calibri"/>
                <a:ea typeface="Calibri"/>
                <a:cs typeface="Calibri"/>
                <a:sym typeface="Calibri"/>
              </a:rPr>
              <a:t>шляхом визначення професійних компетентностей, набуття та вдосконалення яких є  необхідним для ефективного виконання таким державним службовцем завдань і</a:t>
            </a:r>
            <a:endParaRPr/>
          </a:p>
          <a:p>
            <a:pPr indent="0" lvl="0" marL="1270" marR="0" rtl="0" algn="ctr">
              <a:lnSpc>
                <a:spcPct val="100000"/>
              </a:lnSpc>
              <a:spcBef>
                <a:spcPts val="204"/>
              </a:spcBef>
              <a:spcAft>
                <a:spcPts val="0"/>
              </a:spcAft>
              <a:buNone/>
            </a:pPr>
            <a:r>
              <a:rPr lang="uk-UA" sz="2400">
                <a:solidFill>
                  <a:schemeClr val="dk1"/>
                </a:solidFill>
                <a:latin typeface="Calibri"/>
                <a:ea typeface="Calibri"/>
                <a:cs typeface="Calibri"/>
                <a:sym typeface="Calibri"/>
              </a:rPr>
              <a:t>ключових показників</a:t>
            </a:r>
            <a:endParaRPr sz="24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33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None/>
            </a:pPr>
            <a:r>
              <a:rPr lang="uk-UA" sz="2400">
                <a:solidFill>
                  <a:schemeClr val="dk1"/>
                </a:solidFill>
                <a:latin typeface="Calibri"/>
                <a:ea typeface="Calibri"/>
                <a:cs typeface="Calibri"/>
                <a:sym typeface="Calibri"/>
              </a:rPr>
              <a:t>у грудні року, що передує звітному, але</a:t>
            </a:r>
            <a:endParaRPr/>
          </a:p>
          <a:p>
            <a:pPr indent="0" lvl="0" marL="0" marR="0" rtl="0" algn="l">
              <a:lnSpc>
                <a:spcPct val="100000"/>
              </a:lnSpc>
              <a:spcBef>
                <a:spcPts val="55"/>
              </a:spcBef>
              <a:spcAft>
                <a:spcPts val="0"/>
              </a:spcAft>
              <a:buNone/>
            </a:pPr>
            <a:r>
              <a:t/>
            </a:r>
            <a:endParaRPr sz="3500">
              <a:solidFill>
                <a:schemeClr val="dk1"/>
              </a:solidFill>
              <a:latin typeface="Calibri"/>
              <a:ea typeface="Calibri"/>
              <a:cs typeface="Calibri"/>
              <a:sym typeface="Calibri"/>
            </a:endParaRPr>
          </a:p>
          <a:p>
            <a:pPr indent="0" lvl="0" marL="635" marR="0" rtl="0" algn="ctr">
              <a:lnSpc>
                <a:spcPct val="100000"/>
              </a:lnSpc>
              <a:spcBef>
                <a:spcPts val="0"/>
              </a:spcBef>
              <a:spcAft>
                <a:spcPts val="0"/>
              </a:spcAft>
              <a:buNone/>
            </a:pPr>
            <a:r>
              <a:rPr b="1" lang="uk-UA" sz="2400">
                <a:solidFill>
                  <a:srgbClr val="253B97"/>
                </a:solidFill>
                <a:latin typeface="Calibri"/>
                <a:ea typeface="Calibri"/>
                <a:cs typeface="Calibri"/>
                <a:sym typeface="Calibri"/>
              </a:rPr>
              <a:t>не пізніше десяти робочих днів після визначення для такого державного</a:t>
            </a:r>
            <a:endParaRPr sz="2400">
              <a:solidFill>
                <a:srgbClr val="253B97"/>
              </a:solidFill>
              <a:latin typeface="Calibri"/>
              <a:ea typeface="Calibri"/>
              <a:cs typeface="Calibri"/>
              <a:sym typeface="Calibri"/>
            </a:endParaRPr>
          </a:p>
          <a:p>
            <a:pPr indent="0" lvl="0" marL="0" marR="0" rtl="0" algn="ctr">
              <a:lnSpc>
                <a:spcPct val="100000"/>
              </a:lnSpc>
              <a:spcBef>
                <a:spcPts val="204"/>
              </a:spcBef>
              <a:spcAft>
                <a:spcPts val="0"/>
              </a:spcAft>
              <a:buNone/>
            </a:pPr>
            <a:r>
              <a:rPr b="1" lang="uk-UA" sz="2400">
                <a:solidFill>
                  <a:srgbClr val="253B97"/>
                </a:solidFill>
                <a:latin typeface="Calibri"/>
                <a:ea typeface="Calibri"/>
                <a:cs typeface="Calibri"/>
                <a:sym typeface="Calibri"/>
              </a:rPr>
              <a:t>службовця завдань і ключових показників</a:t>
            </a:r>
            <a:endParaRPr sz="2400">
              <a:solidFill>
                <a:srgbClr val="253B97"/>
              </a:solidFill>
              <a:latin typeface="Calibri"/>
              <a:ea typeface="Calibri"/>
              <a:cs typeface="Calibri"/>
              <a:sym typeface="Calibri"/>
            </a:endParaRPr>
          </a:p>
        </p:txBody>
      </p:sp>
      <p:pic>
        <p:nvPicPr>
          <p:cNvPr id="655" name="Google Shape;655;p112"/>
          <p:cNvPicPr preferRelativeResize="0"/>
          <p:nvPr/>
        </p:nvPicPr>
        <p:blipFill rotWithShape="1">
          <a:blip r:embed="rId10">
            <a:alphaModFix/>
          </a:blip>
          <a:srcRect b="0" l="0" r="0" t="0"/>
          <a:stretch/>
        </p:blipFill>
        <p:spPr>
          <a:xfrm>
            <a:off x="10929941" y="0"/>
            <a:ext cx="1268078" cy="1268078"/>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113"/>
          <p:cNvSpPr txBox="1"/>
          <p:nvPr/>
        </p:nvSpPr>
        <p:spPr>
          <a:xfrm>
            <a:off x="436694" y="184265"/>
            <a:ext cx="9154160" cy="1674817"/>
          </a:xfrm>
          <a:prstGeom prst="rect">
            <a:avLst/>
          </a:prstGeom>
          <a:noFill/>
          <a:ln>
            <a:noFill/>
          </a:ln>
        </p:spPr>
        <p:txBody>
          <a:bodyPr anchorCtr="0" anchor="t" bIns="0" lIns="0" spcFirstLastPara="1" rIns="0" wrap="square" tIns="12700">
            <a:spAutoFit/>
          </a:bodyPr>
          <a:lstStyle/>
          <a:p>
            <a:pPr indent="0" lvl="0" marL="0" marR="0" rtl="0" algn="ctr">
              <a:lnSpc>
                <a:spcPct val="100000"/>
              </a:lnSpc>
              <a:spcBef>
                <a:spcPts val="0"/>
              </a:spcBef>
              <a:spcAft>
                <a:spcPts val="0"/>
              </a:spcAft>
              <a:buNone/>
            </a:pPr>
            <a:r>
              <a:rPr b="1" lang="uk-UA" sz="3600">
                <a:solidFill>
                  <a:srgbClr val="253B97"/>
                </a:solidFill>
                <a:latin typeface="Calibri"/>
                <a:ea typeface="Calibri"/>
                <a:cs typeface="Calibri"/>
                <a:sym typeface="Calibri"/>
              </a:rPr>
              <a:t>Індивідуальна програма складається</a:t>
            </a:r>
            <a:endParaRPr sz="3600">
              <a:solidFill>
                <a:srgbClr val="253B97"/>
              </a:solidFill>
              <a:latin typeface="Calibri"/>
              <a:ea typeface="Calibri"/>
              <a:cs typeface="Calibri"/>
              <a:sym typeface="Calibri"/>
            </a:endParaRPr>
          </a:p>
          <a:p>
            <a:pPr indent="0" lvl="0" marL="0" marR="0" rtl="0" algn="ctr">
              <a:lnSpc>
                <a:spcPct val="100000"/>
              </a:lnSpc>
              <a:spcBef>
                <a:spcPts val="0"/>
              </a:spcBef>
              <a:spcAft>
                <a:spcPts val="0"/>
              </a:spcAft>
              <a:buNone/>
            </a:pPr>
            <a:r>
              <a:rPr b="1" lang="uk-UA" sz="3600">
                <a:solidFill>
                  <a:srgbClr val="253B97"/>
                </a:solidFill>
                <a:latin typeface="Calibri"/>
                <a:ea typeface="Calibri"/>
                <a:cs typeface="Calibri"/>
                <a:sym typeface="Calibri"/>
              </a:rPr>
              <a:t>державним службовцем разом із службою управління персоналом</a:t>
            </a:r>
            <a:endParaRPr sz="3600">
              <a:solidFill>
                <a:srgbClr val="253B97"/>
              </a:solidFill>
              <a:latin typeface="Calibri"/>
              <a:ea typeface="Calibri"/>
              <a:cs typeface="Calibri"/>
              <a:sym typeface="Calibri"/>
            </a:endParaRPr>
          </a:p>
        </p:txBody>
      </p:sp>
      <p:sp>
        <p:nvSpPr>
          <p:cNvPr id="661" name="Google Shape;661;p113"/>
          <p:cNvSpPr txBox="1"/>
          <p:nvPr/>
        </p:nvSpPr>
        <p:spPr>
          <a:xfrm>
            <a:off x="644448" y="2339069"/>
            <a:ext cx="11427460" cy="3668952"/>
          </a:xfrm>
          <a:prstGeom prst="rect">
            <a:avLst/>
          </a:prstGeom>
          <a:noFill/>
          <a:ln>
            <a:noFill/>
          </a:ln>
        </p:spPr>
        <p:txBody>
          <a:bodyPr anchorCtr="0" anchor="t" bIns="0" lIns="0" spcFirstLastPara="1" rIns="0" wrap="square" tIns="39350">
            <a:spAutoFit/>
          </a:bodyPr>
          <a:lstStyle/>
          <a:p>
            <a:pPr indent="0" lvl="0" marL="0" marR="0" rtl="0" algn="ctr">
              <a:lnSpc>
                <a:spcPct val="100000"/>
              </a:lnSpc>
              <a:spcBef>
                <a:spcPts val="0"/>
              </a:spcBef>
              <a:spcAft>
                <a:spcPts val="0"/>
              </a:spcAft>
              <a:buNone/>
            </a:pPr>
            <a:r>
              <a:rPr b="1" lang="uk-UA" sz="2400">
                <a:solidFill>
                  <a:srgbClr val="253B97"/>
                </a:solidFill>
                <a:latin typeface="Calibri"/>
                <a:ea typeface="Calibri"/>
                <a:cs typeface="Calibri"/>
                <a:sym typeface="Calibri"/>
              </a:rPr>
              <a:t>за результатами оцінювання службової діяльності</a:t>
            </a:r>
            <a:endParaRPr sz="2400">
              <a:solidFill>
                <a:srgbClr val="253B97"/>
              </a:solidFill>
              <a:latin typeface="Calibri"/>
              <a:ea typeface="Calibri"/>
              <a:cs typeface="Calibri"/>
              <a:sym typeface="Calibri"/>
            </a:endParaRPr>
          </a:p>
          <a:p>
            <a:pPr indent="0" lvl="0" marL="1270" marR="0" rtl="0" algn="ctr">
              <a:lnSpc>
                <a:spcPct val="100000"/>
              </a:lnSpc>
              <a:spcBef>
                <a:spcPts val="204"/>
              </a:spcBef>
              <a:spcAft>
                <a:spcPts val="0"/>
              </a:spcAft>
              <a:buNone/>
            </a:pPr>
            <a:r>
              <a:rPr b="1" lang="uk-UA" sz="2400">
                <a:solidFill>
                  <a:srgbClr val="253B97"/>
                </a:solidFill>
                <a:latin typeface="Calibri"/>
                <a:ea typeface="Calibri"/>
                <a:cs typeface="Calibri"/>
                <a:sym typeface="Calibri"/>
              </a:rPr>
              <a:t>державного службовця (у разі наявності)</a:t>
            </a:r>
            <a:endParaRPr sz="2400">
              <a:solidFill>
                <a:srgbClr val="253B97"/>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2600">
              <a:solidFill>
                <a:schemeClr val="dk1"/>
              </a:solidFill>
              <a:latin typeface="Calibri"/>
              <a:ea typeface="Calibri"/>
              <a:cs typeface="Calibri"/>
              <a:sym typeface="Calibri"/>
            </a:endParaRPr>
          </a:p>
          <a:p>
            <a:pPr indent="0" lvl="0" marL="74295" marR="0" rtl="0" algn="ctr">
              <a:lnSpc>
                <a:spcPct val="100000"/>
              </a:lnSpc>
              <a:spcBef>
                <a:spcPts val="1895"/>
              </a:spcBef>
              <a:spcAft>
                <a:spcPts val="0"/>
              </a:spcAft>
              <a:buNone/>
            </a:pPr>
            <a:r>
              <a:rPr lang="uk-UA" sz="2400">
                <a:solidFill>
                  <a:schemeClr val="dk1"/>
                </a:solidFill>
                <a:latin typeface="Calibri"/>
                <a:ea typeface="Calibri"/>
                <a:cs typeface="Calibri"/>
                <a:sym typeface="Calibri"/>
              </a:rPr>
              <a:t>під час оціночної співбесіди (у разі проведення) державним службовцем разом із</a:t>
            </a:r>
            <a:endParaRPr/>
          </a:p>
          <a:p>
            <a:pPr indent="0" lvl="0" marL="0" marR="0" rtl="0" algn="ctr">
              <a:lnSpc>
                <a:spcPct val="100000"/>
              </a:lnSpc>
              <a:spcBef>
                <a:spcPts val="0"/>
              </a:spcBef>
              <a:spcAft>
                <a:spcPts val="0"/>
              </a:spcAft>
              <a:buNone/>
            </a:pPr>
            <a:r>
              <a:rPr lang="uk-UA" sz="2400">
                <a:solidFill>
                  <a:schemeClr val="dk1"/>
                </a:solidFill>
                <a:latin typeface="Calibri"/>
                <a:ea typeface="Calibri"/>
                <a:cs typeface="Calibri"/>
                <a:sym typeface="Calibri"/>
              </a:rPr>
              <a:t>особою, яка проводить оціночну співбесіду відповідно до пунктів</a:t>
            </a:r>
            <a:endParaRPr sz="2400">
              <a:solidFill>
                <a:schemeClr val="dk1"/>
              </a:solidFill>
              <a:latin typeface="Calibri"/>
              <a:ea typeface="Calibri"/>
              <a:cs typeface="Calibri"/>
              <a:sym typeface="Calibri"/>
            </a:endParaRPr>
          </a:p>
          <a:p>
            <a:pPr indent="4444" lvl="0" marL="599440" marR="598805" rtl="0" algn="ctr">
              <a:lnSpc>
                <a:spcPct val="100000"/>
              </a:lnSpc>
              <a:spcBef>
                <a:spcPts val="0"/>
              </a:spcBef>
              <a:spcAft>
                <a:spcPts val="0"/>
              </a:spcAft>
              <a:buNone/>
            </a:pPr>
            <a:r>
              <a:rPr lang="uk-UA" sz="2400">
                <a:solidFill>
                  <a:schemeClr val="dk1"/>
                </a:solidFill>
                <a:latin typeface="Calibri"/>
                <a:ea typeface="Calibri"/>
                <a:cs typeface="Calibri"/>
                <a:sym typeface="Calibri"/>
              </a:rPr>
              <a:t>23, 39	Порядку проведення оцінювання, обговорюються та визначаються  потреби у професійному навчанні на наступний рік з урахуванням результатів</a:t>
            </a:r>
            <a:endParaRPr sz="2400">
              <a:solidFill>
                <a:schemeClr val="dk1"/>
              </a:solidFill>
              <a:latin typeface="Calibri"/>
              <a:ea typeface="Calibri"/>
              <a:cs typeface="Calibri"/>
              <a:sym typeface="Calibri"/>
            </a:endParaRPr>
          </a:p>
          <a:p>
            <a:pPr indent="0" lvl="0" marL="0" marR="0" rtl="0" algn="ctr">
              <a:lnSpc>
                <a:spcPct val="118958"/>
              </a:lnSpc>
              <a:spcBef>
                <a:spcPts val="0"/>
              </a:spcBef>
              <a:spcAft>
                <a:spcPts val="0"/>
              </a:spcAft>
              <a:buNone/>
            </a:pPr>
            <a:r>
              <a:rPr lang="uk-UA" sz="2400">
                <a:solidFill>
                  <a:schemeClr val="dk1"/>
                </a:solidFill>
                <a:latin typeface="Calibri"/>
                <a:ea typeface="Calibri"/>
                <a:cs typeface="Calibri"/>
                <a:sym typeface="Calibri"/>
              </a:rPr>
              <a:t>виконання таким державним службовцем затверджених завдань і ключових показників у звітному періоді</a:t>
            </a:r>
            <a:endParaRPr sz="2400">
              <a:solidFill>
                <a:schemeClr val="dk1"/>
              </a:solidFill>
              <a:latin typeface="Calibri"/>
              <a:ea typeface="Calibri"/>
              <a:cs typeface="Calibri"/>
              <a:sym typeface="Calibri"/>
            </a:endParaRPr>
          </a:p>
        </p:txBody>
      </p:sp>
      <p:pic>
        <p:nvPicPr>
          <p:cNvPr id="662" name="Google Shape;662;p113"/>
          <p:cNvPicPr preferRelativeResize="0"/>
          <p:nvPr/>
        </p:nvPicPr>
        <p:blipFill rotWithShape="1">
          <a:blip r:embed="rId3">
            <a:alphaModFix/>
          </a:blip>
          <a:srcRect b="0" l="0" r="0" t="0"/>
          <a:stretch/>
        </p:blipFill>
        <p:spPr>
          <a:xfrm>
            <a:off x="10923922" y="-59038"/>
            <a:ext cx="1268078" cy="1268078"/>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114"/>
          <p:cNvSpPr txBox="1"/>
          <p:nvPr>
            <p:ph type="title"/>
          </p:nvPr>
        </p:nvSpPr>
        <p:spPr>
          <a:xfrm>
            <a:off x="0" y="29450"/>
            <a:ext cx="10594340" cy="1674817"/>
          </a:xfrm>
          <a:prstGeom prst="rect">
            <a:avLst/>
          </a:prstGeom>
          <a:noFill/>
          <a:ln>
            <a:noFill/>
          </a:ln>
        </p:spPr>
        <p:txBody>
          <a:bodyPr anchorCtr="0" anchor="ctr" bIns="0" lIns="0" spcFirstLastPara="1" rIns="0" wrap="square" tIns="12700">
            <a:spAutoFit/>
          </a:bodyPr>
          <a:lstStyle/>
          <a:p>
            <a:pPr indent="0" lvl="0" marL="3810" rtl="0" algn="ctr">
              <a:lnSpc>
                <a:spcPct val="100000"/>
              </a:lnSpc>
              <a:spcBef>
                <a:spcPts val="0"/>
              </a:spcBef>
              <a:spcAft>
                <a:spcPts val="0"/>
              </a:spcAft>
              <a:buClr>
                <a:srgbClr val="253B97"/>
              </a:buClr>
              <a:buSzPts val="3600"/>
              <a:buFont typeface="Calibri"/>
              <a:buNone/>
            </a:pPr>
            <a:r>
              <a:rPr b="1" lang="uk-UA" sz="3600">
                <a:solidFill>
                  <a:srgbClr val="253B97"/>
                </a:solidFill>
              </a:rPr>
              <a:t>Індивідуальна програма складається</a:t>
            </a:r>
            <a:endParaRPr b="1" sz="3600">
              <a:solidFill>
                <a:srgbClr val="253B97"/>
              </a:solidFill>
            </a:endParaRPr>
          </a:p>
          <a:p>
            <a:pPr indent="0" lvl="0" marL="0" rtl="0" algn="ctr">
              <a:lnSpc>
                <a:spcPct val="100000"/>
              </a:lnSpc>
              <a:spcBef>
                <a:spcPts val="0"/>
              </a:spcBef>
              <a:spcAft>
                <a:spcPts val="0"/>
              </a:spcAft>
              <a:buClr>
                <a:srgbClr val="253B97"/>
              </a:buClr>
              <a:buSzPts val="3600"/>
              <a:buFont typeface="Calibri"/>
              <a:buNone/>
            </a:pPr>
            <a:r>
              <a:rPr b="1" lang="uk-UA" sz="3600">
                <a:solidFill>
                  <a:srgbClr val="253B97"/>
                </a:solidFill>
              </a:rPr>
              <a:t>державним службовцем разом із службою управління персоналом</a:t>
            </a:r>
            <a:endParaRPr b="1" sz="3600">
              <a:solidFill>
                <a:srgbClr val="253B97"/>
              </a:solidFill>
            </a:endParaRPr>
          </a:p>
        </p:txBody>
      </p:sp>
      <p:sp>
        <p:nvSpPr>
          <p:cNvPr id="668" name="Google Shape;668;p114"/>
          <p:cNvSpPr txBox="1"/>
          <p:nvPr/>
        </p:nvSpPr>
        <p:spPr>
          <a:xfrm>
            <a:off x="491744" y="2140457"/>
            <a:ext cx="11372850" cy="4115870"/>
          </a:xfrm>
          <a:prstGeom prst="rect">
            <a:avLst/>
          </a:prstGeom>
          <a:noFill/>
          <a:ln>
            <a:noFill/>
          </a:ln>
        </p:spPr>
        <p:txBody>
          <a:bodyPr anchorCtr="0" anchor="t" bIns="0" lIns="0" spcFirstLastPara="1" rIns="0" wrap="square" tIns="12050">
            <a:spAutoFit/>
          </a:bodyPr>
          <a:lstStyle/>
          <a:p>
            <a:pPr indent="0" lvl="0" marL="812800" marR="0" rtl="0" algn="ctr">
              <a:spcBef>
                <a:spcPts val="0"/>
              </a:spcBef>
              <a:spcAft>
                <a:spcPts val="0"/>
              </a:spcAft>
              <a:buNone/>
            </a:pPr>
            <a:r>
              <a:rPr lang="uk-UA" sz="2000">
                <a:solidFill>
                  <a:schemeClr val="dk1"/>
                </a:solidFill>
                <a:latin typeface="Calibri"/>
                <a:ea typeface="Calibri"/>
                <a:cs typeface="Calibri"/>
                <a:sym typeface="Calibri"/>
              </a:rPr>
              <a:t>Форма індивідуальної програми передбачена додатками до Порядку проведення оцінювання:</a:t>
            </a:r>
            <a:endParaRPr/>
          </a:p>
          <a:p>
            <a:pPr indent="0" lvl="0" marL="0" marR="0" rtl="0" algn="ctr">
              <a:spcBef>
                <a:spcPts val="50"/>
              </a:spcBef>
              <a:spcAft>
                <a:spcPts val="0"/>
              </a:spcAft>
              <a:buNone/>
            </a:pPr>
            <a:r>
              <a:t/>
            </a:r>
            <a:endParaRPr sz="2000">
              <a:solidFill>
                <a:schemeClr val="dk1"/>
              </a:solidFill>
              <a:latin typeface="Calibri"/>
              <a:ea typeface="Calibri"/>
              <a:cs typeface="Calibri"/>
              <a:sym typeface="Calibri"/>
            </a:endParaRPr>
          </a:p>
          <a:p>
            <a:pPr indent="0" lvl="0" marL="346075" marR="0" rtl="0" algn="ctr">
              <a:spcBef>
                <a:spcPts val="0"/>
              </a:spcBef>
              <a:spcAft>
                <a:spcPts val="0"/>
              </a:spcAft>
              <a:buNone/>
            </a:pPr>
            <a:r>
              <a:rPr lang="uk-UA" sz="2000">
                <a:solidFill>
                  <a:srgbClr val="253B97"/>
                </a:solidFill>
                <a:latin typeface="Calibri"/>
                <a:ea typeface="Calibri"/>
                <a:cs typeface="Calibri"/>
                <a:sym typeface="Calibri"/>
              </a:rPr>
              <a:t>Додаток 3 </a:t>
            </a:r>
            <a:r>
              <a:rPr lang="uk-UA" sz="2000">
                <a:solidFill>
                  <a:schemeClr val="dk1"/>
                </a:solidFill>
                <a:latin typeface="Calibri"/>
                <a:ea typeface="Calibri"/>
                <a:cs typeface="Calibri"/>
                <a:sym typeface="Calibri"/>
              </a:rPr>
              <a:t>- для державного службовця, який займає посаду державної служби категорії «А»</a:t>
            </a:r>
            <a:endParaRPr/>
          </a:p>
          <a:p>
            <a:pPr indent="0" lvl="0" marL="346075" marR="0" rtl="0" algn="ctr">
              <a:spcBef>
                <a:spcPts val="0"/>
              </a:spcBef>
              <a:spcAft>
                <a:spcPts val="0"/>
              </a:spcAft>
              <a:buNone/>
            </a:pPr>
            <a:r>
              <a:rPr lang="uk-UA" sz="2000">
                <a:solidFill>
                  <a:srgbClr val="253B97"/>
                </a:solidFill>
                <a:latin typeface="Calibri"/>
                <a:ea typeface="Calibri"/>
                <a:cs typeface="Calibri"/>
                <a:sym typeface="Calibri"/>
              </a:rPr>
              <a:t>Додаток 8</a:t>
            </a:r>
            <a:r>
              <a:rPr lang="uk-UA" sz="2000">
                <a:solidFill>
                  <a:schemeClr val="dk1"/>
                </a:solidFill>
                <a:latin typeface="Calibri"/>
                <a:ea typeface="Calibri"/>
                <a:cs typeface="Calibri"/>
                <a:sym typeface="Calibri"/>
              </a:rPr>
              <a:t> – для державного службовця, який займає посаду державної служби категорії «Б» або «В».</a:t>
            </a:r>
            <a:endParaRPr/>
          </a:p>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a:p>
            <a:pPr indent="0" lvl="0" marL="12700" marR="6350" rtl="0" algn="ctr">
              <a:spcBef>
                <a:spcPts val="1535"/>
              </a:spcBef>
              <a:spcAft>
                <a:spcPts val="0"/>
              </a:spcAft>
              <a:buNone/>
            </a:pPr>
            <a:r>
              <a:rPr lang="uk-UA" sz="2000">
                <a:solidFill>
                  <a:schemeClr val="dk1"/>
                </a:solidFill>
                <a:latin typeface="Calibri"/>
                <a:ea typeface="Calibri"/>
                <a:cs typeface="Calibri"/>
                <a:sym typeface="Calibri"/>
              </a:rPr>
              <a:t>Індивідуальна програма державного службовця, який займає посаду державної служби категорії “А”,  затверджується особою, яка визначила завдання і ключові показники для такого державного службовця  (пункт 20-1 Порядку проведення оцінювання).</a:t>
            </a:r>
            <a:endParaRPr/>
          </a:p>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a:p>
            <a:pPr indent="0" lvl="0" marL="12700" marR="5080" rtl="0" algn="ctr">
              <a:spcBef>
                <a:spcPts val="1550"/>
              </a:spcBef>
              <a:spcAft>
                <a:spcPts val="0"/>
              </a:spcAft>
              <a:buNone/>
            </a:pPr>
            <a:r>
              <a:rPr lang="uk-UA" sz="2000">
                <a:solidFill>
                  <a:schemeClr val="dk1"/>
                </a:solidFill>
                <a:latin typeface="Calibri"/>
                <a:ea typeface="Calibri"/>
                <a:cs typeface="Calibri"/>
                <a:sym typeface="Calibri"/>
              </a:rPr>
              <a:t>Індивідуальна програма державного службовця, який займає посаду державної служби категорії “Б”  або “В”, погоджується безпосереднім керівником такого державного службовця та затверджується  керівником самостійного структурного підрозділу, в якому він працює (у разі наявності) (пункт 34-1 Порядку  проведення оцінювання).</a:t>
            </a:r>
            <a:endParaRPr/>
          </a:p>
        </p:txBody>
      </p:sp>
      <p:pic>
        <p:nvPicPr>
          <p:cNvPr id="669" name="Google Shape;669;p114"/>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115"/>
          <p:cNvSpPr txBox="1"/>
          <p:nvPr/>
        </p:nvSpPr>
        <p:spPr>
          <a:xfrm>
            <a:off x="3086372" y="88538"/>
            <a:ext cx="5874385" cy="1224915"/>
          </a:xfrm>
          <a:prstGeom prst="rect">
            <a:avLst/>
          </a:prstGeom>
          <a:noFill/>
          <a:ln>
            <a:noFill/>
          </a:ln>
        </p:spPr>
        <p:txBody>
          <a:bodyPr anchorCtr="0" anchor="t" bIns="0" lIns="0" spcFirstLastPara="1" rIns="0" wrap="square" tIns="15875">
            <a:spAutoFit/>
          </a:bodyPr>
          <a:lstStyle/>
          <a:p>
            <a:pPr indent="0" lvl="0" marL="0" marR="77470" rtl="0" algn="ctr">
              <a:lnSpc>
                <a:spcPct val="118846"/>
              </a:lnSpc>
              <a:spcBef>
                <a:spcPts val="0"/>
              </a:spcBef>
              <a:spcAft>
                <a:spcPts val="0"/>
              </a:spcAft>
              <a:buNone/>
            </a:pPr>
            <a:r>
              <a:rPr b="1" lang="uk-UA" sz="1300">
                <a:solidFill>
                  <a:schemeClr val="dk1"/>
                </a:solidFill>
                <a:latin typeface="Times New Roman"/>
                <a:ea typeface="Times New Roman"/>
                <a:cs typeface="Times New Roman"/>
                <a:sym typeface="Times New Roman"/>
              </a:rPr>
              <a:t>ІНДИВІДУАЛЬНА ПРОГРАМА</a:t>
            </a:r>
            <a:endParaRPr sz="1300">
              <a:solidFill>
                <a:schemeClr val="dk1"/>
              </a:solidFill>
              <a:latin typeface="Times New Roman"/>
              <a:ea typeface="Times New Roman"/>
              <a:cs typeface="Times New Roman"/>
              <a:sym typeface="Times New Roman"/>
            </a:endParaRPr>
          </a:p>
          <a:p>
            <a:pPr indent="0" lvl="0" marL="309245" marR="384810" rtl="0" algn="ctr">
              <a:lnSpc>
                <a:spcPct val="117692"/>
              </a:lnSpc>
              <a:spcBef>
                <a:spcPts val="65"/>
              </a:spcBef>
              <a:spcAft>
                <a:spcPts val="0"/>
              </a:spcAft>
              <a:buNone/>
            </a:pPr>
            <a:r>
              <a:rPr b="1" lang="uk-UA" sz="1300">
                <a:solidFill>
                  <a:schemeClr val="dk1"/>
                </a:solidFill>
                <a:latin typeface="Times New Roman"/>
                <a:ea typeface="Times New Roman"/>
                <a:cs typeface="Times New Roman"/>
                <a:sym typeface="Times New Roman"/>
              </a:rPr>
              <a:t>професійного розвитку державного службовця, який займає посаду  державної служби категорії “Б” або “В”, на</a:t>
            </a:r>
            <a:r>
              <a:rPr b="1" lang="uk-UA" sz="1300" u="sng">
                <a:solidFill>
                  <a:schemeClr val="dk1"/>
                </a:solidFill>
                <a:latin typeface="Times New Roman"/>
                <a:ea typeface="Times New Roman"/>
                <a:cs typeface="Times New Roman"/>
                <a:sym typeface="Times New Roman"/>
              </a:rPr>
              <a:t>	</a:t>
            </a:r>
            <a:r>
              <a:rPr b="1" lang="uk-UA" sz="1300">
                <a:solidFill>
                  <a:schemeClr val="dk1"/>
                </a:solidFill>
                <a:latin typeface="Times New Roman"/>
                <a:ea typeface="Times New Roman"/>
                <a:cs typeface="Times New Roman"/>
                <a:sym typeface="Times New Roman"/>
              </a:rPr>
              <a:t>рік</a:t>
            </a:r>
            <a:endParaRPr sz="1300">
              <a:solidFill>
                <a:schemeClr val="dk1"/>
              </a:solidFill>
              <a:latin typeface="Times New Roman"/>
              <a:ea typeface="Times New Roman"/>
              <a:cs typeface="Times New Roman"/>
              <a:sym typeface="Times New Roman"/>
            </a:endParaRPr>
          </a:p>
          <a:p>
            <a:pPr indent="0" lvl="0" marL="0" marR="0" rtl="0" algn="l">
              <a:lnSpc>
                <a:spcPct val="100000"/>
              </a:lnSpc>
              <a:spcBef>
                <a:spcPts val="40"/>
              </a:spcBef>
              <a:spcAft>
                <a:spcPts val="0"/>
              </a:spcAft>
              <a:buNone/>
            </a:pPr>
            <a:r>
              <a:t/>
            </a:r>
            <a:endParaRPr sz="1400">
              <a:solidFill>
                <a:schemeClr val="dk1"/>
              </a:solidFill>
              <a:latin typeface="Times New Roman"/>
              <a:ea typeface="Times New Roman"/>
              <a:cs typeface="Times New Roman"/>
              <a:sym typeface="Times New Roman"/>
            </a:endParaRPr>
          </a:p>
          <a:p>
            <a:pPr indent="0" lvl="0" marL="0" marR="12700" rtl="0" algn="ctr">
              <a:lnSpc>
                <a:spcPct val="100000"/>
              </a:lnSpc>
              <a:spcBef>
                <a:spcPts val="0"/>
              </a:spcBef>
              <a:spcAft>
                <a:spcPts val="0"/>
              </a:spcAft>
              <a:buNone/>
            </a:pPr>
            <a:r>
              <a:rPr lang="uk-UA" sz="1150">
                <a:solidFill>
                  <a:schemeClr val="dk1"/>
                </a:solidFill>
                <a:latin typeface="Times New Roman"/>
                <a:ea typeface="Times New Roman"/>
                <a:cs typeface="Times New Roman"/>
                <a:sym typeface="Times New Roman"/>
              </a:rPr>
              <a:t>Найменування державного органу </a:t>
            </a:r>
            <a:r>
              <a:rPr lang="uk-UA" sz="1150" u="sng">
                <a:solidFill>
                  <a:schemeClr val="dk1"/>
                </a:solidFill>
                <a:latin typeface="Times New Roman"/>
                <a:ea typeface="Times New Roman"/>
                <a:cs typeface="Times New Roman"/>
                <a:sym typeface="Times New Roman"/>
              </a:rPr>
              <a:t> 	</a:t>
            </a:r>
            <a:endParaRPr sz="1150">
              <a:solidFill>
                <a:schemeClr val="dk1"/>
              </a:solidFill>
              <a:latin typeface="Times New Roman"/>
              <a:ea typeface="Times New Roman"/>
              <a:cs typeface="Times New Roman"/>
              <a:sym typeface="Times New Roman"/>
            </a:endParaRPr>
          </a:p>
          <a:p>
            <a:pPr indent="0" lvl="0" marL="0" marR="0" rtl="0" algn="ctr">
              <a:lnSpc>
                <a:spcPct val="100000"/>
              </a:lnSpc>
              <a:spcBef>
                <a:spcPts val="335"/>
              </a:spcBef>
              <a:spcAft>
                <a:spcPts val="0"/>
              </a:spcAft>
              <a:buNone/>
            </a:pPr>
            <a:r>
              <a:rPr lang="uk-UA" sz="1150">
                <a:solidFill>
                  <a:schemeClr val="dk1"/>
                </a:solidFill>
                <a:latin typeface="Times New Roman"/>
                <a:ea typeface="Times New Roman"/>
                <a:cs typeface="Times New Roman"/>
                <a:sym typeface="Times New Roman"/>
              </a:rPr>
              <a:t>Власне ім’я та прізвище </a:t>
            </a:r>
            <a:r>
              <a:rPr lang="uk-UA" sz="1150" u="sng">
                <a:solidFill>
                  <a:schemeClr val="dk1"/>
                </a:solidFill>
                <a:latin typeface="Times New Roman"/>
                <a:ea typeface="Times New Roman"/>
                <a:cs typeface="Times New Roman"/>
                <a:sym typeface="Times New Roman"/>
              </a:rPr>
              <a:t> 	</a:t>
            </a:r>
            <a:endParaRPr sz="1150">
              <a:solidFill>
                <a:schemeClr val="dk1"/>
              </a:solidFill>
              <a:latin typeface="Times New Roman"/>
              <a:ea typeface="Times New Roman"/>
              <a:cs typeface="Times New Roman"/>
              <a:sym typeface="Times New Roman"/>
            </a:endParaRPr>
          </a:p>
        </p:txBody>
      </p:sp>
      <p:sp>
        <p:nvSpPr>
          <p:cNvPr id="675" name="Google Shape;675;p115"/>
          <p:cNvSpPr txBox="1"/>
          <p:nvPr/>
        </p:nvSpPr>
        <p:spPr>
          <a:xfrm>
            <a:off x="3086371" y="1284736"/>
            <a:ext cx="3649345" cy="467995"/>
          </a:xfrm>
          <a:prstGeom prst="rect">
            <a:avLst/>
          </a:prstGeom>
          <a:noFill/>
          <a:ln>
            <a:noFill/>
          </a:ln>
        </p:spPr>
        <p:txBody>
          <a:bodyPr anchorCtr="0" anchor="t" bIns="0" lIns="0" spcFirstLastPara="1" rIns="0" wrap="square" tIns="58400">
            <a:spAutoFit/>
          </a:bodyPr>
          <a:lstStyle/>
          <a:p>
            <a:pPr indent="0" lvl="0" marL="12700" marR="0" rtl="0" algn="l">
              <a:lnSpc>
                <a:spcPct val="100000"/>
              </a:lnSpc>
              <a:spcBef>
                <a:spcPts val="0"/>
              </a:spcBef>
              <a:spcAft>
                <a:spcPts val="0"/>
              </a:spcAft>
              <a:buNone/>
            </a:pPr>
            <a:r>
              <a:rPr lang="uk-UA" sz="1150">
                <a:solidFill>
                  <a:schemeClr val="dk1"/>
                </a:solidFill>
                <a:latin typeface="Times New Roman"/>
                <a:ea typeface="Times New Roman"/>
                <a:cs typeface="Times New Roman"/>
                <a:sym typeface="Times New Roman"/>
              </a:rPr>
              <a:t>Найменування посади </a:t>
            </a:r>
            <a:r>
              <a:rPr lang="uk-UA" sz="1150" u="sng">
                <a:solidFill>
                  <a:schemeClr val="dk1"/>
                </a:solidFill>
                <a:latin typeface="Times New Roman"/>
                <a:ea typeface="Times New Roman"/>
                <a:cs typeface="Times New Roman"/>
                <a:sym typeface="Times New Roman"/>
              </a:rPr>
              <a:t> 	</a:t>
            </a:r>
            <a:endParaRPr sz="1150">
              <a:solidFill>
                <a:schemeClr val="dk1"/>
              </a:solidFill>
              <a:latin typeface="Times New Roman"/>
              <a:ea typeface="Times New Roman"/>
              <a:cs typeface="Times New Roman"/>
              <a:sym typeface="Times New Roman"/>
            </a:endParaRPr>
          </a:p>
          <a:p>
            <a:pPr indent="0" lvl="0" marL="12700" marR="0" rtl="0" algn="l">
              <a:lnSpc>
                <a:spcPct val="100000"/>
              </a:lnSpc>
              <a:spcBef>
                <a:spcPts val="360"/>
              </a:spcBef>
              <a:spcAft>
                <a:spcPts val="0"/>
              </a:spcAft>
              <a:buNone/>
            </a:pPr>
            <a:r>
              <a:rPr lang="uk-UA" sz="1150">
                <a:solidFill>
                  <a:schemeClr val="dk1"/>
                </a:solidFill>
                <a:latin typeface="Times New Roman"/>
                <a:ea typeface="Times New Roman"/>
                <a:cs typeface="Times New Roman"/>
                <a:sym typeface="Times New Roman"/>
              </a:rPr>
              <a:t>Найменування структурного підрозділу**</a:t>
            </a:r>
            <a:endParaRPr sz="1150">
              <a:solidFill>
                <a:schemeClr val="dk1"/>
              </a:solidFill>
              <a:latin typeface="Times New Roman"/>
              <a:ea typeface="Times New Roman"/>
              <a:cs typeface="Times New Roman"/>
              <a:sym typeface="Times New Roman"/>
            </a:endParaRPr>
          </a:p>
        </p:txBody>
      </p:sp>
      <p:sp>
        <p:nvSpPr>
          <p:cNvPr id="676" name="Google Shape;676;p115"/>
          <p:cNvSpPr/>
          <p:nvPr/>
        </p:nvSpPr>
        <p:spPr>
          <a:xfrm>
            <a:off x="3099071" y="1898873"/>
            <a:ext cx="5810250" cy="0"/>
          </a:xfrm>
          <a:custGeom>
            <a:rect b="b" l="l" r="r" t="t"/>
            <a:pathLst>
              <a:path extrusionOk="0" h="120000" w="5810250">
                <a:moveTo>
                  <a:pt x="0" y="0"/>
                </a:moveTo>
                <a:lnTo>
                  <a:pt x="5809858"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7" name="Google Shape;677;p115"/>
          <p:cNvSpPr txBox="1"/>
          <p:nvPr/>
        </p:nvSpPr>
        <p:spPr>
          <a:xfrm>
            <a:off x="3086369" y="1930332"/>
            <a:ext cx="5822315" cy="200025"/>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None/>
            </a:pPr>
            <a:r>
              <a:rPr lang="uk-UA" sz="1150">
                <a:solidFill>
                  <a:schemeClr val="dk1"/>
                </a:solidFill>
                <a:latin typeface="Times New Roman"/>
                <a:ea typeface="Times New Roman"/>
                <a:cs typeface="Times New Roman"/>
                <a:sym typeface="Times New Roman"/>
              </a:rPr>
              <a:t>Найменування самостійного структурного підрозділу** </a:t>
            </a:r>
            <a:r>
              <a:rPr lang="uk-UA" sz="1150" u="sng">
                <a:solidFill>
                  <a:schemeClr val="dk1"/>
                </a:solidFill>
                <a:latin typeface="Times New Roman"/>
                <a:ea typeface="Times New Roman"/>
                <a:cs typeface="Times New Roman"/>
                <a:sym typeface="Times New Roman"/>
              </a:rPr>
              <a:t> 	</a:t>
            </a:r>
            <a:endParaRPr sz="1150">
              <a:solidFill>
                <a:schemeClr val="dk1"/>
              </a:solidFill>
              <a:latin typeface="Times New Roman"/>
              <a:ea typeface="Times New Roman"/>
              <a:cs typeface="Times New Roman"/>
              <a:sym typeface="Times New Roman"/>
            </a:endParaRPr>
          </a:p>
        </p:txBody>
      </p:sp>
      <p:graphicFrame>
        <p:nvGraphicFramePr>
          <p:cNvPr id="678" name="Google Shape;678;p115"/>
          <p:cNvGraphicFramePr/>
          <p:nvPr/>
        </p:nvGraphicFramePr>
        <p:xfrm>
          <a:off x="3064907" y="2254557"/>
          <a:ext cx="3000000" cy="3000000"/>
        </p:xfrm>
        <a:graphic>
          <a:graphicData uri="http://schemas.openxmlformats.org/drawingml/2006/table">
            <a:tbl>
              <a:tblPr bandRow="1" firstRow="1">
                <a:noFill/>
                <a:tableStyleId>{DC76F1D8-74D1-4755-8A33-39F313CC0C0A}</a:tableStyleId>
              </a:tblPr>
              <a:tblGrid>
                <a:gridCol w="1333500"/>
                <a:gridCol w="2679075"/>
                <a:gridCol w="1821825"/>
              </a:tblGrid>
              <a:tr h="860425">
                <a:tc>
                  <a:txBody>
                    <a:bodyPr/>
                    <a:lstStyle/>
                    <a:p>
                      <a:pPr indent="0" lvl="0" marL="0" marR="0" rtl="0" algn="l">
                        <a:lnSpc>
                          <a:spcPct val="100000"/>
                        </a:lnSpc>
                        <a:spcBef>
                          <a:spcPts val="0"/>
                        </a:spcBef>
                        <a:spcAft>
                          <a:spcPts val="0"/>
                        </a:spcAft>
                        <a:buNone/>
                      </a:pPr>
                      <a:r>
                        <a:t/>
                      </a:r>
                      <a:endParaRPr sz="1500" u="none" cap="none" strike="noStrike">
                        <a:latin typeface="Times New Roman"/>
                        <a:ea typeface="Times New Roman"/>
                        <a:cs typeface="Times New Roman"/>
                        <a:sym typeface="Times New Roman"/>
                      </a:endParaRPr>
                    </a:p>
                    <a:p>
                      <a:pPr indent="-635" lvl="0" marL="74930" marR="65405" rtl="0" algn="ctr">
                        <a:lnSpc>
                          <a:spcPct val="90400"/>
                        </a:lnSpc>
                        <a:spcBef>
                          <a:spcPts val="0"/>
                        </a:spcBef>
                        <a:spcAft>
                          <a:spcPts val="0"/>
                        </a:spcAft>
                        <a:buNone/>
                      </a:pPr>
                      <a:r>
                        <a:rPr lang="uk-UA" sz="1150" u="none" cap="none" strike="noStrike">
                          <a:latin typeface="Times New Roman"/>
                          <a:ea typeface="Times New Roman"/>
                          <a:cs typeface="Times New Roman"/>
                          <a:sym typeface="Times New Roman"/>
                        </a:rPr>
                        <a:t>Найменування  професійної  компетентності***</a:t>
                      </a:r>
                      <a:endParaRPr sz="1150" u="none" cap="none" strike="noStrike">
                        <a:latin typeface="Times New Roman"/>
                        <a:ea typeface="Times New Roman"/>
                        <a:cs typeface="Times New Roman"/>
                        <a:sym typeface="Times New Roman"/>
                      </a:endParaRPr>
                    </a:p>
                  </a:txBody>
                  <a:tcPr marT="3175" marB="0" marR="0" marL="0">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5240" marR="0" rtl="0" algn="ctr">
                        <a:lnSpc>
                          <a:spcPct val="114782"/>
                        </a:lnSpc>
                        <a:spcBef>
                          <a:spcPts val="0"/>
                        </a:spcBef>
                        <a:spcAft>
                          <a:spcPts val="0"/>
                        </a:spcAft>
                        <a:buNone/>
                      </a:pPr>
                      <a:r>
                        <a:rPr lang="uk-UA" sz="1150" u="none" cap="none" strike="noStrike">
                          <a:latin typeface="Times New Roman"/>
                          <a:ea typeface="Times New Roman"/>
                          <a:cs typeface="Times New Roman"/>
                          <a:sym typeface="Times New Roman"/>
                        </a:rPr>
                        <a:t>Види професійного навчання</a:t>
                      </a:r>
                      <a:endParaRPr sz="1150" u="none" cap="none" strike="noStrike">
                        <a:latin typeface="Times New Roman"/>
                        <a:ea typeface="Times New Roman"/>
                        <a:cs typeface="Times New Roman"/>
                        <a:sym typeface="Times New Roman"/>
                      </a:endParaRPr>
                    </a:p>
                    <a:p>
                      <a:pPr indent="0" lvl="0" marL="118745" marR="90805" rtl="0" algn="ctr">
                        <a:lnSpc>
                          <a:spcPct val="90700"/>
                        </a:lnSpc>
                        <a:spcBef>
                          <a:spcPts val="50"/>
                        </a:spcBef>
                        <a:spcAft>
                          <a:spcPts val="0"/>
                        </a:spcAft>
                        <a:buNone/>
                      </a:pPr>
                      <a:r>
                        <a:rPr lang="uk-UA" sz="1150" u="none" cap="none" strike="noStrike">
                          <a:latin typeface="Times New Roman"/>
                          <a:ea typeface="Times New Roman"/>
                          <a:cs typeface="Times New Roman"/>
                          <a:sym typeface="Times New Roman"/>
                        </a:rPr>
                        <a:t>(підготовка, підвищення кваліфікації за  професійними (сертифікатними) та/або  короткостроковими програмами,  стажування, самоосвіта)</a:t>
                      </a:r>
                      <a:endParaRPr sz="1150" u="none" cap="none" strike="noStrike">
                        <a:latin typeface="Times New Roman"/>
                        <a:ea typeface="Times New Roman"/>
                        <a:cs typeface="Times New Roman"/>
                        <a:sym typeface="Times New Roman"/>
                      </a:endParaRPr>
                    </a:p>
                  </a:txBody>
                  <a:tcPr marT="457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1200" u="none" cap="none" strike="noStrike">
                        <a:latin typeface="Times New Roman"/>
                        <a:ea typeface="Times New Roman"/>
                        <a:cs typeface="Times New Roman"/>
                        <a:sym typeface="Times New Roman"/>
                      </a:endParaRPr>
                    </a:p>
                    <a:p>
                      <a:pPr indent="249554" lvl="0" marL="8255" marR="17780" rtl="0" algn="l">
                        <a:lnSpc>
                          <a:spcPct val="109565"/>
                        </a:lnSpc>
                        <a:spcBef>
                          <a:spcPts val="1000"/>
                        </a:spcBef>
                        <a:spcAft>
                          <a:spcPts val="0"/>
                        </a:spcAft>
                        <a:buNone/>
                      </a:pPr>
                      <a:r>
                        <a:rPr lang="uk-UA" sz="1150" u="none" cap="none" strike="noStrike">
                          <a:latin typeface="Times New Roman"/>
                          <a:ea typeface="Times New Roman"/>
                          <a:cs typeface="Times New Roman"/>
                          <a:sym typeface="Times New Roman"/>
                        </a:rPr>
                        <a:t>Орієнтовні напрями/  теми професійного навчання</a:t>
                      </a:r>
                      <a:endParaRPr sz="1150" u="none" cap="none" strike="noStrike">
                        <a:latin typeface="Times New Roman"/>
                        <a:ea typeface="Times New Roman"/>
                        <a:cs typeface="Times New Roman"/>
                        <a:sym typeface="Times New Roman"/>
                      </a:endParaRPr>
                    </a:p>
                  </a:txBody>
                  <a:tcPr marT="0" marB="0" marR="0" marL="0">
                    <a:lnL cap="flat" cmpd="sng" w="9525">
                      <a:solidFill>
                        <a:srgbClr val="000000"/>
                      </a:solidFill>
                      <a:prstDash val="solid"/>
                      <a:round/>
                      <a:headEnd len="sm" w="sm" type="none"/>
                      <a:tailEnd len="sm" w="sm" type="none"/>
                    </a:lnL>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679" name="Google Shape;679;p115"/>
          <p:cNvSpPr/>
          <p:nvPr/>
        </p:nvSpPr>
        <p:spPr>
          <a:xfrm>
            <a:off x="3183980" y="3535843"/>
            <a:ext cx="1888489" cy="0"/>
          </a:xfrm>
          <a:custGeom>
            <a:rect b="b" l="l" r="r" t="t"/>
            <a:pathLst>
              <a:path extrusionOk="0" h="120000" w="1888489">
                <a:moveTo>
                  <a:pt x="0" y="0"/>
                </a:moveTo>
                <a:lnTo>
                  <a:pt x="188802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0" name="Google Shape;680;p115"/>
          <p:cNvSpPr txBox="1"/>
          <p:nvPr/>
        </p:nvSpPr>
        <p:spPr>
          <a:xfrm>
            <a:off x="3496550" y="3509205"/>
            <a:ext cx="1261745" cy="302895"/>
          </a:xfrm>
          <a:prstGeom prst="rect">
            <a:avLst/>
          </a:prstGeom>
          <a:noFill/>
          <a:ln>
            <a:noFill/>
          </a:ln>
        </p:spPr>
        <p:txBody>
          <a:bodyPr anchorCtr="0" anchor="t" bIns="0" lIns="0" spcFirstLastPara="1" rIns="0" wrap="square" tIns="29825">
            <a:spAutoFit/>
          </a:bodyPr>
          <a:lstStyle/>
          <a:p>
            <a:pPr indent="34290" lvl="0" marL="12700" marR="5080" rtl="0" algn="l">
              <a:lnSpc>
                <a:spcPct val="108421"/>
              </a:lnSpc>
              <a:spcBef>
                <a:spcPts val="0"/>
              </a:spcBef>
              <a:spcAft>
                <a:spcPts val="0"/>
              </a:spcAft>
              <a:buNone/>
            </a:pPr>
            <a:r>
              <a:rPr lang="uk-UA" sz="950">
                <a:solidFill>
                  <a:schemeClr val="dk1"/>
                </a:solidFill>
                <a:latin typeface="Times New Roman"/>
                <a:ea typeface="Times New Roman"/>
                <a:cs typeface="Times New Roman"/>
                <a:sym typeface="Times New Roman"/>
              </a:rPr>
              <a:t>(найменування посади  державного службовця)</a:t>
            </a:r>
            <a:endParaRPr sz="950">
              <a:solidFill>
                <a:schemeClr val="dk1"/>
              </a:solidFill>
              <a:latin typeface="Times New Roman"/>
              <a:ea typeface="Times New Roman"/>
              <a:cs typeface="Times New Roman"/>
              <a:sym typeface="Times New Roman"/>
            </a:endParaRPr>
          </a:p>
        </p:txBody>
      </p:sp>
      <p:sp>
        <p:nvSpPr>
          <p:cNvPr id="681" name="Google Shape;681;p115"/>
          <p:cNvSpPr/>
          <p:nvPr/>
        </p:nvSpPr>
        <p:spPr>
          <a:xfrm>
            <a:off x="5339503" y="3535843"/>
            <a:ext cx="581660" cy="0"/>
          </a:xfrm>
          <a:custGeom>
            <a:rect b="b" l="l" r="r" t="t"/>
            <a:pathLst>
              <a:path extrusionOk="0" h="120000" w="581660">
                <a:moveTo>
                  <a:pt x="0" y="0"/>
                </a:moveTo>
                <a:lnTo>
                  <a:pt x="58108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2" name="Google Shape;682;p115"/>
          <p:cNvSpPr txBox="1"/>
          <p:nvPr/>
        </p:nvSpPr>
        <p:spPr>
          <a:xfrm>
            <a:off x="5405217" y="3509205"/>
            <a:ext cx="452120" cy="172085"/>
          </a:xfrm>
          <a:prstGeom prst="rect">
            <a:avLst/>
          </a:prstGeom>
          <a:noFill/>
          <a:ln>
            <a:noFill/>
          </a:ln>
        </p:spPr>
        <p:txBody>
          <a:bodyPr anchorCtr="0" anchor="t" bIns="0" lIns="0" spcFirstLastPara="1" rIns="0" wrap="square" tIns="13950">
            <a:spAutoFit/>
          </a:bodyPr>
          <a:lstStyle/>
          <a:p>
            <a:pPr indent="0" lvl="0" marL="12700" marR="0" rtl="0" algn="l">
              <a:lnSpc>
                <a:spcPct val="100000"/>
              </a:lnSpc>
              <a:spcBef>
                <a:spcPts val="0"/>
              </a:spcBef>
              <a:spcAft>
                <a:spcPts val="0"/>
              </a:spcAft>
              <a:buNone/>
            </a:pPr>
            <a:r>
              <a:rPr lang="uk-UA" sz="950">
                <a:solidFill>
                  <a:schemeClr val="dk1"/>
                </a:solidFill>
                <a:latin typeface="Times New Roman"/>
                <a:ea typeface="Times New Roman"/>
                <a:cs typeface="Times New Roman"/>
                <a:sym typeface="Times New Roman"/>
              </a:rPr>
              <a:t>(підпис)</a:t>
            </a:r>
            <a:endParaRPr sz="950">
              <a:solidFill>
                <a:schemeClr val="dk1"/>
              </a:solidFill>
              <a:latin typeface="Times New Roman"/>
              <a:ea typeface="Times New Roman"/>
              <a:cs typeface="Times New Roman"/>
              <a:sym typeface="Times New Roman"/>
            </a:endParaRPr>
          </a:p>
        </p:txBody>
      </p:sp>
      <p:sp>
        <p:nvSpPr>
          <p:cNvPr id="683" name="Google Shape;683;p115"/>
          <p:cNvSpPr/>
          <p:nvPr/>
        </p:nvSpPr>
        <p:spPr>
          <a:xfrm>
            <a:off x="6181964" y="3535843"/>
            <a:ext cx="1743075" cy="0"/>
          </a:xfrm>
          <a:custGeom>
            <a:rect b="b" l="l" r="r" t="t"/>
            <a:pathLst>
              <a:path extrusionOk="0" h="120000" w="1743075">
                <a:moveTo>
                  <a:pt x="0" y="0"/>
                </a:moveTo>
                <a:lnTo>
                  <a:pt x="1742521"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4" name="Google Shape;684;p115"/>
          <p:cNvSpPr txBox="1"/>
          <p:nvPr/>
        </p:nvSpPr>
        <p:spPr>
          <a:xfrm>
            <a:off x="6389983" y="3509205"/>
            <a:ext cx="1332865" cy="172085"/>
          </a:xfrm>
          <a:prstGeom prst="rect">
            <a:avLst/>
          </a:prstGeom>
          <a:noFill/>
          <a:ln>
            <a:noFill/>
          </a:ln>
        </p:spPr>
        <p:txBody>
          <a:bodyPr anchorCtr="0" anchor="t" bIns="0" lIns="0" spcFirstLastPara="1" rIns="0" wrap="square" tIns="13950">
            <a:spAutoFit/>
          </a:bodyPr>
          <a:lstStyle/>
          <a:p>
            <a:pPr indent="0" lvl="0" marL="12700" marR="0" rtl="0" algn="l">
              <a:lnSpc>
                <a:spcPct val="100000"/>
              </a:lnSpc>
              <a:spcBef>
                <a:spcPts val="0"/>
              </a:spcBef>
              <a:spcAft>
                <a:spcPts val="0"/>
              </a:spcAft>
              <a:buNone/>
            </a:pPr>
            <a:r>
              <a:rPr lang="uk-UA" sz="950">
                <a:solidFill>
                  <a:schemeClr val="dk1"/>
                </a:solidFill>
                <a:latin typeface="Times New Roman"/>
                <a:ea typeface="Times New Roman"/>
                <a:cs typeface="Times New Roman"/>
                <a:sym typeface="Times New Roman"/>
              </a:rPr>
              <a:t>(власне ім’я та прізвище)</a:t>
            </a:r>
            <a:endParaRPr sz="950">
              <a:solidFill>
                <a:schemeClr val="dk1"/>
              </a:solidFill>
              <a:latin typeface="Times New Roman"/>
              <a:ea typeface="Times New Roman"/>
              <a:cs typeface="Times New Roman"/>
              <a:sym typeface="Times New Roman"/>
            </a:endParaRPr>
          </a:p>
        </p:txBody>
      </p:sp>
      <p:sp>
        <p:nvSpPr>
          <p:cNvPr id="685" name="Google Shape;685;p115"/>
          <p:cNvSpPr/>
          <p:nvPr/>
        </p:nvSpPr>
        <p:spPr>
          <a:xfrm>
            <a:off x="8177757" y="3535843"/>
            <a:ext cx="508634" cy="0"/>
          </a:xfrm>
          <a:custGeom>
            <a:rect b="b" l="l" r="r" t="t"/>
            <a:pathLst>
              <a:path extrusionOk="0" h="120000" w="508634">
                <a:moveTo>
                  <a:pt x="0" y="0"/>
                </a:moveTo>
                <a:lnTo>
                  <a:pt x="508235"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6" name="Google Shape;686;p115"/>
          <p:cNvSpPr txBox="1"/>
          <p:nvPr/>
        </p:nvSpPr>
        <p:spPr>
          <a:xfrm>
            <a:off x="8269608" y="3509205"/>
            <a:ext cx="330200" cy="172085"/>
          </a:xfrm>
          <a:prstGeom prst="rect">
            <a:avLst/>
          </a:prstGeom>
          <a:noFill/>
          <a:ln>
            <a:noFill/>
          </a:ln>
        </p:spPr>
        <p:txBody>
          <a:bodyPr anchorCtr="0" anchor="t" bIns="0" lIns="0" spcFirstLastPara="1" rIns="0" wrap="square" tIns="13950">
            <a:spAutoFit/>
          </a:bodyPr>
          <a:lstStyle/>
          <a:p>
            <a:pPr indent="0" lvl="0" marL="12700" marR="0" rtl="0" algn="l">
              <a:lnSpc>
                <a:spcPct val="100000"/>
              </a:lnSpc>
              <a:spcBef>
                <a:spcPts val="0"/>
              </a:spcBef>
              <a:spcAft>
                <a:spcPts val="0"/>
              </a:spcAft>
              <a:buNone/>
            </a:pPr>
            <a:r>
              <a:rPr lang="uk-UA" sz="950">
                <a:solidFill>
                  <a:schemeClr val="dk1"/>
                </a:solidFill>
                <a:latin typeface="Times New Roman"/>
                <a:ea typeface="Times New Roman"/>
                <a:cs typeface="Times New Roman"/>
                <a:sym typeface="Times New Roman"/>
              </a:rPr>
              <a:t>(дата)</a:t>
            </a:r>
            <a:endParaRPr sz="950">
              <a:solidFill>
                <a:schemeClr val="dk1"/>
              </a:solidFill>
              <a:latin typeface="Times New Roman"/>
              <a:ea typeface="Times New Roman"/>
              <a:cs typeface="Times New Roman"/>
              <a:sym typeface="Times New Roman"/>
            </a:endParaRPr>
          </a:p>
        </p:txBody>
      </p:sp>
      <p:sp>
        <p:nvSpPr>
          <p:cNvPr id="687" name="Google Shape;687;p115"/>
          <p:cNvSpPr/>
          <p:nvPr/>
        </p:nvSpPr>
        <p:spPr>
          <a:xfrm>
            <a:off x="3183980" y="4081949"/>
            <a:ext cx="1887855" cy="0"/>
          </a:xfrm>
          <a:custGeom>
            <a:rect b="b" l="l" r="r" t="t"/>
            <a:pathLst>
              <a:path extrusionOk="0" h="120000" w="1887854">
                <a:moveTo>
                  <a:pt x="0" y="0"/>
                </a:moveTo>
                <a:lnTo>
                  <a:pt x="188773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8" name="Google Shape;688;p115"/>
          <p:cNvSpPr txBox="1"/>
          <p:nvPr/>
        </p:nvSpPr>
        <p:spPr>
          <a:xfrm>
            <a:off x="3394903" y="4055554"/>
            <a:ext cx="1464945" cy="302895"/>
          </a:xfrm>
          <a:prstGeom prst="rect">
            <a:avLst/>
          </a:prstGeom>
          <a:noFill/>
          <a:ln>
            <a:noFill/>
          </a:ln>
        </p:spPr>
        <p:txBody>
          <a:bodyPr anchorCtr="0" anchor="t" bIns="0" lIns="0" spcFirstLastPara="1" rIns="0" wrap="square" tIns="29825">
            <a:spAutoFit/>
          </a:bodyPr>
          <a:lstStyle/>
          <a:p>
            <a:pPr indent="135890" lvl="0" marL="12700" marR="5080" rtl="0" algn="l">
              <a:lnSpc>
                <a:spcPct val="108421"/>
              </a:lnSpc>
              <a:spcBef>
                <a:spcPts val="0"/>
              </a:spcBef>
              <a:spcAft>
                <a:spcPts val="0"/>
              </a:spcAft>
              <a:buNone/>
            </a:pPr>
            <a:r>
              <a:rPr lang="uk-UA" sz="950">
                <a:solidFill>
                  <a:schemeClr val="dk1"/>
                </a:solidFill>
                <a:latin typeface="Times New Roman"/>
                <a:ea typeface="Times New Roman"/>
                <a:cs typeface="Times New Roman"/>
                <a:sym typeface="Times New Roman"/>
              </a:rPr>
              <a:t>(найменування посади  безпосереднього керівника)</a:t>
            </a:r>
            <a:endParaRPr sz="950">
              <a:solidFill>
                <a:schemeClr val="dk1"/>
              </a:solidFill>
              <a:latin typeface="Times New Roman"/>
              <a:ea typeface="Times New Roman"/>
              <a:cs typeface="Times New Roman"/>
              <a:sym typeface="Times New Roman"/>
            </a:endParaRPr>
          </a:p>
        </p:txBody>
      </p:sp>
      <p:sp>
        <p:nvSpPr>
          <p:cNvPr id="689" name="Google Shape;689;p115"/>
          <p:cNvSpPr/>
          <p:nvPr/>
        </p:nvSpPr>
        <p:spPr>
          <a:xfrm>
            <a:off x="5339503" y="4081949"/>
            <a:ext cx="581025" cy="0"/>
          </a:xfrm>
          <a:custGeom>
            <a:rect b="b" l="l" r="r" t="t"/>
            <a:pathLst>
              <a:path extrusionOk="0" h="120000" w="581025">
                <a:moveTo>
                  <a:pt x="0" y="0"/>
                </a:moveTo>
                <a:lnTo>
                  <a:pt x="58084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0" name="Google Shape;690;p115"/>
          <p:cNvSpPr txBox="1"/>
          <p:nvPr/>
        </p:nvSpPr>
        <p:spPr>
          <a:xfrm>
            <a:off x="5405217" y="4055554"/>
            <a:ext cx="452120" cy="172085"/>
          </a:xfrm>
          <a:prstGeom prst="rect">
            <a:avLst/>
          </a:prstGeom>
          <a:noFill/>
          <a:ln>
            <a:noFill/>
          </a:ln>
        </p:spPr>
        <p:txBody>
          <a:bodyPr anchorCtr="0" anchor="t" bIns="0" lIns="0" spcFirstLastPara="1" rIns="0" wrap="square" tIns="13950">
            <a:spAutoFit/>
          </a:bodyPr>
          <a:lstStyle/>
          <a:p>
            <a:pPr indent="0" lvl="0" marL="12700" marR="0" rtl="0" algn="l">
              <a:lnSpc>
                <a:spcPct val="100000"/>
              </a:lnSpc>
              <a:spcBef>
                <a:spcPts val="0"/>
              </a:spcBef>
              <a:spcAft>
                <a:spcPts val="0"/>
              </a:spcAft>
              <a:buNone/>
            </a:pPr>
            <a:r>
              <a:rPr lang="uk-UA" sz="950">
                <a:solidFill>
                  <a:schemeClr val="dk1"/>
                </a:solidFill>
                <a:latin typeface="Times New Roman"/>
                <a:ea typeface="Times New Roman"/>
                <a:cs typeface="Times New Roman"/>
                <a:sym typeface="Times New Roman"/>
              </a:rPr>
              <a:t>(підпис)</a:t>
            </a:r>
            <a:endParaRPr sz="950">
              <a:solidFill>
                <a:schemeClr val="dk1"/>
              </a:solidFill>
              <a:latin typeface="Times New Roman"/>
              <a:ea typeface="Times New Roman"/>
              <a:cs typeface="Times New Roman"/>
              <a:sym typeface="Times New Roman"/>
            </a:endParaRPr>
          </a:p>
        </p:txBody>
      </p:sp>
      <p:sp>
        <p:nvSpPr>
          <p:cNvPr id="691" name="Google Shape;691;p115"/>
          <p:cNvSpPr/>
          <p:nvPr/>
        </p:nvSpPr>
        <p:spPr>
          <a:xfrm>
            <a:off x="6181964" y="4081949"/>
            <a:ext cx="1743075" cy="0"/>
          </a:xfrm>
          <a:custGeom>
            <a:rect b="b" l="l" r="r" t="t"/>
            <a:pathLst>
              <a:path extrusionOk="0" h="120000" w="1743075">
                <a:moveTo>
                  <a:pt x="0" y="0"/>
                </a:moveTo>
                <a:lnTo>
                  <a:pt x="1742521"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2" name="Google Shape;692;p115"/>
          <p:cNvSpPr txBox="1"/>
          <p:nvPr/>
        </p:nvSpPr>
        <p:spPr>
          <a:xfrm>
            <a:off x="6389983" y="4055554"/>
            <a:ext cx="1332865" cy="172085"/>
          </a:xfrm>
          <a:prstGeom prst="rect">
            <a:avLst/>
          </a:prstGeom>
          <a:noFill/>
          <a:ln>
            <a:noFill/>
          </a:ln>
        </p:spPr>
        <p:txBody>
          <a:bodyPr anchorCtr="0" anchor="t" bIns="0" lIns="0" spcFirstLastPara="1" rIns="0" wrap="square" tIns="13950">
            <a:spAutoFit/>
          </a:bodyPr>
          <a:lstStyle/>
          <a:p>
            <a:pPr indent="0" lvl="0" marL="12700" marR="0" rtl="0" algn="l">
              <a:lnSpc>
                <a:spcPct val="100000"/>
              </a:lnSpc>
              <a:spcBef>
                <a:spcPts val="0"/>
              </a:spcBef>
              <a:spcAft>
                <a:spcPts val="0"/>
              </a:spcAft>
              <a:buNone/>
            </a:pPr>
            <a:r>
              <a:rPr lang="uk-UA" sz="950">
                <a:solidFill>
                  <a:schemeClr val="dk1"/>
                </a:solidFill>
                <a:latin typeface="Times New Roman"/>
                <a:ea typeface="Times New Roman"/>
                <a:cs typeface="Times New Roman"/>
                <a:sym typeface="Times New Roman"/>
              </a:rPr>
              <a:t>(власне ім’я та прізвище)</a:t>
            </a:r>
            <a:endParaRPr sz="950">
              <a:solidFill>
                <a:schemeClr val="dk1"/>
              </a:solidFill>
              <a:latin typeface="Times New Roman"/>
              <a:ea typeface="Times New Roman"/>
              <a:cs typeface="Times New Roman"/>
              <a:sym typeface="Times New Roman"/>
            </a:endParaRPr>
          </a:p>
        </p:txBody>
      </p:sp>
      <p:sp>
        <p:nvSpPr>
          <p:cNvPr id="693" name="Google Shape;693;p115"/>
          <p:cNvSpPr/>
          <p:nvPr/>
        </p:nvSpPr>
        <p:spPr>
          <a:xfrm>
            <a:off x="8215511" y="4081949"/>
            <a:ext cx="436245" cy="0"/>
          </a:xfrm>
          <a:custGeom>
            <a:rect b="b" l="l" r="r" t="t"/>
            <a:pathLst>
              <a:path extrusionOk="0" h="120000" w="436245">
                <a:moveTo>
                  <a:pt x="0" y="0"/>
                </a:moveTo>
                <a:lnTo>
                  <a:pt x="43563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4" name="Google Shape;694;p115"/>
          <p:cNvSpPr txBox="1"/>
          <p:nvPr/>
        </p:nvSpPr>
        <p:spPr>
          <a:xfrm>
            <a:off x="8269608" y="4055554"/>
            <a:ext cx="330200" cy="172085"/>
          </a:xfrm>
          <a:prstGeom prst="rect">
            <a:avLst/>
          </a:prstGeom>
          <a:noFill/>
          <a:ln>
            <a:noFill/>
          </a:ln>
        </p:spPr>
        <p:txBody>
          <a:bodyPr anchorCtr="0" anchor="t" bIns="0" lIns="0" spcFirstLastPara="1" rIns="0" wrap="square" tIns="13950">
            <a:spAutoFit/>
          </a:bodyPr>
          <a:lstStyle/>
          <a:p>
            <a:pPr indent="0" lvl="0" marL="12700" marR="0" rtl="0" algn="l">
              <a:lnSpc>
                <a:spcPct val="100000"/>
              </a:lnSpc>
              <a:spcBef>
                <a:spcPts val="0"/>
              </a:spcBef>
              <a:spcAft>
                <a:spcPts val="0"/>
              </a:spcAft>
              <a:buNone/>
            </a:pPr>
            <a:r>
              <a:rPr lang="uk-UA" sz="950">
                <a:solidFill>
                  <a:schemeClr val="dk1"/>
                </a:solidFill>
                <a:latin typeface="Times New Roman"/>
                <a:ea typeface="Times New Roman"/>
                <a:cs typeface="Times New Roman"/>
                <a:sym typeface="Times New Roman"/>
              </a:rPr>
              <a:t>(дата)</a:t>
            </a:r>
            <a:endParaRPr sz="950">
              <a:solidFill>
                <a:schemeClr val="dk1"/>
              </a:solidFill>
              <a:latin typeface="Times New Roman"/>
              <a:ea typeface="Times New Roman"/>
              <a:cs typeface="Times New Roman"/>
              <a:sym typeface="Times New Roman"/>
            </a:endParaRPr>
          </a:p>
        </p:txBody>
      </p:sp>
      <p:sp>
        <p:nvSpPr>
          <p:cNvPr id="695" name="Google Shape;695;p115"/>
          <p:cNvSpPr/>
          <p:nvPr/>
        </p:nvSpPr>
        <p:spPr>
          <a:xfrm>
            <a:off x="3183980" y="4578915"/>
            <a:ext cx="1888489" cy="0"/>
          </a:xfrm>
          <a:custGeom>
            <a:rect b="b" l="l" r="r" t="t"/>
            <a:pathLst>
              <a:path extrusionOk="0" h="120000" w="1888489">
                <a:moveTo>
                  <a:pt x="0" y="0"/>
                </a:moveTo>
                <a:lnTo>
                  <a:pt x="1887973"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6" name="Google Shape;696;p115"/>
          <p:cNvSpPr txBox="1"/>
          <p:nvPr/>
        </p:nvSpPr>
        <p:spPr>
          <a:xfrm>
            <a:off x="3177088" y="4549373"/>
            <a:ext cx="1898650" cy="439420"/>
          </a:xfrm>
          <a:prstGeom prst="rect">
            <a:avLst/>
          </a:prstGeom>
          <a:noFill/>
          <a:ln>
            <a:noFill/>
          </a:ln>
        </p:spPr>
        <p:txBody>
          <a:bodyPr anchorCtr="0" anchor="t" bIns="0" lIns="0" spcFirstLastPara="1" rIns="0" wrap="square" tIns="24750">
            <a:spAutoFit/>
          </a:bodyPr>
          <a:lstStyle/>
          <a:p>
            <a:pPr indent="634" lvl="0" marL="12700" marR="5080" rtl="0" algn="ctr">
              <a:lnSpc>
                <a:spcPct val="92400"/>
              </a:lnSpc>
              <a:spcBef>
                <a:spcPts val="0"/>
              </a:spcBef>
              <a:spcAft>
                <a:spcPts val="0"/>
              </a:spcAft>
              <a:buNone/>
            </a:pPr>
            <a:r>
              <a:rPr lang="uk-UA" sz="950">
                <a:solidFill>
                  <a:schemeClr val="dk1"/>
                </a:solidFill>
                <a:latin typeface="Times New Roman"/>
                <a:ea typeface="Times New Roman"/>
                <a:cs typeface="Times New Roman"/>
                <a:sym typeface="Times New Roman"/>
              </a:rPr>
              <a:t>(найменування посади  уповноваженого працівника служби  управління персоналом)</a:t>
            </a:r>
            <a:endParaRPr sz="950">
              <a:solidFill>
                <a:schemeClr val="dk1"/>
              </a:solidFill>
              <a:latin typeface="Times New Roman"/>
              <a:ea typeface="Times New Roman"/>
              <a:cs typeface="Times New Roman"/>
              <a:sym typeface="Times New Roman"/>
            </a:endParaRPr>
          </a:p>
        </p:txBody>
      </p:sp>
      <p:sp>
        <p:nvSpPr>
          <p:cNvPr id="697" name="Google Shape;697;p115"/>
          <p:cNvSpPr/>
          <p:nvPr/>
        </p:nvSpPr>
        <p:spPr>
          <a:xfrm>
            <a:off x="5339503" y="4578915"/>
            <a:ext cx="581025" cy="0"/>
          </a:xfrm>
          <a:custGeom>
            <a:rect b="b" l="l" r="r" t="t"/>
            <a:pathLst>
              <a:path extrusionOk="0" h="120000" w="581025">
                <a:moveTo>
                  <a:pt x="0" y="0"/>
                </a:moveTo>
                <a:lnTo>
                  <a:pt x="58084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8" name="Google Shape;698;p115"/>
          <p:cNvSpPr txBox="1"/>
          <p:nvPr/>
        </p:nvSpPr>
        <p:spPr>
          <a:xfrm>
            <a:off x="5405217" y="4549373"/>
            <a:ext cx="452120" cy="172085"/>
          </a:xfrm>
          <a:prstGeom prst="rect">
            <a:avLst/>
          </a:prstGeom>
          <a:noFill/>
          <a:ln>
            <a:noFill/>
          </a:ln>
        </p:spPr>
        <p:txBody>
          <a:bodyPr anchorCtr="0" anchor="t" bIns="0" lIns="0" spcFirstLastPara="1" rIns="0" wrap="square" tIns="13950">
            <a:spAutoFit/>
          </a:bodyPr>
          <a:lstStyle/>
          <a:p>
            <a:pPr indent="0" lvl="0" marL="12700" marR="0" rtl="0" algn="l">
              <a:lnSpc>
                <a:spcPct val="100000"/>
              </a:lnSpc>
              <a:spcBef>
                <a:spcPts val="0"/>
              </a:spcBef>
              <a:spcAft>
                <a:spcPts val="0"/>
              </a:spcAft>
              <a:buNone/>
            </a:pPr>
            <a:r>
              <a:rPr lang="uk-UA" sz="950">
                <a:solidFill>
                  <a:schemeClr val="dk1"/>
                </a:solidFill>
                <a:latin typeface="Times New Roman"/>
                <a:ea typeface="Times New Roman"/>
                <a:cs typeface="Times New Roman"/>
                <a:sym typeface="Times New Roman"/>
              </a:rPr>
              <a:t>(підпис)</a:t>
            </a:r>
            <a:endParaRPr sz="950">
              <a:solidFill>
                <a:schemeClr val="dk1"/>
              </a:solidFill>
              <a:latin typeface="Times New Roman"/>
              <a:ea typeface="Times New Roman"/>
              <a:cs typeface="Times New Roman"/>
              <a:sym typeface="Times New Roman"/>
            </a:endParaRPr>
          </a:p>
        </p:txBody>
      </p:sp>
      <p:sp>
        <p:nvSpPr>
          <p:cNvPr id="699" name="Google Shape;699;p115"/>
          <p:cNvSpPr/>
          <p:nvPr/>
        </p:nvSpPr>
        <p:spPr>
          <a:xfrm>
            <a:off x="6181964" y="4578915"/>
            <a:ext cx="1743075" cy="0"/>
          </a:xfrm>
          <a:custGeom>
            <a:rect b="b" l="l" r="r" t="t"/>
            <a:pathLst>
              <a:path extrusionOk="0" h="120000" w="1743075">
                <a:moveTo>
                  <a:pt x="0" y="0"/>
                </a:moveTo>
                <a:lnTo>
                  <a:pt x="1742521"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0" name="Google Shape;700;p115"/>
          <p:cNvSpPr txBox="1"/>
          <p:nvPr/>
        </p:nvSpPr>
        <p:spPr>
          <a:xfrm>
            <a:off x="6389983" y="4549373"/>
            <a:ext cx="1332865" cy="172085"/>
          </a:xfrm>
          <a:prstGeom prst="rect">
            <a:avLst/>
          </a:prstGeom>
          <a:noFill/>
          <a:ln>
            <a:noFill/>
          </a:ln>
        </p:spPr>
        <p:txBody>
          <a:bodyPr anchorCtr="0" anchor="t" bIns="0" lIns="0" spcFirstLastPara="1" rIns="0" wrap="square" tIns="13950">
            <a:spAutoFit/>
          </a:bodyPr>
          <a:lstStyle/>
          <a:p>
            <a:pPr indent="0" lvl="0" marL="12700" marR="0" rtl="0" algn="l">
              <a:lnSpc>
                <a:spcPct val="100000"/>
              </a:lnSpc>
              <a:spcBef>
                <a:spcPts val="0"/>
              </a:spcBef>
              <a:spcAft>
                <a:spcPts val="0"/>
              </a:spcAft>
              <a:buNone/>
            </a:pPr>
            <a:r>
              <a:rPr lang="uk-UA" sz="950">
                <a:solidFill>
                  <a:schemeClr val="dk1"/>
                </a:solidFill>
                <a:latin typeface="Times New Roman"/>
                <a:ea typeface="Times New Roman"/>
                <a:cs typeface="Times New Roman"/>
                <a:sym typeface="Times New Roman"/>
              </a:rPr>
              <a:t>(власне ім’я та прізвище)</a:t>
            </a:r>
            <a:endParaRPr sz="950">
              <a:solidFill>
                <a:schemeClr val="dk1"/>
              </a:solidFill>
              <a:latin typeface="Times New Roman"/>
              <a:ea typeface="Times New Roman"/>
              <a:cs typeface="Times New Roman"/>
              <a:sym typeface="Times New Roman"/>
            </a:endParaRPr>
          </a:p>
        </p:txBody>
      </p:sp>
      <p:sp>
        <p:nvSpPr>
          <p:cNvPr id="701" name="Google Shape;701;p115"/>
          <p:cNvSpPr/>
          <p:nvPr/>
        </p:nvSpPr>
        <p:spPr>
          <a:xfrm>
            <a:off x="8177757" y="4578915"/>
            <a:ext cx="508634" cy="0"/>
          </a:xfrm>
          <a:custGeom>
            <a:rect b="b" l="l" r="r" t="t"/>
            <a:pathLst>
              <a:path extrusionOk="0" h="120000" w="508634">
                <a:moveTo>
                  <a:pt x="0" y="0"/>
                </a:moveTo>
                <a:lnTo>
                  <a:pt x="508235"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2" name="Google Shape;702;p115"/>
          <p:cNvSpPr txBox="1"/>
          <p:nvPr/>
        </p:nvSpPr>
        <p:spPr>
          <a:xfrm>
            <a:off x="8269608" y="4549373"/>
            <a:ext cx="330200" cy="172085"/>
          </a:xfrm>
          <a:prstGeom prst="rect">
            <a:avLst/>
          </a:prstGeom>
          <a:noFill/>
          <a:ln>
            <a:noFill/>
          </a:ln>
        </p:spPr>
        <p:txBody>
          <a:bodyPr anchorCtr="0" anchor="t" bIns="0" lIns="0" spcFirstLastPara="1" rIns="0" wrap="square" tIns="13950">
            <a:spAutoFit/>
          </a:bodyPr>
          <a:lstStyle/>
          <a:p>
            <a:pPr indent="0" lvl="0" marL="12700" marR="0" rtl="0" algn="l">
              <a:lnSpc>
                <a:spcPct val="100000"/>
              </a:lnSpc>
              <a:spcBef>
                <a:spcPts val="0"/>
              </a:spcBef>
              <a:spcAft>
                <a:spcPts val="0"/>
              </a:spcAft>
              <a:buNone/>
            </a:pPr>
            <a:r>
              <a:rPr lang="uk-UA" sz="950">
                <a:solidFill>
                  <a:schemeClr val="dk1"/>
                </a:solidFill>
                <a:latin typeface="Times New Roman"/>
                <a:ea typeface="Times New Roman"/>
                <a:cs typeface="Times New Roman"/>
                <a:sym typeface="Times New Roman"/>
              </a:rPr>
              <a:t>(дата)</a:t>
            </a:r>
            <a:endParaRPr sz="950">
              <a:solidFill>
                <a:schemeClr val="dk1"/>
              </a:solidFill>
              <a:latin typeface="Times New Roman"/>
              <a:ea typeface="Times New Roman"/>
              <a:cs typeface="Times New Roman"/>
              <a:sym typeface="Times New Roman"/>
            </a:endParaRPr>
          </a:p>
        </p:txBody>
      </p:sp>
      <p:sp>
        <p:nvSpPr>
          <p:cNvPr id="703" name="Google Shape;703;p115"/>
          <p:cNvSpPr/>
          <p:nvPr/>
        </p:nvSpPr>
        <p:spPr>
          <a:xfrm>
            <a:off x="3067811" y="5433537"/>
            <a:ext cx="726440" cy="0"/>
          </a:xfrm>
          <a:custGeom>
            <a:rect b="b" l="l" r="r" t="t"/>
            <a:pathLst>
              <a:path extrusionOk="0" h="120000" w="726439">
                <a:moveTo>
                  <a:pt x="0" y="0"/>
                </a:moveTo>
                <a:lnTo>
                  <a:pt x="72605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4" name="Google Shape;704;p115"/>
          <p:cNvSpPr txBox="1"/>
          <p:nvPr/>
        </p:nvSpPr>
        <p:spPr>
          <a:xfrm>
            <a:off x="3055111" y="5418520"/>
            <a:ext cx="5857875" cy="448309"/>
          </a:xfrm>
          <a:prstGeom prst="rect">
            <a:avLst/>
          </a:prstGeom>
          <a:noFill/>
          <a:ln>
            <a:noFill/>
          </a:ln>
        </p:spPr>
        <p:txBody>
          <a:bodyPr anchorCtr="0" anchor="t" bIns="0" lIns="0" spcFirstLastPara="1" rIns="0" wrap="square" tIns="22850">
            <a:spAutoFit/>
          </a:bodyPr>
          <a:lstStyle/>
          <a:p>
            <a:pPr indent="342265" lvl="0" marL="12700" marR="5080" rtl="0" algn="l">
              <a:lnSpc>
                <a:spcPct val="115789"/>
              </a:lnSpc>
              <a:spcBef>
                <a:spcPts val="0"/>
              </a:spcBef>
              <a:spcAft>
                <a:spcPts val="0"/>
              </a:spcAft>
              <a:buNone/>
            </a:pPr>
            <a:r>
              <a:rPr lang="uk-UA" sz="950">
                <a:solidFill>
                  <a:schemeClr val="dk1"/>
                </a:solidFill>
                <a:latin typeface="Times New Roman"/>
                <a:ea typeface="Times New Roman"/>
                <a:cs typeface="Times New Roman"/>
                <a:sym typeface="Times New Roman"/>
              </a:rPr>
              <a:t>* Зазначається у разі, коли керівник самостійного структурного підрозділу не є безпосереднім керівником  державного службовця.</a:t>
            </a:r>
            <a:endParaRPr sz="950">
              <a:solidFill>
                <a:schemeClr val="dk1"/>
              </a:solidFill>
              <a:latin typeface="Times New Roman"/>
              <a:ea typeface="Times New Roman"/>
              <a:cs typeface="Times New Roman"/>
              <a:sym typeface="Times New Roman"/>
            </a:endParaRPr>
          </a:p>
          <a:p>
            <a:pPr indent="0" lvl="0" marL="354965" marR="0" rtl="0" algn="l">
              <a:lnSpc>
                <a:spcPct val="110000"/>
              </a:lnSpc>
              <a:spcBef>
                <a:spcPts val="0"/>
              </a:spcBef>
              <a:spcAft>
                <a:spcPts val="0"/>
              </a:spcAft>
              <a:buNone/>
            </a:pPr>
            <a:r>
              <a:rPr lang="uk-UA" sz="950">
                <a:solidFill>
                  <a:schemeClr val="dk1"/>
                </a:solidFill>
                <a:latin typeface="Times New Roman"/>
                <a:ea typeface="Times New Roman"/>
                <a:cs typeface="Times New Roman"/>
                <a:sym typeface="Times New Roman"/>
              </a:rPr>
              <a:t>** Зазначається за наявності.</a:t>
            </a:r>
            <a:endParaRPr sz="950">
              <a:solidFill>
                <a:schemeClr val="dk1"/>
              </a:solidFill>
              <a:latin typeface="Times New Roman"/>
              <a:ea typeface="Times New Roman"/>
              <a:cs typeface="Times New Roman"/>
              <a:sym typeface="Times New Roman"/>
            </a:endParaRPr>
          </a:p>
        </p:txBody>
      </p:sp>
      <p:sp>
        <p:nvSpPr>
          <p:cNvPr id="705" name="Google Shape;705;p115"/>
          <p:cNvSpPr txBox="1"/>
          <p:nvPr/>
        </p:nvSpPr>
        <p:spPr>
          <a:xfrm>
            <a:off x="3010661" y="5843778"/>
            <a:ext cx="6225540" cy="902335"/>
          </a:xfrm>
          <a:prstGeom prst="rect">
            <a:avLst/>
          </a:prstGeom>
          <a:noFill/>
          <a:ln cap="flat" cmpd="sng" w="38100">
            <a:solidFill>
              <a:srgbClr val="426CB0"/>
            </a:solidFill>
            <a:prstDash val="solid"/>
            <a:round/>
            <a:headEnd len="sm" w="sm" type="none"/>
            <a:tailEnd len="sm" w="sm" type="none"/>
          </a:ln>
        </p:spPr>
        <p:txBody>
          <a:bodyPr anchorCtr="0" anchor="t" bIns="0" lIns="0" spcFirstLastPara="1" rIns="0" wrap="square" tIns="9525">
            <a:spAutoFit/>
          </a:bodyPr>
          <a:lstStyle/>
          <a:p>
            <a:pPr indent="342265" lvl="0" marL="56514" marR="327025" rtl="0" algn="just">
              <a:lnSpc>
                <a:spcPct val="96400"/>
              </a:lnSpc>
              <a:spcBef>
                <a:spcPts val="0"/>
              </a:spcBef>
              <a:spcAft>
                <a:spcPts val="0"/>
              </a:spcAft>
              <a:buNone/>
            </a:pPr>
            <a:r>
              <a:rPr lang="uk-UA" sz="950">
                <a:solidFill>
                  <a:schemeClr val="dk1"/>
                </a:solidFill>
                <a:latin typeface="Times New Roman"/>
                <a:ea typeface="Times New Roman"/>
                <a:cs typeface="Times New Roman"/>
                <a:sym typeface="Times New Roman"/>
              </a:rPr>
              <a:t>*** Примірний перелік професійних компетентностей: знання законодавства, професійні знання, іноземна  мова, лідерство, прийняття ефективних рішень, комунікація та взаємодія, впровадження змін, управління  організацією роботи та персоналом, цифрова грамотність, командна робота та взаємодія, сприйняття змін,  європейська інтеграція.</a:t>
            </a:r>
            <a:endParaRPr sz="950">
              <a:solidFill>
                <a:schemeClr val="dk1"/>
              </a:solidFill>
              <a:latin typeface="Times New Roman"/>
              <a:ea typeface="Times New Roman"/>
              <a:cs typeface="Times New Roman"/>
              <a:sym typeface="Times New Roman"/>
            </a:endParaRPr>
          </a:p>
          <a:p>
            <a:pPr indent="342265" lvl="0" marL="56514" marR="330835" rtl="0" algn="just">
              <a:lnSpc>
                <a:spcPct val="115789"/>
              </a:lnSpc>
              <a:spcBef>
                <a:spcPts val="25"/>
              </a:spcBef>
              <a:spcAft>
                <a:spcPts val="0"/>
              </a:spcAft>
              <a:buNone/>
            </a:pPr>
            <a:r>
              <a:rPr lang="uk-UA" sz="950">
                <a:solidFill>
                  <a:schemeClr val="dk1"/>
                </a:solidFill>
                <a:latin typeface="Times New Roman"/>
                <a:ea typeface="Times New Roman"/>
                <a:cs typeface="Times New Roman"/>
                <a:sym typeface="Times New Roman"/>
              </a:rPr>
              <a:t>У разі потреби професійні компетентності деталізуються, зокрема щодо галузі законодавства, сфери  професійних знань, іноземної мови.</a:t>
            </a:r>
            <a:endParaRPr sz="950">
              <a:solidFill>
                <a:schemeClr val="dk1"/>
              </a:solidFill>
              <a:latin typeface="Times New Roman"/>
              <a:ea typeface="Times New Roman"/>
              <a:cs typeface="Times New Roman"/>
              <a:sym typeface="Times New Roman"/>
            </a:endParaRPr>
          </a:p>
        </p:txBody>
      </p:sp>
      <p:sp>
        <p:nvSpPr>
          <p:cNvPr id="706" name="Google Shape;706;p115"/>
          <p:cNvSpPr txBox="1"/>
          <p:nvPr/>
        </p:nvSpPr>
        <p:spPr>
          <a:xfrm>
            <a:off x="6840498" y="1303237"/>
            <a:ext cx="1984375" cy="200025"/>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None/>
            </a:pPr>
            <a:r>
              <a:rPr lang="uk-UA" sz="1150">
                <a:solidFill>
                  <a:schemeClr val="dk1"/>
                </a:solidFill>
                <a:latin typeface="Times New Roman"/>
                <a:ea typeface="Times New Roman"/>
                <a:cs typeface="Times New Roman"/>
                <a:sym typeface="Times New Roman"/>
              </a:rPr>
              <a:t>категорія посади:	Б	В</a:t>
            </a:r>
            <a:endParaRPr sz="1150">
              <a:solidFill>
                <a:schemeClr val="dk1"/>
              </a:solidFill>
              <a:latin typeface="Times New Roman"/>
              <a:ea typeface="Times New Roman"/>
              <a:cs typeface="Times New Roman"/>
              <a:sym typeface="Times New Roman"/>
            </a:endParaRPr>
          </a:p>
        </p:txBody>
      </p:sp>
      <p:pic>
        <p:nvPicPr>
          <p:cNvPr id="707" name="Google Shape;707;p115"/>
          <p:cNvPicPr preferRelativeResize="0"/>
          <p:nvPr/>
        </p:nvPicPr>
        <p:blipFill rotWithShape="1">
          <a:blip r:embed="rId3">
            <a:alphaModFix/>
          </a:blip>
          <a:srcRect b="0" l="0" r="0" t="0"/>
          <a:stretch/>
        </p:blipFill>
        <p:spPr>
          <a:xfrm>
            <a:off x="10923922" y="-12025"/>
            <a:ext cx="1268078" cy="1268078"/>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116"/>
          <p:cNvSpPr txBox="1"/>
          <p:nvPr>
            <p:ph type="title"/>
          </p:nvPr>
        </p:nvSpPr>
        <p:spPr>
          <a:xfrm>
            <a:off x="191654" y="162732"/>
            <a:ext cx="10515600" cy="1244571"/>
          </a:xfrm>
          <a:prstGeom prst="rect">
            <a:avLst/>
          </a:prstGeom>
          <a:noFill/>
          <a:ln>
            <a:noFill/>
          </a:ln>
        </p:spPr>
        <p:txBody>
          <a:bodyPr anchorCtr="0" anchor="ctr" bIns="0" lIns="0" spcFirstLastPara="1" rIns="0" wrap="square" tIns="13325">
            <a:spAutoFit/>
          </a:bodyPr>
          <a:lstStyle/>
          <a:p>
            <a:pPr indent="0" lvl="0" marL="254000" rtl="0" algn="ctr">
              <a:lnSpc>
                <a:spcPct val="100000"/>
              </a:lnSpc>
              <a:spcBef>
                <a:spcPts val="0"/>
              </a:spcBef>
              <a:spcAft>
                <a:spcPts val="0"/>
              </a:spcAft>
              <a:buClr>
                <a:srgbClr val="253B97"/>
              </a:buClr>
              <a:buSzPts val="4000"/>
              <a:buFont typeface="Calibri"/>
              <a:buNone/>
            </a:pPr>
            <a:r>
              <a:rPr b="1" lang="uk-UA" sz="4000">
                <a:solidFill>
                  <a:srgbClr val="253B97"/>
                </a:solidFill>
              </a:rPr>
              <a:t>Що брати до уваги</a:t>
            </a:r>
            <a:endParaRPr/>
          </a:p>
          <a:p>
            <a:pPr indent="0" lvl="0" marL="252095" rtl="0" algn="ctr">
              <a:lnSpc>
                <a:spcPct val="100000"/>
              </a:lnSpc>
              <a:spcBef>
                <a:spcPts val="0"/>
              </a:spcBef>
              <a:spcAft>
                <a:spcPts val="0"/>
              </a:spcAft>
              <a:buClr>
                <a:srgbClr val="253B97"/>
              </a:buClr>
              <a:buSzPts val="4000"/>
              <a:buFont typeface="Calibri"/>
              <a:buNone/>
            </a:pPr>
            <a:r>
              <a:rPr b="1" lang="uk-UA" sz="4000">
                <a:solidFill>
                  <a:srgbClr val="253B97"/>
                </a:solidFill>
              </a:rPr>
              <a:t>під час складання індивідуальної програми?</a:t>
            </a:r>
            <a:endParaRPr/>
          </a:p>
        </p:txBody>
      </p:sp>
      <p:pic>
        <p:nvPicPr>
          <p:cNvPr id="713" name="Google Shape;713;p116"/>
          <p:cNvPicPr preferRelativeResize="0"/>
          <p:nvPr/>
        </p:nvPicPr>
        <p:blipFill rotWithShape="1">
          <a:blip r:embed="rId3">
            <a:alphaModFix/>
          </a:blip>
          <a:srcRect b="0" l="0" r="0" t="0"/>
          <a:stretch/>
        </p:blipFill>
        <p:spPr>
          <a:xfrm>
            <a:off x="906037" y="1852464"/>
            <a:ext cx="307835" cy="307848"/>
          </a:xfrm>
          <a:prstGeom prst="rect">
            <a:avLst/>
          </a:prstGeom>
          <a:noFill/>
          <a:ln>
            <a:noFill/>
          </a:ln>
        </p:spPr>
      </p:pic>
      <p:pic>
        <p:nvPicPr>
          <p:cNvPr id="714" name="Google Shape;714;p116"/>
          <p:cNvPicPr preferRelativeResize="0"/>
          <p:nvPr/>
        </p:nvPicPr>
        <p:blipFill rotWithShape="1">
          <a:blip r:embed="rId4">
            <a:alphaModFix/>
          </a:blip>
          <a:srcRect b="0" l="0" r="0" t="0"/>
          <a:stretch/>
        </p:blipFill>
        <p:spPr>
          <a:xfrm>
            <a:off x="906035" y="5112358"/>
            <a:ext cx="307835" cy="307847"/>
          </a:xfrm>
          <a:prstGeom prst="rect">
            <a:avLst/>
          </a:prstGeom>
          <a:noFill/>
          <a:ln>
            <a:noFill/>
          </a:ln>
        </p:spPr>
      </p:pic>
      <p:pic>
        <p:nvPicPr>
          <p:cNvPr id="715" name="Google Shape;715;p116"/>
          <p:cNvPicPr preferRelativeResize="0"/>
          <p:nvPr/>
        </p:nvPicPr>
        <p:blipFill rotWithShape="1">
          <a:blip r:embed="rId5">
            <a:alphaModFix/>
          </a:blip>
          <a:srcRect b="0" l="0" r="0" t="0"/>
          <a:stretch/>
        </p:blipFill>
        <p:spPr>
          <a:xfrm>
            <a:off x="906036" y="3750571"/>
            <a:ext cx="307835" cy="307848"/>
          </a:xfrm>
          <a:prstGeom prst="rect">
            <a:avLst/>
          </a:prstGeom>
          <a:noFill/>
          <a:ln>
            <a:noFill/>
          </a:ln>
        </p:spPr>
      </p:pic>
      <p:sp>
        <p:nvSpPr>
          <p:cNvPr id="716" name="Google Shape;716;p116"/>
          <p:cNvSpPr txBox="1"/>
          <p:nvPr/>
        </p:nvSpPr>
        <p:spPr>
          <a:xfrm>
            <a:off x="1560575" y="1863851"/>
            <a:ext cx="9955530" cy="4577080"/>
          </a:xfrm>
          <a:prstGeom prst="rect">
            <a:avLst/>
          </a:prstGeom>
          <a:solidFill>
            <a:schemeClr val="lt1"/>
          </a:solidFill>
          <a:ln>
            <a:noFill/>
          </a:ln>
        </p:spPr>
        <p:txBody>
          <a:bodyPr anchorCtr="0" anchor="t" bIns="0" lIns="0" spcFirstLastPara="1" rIns="0" wrap="square" tIns="12050">
            <a:spAutoFit/>
          </a:bodyPr>
          <a:lstStyle/>
          <a:p>
            <a:pPr indent="0" lvl="0" marL="32384" marR="5080" rtl="0" algn="just">
              <a:lnSpc>
                <a:spcPct val="100000"/>
              </a:lnSpc>
              <a:spcBef>
                <a:spcPts val="0"/>
              </a:spcBef>
              <a:spcAft>
                <a:spcPts val="0"/>
              </a:spcAft>
              <a:buNone/>
            </a:pPr>
            <a:r>
              <a:rPr b="1" lang="uk-UA" sz="1600">
                <a:solidFill>
                  <a:schemeClr val="dk1"/>
                </a:solidFill>
                <a:latin typeface="Tahoma"/>
                <a:ea typeface="Tahoma"/>
                <a:cs typeface="Tahoma"/>
                <a:sym typeface="Tahoma"/>
              </a:rPr>
              <a:t>Примірні переліки професійних компетентностей</a:t>
            </a:r>
            <a:r>
              <a:rPr lang="uk-UA" sz="1600">
                <a:solidFill>
                  <a:schemeClr val="dk1"/>
                </a:solidFill>
                <a:latin typeface="Tahoma"/>
                <a:ea typeface="Tahoma"/>
                <a:cs typeface="Tahoma"/>
                <a:sym typeface="Tahoma"/>
              </a:rPr>
              <a:t>, які передбачені для державних службовців  категорії "А" у додатку 3 до Порядку проведення оцінювання, для державних службовців категорії  "Б" або "В" у додатку 8 до Порядку проведення оцінювання, із урахуванням </a:t>
            </a:r>
            <a:r>
              <a:rPr b="1" lang="uk-UA" sz="1600">
                <a:solidFill>
                  <a:schemeClr val="dk1"/>
                </a:solidFill>
                <a:latin typeface="Tahoma"/>
                <a:ea typeface="Tahoma"/>
                <a:cs typeface="Tahoma"/>
                <a:sym typeface="Tahoma"/>
              </a:rPr>
              <a:t>компонентів вимог до  професійної компетентності</a:t>
            </a:r>
            <a:r>
              <a:rPr lang="uk-UA" sz="1600">
                <a:solidFill>
                  <a:schemeClr val="dk1"/>
                </a:solidFill>
                <a:latin typeface="Tahoma"/>
                <a:ea typeface="Tahoma"/>
                <a:cs typeface="Tahoma"/>
                <a:sym typeface="Tahoma"/>
              </a:rPr>
              <a:t>, зазначених у додатку 1 до Методичних рекомендацій</a:t>
            </a:r>
            <a:endParaRPr sz="1600">
              <a:solidFill>
                <a:schemeClr val="dk1"/>
              </a:solidFill>
              <a:latin typeface="Tahoma"/>
              <a:ea typeface="Tahoma"/>
              <a:cs typeface="Tahoma"/>
              <a:sym typeface="Tahoma"/>
            </a:endParaRPr>
          </a:p>
          <a:p>
            <a:pPr indent="0" lvl="0" marL="0" marR="0" rtl="0" algn="l">
              <a:lnSpc>
                <a:spcPct val="100000"/>
              </a:lnSpc>
              <a:spcBef>
                <a:spcPts val="0"/>
              </a:spcBef>
              <a:spcAft>
                <a:spcPts val="0"/>
              </a:spcAft>
              <a:buNone/>
            </a:pPr>
            <a:r>
              <a:t/>
            </a:r>
            <a:endParaRPr sz="1900">
              <a:solidFill>
                <a:schemeClr val="dk1"/>
              </a:solidFill>
              <a:latin typeface="Tahoma"/>
              <a:ea typeface="Tahoma"/>
              <a:cs typeface="Tahoma"/>
              <a:sym typeface="Tahoma"/>
            </a:endParaRPr>
          </a:p>
          <a:p>
            <a:pPr indent="0" lvl="0" marL="12700" marR="0" rtl="0" algn="l">
              <a:lnSpc>
                <a:spcPct val="100000"/>
              </a:lnSpc>
              <a:spcBef>
                <a:spcPts val="1340"/>
              </a:spcBef>
              <a:spcAft>
                <a:spcPts val="0"/>
              </a:spcAft>
              <a:buNone/>
            </a:pPr>
            <a:r>
              <a:rPr lang="uk-UA" sz="1600">
                <a:solidFill>
                  <a:schemeClr val="dk1"/>
                </a:solidFill>
                <a:latin typeface="Tahoma"/>
                <a:ea typeface="Tahoma"/>
                <a:cs typeface="Tahoma"/>
                <a:sym typeface="Tahoma"/>
              </a:rPr>
              <a:t>стратегічні цілі та завдання відповідного державного органу</a:t>
            </a:r>
            <a:endParaRPr sz="1600">
              <a:solidFill>
                <a:schemeClr val="dk1"/>
              </a:solidFill>
              <a:latin typeface="Tahoma"/>
              <a:ea typeface="Tahoma"/>
              <a:cs typeface="Tahoma"/>
              <a:sym typeface="Tahoma"/>
            </a:endParaRPr>
          </a:p>
          <a:p>
            <a:pPr indent="0" lvl="0" marL="0" marR="0" rtl="0" algn="l">
              <a:lnSpc>
                <a:spcPct val="100000"/>
              </a:lnSpc>
              <a:spcBef>
                <a:spcPts val="50"/>
              </a:spcBef>
              <a:spcAft>
                <a:spcPts val="0"/>
              </a:spcAft>
              <a:buNone/>
            </a:pPr>
            <a:r>
              <a:t/>
            </a:r>
            <a:endParaRPr sz="1550">
              <a:solidFill>
                <a:schemeClr val="dk1"/>
              </a:solidFill>
              <a:latin typeface="Tahoma"/>
              <a:ea typeface="Tahoma"/>
              <a:cs typeface="Tahoma"/>
              <a:sym typeface="Tahoma"/>
            </a:endParaRPr>
          </a:p>
          <a:p>
            <a:pPr indent="0" lvl="0" marL="12700" marR="0" rtl="0" algn="l">
              <a:lnSpc>
                <a:spcPct val="100000"/>
              </a:lnSpc>
              <a:spcBef>
                <a:spcPts val="0"/>
              </a:spcBef>
              <a:spcAft>
                <a:spcPts val="0"/>
              </a:spcAft>
              <a:buNone/>
            </a:pPr>
            <a:r>
              <a:rPr lang="uk-UA" sz="1600">
                <a:solidFill>
                  <a:schemeClr val="dk1"/>
                </a:solidFill>
                <a:latin typeface="Tahoma"/>
                <a:ea typeface="Tahoma"/>
                <a:cs typeface="Tahoma"/>
                <a:sym typeface="Tahoma"/>
              </a:rPr>
              <a:t>пріоритетні завдання структурного підрозділу, в якому працює державний службовець</a:t>
            </a:r>
            <a:endParaRPr sz="1600">
              <a:solidFill>
                <a:schemeClr val="dk1"/>
              </a:solidFill>
              <a:latin typeface="Tahoma"/>
              <a:ea typeface="Tahoma"/>
              <a:cs typeface="Tahoma"/>
              <a:sym typeface="Tahoma"/>
            </a:endParaRPr>
          </a:p>
          <a:p>
            <a:pPr indent="0" lvl="0" marL="12700" marR="1891029" rtl="0" algn="l">
              <a:lnSpc>
                <a:spcPct val="300000"/>
              </a:lnSpc>
              <a:spcBef>
                <a:spcPts val="5"/>
              </a:spcBef>
              <a:spcAft>
                <a:spcPts val="0"/>
              </a:spcAft>
              <a:buNone/>
            </a:pPr>
            <a:r>
              <a:rPr lang="uk-UA" sz="1600">
                <a:solidFill>
                  <a:schemeClr val="dk1"/>
                </a:solidFill>
                <a:latin typeface="Tahoma"/>
                <a:ea typeface="Tahoma"/>
                <a:cs typeface="Tahoma"/>
                <a:sym typeface="Tahoma"/>
              </a:rPr>
              <a:t>посадові обов’язки державного службовця (відповідно до посадової інструкції)  результати професійного навчання державного службовця за попередній рік</a:t>
            </a:r>
            <a:endParaRPr sz="1600">
              <a:solidFill>
                <a:schemeClr val="dk1"/>
              </a:solidFill>
              <a:latin typeface="Tahoma"/>
              <a:ea typeface="Tahoma"/>
              <a:cs typeface="Tahoma"/>
              <a:sym typeface="Tahoma"/>
            </a:endParaRPr>
          </a:p>
          <a:p>
            <a:pPr indent="0" lvl="0" marL="0" marR="0" rtl="0" algn="l">
              <a:lnSpc>
                <a:spcPct val="100000"/>
              </a:lnSpc>
              <a:spcBef>
                <a:spcPts val="20"/>
              </a:spcBef>
              <a:spcAft>
                <a:spcPts val="0"/>
              </a:spcAft>
              <a:buNone/>
            </a:pPr>
            <a:r>
              <a:t/>
            </a:r>
            <a:endParaRPr sz="2800">
              <a:solidFill>
                <a:schemeClr val="dk1"/>
              </a:solidFill>
              <a:latin typeface="Tahoma"/>
              <a:ea typeface="Tahoma"/>
              <a:cs typeface="Tahoma"/>
              <a:sym typeface="Tahoma"/>
            </a:endParaRPr>
          </a:p>
          <a:p>
            <a:pPr indent="0" lvl="0" marL="12700" marR="281940" rtl="0" algn="l">
              <a:lnSpc>
                <a:spcPct val="100000"/>
              </a:lnSpc>
              <a:spcBef>
                <a:spcPts val="0"/>
              </a:spcBef>
              <a:spcAft>
                <a:spcPts val="0"/>
              </a:spcAft>
              <a:buNone/>
            </a:pPr>
            <a:r>
              <a:rPr lang="uk-UA" sz="1600">
                <a:solidFill>
                  <a:schemeClr val="dk1"/>
                </a:solidFill>
                <a:latin typeface="Tahoma"/>
                <a:ea typeface="Tahoma"/>
                <a:cs typeface="Tahoma"/>
                <a:sym typeface="Tahoma"/>
              </a:rPr>
              <a:t>узгодження з безпосереднім керівником, керівником самостійного структурного підрозділу (у  разі наявності), суб’єктом призначення</a:t>
            </a:r>
            <a:endParaRPr sz="1600">
              <a:solidFill>
                <a:schemeClr val="dk1"/>
              </a:solidFill>
              <a:latin typeface="Tahoma"/>
              <a:ea typeface="Tahoma"/>
              <a:cs typeface="Tahoma"/>
              <a:sym typeface="Tahoma"/>
            </a:endParaRPr>
          </a:p>
        </p:txBody>
      </p:sp>
      <p:pic>
        <p:nvPicPr>
          <p:cNvPr id="717" name="Google Shape;717;p116"/>
          <p:cNvPicPr preferRelativeResize="0"/>
          <p:nvPr/>
        </p:nvPicPr>
        <p:blipFill rotWithShape="1">
          <a:blip r:embed="rId6">
            <a:alphaModFix/>
          </a:blip>
          <a:srcRect b="0" l="0" r="0" t="0"/>
          <a:stretch/>
        </p:blipFill>
        <p:spPr>
          <a:xfrm>
            <a:off x="906034" y="5833091"/>
            <a:ext cx="307835" cy="307835"/>
          </a:xfrm>
          <a:prstGeom prst="rect">
            <a:avLst/>
          </a:prstGeom>
          <a:noFill/>
          <a:ln>
            <a:noFill/>
          </a:ln>
        </p:spPr>
      </p:pic>
      <p:pic>
        <p:nvPicPr>
          <p:cNvPr id="718" name="Google Shape;718;p116"/>
          <p:cNvPicPr preferRelativeResize="0"/>
          <p:nvPr/>
        </p:nvPicPr>
        <p:blipFill rotWithShape="1">
          <a:blip r:embed="rId5">
            <a:alphaModFix/>
          </a:blip>
          <a:srcRect b="0" l="0" r="0" t="0"/>
          <a:stretch/>
        </p:blipFill>
        <p:spPr>
          <a:xfrm>
            <a:off x="906036" y="4353302"/>
            <a:ext cx="307835" cy="307848"/>
          </a:xfrm>
          <a:prstGeom prst="rect">
            <a:avLst/>
          </a:prstGeom>
          <a:noFill/>
          <a:ln>
            <a:noFill/>
          </a:ln>
        </p:spPr>
      </p:pic>
      <p:pic>
        <p:nvPicPr>
          <p:cNvPr id="719" name="Google Shape;719;p116"/>
          <p:cNvPicPr preferRelativeResize="0"/>
          <p:nvPr/>
        </p:nvPicPr>
        <p:blipFill rotWithShape="1">
          <a:blip r:embed="rId7">
            <a:alphaModFix/>
          </a:blip>
          <a:srcRect b="0" l="0" r="0" t="0"/>
          <a:stretch/>
        </p:blipFill>
        <p:spPr>
          <a:xfrm>
            <a:off x="906036" y="3259830"/>
            <a:ext cx="307835" cy="307848"/>
          </a:xfrm>
          <a:prstGeom prst="rect">
            <a:avLst/>
          </a:prstGeom>
          <a:noFill/>
          <a:ln>
            <a:noFill/>
          </a:ln>
        </p:spPr>
      </p:pic>
      <p:pic>
        <p:nvPicPr>
          <p:cNvPr id="720" name="Google Shape;720;p116"/>
          <p:cNvPicPr preferRelativeResize="0"/>
          <p:nvPr/>
        </p:nvPicPr>
        <p:blipFill rotWithShape="1">
          <a:blip r:embed="rId8">
            <a:alphaModFix/>
          </a:blip>
          <a:srcRect b="0" l="0" r="0" t="0"/>
          <a:stretch/>
        </p:blipFill>
        <p:spPr>
          <a:xfrm>
            <a:off x="10933158" y="-35206"/>
            <a:ext cx="1268078" cy="1268078"/>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117"/>
          <p:cNvSpPr txBox="1"/>
          <p:nvPr>
            <p:ph type="title"/>
          </p:nvPr>
        </p:nvSpPr>
        <p:spPr>
          <a:xfrm>
            <a:off x="90054" y="118916"/>
            <a:ext cx="10515600" cy="1244571"/>
          </a:xfrm>
          <a:prstGeom prst="rect">
            <a:avLst/>
          </a:prstGeom>
          <a:noFill/>
          <a:ln>
            <a:noFill/>
          </a:ln>
        </p:spPr>
        <p:txBody>
          <a:bodyPr anchorCtr="0" anchor="ctr" bIns="0" lIns="0" spcFirstLastPara="1" rIns="0" wrap="square" tIns="13325">
            <a:spAutoFit/>
          </a:bodyPr>
          <a:lstStyle/>
          <a:p>
            <a:pPr indent="0" lvl="0" marL="255270" rtl="0" algn="ctr">
              <a:lnSpc>
                <a:spcPct val="100000"/>
              </a:lnSpc>
              <a:spcBef>
                <a:spcPts val="0"/>
              </a:spcBef>
              <a:spcAft>
                <a:spcPts val="0"/>
              </a:spcAft>
              <a:buClr>
                <a:srgbClr val="253B97"/>
              </a:buClr>
              <a:buSzPts val="4000"/>
              <a:buFont typeface="Calibri"/>
              <a:buNone/>
            </a:pPr>
            <a:r>
              <a:rPr b="1" lang="uk-UA" sz="4000">
                <a:solidFill>
                  <a:srgbClr val="253B97"/>
                </a:solidFill>
              </a:rPr>
              <a:t>Що враховувати</a:t>
            </a:r>
            <a:endParaRPr/>
          </a:p>
          <a:p>
            <a:pPr indent="0" lvl="0" marL="252095" rtl="0" algn="ctr">
              <a:lnSpc>
                <a:spcPct val="100000"/>
              </a:lnSpc>
              <a:spcBef>
                <a:spcPts val="0"/>
              </a:spcBef>
              <a:spcAft>
                <a:spcPts val="0"/>
              </a:spcAft>
              <a:buClr>
                <a:srgbClr val="253B97"/>
              </a:buClr>
              <a:buSzPts val="4000"/>
              <a:buFont typeface="Calibri"/>
              <a:buNone/>
            </a:pPr>
            <a:r>
              <a:rPr b="1" lang="uk-UA" sz="4000">
                <a:solidFill>
                  <a:srgbClr val="253B97"/>
                </a:solidFill>
              </a:rPr>
              <a:t>під час складання індивідуальної програми?</a:t>
            </a:r>
            <a:endParaRPr/>
          </a:p>
        </p:txBody>
      </p:sp>
      <p:pic>
        <p:nvPicPr>
          <p:cNvPr id="726" name="Google Shape;726;p117"/>
          <p:cNvPicPr preferRelativeResize="0"/>
          <p:nvPr/>
        </p:nvPicPr>
        <p:blipFill rotWithShape="1">
          <a:blip r:embed="rId3">
            <a:alphaModFix/>
          </a:blip>
          <a:srcRect b="0" l="0" r="0" t="0"/>
          <a:stretch/>
        </p:blipFill>
        <p:spPr>
          <a:xfrm>
            <a:off x="727425" y="3009159"/>
            <a:ext cx="307835" cy="306324"/>
          </a:xfrm>
          <a:prstGeom prst="rect">
            <a:avLst/>
          </a:prstGeom>
          <a:noFill/>
          <a:ln>
            <a:noFill/>
          </a:ln>
        </p:spPr>
      </p:pic>
      <p:pic>
        <p:nvPicPr>
          <p:cNvPr id="727" name="Google Shape;727;p117"/>
          <p:cNvPicPr preferRelativeResize="0"/>
          <p:nvPr/>
        </p:nvPicPr>
        <p:blipFill rotWithShape="1">
          <a:blip r:embed="rId4">
            <a:alphaModFix/>
          </a:blip>
          <a:srcRect b="0" l="0" r="0" t="0"/>
          <a:stretch/>
        </p:blipFill>
        <p:spPr>
          <a:xfrm>
            <a:off x="720863" y="3695826"/>
            <a:ext cx="307835" cy="307848"/>
          </a:xfrm>
          <a:prstGeom prst="rect">
            <a:avLst/>
          </a:prstGeom>
          <a:noFill/>
          <a:ln>
            <a:noFill/>
          </a:ln>
        </p:spPr>
      </p:pic>
      <p:sp>
        <p:nvSpPr>
          <p:cNvPr id="728" name="Google Shape;728;p117"/>
          <p:cNvSpPr txBox="1"/>
          <p:nvPr/>
        </p:nvSpPr>
        <p:spPr>
          <a:xfrm>
            <a:off x="1201927" y="2028824"/>
            <a:ext cx="10167620" cy="1974850"/>
          </a:xfrm>
          <a:prstGeom prst="rect">
            <a:avLst/>
          </a:prstGeom>
          <a:noFill/>
          <a:ln>
            <a:noFill/>
          </a:ln>
        </p:spPr>
        <p:txBody>
          <a:bodyPr anchorCtr="0" anchor="t" bIns="0" lIns="0" spcFirstLastPara="1" rIns="0" wrap="square" tIns="12050">
            <a:spAutoFit/>
          </a:bodyPr>
          <a:lstStyle/>
          <a:p>
            <a:pPr indent="0" lvl="0" marL="12700" marR="0" rtl="0" algn="l">
              <a:lnSpc>
                <a:spcPct val="119625"/>
              </a:lnSpc>
              <a:spcBef>
                <a:spcPts val="0"/>
              </a:spcBef>
              <a:spcAft>
                <a:spcPts val="0"/>
              </a:spcAft>
              <a:buNone/>
            </a:pPr>
            <a:r>
              <a:rPr b="1" lang="uk-UA" sz="1600">
                <a:solidFill>
                  <a:schemeClr val="dk1"/>
                </a:solidFill>
                <a:latin typeface="Tahoma"/>
                <a:ea typeface="Tahoma"/>
                <a:cs typeface="Tahoma"/>
                <a:sym typeface="Tahoma"/>
              </a:rPr>
              <a:t>Обов’язковість професійного навчання:</a:t>
            </a:r>
            <a:endParaRPr sz="1600">
              <a:solidFill>
                <a:schemeClr val="dk1"/>
              </a:solidFill>
              <a:latin typeface="Tahoma"/>
              <a:ea typeface="Tahoma"/>
              <a:cs typeface="Tahoma"/>
              <a:sym typeface="Tahoma"/>
            </a:endParaRPr>
          </a:p>
          <a:p>
            <a:pPr indent="0" lvl="0" marL="12700" marR="5080" rtl="0" algn="l">
              <a:lnSpc>
                <a:spcPct val="120000"/>
              </a:lnSpc>
              <a:spcBef>
                <a:spcPts val="60"/>
              </a:spcBef>
              <a:spcAft>
                <a:spcPts val="0"/>
              </a:spcAft>
              <a:buNone/>
            </a:pPr>
            <a:r>
              <a:rPr lang="uk-UA" sz="1600">
                <a:solidFill>
                  <a:schemeClr val="dk1"/>
                </a:solidFill>
                <a:latin typeface="Tahoma"/>
                <a:ea typeface="Tahoma"/>
                <a:cs typeface="Tahoma"/>
                <a:sym typeface="Tahoma"/>
              </a:rPr>
              <a:t>підвищення кваліфікації за загальними та/або спеціальними професійними (сертифікатними)  програмами є обов’язковим для державних службовців:</a:t>
            </a:r>
            <a:endParaRPr sz="1600">
              <a:solidFill>
                <a:schemeClr val="dk1"/>
              </a:solidFill>
              <a:latin typeface="Tahoma"/>
              <a:ea typeface="Tahoma"/>
              <a:cs typeface="Tahoma"/>
              <a:sym typeface="Tahoma"/>
            </a:endParaRPr>
          </a:p>
          <a:p>
            <a:pPr indent="0" lvl="0" marL="0" marR="0" rtl="0" algn="l">
              <a:lnSpc>
                <a:spcPct val="100000"/>
              </a:lnSpc>
              <a:spcBef>
                <a:spcPts val="45"/>
              </a:spcBef>
              <a:spcAft>
                <a:spcPts val="0"/>
              </a:spcAft>
              <a:buNone/>
            </a:pPr>
            <a:r>
              <a:t/>
            </a:r>
            <a:endParaRPr sz="1500">
              <a:solidFill>
                <a:schemeClr val="dk1"/>
              </a:solidFill>
              <a:latin typeface="Tahoma"/>
              <a:ea typeface="Tahoma"/>
              <a:cs typeface="Tahoma"/>
              <a:sym typeface="Tahoma"/>
            </a:endParaRPr>
          </a:p>
          <a:p>
            <a:pPr indent="-101600" lvl="0" marL="12700" marR="542290" rtl="0" algn="l">
              <a:lnSpc>
                <a:spcPct val="100000"/>
              </a:lnSpc>
              <a:spcBef>
                <a:spcPts val="0"/>
              </a:spcBef>
              <a:spcAft>
                <a:spcPts val="0"/>
              </a:spcAft>
              <a:buClr>
                <a:schemeClr val="dk1"/>
              </a:buClr>
              <a:buSzPts val="1600"/>
              <a:buFont typeface="Tahoma"/>
              <a:buAutoNum type="arabicParenR"/>
            </a:pPr>
            <a:r>
              <a:rPr lang="uk-UA" sz="1600">
                <a:solidFill>
                  <a:schemeClr val="dk1"/>
                </a:solidFill>
                <a:latin typeface="Tahoma"/>
                <a:ea typeface="Tahoma"/>
                <a:cs typeface="Tahoma"/>
                <a:sym typeface="Tahoma"/>
              </a:rPr>
              <a:t>вперше призначених на посаду державної служби, зокрема на посаду державної служби  категорій «А» та «Б», протягом року з дня їх призначення на посаду;</a:t>
            </a:r>
            <a:endParaRPr sz="1600">
              <a:solidFill>
                <a:schemeClr val="dk1"/>
              </a:solidFill>
              <a:latin typeface="Tahoma"/>
              <a:ea typeface="Tahoma"/>
              <a:cs typeface="Tahoma"/>
              <a:sym typeface="Tahoma"/>
            </a:endParaRPr>
          </a:p>
          <a:p>
            <a:pPr indent="0" lvl="0" marL="0" marR="0" rtl="0" algn="l">
              <a:lnSpc>
                <a:spcPct val="100000"/>
              </a:lnSpc>
              <a:spcBef>
                <a:spcPts val="50"/>
              </a:spcBef>
              <a:spcAft>
                <a:spcPts val="0"/>
              </a:spcAft>
              <a:buClr>
                <a:schemeClr val="dk1"/>
              </a:buClr>
              <a:buSzPts val="1550"/>
              <a:buFont typeface="Tahoma"/>
              <a:buNone/>
            </a:pPr>
            <a:r>
              <a:t/>
            </a:r>
            <a:endParaRPr sz="1550">
              <a:solidFill>
                <a:schemeClr val="dk1"/>
              </a:solidFill>
              <a:latin typeface="Tahoma"/>
              <a:ea typeface="Tahoma"/>
              <a:cs typeface="Tahoma"/>
              <a:sym typeface="Tahoma"/>
            </a:endParaRPr>
          </a:p>
          <a:p>
            <a:pPr indent="-242569" lvl="0" marL="254634" marR="0" rtl="0" algn="l">
              <a:lnSpc>
                <a:spcPct val="100000"/>
              </a:lnSpc>
              <a:spcBef>
                <a:spcPts val="0"/>
              </a:spcBef>
              <a:spcAft>
                <a:spcPts val="0"/>
              </a:spcAft>
              <a:buClr>
                <a:schemeClr val="dk1"/>
              </a:buClr>
              <a:buSzPts val="1600"/>
              <a:buFont typeface="Tahoma"/>
              <a:buAutoNum type="arabicParenR"/>
            </a:pPr>
            <a:r>
              <a:rPr lang="uk-UA" sz="1600">
                <a:solidFill>
                  <a:schemeClr val="dk1"/>
                </a:solidFill>
                <a:latin typeface="Tahoma"/>
                <a:ea typeface="Tahoma"/>
                <a:cs typeface="Tahoma"/>
                <a:sym typeface="Tahoma"/>
              </a:rPr>
              <a:t>які займають посади державної служби, не рідше одного разу на три роки.</a:t>
            </a:r>
            <a:endParaRPr sz="1600">
              <a:solidFill>
                <a:schemeClr val="dk1"/>
              </a:solidFill>
              <a:latin typeface="Tahoma"/>
              <a:ea typeface="Tahoma"/>
              <a:cs typeface="Tahoma"/>
              <a:sym typeface="Tahoma"/>
            </a:endParaRPr>
          </a:p>
        </p:txBody>
      </p:sp>
      <p:pic>
        <p:nvPicPr>
          <p:cNvPr id="729" name="Google Shape;729;p117"/>
          <p:cNvPicPr preferRelativeResize="0"/>
          <p:nvPr/>
        </p:nvPicPr>
        <p:blipFill rotWithShape="1">
          <a:blip r:embed="rId5">
            <a:alphaModFix/>
          </a:blip>
          <a:srcRect b="0" l="0" r="0" t="0"/>
          <a:stretch/>
        </p:blipFill>
        <p:spPr>
          <a:xfrm>
            <a:off x="720863" y="4600920"/>
            <a:ext cx="307835" cy="307848"/>
          </a:xfrm>
          <a:prstGeom prst="rect">
            <a:avLst/>
          </a:prstGeom>
          <a:noFill/>
          <a:ln>
            <a:noFill/>
          </a:ln>
        </p:spPr>
      </p:pic>
      <p:sp>
        <p:nvSpPr>
          <p:cNvPr id="730" name="Google Shape;730;p117"/>
          <p:cNvSpPr txBox="1"/>
          <p:nvPr/>
        </p:nvSpPr>
        <p:spPr>
          <a:xfrm>
            <a:off x="1202537" y="4593716"/>
            <a:ext cx="10114915" cy="1000760"/>
          </a:xfrm>
          <a:prstGeom prst="rect">
            <a:avLst/>
          </a:prstGeom>
          <a:noFill/>
          <a:ln>
            <a:noFill/>
          </a:ln>
        </p:spPr>
        <p:txBody>
          <a:bodyPr anchorCtr="0" anchor="t" bIns="0" lIns="0" spcFirstLastPara="1" rIns="0" wrap="square" tIns="12050">
            <a:spAutoFit/>
          </a:bodyPr>
          <a:lstStyle/>
          <a:p>
            <a:pPr indent="0" lvl="0" marL="12700" marR="0" rtl="0" algn="just">
              <a:lnSpc>
                <a:spcPct val="119625"/>
              </a:lnSpc>
              <a:spcBef>
                <a:spcPts val="0"/>
              </a:spcBef>
              <a:spcAft>
                <a:spcPts val="0"/>
              </a:spcAft>
              <a:buNone/>
            </a:pPr>
            <a:r>
              <a:rPr b="1" lang="uk-UA" sz="1600">
                <a:solidFill>
                  <a:schemeClr val="dk1"/>
                </a:solidFill>
                <a:latin typeface="Tahoma"/>
                <a:ea typeface="Tahoma"/>
                <a:cs typeface="Tahoma"/>
                <a:sym typeface="Tahoma"/>
              </a:rPr>
              <a:t>Набрання не менше 1 кредиту ЄКТС протягом календарного року, </a:t>
            </a:r>
            <a:r>
              <a:rPr lang="uk-UA" sz="1600">
                <a:solidFill>
                  <a:schemeClr val="dk1"/>
                </a:solidFill>
                <a:latin typeface="Tahoma"/>
                <a:ea typeface="Tahoma"/>
                <a:cs typeface="Tahoma"/>
                <a:sym typeface="Tahoma"/>
              </a:rPr>
              <a:t>у тому числі 0,1-0,2 кредиту</a:t>
            </a:r>
            <a:endParaRPr sz="1600">
              <a:solidFill>
                <a:schemeClr val="dk1"/>
              </a:solidFill>
              <a:latin typeface="Tahoma"/>
              <a:ea typeface="Tahoma"/>
              <a:cs typeface="Tahoma"/>
              <a:sym typeface="Tahoma"/>
            </a:endParaRPr>
          </a:p>
          <a:p>
            <a:pPr indent="0" lvl="0" marL="12700" marR="0" rtl="0" algn="just">
              <a:lnSpc>
                <a:spcPct val="119625"/>
              </a:lnSpc>
              <a:spcBef>
                <a:spcPts val="0"/>
              </a:spcBef>
              <a:spcAft>
                <a:spcPts val="0"/>
              </a:spcAft>
              <a:buNone/>
            </a:pPr>
            <a:r>
              <a:rPr lang="uk-UA" sz="1600">
                <a:solidFill>
                  <a:schemeClr val="dk1"/>
                </a:solidFill>
                <a:latin typeface="Tahoma"/>
                <a:ea typeface="Tahoma"/>
                <a:cs typeface="Tahoma"/>
                <a:sym typeface="Tahoma"/>
              </a:rPr>
              <a:t>ЄКТС самоосвіти, якщо інше не передбачено Положенням про систему професійного навчання.</a:t>
            </a:r>
            <a:endParaRPr sz="1600">
              <a:solidFill>
                <a:schemeClr val="dk1"/>
              </a:solidFill>
              <a:latin typeface="Tahoma"/>
              <a:ea typeface="Tahoma"/>
              <a:cs typeface="Tahoma"/>
              <a:sym typeface="Tahoma"/>
            </a:endParaRPr>
          </a:p>
          <a:p>
            <a:pPr indent="0" lvl="0" marL="12700" marR="416559" rtl="0" algn="just">
              <a:lnSpc>
                <a:spcPct val="100000"/>
              </a:lnSpc>
              <a:spcBef>
                <a:spcPts val="10"/>
              </a:spcBef>
              <a:spcAft>
                <a:spcPts val="0"/>
              </a:spcAft>
              <a:buNone/>
            </a:pPr>
            <a:r>
              <a:rPr b="1" lang="uk-UA" sz="1600">
                <a:solidFill>
                  <a:schemeClr val="dk1"/>
                </a:solidFill>
                <a:latin typeface="Tahoma"/>
                <a:ea typeface="Tahoma"/>
                <a:cs typeface="Tahoma"/>
                <a:sym typeface="Tahoma"/>
              </a:rPr>
              <a:t>Довідково: у 202</a:t>
            </a:r>
            <a:r>
              <a:rPr b="1" lang="uk-UA" sz="1600">
                <a:solidFill>
                  <a:schemeClr val="dk1"/>
                </a:solidFill>
                <a:latin typeface="Arial"/>
                <a:ea typeface="Arial"/>
                <a:cs typeface="Arial"/>
                <a:sym typeface="Arial"/>
              </a:rPr>
              <a:t>4 </a:t>
            </a:r>
            <a:r>
              <a:rPr b="1" lang="uk-UA" sz="1600">
                <a:solidFill>
                  <a:schemeClr val="dk1"/>
                </a:solidFill>
                <a:latin typeface="Tahoma"/>
                <a:ea typeface="Tahoma"/>
                <a:cs typeface="Tahoma"/>
                <a:sym typeface="Tahoma"/>
              </a:rPr>
              <a:t>році частка самоосвіти в межах виконання індивідуальної програми може  становити не більше 0,5 кредиту ЄКТС.</a:t>
            </a:r>
            <a:endParaRPr sz="1600">
              <a:solidFill>
                <a:schemeClr val="dk1"/>
              </a:solidFill>
              <a:latin typeface="Tahoma"/>
              <a:ea typeface="Tahoma"/>
              <a:cs typeface="Tahoma"/>
              <a:sym typeface="Tahoma"/>
            </a:endParaRPr>
          </a:p>
        </p:txBody>
      </p:sp>
      <p:pic>
        <p:nvPicPr>
          <p:cNvPr id="731" name="Google Shape;731;p117"/>
          <p:cNvPicPr preferRelativeResize="0"/>
          <p:nvPr/>
        </p:nvPicPr>
        <p:blipFill rotWithShape="1">
          <a:blip r:embed="rId6">
            <a:alphaModFix/>
          </a:blip>
          <a:srcRect b="0" l="0" r="0" t="0"/>
          <a:stretch/>
        </p:blipFill>
        <p:spPr>
          <a:xfrm>
            <a:off x="10923922" y="-42361"/>
            <a:ext cx="1268078" cy="1268078"/>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118"/>
          <p:cNvSpPr txBox="1"/>
          <p:nvPr>
            <p:ph type="title"/>
          </p:nvPr>
        </p:nvSpPr>
        <p:spPr>
          <a:xfrm>
            <a:off x="80818" y="68245"/>
            <a:ext cx="10515600" cy="1244571"/>
          </a:xfrm>
          <a:prstGeom prst="rect">
            <a:avLst/>
          </a:prstGeom>
          <a:noFill/>
          <a:ln>
            <a:noFill/>
          </a:ln>
        </p:spPr>
        <p:txBody>
          <a:bodyPr anchorCtr="0" anchor="ctr" bIns="0" lIns="0" spcFirstLastPara="1" rIns="0" wrap="square" tIns="13325">
            <a:spAutoFit/>
          </a:bodyPr>
          <a:lstStyle/>
          <a:p>
            <a:pPr indent="0" lvl="0" marL="255904" rtl="0" algn="ctr">
              <a:lnSpc>
                <a:spcPct val="100000"/>
              </a:lnSpc>
              <a:spcBef>
                <a:spcPts val="0"/>
              </a:spcBef>
              <a:spcAft>
                <a:spcPts val="0"/>
              </a:spcAft>
              <a:buClr>
                <a:srgbClr val="253B97"/>
              </a:buClr>
              <a:buSzPts val="4000"/>
              <a:buFont typeface="Calibri"/>
              <a:buNone/>
            </a:pPr>
            <a:r>
              <a:rPr lang="uk-UA" sz="4000">
                <a:solidFill>
                  <a:srgbClr val="253B97"/>
                </a:solidFill>
                <a:latin typeface="Calibri"/>
                <a:ea typeface="Calibri"/>
                <a:cs typeface="Calibri"/>
                <a:sym typeface="Calibri"/>
              </a:rPr>
              <a:t>Що варто знати</a:t>
            </a:r>
            <a:endParaRPr/>
          </a:p>
          <a:p>
            <a:pPr indent="0" lvl="0" marL="252095" rtl="0" algn="ctr">
              <a:lnSpc>
                <a:spcPct val="100000"/>
              </a:lnSpc>
              <a:spcBef>
                <a:spcPts val="0"/>
              </a:spcBef>
              <a:spcAft>
                <a:spcPts val="0"/>
              </a:spcAft>
              <a:buClr>
                <a:srgbClr val="253B97"/>
              </a:buClr>
              <a:buSzPts val="4000"/>
              <a:buFont typeface="Calibri"/>
              <a:buNone/>
            </a:pPr>
            <a:r>
              <a:rPr lang="uk-UA" sz="4000">
                <a:solidFill>
                  <a:srgbClr val="253B97"/>
                </a:solidFill>
                <a:latin typeface="Calibri"/>
                <a:ea typeface="Calibri"/>
                <a:cs typeface="Calibri"/>
                <a:sym typeface="Calibri"/>
              </a:rPr>
              <a:t>під час складання індивідуальної програми?</a:t>
            </a:r>
            <a:endParaRPr/>
          </a:p>
        </p:txBody>
      </p:sp>
      <p:pic>
        <p:nvPicPr>
          <p:cNvPr id="737" name="Google Shape;737;p118"/>
          <p:cNvPicPr preferRelativeResize="0"/>
          <p:nvPr/>
        </p:nvPicPr>
        <p:blipFill rotWithShape="1">
          <a:blip r:embed="rId3">
            <a:alphaModFix/>
          </a:blip>
          <a:srcRect b="0" l="0" r="0" t="0"/>
          <a:stretch/>
        </p:blipFill>
        <p:spPr>
          <a:xfrm>
            <a:off x="943368" y="2302764"/>
            <a:ext cx="307835" cy="307848"/>
          </a:xfrm>
          <a:prstGeom prst="rect">
            <a:avLst/>
          </a:prstGeom>
          <a:noFill/>
          <a:ln>
            <a:noFill/>
          </a:ln>
        </p:spPr>
      </p:pic>
      <p:pic>
        <p:nvPicPr>
          <p:cNvPr id="738" name="Google Shape;738;p118"/>
          <p:cNvPicPr preferRelativeResize="0"/>
          <p:nvPr/>
        </p:nvPicPr>
        <p:blipFill rotWithShape="1">
          <a:blip r:embed="rId4">
            <a:alphaModFix/>
          </a:blip>
          <a:srcRect b="0" l="0" r="0" t="0"/>
          <a:stretch/>
        </p:blipFill>
        <p:spPr>
          <a:xfrm>
            <a:off x="970800" y="3749040"/>
            <a:ext cx="307835" cy="306324"/>
          </a:xfrm>
          <a:prstGeom prst="rect">
            <a:avLst/>
          </a:prstGeom>
          <a:noFill/>
          <a:ln>
            <a:noFill/>
          </a:ln>
        </p:spPr>
      </p:pic>
      <p:pic>
        <p:nvPicPr>
          <p:cNvPr id="739" name="Google Shape;739;p118"/>
          <p:cNvPicPr preferRelativeResize="0"/>
          <p:nvPr/>
        </p:nvPicPr>
        <p:blipFill rotWithShape="1">
          <a:blip r:embed="rId5">
            <a:alphaModFix/>
          </a:blip>
          <a:srcRect b="0" l="0" r="0" t="0"/>
          <a:stretch/>
        </p:blipFill>
        <p:spPr>
          <a:xfrm>
            <a:off x="970800" y="4408932"/>
            <a:ext cx="307835" cy="307848"/>
          </a:xfrm>
          <a:prstGeom prst="rect">
            <a:avLst/>
          </a:prstGeom>
          <a:noFill/>
          <a:ln>
            <a:noFill/>
          </a:ln>
        </p:spPr>
      </p:pic>
      <p:pic>
        <p:nvPicPr>
          <p:cNvPr id="740" name="Google Shape;740;p118"/>
          <p:cNvPicPr preferRelativeResize="0"/>
          <p:nvPr/>
        </p:nvPicPr>
        <p:blipFill rotWithShape="1">
          <a:blip r:embed="rId6">
            <a:alphaModFix/>
          </a:blip>
          <a:srcRect b="0" l="0" r="0" t="0"/>
          <a:stretch/>
        </p:blipFill>
        <p:spPr>
          <a:xfrm>
            <a:off x="1475222" y="1767811"/>
            <a:ext cx="10217676" cy="3355143"/>
          </a:xfrm>
          <a:prstGeom prst="rect">
            <a:avLst/>
          </a:prstGeom>
          <a:noFill/>
          <a:ln>
            <a:noFill/>
          </a:ln>
        </p:spPr>
      </p:pic>
      <p:pic>
        <p:nvPicPr>
          <p:cNvPr id="741" name="Google Shape;741;p118"/>
          <p:cNvPicPr preferRelativeResize="0"/>
          <p:nvPr/>
        </p:nvPicPr>
        <p:blipFill rotWithShape="1">
          <a:blip r:embed="rId5">
            <a:alphaModFix/>
          </a:blip>
          <a:srcRect b="0" l="0" r="0" t="0"/>
          <a:stretch/>
        </p:blipFill>
        <p:spPr>
          <a:xfrm>
            <a:off x="970800" y="3156204"/>
            <a:ext cx="307835" cy="307848"/>
          </a:xfrm>
          <a:prstGeom prst="rect">
            <a:avLst/>
          </a:prstGeom>
          <a:noFill/>
          <a:ln>
            <a:noFill/>
          </a:ln>
        </p:spPr>
      </p:pic>
      <p:pic>
        <p:nvPicPr>
          <p:cNvPr id="742" name="Google Shape;742;p118"/>
          <p:cNvPicPr preferRelativeResize="0"/>
          <p:nvPr/>
        </p:nvPicPr>
        <p:blipFill rotWithShape="1">
          <a:blip r:embed="rId7">
            <a:alphaModFix/>
          </a:blip>
          <a:srcRect b="0" l="0" r="0" t="0"/>
          <a:stretch/>
        </p:blipFill>
        <p:spPr>
          <a:xfrm>
            <a:off x="10923922" y="0"/>
            <a:ext cx="1268078" cy="1268078"/>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pic>
        <p:nvPicPr>
          <p:cNvPr id="747" name="Google Shape;747;p119"/>
          <p:cNvPicPr preferRelativeResize="0"/>
          <p:nvPr/>
        </p:nvPicPr>
        <p:blipFill rotWithShape="1">
          <a:blip r:embed="rId3">
            <a:alphaModFix/>
          </a:blip>
          <a:srcRect b="0" l="0" r="0" t="0"/>
          <a:stretch/>
        </p:blipFill>
        <p:spPr>
          <a:xfrm>
            <a:off x="2474778" y="638889"/>
            <a:ext cx="7242444" cy="3616655"/>
          </a:xfrm>
          <a:prstGeom prst="rect">
            <a:avLst/>
          </a:prstGeom>
          <a:noFill/>
          <a:ln>
            <a:noFill/>
          </a:ln>
        </p:spPr>
      </p:pic>
      <p:sp>
        <p:nvSpPr>
          <p:cNvPr id="748" name="Google Shape;748;p119"/>
          <p:cNvSpPr txBox="1"/>
          <p:nvPr/>
        </p:nvSpPr>
        <p:spPr>
          <a:xfrm>
            <a:off x="304800" y="4382963"/>
            <a:ext cx="11563927" cy="1674817"/>
          </a:xfrm>
          <a:prstGeom prst="rect">
            <a:avLst/>
          </a:prstGeom>
          <a:noFill/>
          <a:ln>
            <a:noFill/>
          </a:ln>
        </p:spPr>
        <p:txBody>
          <a:bodyPr anchorCtr="0" anchor="t" bIns="0" lIns="0" spcFirstLastPara="1" rIns="0" wrap="square" tIns="12700">
            <a:spAutoFit/>
          </a:bodyPr>
          <a:lstStyle/>
          <a:p>
            <a:pPr indent="-858519" lvl="0" marL="870585" marR="5080" rtl="0" algn="ctr">
              <a:lnSpc>
                <a:spcPct val="100000"/>
              </a:lnSpc>
              <a:spcBef>
                <a:spcPts val="0"/>
              </a:spcBef>
              <a:spcAft>
                <a:spcPts val="0"/>
              </a:spcAft>
              <a:buNone/>
            </a:pPr>
            <a:r>
              <a:rPr b="1" lang="uk-UA" sz="3600">
                <a:solidFill>
                  <a:srgbClr val="253B97"/>
                </a:solidFill>
                <a:latin typeface="Calibri"/>
                <a:ea typeface="Calibri"/>
                <a:cs typeface="Calibri"/>
                <a:sym typeface="Calibri"/>
              </a:rPr>
              <a:t>Оптимально обирати для професійного розвитку від 1 до 3 професійних компетентностей  і не більше трьох видів професійного навчання для їх удосконалення</a:t>
            </a:r>
            <a:endParaRPr b="1" sz="3600">
              <a:solidFill>
                <a:srgbClr val="253B97"/>
              </a:solidFill>
              <a:latin typeface="Calibri"/>
              <a:ea typeface="Calibri"/>
              <a:cs typeface="Calibri"/>
              <a:sym typeface="Calibri"/>
            </a:endParaRPr>
          </a:p>
        </p:txBody>
      </p:sp>
      <p:pic>
        <p:nvPicPr>
          <p:cNvPr id="749" name="Google Shape;749;p119"/>
          <p:cNvPicPr preferRelativeResize="0"/>
          <p:nvPr/>
        </p:nvPicPr>
        <p:blipFill rotWithShape="1">
          <a:blip r:embed="rId4">
            <a:alphaModFix/>
          </a:blip>
          <a:srcRect b="0" l="0" r="0" t="0"/>
          <a:stretch/>
        </p:blipFill>
        <p:spPr>
          <a:xfrm>
            <a:off x="10923922" y="4850"/>
            <a:ext cx="1268078" cy="1268078"/>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sp>
        <p:nvSpPr>
          <p:cNvPr id="754" name="Google Shape;754;p120"/>
          <p:cNvSpPr txBox="1"/>
          <p:nvPr>
            <p:ph type="title"/>
          </p:nvPr>
        </p:nvSpPr>
        <p:spPr>
          <a:xfrm>
            <a:off x="277091" y="91861"/>
            <a:ext cx="10705615" cy="1120820"/>
          </a:xfrm>
          <a:prstGeom prst="rect">
            <a:avLst/>
          </a:prstGeom>
          <a:noFill/>
          <a:ln>
            <a:noFill/>
          </a:ln>
        </p:spPr>
        <p:txBody>
          <a:bodyPr anchorCtr="0" anchor="ctr" bIns="0" lIns="0" spcFirstLastPara="1" rIns="0" wrap="square" tIns="12700">
            <a:spAutoFit/>
          </a:bodyPr>
          <a:lstStyle/>
          <a:p>
            <a:pPr indent="0" lvl="0" marL="12700" rtl="0" algn="ctr">
              <a:lnSpc>
                <a:spcPct val="100000"/>
              </a:lnSpc>
              <a:spcBef>
                <a:spcPts val="0"/>
              </a:spcBef>
              <a:spcAft>
                <a:spcPts val="0"/>
              </a:spcAft>
              <a:buClr>
                <a:srgbClr val="253B97"/>
              </a:buClr>
              <a:buSzPts val="3600"/>
              <a:buFont typeface="Calibri"/>
              <a:buNone/>
            </a:pPr>
            <a:r>
              <a:rPr b="1" lang="uk-UA" sz="3600">
                <a:solidFill>
                  <a:srgbClr val="253B97"/>
                </a:solidFill>
              </a:rPr>
              <a:t>Практичні поради щодо складання індивідуальної програми</a:t>
            </a:r>
            <a:endParaRPr b="1" sz="3600">
              <a:solidFill>
                <a:srgbClr val="253B97"/>
              </a:solidFill>
            </a:endParaRPr>
          </a:p>
        </p:txBody>
      </p:sp>
      <p:sp>
        <p:nvSpPr>
          <p:cNvPr id="755" name="Google Shape;755;p120"/>
          <p:cNvSpPr txBox="1"/>
          <p:nvPr/>
        </p:nvSpPr>
        <p:spPr>
          <a:xfrm>
            <a:off x="598119" y="1866341"/>
            <a:ext cx="11449050" cy="3685540"/>
          </a:xfrm>
          <a:prstGeom prst="rect">
            <a:avLst/>
          </a:prstGeom>
          <a:noFill/>
          <a:ln>
            <a:noFill/>
          </a:ln>
        </p:spPr>
        <p:txBody>
          <a:bodyPr anchorCtr="0" anchor="t" bIns="0" lIns="0" spcFirstLastPara="1" rIns="0" wrap="square" tIns="13325">
            <a:spAutoFit/>
          </a:bodyPr>
          <a:lstStyle/>
          <a:p>
            <a:pPr indent="572770" lvl="0" marL="12700" marR="5080" rtl="0" algn="just">
              <a:lnSpc>
                <a:spcPct val="100000"/>
              </a:lnSpc>
              <a:spcBef>
                <a:spcPts val="0"/>
              </a:spcBef>
              <a:spcAft>
                <a:spcPts val="0"/>
              </a:spcAft>
              <a:buNone/>
            </a:pPr>
            <a:r>
              <a:rPr lang="uk-UA" sz="2000">
                <a:solidFill>
                  <a:schemeClr val="dk1"/>
                </a:solidFill>
                <a:latin typeface="Times New Roman"/>
                <a:ea typeface="Times New Roman"/>
                <a:cs typeface="Times New Roman"/>
                <a:sym typeface="Times New Roman"/>
              </a:rPr>
              <a:t>Якщо у році, на який складається індивідуальна програма, державний службовець </a:t>
            </a:r>
            <a:r>
              <a:rPr b="1" lang="uk-UA" sz="2000">
                <a:solidFill>
                  <a:schemeClr val="dk1"/>
                </a:solidFill>
                <a:latin typeface="Times New Roman"/>
                <a:ea typeface="Times New Roman"/>
                <a:cs typeface="Times New Roman"/>
                <a:sym typeface="Times New Roman"/>
              </a:rPr>
              <a:t>завершує  навчання за  відповідною   освітньо-професійною  програмою  підготовки  магістрів  (рік присвоєння відповідної кваліфікації), то</a:t>
            </a:r>
            <a:endParaRPr sz="2000">
              <a:solidFill>
                <a:schemeClr val="dk1"/>
              </a:solidFill>
              <a:latin typeface="Times New Roman"/>
              <a:ea typeface="Times New Roman"/>
              <a:cs typeface="Times New Roman"/>
              <a:sym typeface="Times New Roman"/>
            </a:endParaRPr>
          </a:p>
          <a:p>
            <a:pPr indent="0" lvl="0" marL="0" marR="0" rtl="0" algn="l">
              <a:lnSpc>
                <a:spcPct val="100000"/>
              </a:lnSpc>
              <a:spcBef>
                <a:spcPts val="45"/>
              </a:spcBef>
              <a:spcAft>
                <a:spcPts val="0"/>
              </a:spcAft>
              <a:buNone/>
            </a:pPr>
            <a:r>
              <a:t/>
            </a:r>
            <a:endParaRPr sz="2050">
              <a:solidFill>
                <a:schemeClr val="dk1"/>
              </a:solidFill>
              <a:latin typeface="Times New Roman"/>
              <a:ea typeface="Times New Roman"/>
              <a:cs typeface="Times New Roman"/>
              <a:sym typeface="Times New Roman"/>
            </a:endParaRPr>
          </a:p>
          <a:p>
            <a:pPr indent="0" lvl="0" marL="585470" marR="0" rtl="0" algn="l">
              <a:lnSpc>
                <a:spcPct val="100000"/>
              </a:lnSpc>
              <a:spcBef>
                <a:spcPts val="0"/>
              </a:spcBef>
              <a:spcAft>
                <a:spcPts val="0"/>
              </a:spcAft>
              <a:buNone/>
            </a:pPr>
            <a:r>
              <a:rPr lang="uk-UA" sz="2000">
                <a:solidFill>
                  <a:schemeClr val="dk1"/>
                </a:solidFill>
                <a:latin typeface="Times New Roman"/>
                <a:ea typeface="Times New Roman"/>
                <a:cs typeface="Times New Roman"/>
                <a:sym typeface="Times New Roman"/>
              </a:rPr>
              <a:t>у графі «Види професійного навчання» вказуємо вид професійного навчання </a:t>
            </a:r>
            <a:r>
              <a:rPr b="1" lang="uk-UA" sz="2000">
                <a:solidFill>
                  <a:schemeClr val="dk1"/>
                </a:solidFill>
                <a:latin typeface="Times New Roman"/>
                <a:ea typeface="Times New Roman"/>
                <a:cs typeface="Times New Roman"/>
                <a:sym typeface="Times New Roman"/>
              </a:rPr>
              <a:t>«Здобуття вищої</a:t>
            </a:r>
            <a:endParaRPr sz="2000">
              <a:solidFill>
                <a:schemeClr val="dk1"/>
              </a:solidFill>
              <a:latin typeface="Times New Roman"/>
              <a:ea typeface="Times New Roman"/>
              <a:cs typeface="Times New Roman"/>
              <a:sym typeface="Times New Roman"/>
            </a:endParaRPr>
          </a:p>
          <a:p>
            <a:pPr indent="0" lvl="0" marL="12700" marR="0" rtl="0" algn="l">
              <a:lnSpc>
                <a:spcPct val="100000"/>
              </a:lnSpc>
              <a:spcBef>
                <a:spcPts val="5"/>
              </a:spcBef>
              <a:spcAft>
                <a:spcPts val="0"/>
              </a:spcAft>
              <a:buNone/>
            </a:pPr>
            <a:r>
              <a:rPr b="1" lang="uk-UA" sz="2000">
                <a:solidFill>
                  <a:schemeClr val="dk1"/>
                </a:solidFill>
                <a:latin typeface="Times New Roman"/>
                <a:ea typeface="Times New Roman"/>
                <a:cs typeface="Times New Roman"/>
                <a:sym typeface="Times New Roman"/>
              </a:rPr>
              <a:t>освіти за освітньо-професійною програмою підготовки магістрів»</a:t>
            </a:r>
            <a:endParaRPr sz="2000">
              <a:solidFill>
                <a:schemeClr val="dk1"/>
              </a:solidFill>
              <a:latin typeface="Times New Roman"/>
              <a:ea typeface="Times New Roman"/>
              <a:cs typeface="Times New Roman"/>
              <a:sym typeface="Times New Roman"/>
            </a:endParaRPr>
          </a:p>
          <a:p>
            <a:pPr indent="0" lvl="0" marL="0" marR="0" rtl="0" algn="l">
              <a:lnSpc>
                <a:spcPct val="100000"/>
              </a:lnSpc>
              <a:spcBef>
                <a:spcPts val="40"/>
              </a:spcBef>
              <a:spcAft>
                <a:spcPts val="0"/>
              </a:spcAft>
              <a:buNone/>
            </a:pPr>
            <a:r>
              <a:t/>
            </a:r>
            <a:endParaRPr sz="2050">
              <a:solidFill>
                <a:schemeClr val="dk1"/>
              </a:solidFill>
              <a:latin typeface="Times New Roman"/>
              <a:ea typeface="Times New Roman"/>
              <a:cs typeface="Times New Roman"/>
              <a:sym typeface="Times New Roman"/>
            </a:endParaRPr>
          </a:p>
          <a:p>
            <a:pPr indent="0" lvl="0" marL="585470" marR="0" rtl="0" algn="l">
              <a:lnSpc>
                <a:spcPct val="100000"/>
              </a:lnSpc>
              <a:spcBef>
                <a:spcPts val="0"/>
              </a:spcBef>
              <a:spcAft>
                <a:spcPts val="0"/>
              </a:spcAft>
              <a:buNone/>
            </a:pPr>
            <a:r>
              <a:rPr lang="uk-UA" sz="2000">
                <a:solidFill>
                  <a:schemeClr val="dk1"/>
                </a:solidFill>
                <a:latin typeface="Times New Roman"/>
                <a:ea typeface="Times New Roman"/>
                <a:cs typeface="Times New Roman"/>
                <a:sym typeface="Times New Roman"/>
              </a:rPr>
              <a:t>у	графі	«Найменування	професійної	компетентності»	зазначаємо	професійну	компетентність</a:t>
            </a:r>
            <a:endParaRPr sz="2000">
              <a:solidFill>
                <a:schemeClr val="dk1"/>
              </a:solidFill>
              <a:latin typeface="Times New Roman"/>
              <a:ea typeface="Times New Roman"/>
              <a:cs typeface="Times New Roman"/>
              <a:sym typeface="Times New Roman"/>
            </a:endParaRPr>
          </a:p>
          <a:p>
            <a:pPr indent="0" lvl="0" marL="12700" marR="0" rtl="0" algn="l">
              <a:lnSpc>
                <a:spcPct val="100000"/>
              </a:lnSpc>
              <a:spcBef>
                <a:spcPts val="0"/>
              </a:spcBef>
              <a:spcAft>
                <a:spcPts val="0"/>
              </a:spcAft>
              <a:buNone/>
            </a:pPr>
            <a:r>
              <a:rPr lang="uk-UA" sz="2000">
                <a:solidFill>
                  <a:schemeClr val="dk1"/>
                </a:solidFill>
                <a:latin typeface="Times New Roman"/>
                <a:ea typeface="Times New Roman"/>
                <a:cs typeface="Times New Roman"/>
                <a:sym typeface="Times New Roman"/>
              </a:rPr>
              <a:t>«Професійні знання»</a:t>
            </a:r>
            <a:endParaRPr sz="2000">
              <a:solidFill>
                <a:schemeClr val="dk1"/>
              </a:solidFill>
              <a:latin typeface="Times New Roman"/>
              <a:ea typeface="Times New Roman"/>
              <a:cs typeface="Times New Roman"/>
              <a:sym typeface="Times New Roman"/>
            </a:endParaRPr>
          </a:p>
          <a:p>
            <a:pPr indent="0" lvl="0" marL="0" marR="0" rtl="0" algn="l">
              <a:lnSpc>
                <a:spcPct val="100000"/>
              </a:lnSpc>
              <a:spcBef>
                <a:spcPts val="45"/>
              </a:spcBef>
              <a:spcAft>
                <a:spcPts val="0"/>
              </a:spcAft>
              <a:buNone/>
            </a:pPr>
            <a:r>
              <a:t/>
            </a:r>
            <a:endParaRPr sz="2050">
              <a:solidFill>
                <a:schemeClr val="dk1"/>
              </a:solidFill>
              <a:latin typeface="Times New Roman"/>
              <a:ea typeface="Times New Roman"/>
              <a:cs typeface="Times New Roman"/>
              <a:sym typeface="Times New Roman"/>
            </a:endParaRPr>
          </a:p>
          <a:p>
            <a:pPr indent="572770" lvl="0" marL="12700" marR="6985" rtl="0" algn="just">
              <a:lnSpc>
                <a:spcPct val="100000"/>
              </a:lnSpc>
              <a:spcBef>
                <a:spcPts val="0"/>
              </a:spcBef>
              <a:spcAft>
                <a:spcPts val="0"/>
              </a:spcAft>
              <a:buNone/>
            </a:pPr>
            <a:r>
              <a:rPr lang="uk-UA" sz="2000">
                <a:solidFill>
                  <a:schemeClr val="dk1"/>
                </a:solidFill>
                <a:latin typeface="Times New Roman"/>
                <a:ea typeface="Times New Roman"/>
                <a:cs typeface="Times New Roman"/>
                <a:sym typeface="Times New Roman"/>
              </a:rPr>
              <a:t>у графі «Орієнтовні напрями/теми професійного навчання» зазначаємо </a:t>
            </a:r>
            <a:r>
              <a:rPr b="1" lang="uk-UA" sz="2000">
                <a:solidFill>
                  <a:schemeClr val="dk1"/>
                </a:solidFill>
                <a:latin typeface="Times New Roman"/>
                <a:ea typeface="Times New Roman"/>
                <a:cs typeface="Times New Roman"/>
                <a:sym typeface="Times New Roman"/>
              </a:rPr>
              <a:t>відповідну спеціальність,  наприклад, “Публічне управління та адміністрування”, “Право”, “Психологія” тощо</a:t>
            </a:r>
            <a:endParaRPr sz="2000">
              <a:solidFill>
                <a:schemeClr val="dk1"/>
              </a:solidFill>
              <a:latin typeface="Times New Roman"/>
              <a:ea typeface="Times New Roman"/>
              <a:cs typeface="Times New Roman"/>
              <a:sym typeface="Times New Roman"/>
            </a:endParaRPr>
          </a:p>
        </p:txBody>
      </p:sp>
      <p:grpSp>
        <p:nvGrpSpPr>
          <p:cNvPr id="756" name="Google Shape;756;p120"/>
          <p:cNvGrpSpPr/>
          <p:nvPr/>
        </p:nvGrpSpPr>
        <p:grpSpPr>
          <a:xfrm>
            <a:off x="644651" y="2536698"/>
            <a:ext cx="6249416" cy="2741676"/>
            <a:chOff x="644651" y="2536698"/>
            <a:chExt cx="6249416" cy="2741676"/>
          </a:xfrm>
        </p:grpSpPr>
        <p:sp>
          <p:nvSpPr>
            <p:cNvPr id="757" name="Google Shape;757;p120"/>
            <p:cNvSpPr/>
            <p:nvPr/>
          </p:nvSpPr>
          <p:spPr>
            <a:xfrm>
              <a:off x="5927598" y="2536698"/>
              <a:ext cx="966469" cy="311150"/>
            </a:xfrm>
            <a:custGeom>
              <a:rect b="b" l="l" r="r" t="t"/>
              <a:pathLst>
                <a:path extrusionOk="0" h="311150" w="966470">
                  <a:moveTo>
                    <a:pt x="810768" y="0"/>
                  </a:moveTo>
                  <a:lnTo>
                    <a:pt x="810768" y="77724"/>
                  </a:lnTo>
                  <a:lnTo>
                    <a:pt x="0" y="77724"/>
                  </a:lnTo>
                  <a:lnTo>
                    <a:pt x="0" y="233172"/>
                  </a:lnTo>
                  <a:lnTo>
                    <a:pt x="810768" y="233172"/>
                  </a:lnTo>
                  <a:lnTo>
                    <a:pt x="810768" y="310896"/>
                  </a:lnTo>
                  <a:lnTo>
                    <a:pt x="966216" y="155448"/>
                  </a:lnTo>
                  <a:lnTo>
                    <a:pt x="810768" y="0"/>
                  </a:lnTo>
                  <a:close/>
                </a:path>
              </a:pathLst>
            </a:custGeom>
            <a:solidFill>
              <a:srgbClr val="4BBBC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8" name="Google Shape;758;p120"/>
            <p:cNvSpPr/>
            <p:nvPr/>
          </p:nvSpPr>
          <p:spPr>
            <a:xfrm>
              <a:off x="5927598" y="2536698"/>
              <a:ext cx="966469" cy="311150"/>
            </a:xfrm>
            <a:custGeom>
              <a:rect b="b" l="l" r="r" t="t"/>
              <a:pathLst>
                <a:path extrusionOk="0" h="311150" w="966470">
                  <a:moveTo>
                    <a:pt x="0" y="77724"/>
                  </a:moveTo>
                  <a:lnTo>
                    <a:pt x="810768" y="77724"/>
                  </a:lnTo>
                  <a:lnTo>
                    <a:pt x="810768" y="0"/>
                  </a:lnTo>
                  <a:lnTo>
                    <a:pt x="966216" y="155448"/>
                  </a:lnTo>
                  <a:lnTo>
                    <a:pt x="810768" y="310896"/>
                  </a:lnTo>
                  <a:lnTo>
                    <a:pt x="810768" y="233172"/>
                  </a:lnTo>
                  <a:lnTo>
                    <a:pt x="0" y="233172"/>
                  </a:lnTo>
                  <a:lnTo>
                    <a:pt x="0" y="77724"/>
                  </a:lnTo>
                  <a:close/>
                </a:path>
              </a:pathLst>
            </a:custGeom>
            <a:noFill/>
            <a:ln cap="flat" cmpd="sng" w="254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759" name="Google Shape;759;p120"/>
            <p:cNvPicPr preferRelativeResize="0"/>
            <p:nvPr/>
          </p:nvPicPr>
          <p:blipFill rotWithShape="1">
            <a:blip r:embed="rId3">
              <a:alphaModFix/>
            </a:blip>
            <a:srcRect b="0" l="0" r="0" t="0"/>
            <a:stretch/>
          </p:blipFill>
          <p:spPr>
            <a:xfrm>
              <a:off x="688848" y="3057156"/>
              <a:ext cx="493001" cy="369557"/>
            </a:xfrm>
            <a:prstGeom prst="rect">
              <a:avLst/>
            </a:prstGeom>
            <a:noFill/>
            <a:ln>
              <a:noFill/>
            </a:ln>
          </p:spPr>
        </p:pic>
        <p:sp>
          <p:nvSpPr>
            <p:cNvPr id="760" name="Google Shape;760;p120"/>
            <p:cNvSpPr/>
            <p:nvPr/>
          </p:nvSpPr>
          <p:spPr>
            <a:xfrm>
              <a:off x="754379" y="3122422"/>
              <a:ext cx="287020" cy="203200"/>
            </a:xfrm>
            <a:custGeom>
              <a:rect b="b" l="l" r="r" t="t"/>
              <a:pathLst>
                <a:path extrusionOk="0" h="203200" w="287019">
                  <a:moveTo>
                    <a:pt x="210616" y="126745"/>
                  </a:moveTo>
                  <a:lnTo>
                    <a:pt x="210616" y="202945"/>
                  </a:lnTo>
                  <a:lnTo>
                    <a:pt x="274116" y="171195"/>
                  </a:lnTo>
                  <a:lnTo>
                    <a:pt x="223316" y="171195"/>
                  </a:lnTo>
                  <a:lnTo>
                    <a:pt x="223316" y="158495"/>
                  </a:lnTo>
                  <a:lnTo>
                    <a:pt x="274116" y="158495"/>
                  </a:lnTo>
                  <a:lnTo>
                    <a:pt x="210616" y="126745"/>
                  </a:lnTo>
                  <a:close/>
                </a:path>
                <a:path extrusionOk="0" h="203200" w="287019">
                  <a:moveTo>
                    <a:pt x="137058" y="6350"/>
                  </a:moveTo>
                  <a:lnTo>
                    <a:pt x="137058" y="168401"/>
                  </a:lnTo>
                  <a:lnTo>
                    <a:pt x="139903" y="171195"/>
                  </a:lnTo>
                  <a:lnTo>
                    <a:pt x="210616" y="171195"/>
                  </a:lnTo>
                  <a:lnTo>
                    <a:pt x="210616" y="164845"/>
                  </a:lnTo>
                  <a:lnTo>
                    <a:pt x="149758" y="164845"/>
                  </a:lnTo>
                  <a:lnTo>
                    <a:pt x="143408" y="158495"/>
                  </a:lnTo>
                  <a:lnTo>
                    <a:pt x="149758" y="158495"/>
                  </a:lnTo>
                  <a:lnTo>
                    <a:pt x="149758" y="12700"/>
                  </a:lnTo>
                  <a:lnTo>
                    <a:pt x="143408" y="12700"/>
                  </a:lnTo>
                  <a:lnTo>
                    <a:pt x="137058" y="6350"/>
                  </a:lnTo>
                  <a:close/>
                </a:path>
                <a:path extrusionOk="0" h="203200" w="287019">
                  <a:moveTo>
                    <a:pt x="274116" y="158495"/>
                  </a:moveTo>
                  <a:lnTo>
                    <a:pt x="223316" y="158495"/>
                  </a:lnTo>
                  <a:lnTo>
                    <a:pt x="223316" y="171195"/>
                  </a:lnTo>
                  <a:lnTo>
                    <a:pt x="274116" y="171195"/>
                  </a:lnTo>
                  <a:lnTo>
                    <a:pt x="286816" y="164845"/>
                  </a:lnTo>
                  <a:lnTo>
                    <a:pt x="274116" y="158495"/>
                  </a:lnTo>
                  <a:close/>
                </a:path>
                <a:path extrusionOk="0" h="203200" w="287019">
                  <a:moveTo>
                    <a:pt x="149758" y="158495"/>
                  </a:moveTo>
                  <a:lnTo>
                    <a:pt x="143408" y="158495"/>
                  </a:lnTo>
                  <a:lnTo>
                    <a:pt x="149758" y="164845"/>
                  </a:lnTo>
                  <a:lnTo>
                    <a:pt x="149758" y="158495"/>
                  </a:lnTo>
                  <a:close/>
                </a:path>
                <a:path extrusionOk="0" h="203200" w="287019">
                  <a:moveTo>
                    <a:pt x="210616" y="158495"/>
                  </a:moveTo>
                  <a:lnTo>
                    <a:pt x="149758" y="158495"/>
                  </a:lnTo>
                  <a:lnTo>
                    <a:pt x="149758" y="164845"/>
                  </a:lnTo>
                  <a:lnTo>
                    <a:pt x="210616" y="164845"/>
                  </a:lnTo>
                  <a:lnTo>
                    <a:pt x="210616" y="158495"/>
                  </a:lnTo>
                  <a:close/>
                </a:path>
                <a:path extrusionOk="0" h="203200" w="287019">
                  <a:moveTo>
                    <a:pt x="146913" y="0"/>
                  </a:moveTo>
                  <a:lnTo>
                    <a:pt x="0" y="0"/>
                  </a:lnTo>
                  <a:lnTo>
                    <a:pt x="0" y="12700"/>
                  </a:lnTo>
                  <a:lnTo>
                    <a:pt x="137058" y="12700"/>
                  </a:lnTo>
                  <a:lnTo>
                    <a:pt x="137058" y="6350"/>
                  </a:lnTo>
                  <a:lnTo>
                    <a:pt x="149758" y="6350"/>
                  </a:lnTo>
                  <a:lnTo>
                    <a:pt x="149758" y="2793"/>
                  </a:lnTo>
                  <a:lnTo>
                    <a:pt x="146913" y="0"/>
                  </a:lnTo>
                  <a:close/>
                </a:path>
                <a:path extrusionOk="0" h="203200" w="287019">
                  <a:moveTo>
                    <a:pt x="149758" y="6350"/>
                  </a:moveTo>
                  <a:lnTo>
                    <a:pt x="137058" y="6350"/>
                  </a:lnTo>
                  <a:lnTo>
                    <a:pt x="143408" y="12700"/>
                  </a:lnTo>
                  <a:lnTo>
                    <a:pt x="149758" y="12700"/>
                  </a:lnTo>
                  <a:lnTo>
                    <a:pt x="149758" y="6350"/>
                  </a:lnTo>
                  <a:close/>
                </a:path>
              </a:pathLst>
            </a:custGeom>
            <a:solidFill>
              <a:srgbClr val="4678B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761" name="Google Shape;761;p120"/>
            <p:cNvPicPr preferRelativeResize="0"/>
            <p:nvPr/>
          </p:nvPicPr>
          <p:blipFill rotWithShape="1">
            <a:blip r:embed="rId4">
              <a:alphaModFix/>
            </a:blip>
            <a:srcRect b="0" l="0" r="0" t="0"/>
            <a:stretch/>
          </p:blipFill>
          <p:spPr>
            <a:xfrm>
              <a:off x="658367" y="3962412"/>
              <a:ext cx="500633" cy="415277"/>
            </a:xfrm>
            <a:prstGeom prst="rect">
              <a:avLst/>
            </a:prstGeom>
            <a:noFill/>
            <a:ln>
              <a:noFill/>
            </a:ln>
          </p:spPr>
        </p:pic>
        <p:sp>
          <p:nvSpPr>
            <p:cNvPr id="762" name="Google Shape;762;p120"/>
            <p:cNvSpPr/>
            <p:nvPr/>
          </p:nvSpPr>
          <p:spPr>
            <a:xfrm>
              <a:off x="723899" y="4027678"/>
              <a:ext cx="295275" cy="247650"/>
            </a:xfrm>
            <a:custGeom>
              <a:rect b="b" l="l" r="r" t="t"/>
              <a:pathLst>
                <a:path extrusionOk="0" h="247650" w="295275">
                  <a:moveTo>
                    <a:pt x="218706" y="171450"/>
                  </a:moveTo>
                  <a:lnTo>
                    <a:pt x="218706" y="247650"/>
                  </a:lnTo>
                  <a:lnTo>
                    <a:pt x="282206" y="215900"/>
                  </a:lnTo>
                  <a:lnTo>
                    <a:pt x="231406" y="215900"/>
                  </a:lnTo>
                  <a:lnTo>
                    <a:pt x="231406" y="203200"/>
                  </a:lnTo>
                  <a:lnTo>
                    <a:pt x="282206" y="203200"/>
                  </a:lnTo>
                  <a:lnTo>
                    <a:pt x="218706" y="171450"/>
                  </a:lnTo>
                  <a:close/>
                </a:path>
                <a:path extrusionOk="0" h="247650" w="295275">
                  <a:moveTo>
                    <a:pt x="141109" y="6350"/>
                  </a:moveTo>
                  <a:lnTo>
                    <a:pt x="141109" y="212979"/>
                  </a:lnTo>
                  <a:lnTo>
                    <a:pt x="143954" y="215900"/>
                  </a:lnTo>
                  <a:lnTo>
                    <a:pt x="218706" y="215900"/>
                  </a:lnTo>
                  <a:lnTo>
                    <a:pt x="218706" y="209550"/>
                  </a:lnTo>
                  <a:lnTo>
                    <a:pt x="153809" y="209550"/>
                  </a:lnTo>
                  <a:lnTo>
                    <a:pt x="147459" y="203200"/>
                  </a:lnTo>
                  <a:lnTo>
                    <a:pt x="153809" y="203200"/>
                  </a:lnTo>
                  <a:lnTo>
                    <a:pt x="153809" y="12700"/>
                  </a:lnTo>
                  <a:lnTo>
                    <a:pt x="147459" y="12700"/>
                  </a:lnTo>
                  <a:lnTo>
                    <a:pt x="141109" y="6350"/>
                  </a:lnTo>
                  <a:close/>
                </a:path>
                <a:path extrusionOk="0" h="247650" w="295275">
                  <a:moveTo>
                    <a:pt x="282206" y="203200"/>
                  </a:moveTo>
                  <a:lnTo>
                    <a:pt x="231406" y="203200"/>
                  </a:lnTo>
                  <a:lnTo>
                    <a:pt x="231406" y="215900"/>
                  </a:lnTo>
                  <a:lnTo>
                    <a:pt x="282206" y="215900"/>
                  </a:lnTo>
                  <a:lnTo>
                    <a:pt x="294906" y="209550"/>
                  </a:lnTo>
                  <a:lnTo>
                    <a:pt x="282206" y="203200"/>
                  </a:lnTo>
                  <a:close/>
                </a:path>
                <a:path extrusionOk="0" h="247650" w="295275">
                  <a:moveTo>
                    <a:pt x="153809" y="203200"/>
                  </a:moveTo>
                  <a:lnTo>
                    <a:pt x="147459" y="203200"/>
                  </a:lnTo>
                  <a:lnTo>
                    <a:pt x="153809" y="209550"/>
                  </a:lnTo>
                  <a:lnTo>
                    <a:pt x="153809" y="203200"/>
                  </a:lnTo>
                  <a:close/>
                </a:path>
                <a:path extrusionOk="0" h="247650" w="295275">
                  <a:moveTo>
                    <a:pt x="218706" y="203200"/>
                  </a:moveTo>
                  <a:lnTo>
                    <a:pt x="153809" y="203200"/>
                  </a:lnTo>
                  <a:lnTo>
                    <a:pt x="153809" y="209550"/>
                  </a:lnTo>
                  <a:lnTo>
                    <a:pt x="218706" y="209550"/>
                  </a:lnTo>
                  <a:lnTo>
                    <a:pt x="218706" y="203200"/>
                  </a:lnTo>
                  <a:close/>
                </a:path>
                <a:path extrusionOk="0" h="247650" w="295275">
                  <a:moveTo>
                    <a:pt x="150964" y="0"/>
                  </a:moveTo>
                  <a:lnTo>
                    <a:pt x="0" y="0"/>
                  </a:lnTo>
                  <a:lnTo>
                    <a:pt x="0" y="12700"/>
                  </a:lnTo>
                  <a:lnTo>
                    <a:pt x="141109" y="12700"/>
                  </a:lnTo>
                  <a:lnTo>
                    <a:pt x="141109" y="6350"/>
                  </a:lnTo>
                  <a:lnTo>
                    <a:pt x="153809" y="6350"/>
                  </a:lnTo>
                  <a:lnTo>
                    <a:pt x="153809" y="2794"/>
                  </a:lnTo>
                  <a:lnTo>
                    <a:pt x="150964" y="0"/>
                  </a:lnTo>
                  <a:close/>
                </a:path>
                <a:path extrusionOk="0" h="247650" w="295275">
                  <a:moveTo>
                    <a:pt x="153809" y="6350"/>
                  </a:moveTo>
                  <a:lnTo>
                    <a:pt x="141109" y="6350"/>
                  </a:lnTo>
                  <a:lnTo>
                    <a:pt x="147459" y="12700"/>
                  </a:lnTo>
                  <a:lnTo>
                    <a:pt x="153809" y="12700"/>
                  </a:lnTo>
                  <a:lnTo>
                    <a:pt x="153809" y="6350"/>
                  </a:lnTo>
                  <a:close/>
                </a:path>
              </a:pathLst>
            </a:custGeom>
            <a:solidFill>
              <a:srgbClr val="3E6DC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763" name="Google Shape;763;p120"/>
            <p:cNvPicPr preferRelativeResize="0"/>
            <p:nvPr/>
          </p:nvPicPr>
          <p:blipFill rotWithShape="1">
            <a:blip r:embed="rId5">
              <a:alphaModFix/>
            </a:blip>
            <a:srcRect b="0" l="0" r="0" t="0"/>
            <a:stretch/>
          </p:blipFill>
          <p:spPr>
            <a:xfrm>
              <a:off x="644651" y="4873752"/>
              <a:ext cx="511289" cy="404622"/>
            </a:xfrm>
            <a:prstGeom prst="rect">
              <a:avLst/>
            </a:prstGeom>
            <a:noFill/>
            <a:ln>
              <a:noFill/>
            </a:ln>
          </p:spPr>
        </p:pic>
        <p:sp>
          <p:nvSpPr>
            <p:cNvPr id="764" name="Google Shape;764;p120"/>
            <p:cNvSpPr/>
            <p:nvPr/>
          </p:nvSpPr>
          <p:spPr>
            <a:xfrm>
              <a:off x="710184" y="4939029"/>
              <a:ext cx="305435" cy="238125"/>
            </a:xfrm>
            <a:custGeom>
              <a:rect b="b" l="l" r="r" t="t"/>
              <a:pathLst>
                <a:path extrusionOk="0" h="238125" w="305434">
                  <a:moveTo>
                    <a:pt x="228955" y="161925"/>
                  </a:moveTo>
                  <a:lnTo>
                    <a:pt x="228955" y="238125"/>
                  </a:lnTo>
                  <a:lnTo>
                    <a:pt x="292455" y="206375"/>
                  </a:lnTo>
                  <a:lnTo>
                    <a:pt x="241655" y="206375"/>
                  </a:lnTo>
                  <a:lnTo>
                    <a:pt x="241655" y="193675"/>
                  </a:lnTo>
                  <a:lnTo>
                    <a:pt x="292455" y="193675"/>
                  </a:lnTo>
                  <a:lnTo>
                    <a:pt x="228955" y="161925"/>
                  </a:lnTo>
                  <a:close/>
                </a:path>
                <a:path extrusionOk="0" h="238125" w="305434">
                  <a:moveTo>
                    <a:pt x="146227" y="6350"/>
                  </a:moveTo>
                  <a:lnTo>
                    <a:pt x="146227" y="203454"/>
                  </a:lnTo>
                  <a:lnTo>
                    <a:pt x="149072" y="206375"/>
                  </a:lnTo>
                  <a:lnTo>
                    <a:pt x="228955" y="206375"/>
                  </a:lnTo>
                  <a:lnTo>
                    <a:pt x="228955" y="200025"/>
                  </a:lnTo>
                  <a:lnTo>
                    <a:pt x="158927" y="200025"/>
                  </a:lnTo>
                  <a:lnTo>
                    <a:pt x="152577" y="193675"/>
                  </a:lnTo>
                  <a:lnTo>
                    <a:pt x="158927" y="193675"/>
                  </a:lnTo>
                  <a:lnTo>
                    <a:pt x="158927" y="12700"/>
                  </a:lnTo>
                  <a:lnTo>
                    <a:pt x="152577" y="12700"/>
                  </a:lnTo>
                  <a:lnTo>
                    <a:pt x="146227" y="6350"/>
                  </a:lnTo>
                  <a:close/>
                </a:path>
                <a:path extrusionOk="0" h="238125" w="305434">
                  <a:moveTo>
                    <a:pt x="292455" y="193675"/>
                  </a:moveTo>
                  <a:lnTo>
                    <a:pt x="241655" y="193675"/>
                  </a:lnTo>
                  <a:lnTo>
                    <a:pt x="241655" y="206375"/>
                  </a:lnTo>
                  <a:lnTo>
                    <a:pt x="292455" y="206375"/>
                  </a:lnTo>
                  <a:lnTo>
                    <a:pt x="305155" y="200025"/>
                  </a:lnTo>
                  <a:lnTo>
                    <a:pt x="292455" y="193675"/>
                  </a:lnTo>
                  <a:close/>
                </a:path>
                <a:path extrusionOk="0" h="238125" w="305434">
                  <a:moveTo>
                    <a:pt x="158927" y="193675"/>
                  </a:moveTo>
                  <a:lnTo>
                    <a:pt x="152577" y="193675"/>
                  </a:lnTo>
                  <a:lnTo>
                    <a:pt x="158927" y="200025"/>
                  </a:lnTo>
                  <a:lnTo>
                    <a:pt x="158927" y="193675"/>
                  </a:lnTo>
                  <a:close/>
                </a:path>
                <a:path extrusionOk="0" h="238125" w="305434">
                  <a:moveTo>
                    <a:pt x="228955" y="193675"/>
                  </a:moveTo>
                  <a:lnTo>
                    <a:pt x="158927" y="193675"/>
                  </a:lnTo>
                  <a:lnTo>
                    <a:pt x="158927" y="200025"/>
                  </a:lnTo>
                  <a:lnTo>
                    <a:pt x="228955" y="200025"/>
                  </a:lnTo>
                  <a:lnTo>
                    <a:pt x="228955" y="193675"/>
                  </a:lnTo>
                  <a:close/>
                </a:path>
                <a:path extrusionOk="0" h="238125" w="305434">
                  <a:moveTo>
                    <a:pt x="156082" y="0"/>
                  </a:moveTo>
                  <a:lnTo>
                    <a:pt x="0" y="0"/>
                  </a:lnTo>
                  <a:lnTo>
                    <a:pt x="0" y="12700"/>
                  </a:lnTo>
                  <a:lnTo>
                    <a:pt x="146227" y="12700"/>
                  </a:lnTo>
                  <a:lnTo>
                    <a:pt x="146227" y="6350"/>
                  </a:lnTo>
                  <a:lnTo>
                    <a:pt x="158927" y="6350"/>
                  </a:lnTo>
                  <a:lnTo>
                    <a:pt x="158927" y="2794"/>
                  </a:lnTo>
                  <a:lnTo>
                    <a:pt x="156082" y="0"/>
                  </a:lnTo>
                  <a:close/>
                </a:path>
                <a:path extrusionOk="0" h="238125" w="305434">
                  <a:moveTo>
                    <a:pt x="158927" y="6350"/>
                  </a:moveTo>
                  <a:lnTo>
                    <a:pt x="146227" y="6350"/>
                  </a:lnTo>
                  <a:lnTo>
                    <a:pt x="152577" y="12700"/>
                  </a:lnTo>
                  <a:lnTo>
                    <a:pt x="158927" y="12700"/>
                  </a:lnTo>
                  <a:lnTo>
                    <a:pt x="158927" y="6350"/>
                  </a:lnTo>
                  <a:close/>
                </a:path>
              </a:pathLst>
            </a:custGeom>
            <a:solidFill>
              <a:srgbClr val="3E6DC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pic>
        <p:nvPicPr>
          <p:cNvPr id="765" name="Google Shape;765;p120"/>
          <p:cNvPicPr preferRelativeResize="0"/>
          <p:nvPr/>
        </p:nvPicPr>
        <p:blipFill rotWithShape="1">
          <a:blip r:embed="rId6">
            <a:alphaModFix/>
          </a:blip>
          <a:srcRect b="0" l="0" r="0" t="0"/>
          <a:stretch/>
        </p:blipFill>
        <p:spPr>
          <a:xfrm>
            <a:off x="10923922" y="0"/>
            <a:ext cx="1268078" cy="1268078"/>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121"/>
          <p:cNvSpPr txBox="1"/>
          <p:nvPr>
            <p:ph type="title"/>
          </p:nvPr>
        </p:nvSpPr>
        <p:spPr>
          <a:xfrm>
            <a:off x="242431" y="147258"/>
            <a:ext cx="9456420" cy="1120820"/>
          </a:xfrm>
          <a:prstGeom prst="rect">
            <a:avLst/>
          </a:prstGeom>
          <a:noFill/>
          <a:ln>
            <a:noFill/>
          </a:ln>
        </p:spPr>
        <p:txBody>
          <a:bodyPr anchorCtr="0" anchor="ctr" bIns="0" lIns="0" spcFirstLastPara="1" rIns="0" wrap="square" tIns="12700">
            <a:spAutoFit/>
          </a:bodyPr>
          <a:lstStyle/>
          <a:p>
            <a:pPr indent="0" lvl="0" marL="12700" rtl="0" algn="ctr">
              <a:lnSpc>
                <a:spcPct val="100000"/>
              </a:lnSpc>
              <a:spcBef>
                <a:spcPts val="0"/>
              </a:spcBef>
              <a:spcAft>
                <a:spcPts val="0"/>
              </a:spcAft>
              <a:buClr>
                <a:srgbClr val="253B97"/>
              </a:buClr>
              <a:buSzPts val="3600"/>
              <a:buFont typeface="Calibri"/>
              <a:buNone/>
            </a:pPr>
            <a:r>
              <a:rPr b="1" lang="uk-UA" sz="3600">
                <a:solidFill>
                  <a:srgbClr val="253B97"/>
                </a:solidFill>
              </a:rPr>
              <a:t>Практичні поради щодо складання індивідуальної програми</a:t>
            </a:r>
            <a:endParaRPr b="1" sz="3600">
              <a:solidFill>
                <a:srgbClr val="253B97"/>
              </a:solidFill>
            </a:endParaRPr>
          </a:p>
        </p:txBody>
      </p:sp>
      <p:sp>
        <p:nvSpPr>
          <p:cNvPr id="771" name="Google Shape;771;p121"/>
          <p:cNvSpPr txBox="1"/>
          <p:nvPr/>
        </p:nvSpPr>
        <p:spPr>
          <a:xfrm>
            <a:off x="598116" y="1866341"/>
            <a:ext cx="11449050" cy="4960973"/>
          </a:xfrm>
          <a:prstGeom prst="rect">
            <a:avLst/>
          </a:prstGeom>
          <a:noFill/>
          <a:ln>
            <a:noFill/>
          </a:ln>
        </p:spPr>
        <p:txBody>
          <a:bodyPr anchorCtr="0" anchor="t" bIns="0" lIns="0" spcFirstLastPara="1" rIns="0" wrap="square" tIns="13325">
            <a:spAutoFit/>
          </a:bodyPr>
          <a:lstStyle/>
          <a:p>
            <a:pPr indent="572770" lvl="0" marL="12700" marR="5715" rtl="0" algn="just">
              <a:lnSpc>
                <a:spcPct val="100000"/>
              </a:lnSpc>
              <a:spcBef>
                <a:spcPts val="0"/>
              </a:spcBef>
              <a:spcAft>
                <a:spcPts val="0"/>
              </a:spcAft>
              <a:buNone/>
            </a:pPr>
            <a:r>
              <a:rPr lang="uk-UA" sz="2000">
                <a:solidFill>
                  <a:schemeClr val="dk1"/>
                </a:solidFill>
                <a:latin typeface="Calibri"/>
                <a:ea typeface="Calibri"/>
                <a:cs typeface="Calibri"/>
                <a:sym typeface="Calibri"/>
              </a:rPr>
              <a:t>Якщо у році, на який складається індивідуальна програма для державного службовця, є  запланованим підвищення кваліфікації при визначенні </a:t>
            </a:r>
            <a:r>
              <a:rPr b="1" lang="uk-UA" sz="2000">
                <a:solidFill>
                  <a:schemeClr val="dk1"/>
                </a:solidFill>
                <a:latin typeface="Calibri"/>
                <a:ea typeface="Calibri"/>
                <a:cs typeface="Calibri"/>
                <a:sym typeface="Calibri"/>
              </a:rPr>
              <a:t>прогнозних показників загальних потреб </a:t>
            </a:r>
            <a:r>
              <a:rPr lang="uk-UA" sz="2000">
                <a:solidFill>
                  <a:schemeClr val="dk1"/>
                </a:solidFill>
                <a:latin typeface="Calibri"/>
                <a:ea typeface="Calibri"/>
                <a:cs typeface="Calibri"/>
                <a:sym typeface="Calibri"/>
              </a:rPr>
              <a:t>у  професійному навчанні, які надавалися державним органом НАДС або його територіальному органу,  </a:t>
            </a:r>
            <a:r>
              <a:rPr b="1" lang="uk-UA" sz="2000">
                <a:solidFill>
                  <a:schemeClr val="dk1"/>
                </a:solidFill>
                <a:latin typeface="Calibri"/>
                <a:ea typeface="Calibri"/>
                <a:cs typeface="Calibri"/>
                <a:sym typeface="Calibri"/>
              </a:rPr>
              <a:t>підвищення кваліфікації за загальною програмою</a:t>
            </a:r>
            <a:r>
              <a:rPr lang="uk-UA" sz="2000">
                <a:solidFill>
                  <a:schemeClr val="dk1"/>
                </a:solidFill>
                <a:latin typeface="Calibri"/>
                <a:ea typeface="Calibri"/>
                <a:cs typeface="Calibri"/>
                <a:sym typeface="Calibri"/>
              </a:rPr>
              <a:t>, то</a:t>
            </a:r>
            <a:endParaRPr/>
          </a:p>
          <a:p>
            <a:pPr indent="0" lvl="0" marL="0" marR="0" rtl="0" algn="l">
              <a:lnSpc>
                <a:spcPct val="100000"/>
              </a:lnSpc>
              <a:spcBef>
                <a:spcPts val="45"/>
              </a:spcBef>
              <a:spcAft>
                <a:spcPts val="0"/>
              </a:spcAft>
              <a:buNone/>
            </a:pPr>
            <a:r>
              <a:t/>
            </a:r>
            <a:endParaRPr sz="2050">
              <a:solidFill>
                <a:schemeClr val="dk1"/>
              </a:solidFill>
              <a:latin typeface="Calibri"/>
              <a:ea typeface="Calibri"/>
              <a:cs typeface="Calibri"/>
              <a:sym typeface="Calibri"/>
            </a:endParaRPr>
          </a:p>
          <a:p>
            <a:pPr indent="572770" lvl="0" marL="12700" marR="5715" rtl="0" algn="just">
              <a:lnSpc>
                <a:spcPct val="100000"/>
              </a:lnSpc>
              <a:spcBef>
                <a:spcPts val="5"/>
              </a:spcBef>
              <a:spcAft>
                <a:spcPts val="0"/>
              </a:spcAft>
              <a:buNone/>
            </a:pPr>
            <a:r>
              <a:rPr lang="uk-UA" sz="2000">
                <a:solidFill>
                  <a:schemeClr val="dk1"/>
                </a:solidFill>
                <a:latin typeface="Calibri"/>
                <a:ea typeface="Calibri"/>
                <a:cs typeface="Calibri"/>
                <a:sym typeface="Calibri"/>
              </a:rPr>
              <a:t>у графі «Види професійного навчання» вказуємо вид професійного навчання </a:t>
            </a:r>
            <a:r>
              <a:rPr b="1" lang="uk-UA" sz="2000">
                <a:solidFill>
                  <a:schemeClr val="dk1"/>
                </a:solidFill>
                <a:latin typeface="Calibri"/>
                <a:ea typeface="Calibri"/>
                <a:cs typeface="Calibri"/>
                <a:sym typeface="Calibri"/>
              </a:rPr>
              <a:t>«Підвищення  кваліфікації за загальною професійною (сертифікатною) та/або короткостроковою програмою»</a:t>
            </a:r>
            <a:endParaRPr sz="2000">
              <a:solidFill>
                <a:schemeClr val="dk1"/>
              </a:solidFill>
              <a:latin typeface="Calibri"/>
              <a:ea typeface="Calibri"/>
              <a:cs typeface="Calibri"/>
              <a:sym typeface="Calibri"/>
            </a:endParaRPr>
          </a:p>
          <a:p>
            <a:pPr indent="0" lvl="0" marL="0" marR="0" rtl="0" algn="l">
              <a:lnSpc>
                <a:spcPct val="100000"/>
              </a:lnSpc>
              <a:spcBef>
                <a:spcPts val="40"/>
              </a:spcBef>
              <a:spcAft>
                <a:spcPts val="0"/>
              </a:spcAft>
              <a:buNone/>
            </a:pPr>
            <a:r>
              <a:t/>
            </a:r>
            <a:endParaRPr sz="2050">
              <a:solidFill>
                <a:schemeClr val="dk1"/>
              </a:solidFill>
              <a:latin typeface="Calibri"/>
              <a:ea typeface="Calibri"/>
              <a:cs typeface="Calibri"/>
              <a:sym typeface="Calibri"/>
            </a:endParaRPr>
          </a:p>
          <a:p>
            <a:pPr indent="572770" lvl="0" marL="12700" marR="8255" rtl="0" algn="just">
              <a:lnSpc>
                <a:spcPct val="100000"/>
              </a:lnSpc>
              <a:spcBef>
                <a:spcPts val="0"/>
              </a:spcBef>
              <a:spcAft>
                <a:spcPts val="0"/>
              </a:spcAft>
              <a:buNone/>
            </a:pPr>
            <a:r>
              <a:rPr lang="uk-UA" sz="2000">
                <a:solidFill>
                  <a:schemeClr val="dk1"/>
                </a:solidFill>
                <a:latin typeface="Calibri"/>
                <a:ea typeface="Calibri"/>
                <a:cs typeface="Calibri"/>
                <a:sym typeface="Calibri"/>
              </a:rPr>
              <a:t>у графі «Найменування професійної компетентності» зазначаємо відповідну професійну  компетентність, наприклад, «Професійні знання», «Комунікація та взаємодія»</a:t>
            </a:r>
            <a:endParaRPr/>
          </a:p>
          <a:p>
            <a:pPr indent="0" lvl="0" marL="0" marR="0" rtl="0" algn="l">
              <a:lnSpc>
                <a:spcPct val="100000"/>
              </a:lnSpc>
              <a:spcBef>
                <a:spcPts val="45"/>
              </a:spcBef>
              <a:spcAft>
                <a:spcPts val="0"/>
              </a:spcAft>
              <a:buNone/>
            </a:pPr>
            <a:r>
              <a:t/>
            </a:r>
            <a:endParaRPr sz="2050">
              <a:solidFill>
                <a:schemeClr val="dk1"/>
              </a:solidFill>
              <a:latin typeface="Calibri"/>
              <a:ea typeface="Calibri"/>
              <a:cs typeface="Calibri"/>
              <a:sym typeface="Calibri"/>
            </a:endParaRPr>
          </a:p>
          <a:p>
            <a:pPr indent="572770" lvl="0" marL="12700" marR="5080" rtl="0" algn="just">
              <a:lnSpc>
                <a:spcPct val="100000"/>
              </a:lnSpc>
              <a:spcBef>
                <a:spcPts val="0"/>
              </a:spcBef>
              <a:spcAft>
                <a:spcPts val="0"/>
              </a:spcAft>
              <a:buNone/>
            </a:pPr>
            <a:r>
              <a:rPr lang="uk-UA" sz="2000">
                <a:solidFill>
                  <a:schemeClr val="dk1"/>
                </a:solidFill>
                <a:latin typeface="Calibri"/>
                <a:ea typeface="Calibri"/>
                <a:cs typeface="Calibri"/>
                <a:sym typeface="Calibri"/>
              </a:rPr>
              <a:t>у графі «Орієнтовні напрями/теми професійного навчання» вказуємо орієнтовний напрям з  </a:t>
            </a:r>
            <a:r>
              <a:rPr b="1" lang="uk-UA" sz="2000">
                <a:solidFill>
                  <a:schemeClr val="dk1"/>
                </a:solidFill>
                <a:latin typeface="Calibri"/>
                <a:ea typeface="Calibri"/>
                <a:cs typeface="Calibri"/>
                <a:sym typeface="Calibri"/>
              </a:rPr>
              <a:t>Переліку пріоритетних напрямів (тем) підвищення кваліфікації державних службовців за  загальними професійними (сертифікатними) та короткостроковими програмами у році,  затвердженого наказом НАДС </a:t>
            </a:r>
            <a:r>
              <a:rPr lang="uk-UA" sz="2000">
                <a:solidFill>
                  <a:schemeClr val="dk1"/>
                </a:solidFill>
                <a:latin typeface="Calibri"/>
                <a:ea typeface="Calibri"/>
                <a:cs typeface="Calibri"/>
                <a:sym typeface="Calibri"/>
              </a:rPr>
              <a:t>(наприклад, державна політика цифрового розвитку; дотримання прав  людини та протидія дискримінації; запобігання корупції та забезпечення доброчесності тощо)</a:t>
            </a:r>
            <a:endParaRPr/>
          </a:p>
        </p:txBody>
      </p:sp>
      <p:grpSp>
        <p:nvGrpSpPr>
          <p:cNvPr id="772" name="Google Shape;772;p121"/>
          <p:cNvGrpSpPr/>
          <p:nvPr/>
        </p:nvGrpSpPr>
        <p:grpSpPr>
          <a:xfrm>
            <a:off x="669036" y="2841498"/>
            <a:ext cx="7287259" cy="2750819"/>
            <a:chOff x="669036" y="2841498"/>
            <a:chExt cx="7287259" cy="2750819"/>
          </a:xfrm>
        </p:grpSpPr>
        <p:sp>
          <p:nvSpPr>
            <p:cNvPr id="773" name="Google Shape;773;p121"/>
            <p:cNvSpPr/>
            <p:nvPr/>
          </p:nvSpPr>
          <p:spPr>
            <a:xfrm>
              <a:off x="6989826" y="2841498"/>
              <a:ext cx="966469" cy="311150"/>
            </a:xfrm>
            <a:custGeom>
              <a:rect b="b" l="l" r="r" t="t"/>
              <a:pathLst>
                <a:path extrusionOk="0" h="311150" w="966470">
                  <a:moveTo>
                    <a:pt x="810767" y="0"/>
                  </a:moveTo>
                  <a:lnTo>
                    <a:pt x="810767" y="77724"/>
                  </a:lnTo>
                  <a:lnTo>
                    <a:pt x="0" y="77724"/>
                  </a:lnTo>
                  <a:lnTo>
                    <a:pt x="0" y="233172"/>
                  </a:lnTo>
                  <a:lnTo>
                    <a:pt x="810767" y="233172"/>
                  </a:lnTo>
                  <a:lnTo>
                    <a:pt x="810767" y="310896"/>
                  </a:lnTo>
                  <a:lnTo>
                    <a:pt x="966215" y="155448"/>
                  </a:lnTo>
                  <a:lnTo>
                    <a:pt x="810767" y="0"/>
                  </a:lnTo>
                  <a:close/>
                </a:path>
              </a:pathLst>
            </a:custGeom>
            <a:solidFill>
              <a:srgbClr val="4BBBC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4" name="Google Shape;774;p121"/>
            <p:cNvSpPr/>
            <p:nvPr/>
          </p:nvSpPr>
          <p:spPr>
            <a:xfrm>
              <a:off x="6989826" y="2841498"/>
              <a:ext cx="966469" cy="311150"/>
            </a:xfrm>
            <a:custGeom>
              <a:rect b="b" l="l" r="r" t="t"/>
              <a:pathLst>
                <a:path extrusionOk="0" h="311150" w="966470">
                  <a:moveTo>
                    <a:pt x="0" y="77724"/>
                  </a:moveTo>
                  <a:lnTo>
                    <a:pt x="810767" y="77724"/>
                  </a:lnTo>
                  <a:lnTo>
                    <a:pt x="810767" y="0"/>
                  </a:lnTo>
                  <a:lnTo>
                    <a:pt x="966215" y="155448"/>
                  </a:lnTo>
                  <a:lnTo>
                    <a:pt x="810767" y="310896"/>
                  </a:lnTo>
                  <a:lnTo>
                    <a:pt x="810767" y="233172"/>
                  </a:lnTo>
                  <a:lnTo>
                    <a:pt x="0" y="233172"/>
                  </a:lnTo>
                  <a:lnTo>
                    <a:pt x="0" y="77724"/>
                  </a:lnTo>
                  <a:close/>
                </a:path>
              </a:pathLst>
            </a:custGeom>
            <a:noFill/>
            <a:ln cap="flat" cmpd="sng" w="254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775" name="Google Shape;775;p121"/>
            <p:cNvPicPr preferRelativeResize="0"/>
            <p:nvPr/>
          </p:nvPicPr>
          <p:blipFill rotWithShape="1">
            <a:blip r:embed="rId3">
              <a:alphaModFix/>
            </a:blip>
            <a:srcRect b="0" l="0" r="0" t="0"/>
            <a:stretch/>
          </p:blipFill>
          <p:spPr>
            <a:xfrm>
              <a:off x="669036" y="3357384"/>
              <a:ext cx="493001" cy="369557"/>
            </a:xfrm>
            <a:prstGeom prst="rect">
              <a:avLst/>
            </a:prstGeom>
            <a:noFill/>
            <a:ln>
              <a:noFill/>
            </a:ln>
          </p:spPr>
        </p:pic>
        <p:sp>
          <p:nvSpPr>
            <p:cNvPr id="776" name="Google Shape;776;p121"/>
            <p:cNvSpPr/>
            <p:nvPr/>
          </p:nvSpPr>
          <p:spPr>
            <a:xfrm>
              <a:off x="734568" y="3422649"/>
              <a:ext cx="287020" cy="203200"/>
            </a:xfrm>
            <a:custGeom>
              <a:rect b="b" l="l" r="r" t="t"/>
              <a:pathLst>
                <a:path extrusionOk="0" h="203200" w="287019">
                  <a:moveTo>
                    <a:pt x="210616" y="126746"/>
                  </a:moveTo>
                  <a:lnTo>
                    <a:pt x="210616" y="202945"/>
                  </a:lnTo>
                  <a:lnTo>
                    <a:pt x="274116" y="171196"/>
                  </a:lnTo>
                  <a:lnTo>
                    <a:pt x="223316" y="171196"/>
                  </a:lnTo>
                  <a:lnTo>
                    <a:pt x="223316" y="158496"/>
                  </a:lnTo>
                  <a:lnTo>
                    <a:pt x="274116" y="158496"/>
                  </a:lnTo>
                  <a:lnTo>
                    <a:pt x="210616" y="126746"/>
                  </a:lnTo>
                  <a:close/>
                </a:path>
                <a:path extrusionOk="0" h="203200" w="287019">
                  <a:moveTo>
                    <a:pt x="137058" y="6350"/>
                  </a:moveTo>
                  <a:lnTo>
                    <a:pt x="137058" y="168401"/>
                  </a:lnTo>
                  <a:lnTo>
                    <a:pt x="139903" y="171196"/>
                  </a:lnTo>
                  <a:lnTo>
                    <a:pt x="210616" y="171196"/>
                  </a:lnTo>
                  <a:lnTo>
                    <a:pt x="210616" y="164846"/>
                  </a:lnTo>
                  <a:lnTo>
                    <a:pt x="149758" y="164846"/>
                  </a:lnTo>
                  <a:lnTo>
                    <a:pt x="143408" y="158496"/>
                  </a:lnTo>
                  <a:lnTo>
                    <a:pt x="149758" y="158496"/>
                  </a:lnTo>
                  <a:lnTo>
                    <a:pt x="149758" y="12700"/>
                  </a:lnTo>
                  <a:lnTo>
                    <a:pt x="143408" y="12700"/>
                  </a:lnTo>
                  <a:lnTo>
                    <a:pt x="137058" y="6350"/>
                  </a:lnTo>
                  <a:close/>
                </a:path>
                <a:path extrusionOk="0" h="203200" w="287019">
                  <a:moveTo>
                    <a:pt x="274116" y="158496"/>
                  </a:moveTo>
                  <a:lnTo>
                    <a:pt x="223316" y="158496"/>
                  </a:lnTo>
                  <a:lnTo>
                    <a:pt x="223316" y="171196"/>
                  </a:lnTo>
                  <a:lnTo>
                    <a:pt x="274116" y="171196"/>
                  </a:lnTo>
                  <a:lnTo>
                    <a:pt x="286816" y="164846"/>
                  </a:lnTo>
                  <a:lnTo>
                    <a:pt x="274116" y="158496"/>
                  </a:lnTo>
                  <a:close/>
                </a:path>
                <a:path extrusionOk="0" h="203200" w="287019">
                  <a:moveTo>
                    <a:pt x="149758" y="158496"/>
                  </a:moveTo>
                  <a:lnTo>
                    <a:pt x="143408" y="158496"/>
                  </a:lnTo>
                  <a:lnTo>
                    <a:pt x="149758" y="164846"/>
                  </a:lnTo>
                  <a:lnTo>
                    <a:pt x="149758" y="158496"/>
                  </a:lnTo>
                  <a:close/>
                </a:path>
                <a:path extrusionOk="0" h="203200" w="287019">
                  <a:moveTo>
                    <a:pt x="210616" y="158496"/>
                  </a:moveTo>
                  <a:lnTo>
                    <a:pt x="149758" y="158496"/>
                  </a:lnTo>
                  <a:lnTo>
                    <a:pt x="149758" y="164846"/>
                  </a:lnTo>
                  <a:lnTo>
                    <a:pt x="210616" y="164846"/>
                  </a:lnTo>
                  <a:lnTo>
                    <a:pt x="210616" y="158496"/>
                  </a:lnTo>
                  <a:close/>
                </a:path>
                <a:path extrusionOk="0" h="203200" w="287019">
                  <a:moveTo>
                    <a:pt x="146913" y="0"/>
                  </a:moveTo>
                  <a:lnTo>
                    <a:pt x="0" y="0"/>
                  </a:lnTo>
                  <a:lnTo>
                    <a:pt x="0" y="12700"/>
                  </a:lnTo>
                  <a:lnTo>
                    <a:pt x="137058" y="12700"/>
                  </a:lnTo>
                  <a:lnTo>
                    <a:pt x="137058" y="6350"/>
                  </a:lnTo>
                  <a:lnTo>
                    <a:pt x="149758" y="6350"/>
                  </a:lnTo>
                  <a:lnTo>
                    <a:pt x="149758" y="2794"/>
                  </a:lnTo>
                  <a:lnTo>
                    <a:pt x="146913" y="0"/>
                  </a:lnTo>
                  <a:close/>
                </a:path>
                <a:path extrusionOk="0" h="203200" w="287019">
                  <a:moveTo>
                    <a:pt x="149758" y="6350"/>
                  </a:moveTo>
                  <a:lnTo>
                    <a:pt x="137058" y="6350"/>
                  </a:lnTo>
                  <a:lnTo>
                    <a:pt x="143408" y="12700"/>
                  </a:lnTo>
                  <a:lnTo>
                    <a:pt x="149758" y="12700"/>
                  </a:lnTo>
                  <a:lnTo>
                    <a:pt x="149758" y="6350"/>
                  </a:lnTo>
                  <a:close/>
                </a:path>
              </a:pathLst>
            </a:custGeom>
            <a:solidFill>
              <a:srgbClr val="4678B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777" name="Google Shape;777;p121"/>
            <p:cNvPicPr preferRelativeResize="0"/>
            <p:nvPr/>
          </p:nvPicPr>
          <p:blipFill rotWithShape="1">
            <a:blip r:embed="rId4">
              <a:alphaModFix/>
            </a:blip>
            <a:srcRect b="0" l="0" r="0" t="0"/>
            <a:stretch/>
          </p:blipFill>
          <p:spPr>
            <a:xfrm>
              <a:off x="670560" y="4325099"/>
              <a:ext cx="573786" cy="398538"/>
            </a:xfrm>
            <a:prstGeom prst="rect">
              <a:avLst/>
            </a:prstGeom>
            <a:noFill/>
            <a:ln>
              <a:noFill/>
            </a:ln>
          </p:spPr>
        </p:pic>
        <p:sp>
          <p:nvSpPr>
            <p:cNvPr id="778" name="Google Shape;778;p121"/>
            <p:cNvSpPr/>
            <p:nvPr/>
          </p:nvSpPr>
          <p:spPr>
            <a:xfrm>
              <a:off x="736092" y="4390390"/>
              <a:ext cx="368935" cy="231775"/>
            </a:xfrm>
            <a:custGeom>
              <a:rect b="b" l="l" r="r" t="t"/>
              <a:pathLst>
                <a:path extrusionOk="0" h="231775" w="368934">
                  <a:moveTo>
                    <a:pt x="292569" y="155575"/>
                  </a:moveTo>
                  <a:lnTo>
                    <a:pt x="292569" y="231775"/>
                  </a:lnTo>
                  <a:lnTo>
                    <a:pt x="356069" y="200025"/>
                  </a:lnTo>
                  <a:lnTo>
                    <a:pt x="305269" y="200025"/>
                  </a:lnTo>
                  <a:lnTo>
                    <a:pt x="305269" y="187325"/>
                  </a:lnTo>
                  <a:lnTo>
                    <a:pt x="356069" y="187325"/>
                  </a:lnTo>
                  <a:lnTo>
                    <a:pt x="292569" y="155575"/>
                  </a:lnTo>
                  <a:close/>
                </a:path>
                <a:path extrusionOk="0" h="231775" w="368934">
                  <a:moveTo>
                    <a:pt x="178041" y="6350"/>
                  </a:moveTo>
                  <a:lnTo>
                    <a:pt x="178041" y="197231"/>
                  </a:lnTo>
                  <a:lnTo>
                    <a:pt x="180873" y="200025"/>
                  </a:lnTo>
                  <a:lnTo>
                    <a:pt x="292569" y="200025"/>
                  </a:lnTo>
                  <a:lnTo>
                    <a:pt x="292569" y="193675"/>
                  </a:lnTo>
                  <a:lnTo>
                    <a:pt x="190741" y="193675"/>
                  </a:lnTo>
                  <a:lnTo>
                    <a:pt x="184391" y="187325"/>
                  </a:lnTo>
                  <a:lnTo>
                    <a:pt x="190741" y="187325"/>
                  </a:lnTo>
                  <a:lnTo>
                    <a:pt x="190741" y="12700"/>
                  </a:lnTo>
                  <a:lnTo>
                    <a:pt x="184391" y="12700"/>
                  </a:lnTo>
                  <a:lnTo>
                    <a:pt x="178041" y="6350"/>
                  </a:lnTo>
                  <a:close/>
                </a:path>
                <a:path extrusionOk="0" h="231775" w="368934">
                  <a:moveTo>
                    <a:pt x="356069" y="187325"/>
                  </a:moveTo>
                  <a:lnTo>
                    <a:pt x="305269" y="187325"/>
                  </a:lnTo>
                  <a:lnTo>
                    <a:pt x="305269" y="200025"/>
                  </a:lnTo>
                  <a:lnTo>
                    <a:pt x="356069" y="200025"/>
                  </a:lnTo>
                  <a:lnTo>
                    <a:pt x="368769" y="193675"/>
                  </a:lnTo>
                  <a:lnTo>
                    <a:pt x="356069" y="187325"/>
                  </a:lnTo>
                  <a:close/>
                </a:path>
                <a:path extrusionOk="0" h="231775" w="368934">
                  <a:moveTo>
                    <a:pt x="190741" y="187325"/>
                  </a:moveTo>
                  <a:lnTo>
                    <a:pt x="184391" y="187325"/>
                  </a:lnTo>
                  <a:lnTo>
                    <a:pt x="190741" y="193675"/>
                  </a:lnTo>
                  <a:lnTo>
                    <a:pt x="190741" y="187325"/>
                  </a:lnTo>
                  <a:close/>
                </a:path>
                <a:path extrusionOk="0" h="231775" w="368934">
                  <a:moveTo>
                    <a:pt x="292569" y="187325"/>
                  </a:moveTo>
                  <a:lnTo>
                    <a:pt x="190741" y="187325"/>
                  </a:lnTo>
                  <a:lnTo>
                    <a:pt x="190741" y="193675"/>
                  </a:lnTo>
                  <a:lnTo>
                    <a:pt x="292569" y="193675"/>
                  </a:lnTo>
                  <a:lnTo>
                    <a:pt x="292569" y="187325"/>
                  </a:lnTo>
                  <a:close/>
                </a:path>
                <a:path extrusionOk="0" h="231775" w="368934">
                  <a:moveTo>
                    <a:pt x="187896" y="0"/>
                  </a:moveTo>
                  <a:lnTo>
                    <a:pt x="0" y="0"/>
                  </a:lnTo>
                  <a:lnTo>
                    <a:pt x="0" y="12700"/>
                  </a:lnTo>
                  <a:lnTo>
                    <a:pt x="178041" y="12700"/>
                  </a:lnTo>
                  <a:lnTo>
                    <a:pt x="178041" y="6350"/>
                  </a:lnTo>
                  <a:lnTo>
                    <a:pt x="190741" y="6350"/>
                  </a:lnTo>
                  <a:lnTo>
                    <a:pt x="190741" y="2793"/>
                  </a:lnTo>
                  <a:lnTo>
                    <a:pt x="187896" y="0"/>
                  </a:lnTo>
                  <a:close/>
                </a:path>
                <a:path extrusionOk="0" h="231775" w="368934">
                  <a:moveTo>
                    <a:pt x="190741" y="6350"/>
                  </a:moveTo>
                  <a:lnTo>
                    <a:pt x="178041" y="6350"/>
                  </a:lnTo>
                  <a:lnTo>
                    <a:pt x="184391" y="12700"/>
                  </a:lnTo>
                  <a:lnTo>
                    <a:pt x="190741" y="12700"/>
                  </a:lnTo>
                  <a:lnTo>
                    <a:pt x="190741" y="6350"/>
                  </a:lnTo>
                  <a:close/>
                </a:path>
              </a:pathLst>
            </a:custGeom>
            <a:solidFill>
              <a:srgbClr val="3E6DC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779" name="Google Shape;779;p121"/>
            <p:cNvPicPr preferRelativeResize="0"/>
            <p:nvPr/>
          </p:nvPicPr>
          <p:blipFill rotWithShape="1">
            <a:blip r:embed="rId5">
              <a:alphaModFix/>
            </a:blip>
            <a:srcRect b="0" l="0" r="0" t="0"/>
            <a:stretch/>
          </p:blipFill>
          <p:spPr>
            <a:xfrm>
              <a:off x="669036" y="5187695"/>
              <a:ext cx="511289" cy="404622"/>
            </a:xfrm>
            <a:prstGeom prst="rect">
              <a:avLst/>
            </a:prstGeom>
            <a:noFill/>
            <a:ln>
              <a:noFill/>
            </a:ln>
          </p:spPr>
        </p:pic>
        <p:sp>
          <p:nvSpPr>
            <p:cNvPr id="780" name="Google Shape;780;p121"/>
            <p:cNvSpPr/>
            <p:nvPr/>
          </p:nvSpPr>
          <p:spPr>
            <a:xfrm>
              <a:off x="734568" y="5252973"/>
              <a:ext cx="305435" cy="238125"/>
            </a:xfrm>
            <a:custGeom>
              <a:rect b="b" l="l" r="r" t="t"/>
              <a:pathLst>
                <a:path extrusionOk="0" h="238125" w="305434">
                  <a:moveTo>
                    <a:pt x="228955" y="161925"/>
                  </a:moveTo>
                  <a:lnTo>
                    <a:pt x="228955" y="238125"/>
                  </a:lnTo>
                  <a:lnTo>
                    <a:pt x="292455" y="206375"/>
                  </a:lnTo>
                  <a:lnTo>
                    <a:pt x="241655" y="206375"/>
                  </a:lnTo>
                  <a:lnTo>
                    <a:pt x="241655" y="193675"/>
                  </a:lnTo>
                  <a:lnTo>
                    <a:pt x="292455" y="193675"/>
                  </a:lnTo>
                  <a:lnTo>
                    <a:pt x="228955" y="161925"/>
                  </a:lnTo>
                  <a:close/>
                </a:path>
                <a:path extrusionOk="0" h="238125" w="305434">
                  <a:moveTo>
                    <a:pt x="146227" y="6350"/>
                  </a:moveTo>
                  <a:lnTo>
                    <a:pt x="146227" y="203453"/>
                  </a:lnTo>
                  <a:lnTo>
                    <a:pt x="149072" y="206375"/>
                  </a:lnTo>
                  <a:lnTo>
                    <a:pt x="228955" y="206375"/>
                  </a:lnTo>
                  <a:lnTo>
                    <a:pt x="228955" y="200025"/>
                  </a:lnTo>
                  <a:lnTo>
                    <a:pt x="158927" y="200025"/>
                  </a:lnTo>
                  <a:lnTo>
                    <a:pt x="152577" y="193675"/>
                  </a:lnTo>
                  <a:lnTo>
                    <a:pt x="158927" y="193675"/>
                  </a:lnTo>
                  <a:lnTo>
                    <a:pt x="158927" y="12700"/>
                  </a:lnTo>
                  <a:lnTo>
                    <a:pt x="152577" y="12700"/>
                  </a:lnTo>
                  <a:lnTo>
                    <a:pt x="146227" y="6350"/>
                  </a:lnTo>
                  <a:close/>
                </a:path>
                <a:path extrusionOk="0" h="238125" w="305434">
                  <a:moveTo>
                    <a:pt x="292455" y="193675"/>
                  </a:moveTo>
                  <a:lnTo>
                    <a:pt x="241655" y="193675"/>
                  </a:lnTo>
                  <a:lnTo>
                    <a:pt x="241655" y="206375"/>
                  </a:lnTo>
                  <a:lnTo>
                    <a:pt x="292455" y="206375"/>
                  </a:lnTo>
                  <a:lnTo>
                    <a:pt x="305155" y="200025"/>
                  </a:lnTo>
                  <a:lnTo>
                    <a:pt x="292455" y="193675"/>
                  </a:lnTo>
                  <a:close/>
                </a:path>
                <a:path extrusionOk="0" h="238125" w="305434">
                  <a:moveTo>
                    <a:pt x="158927" y="193675"/>
                  </a:moveTo>
                  <a:lnTo>
                    <a:pt x="152577" y="193675"/>
                  </a:lnTo>
                  <a:lnTo>
                    <a:pt x="158927" y="200025"/>
                  </a:lnTo>
                  <a:lnTo>
                    <a:pt x="158927" y="193675"/>
                  </a:lnTo>
                  <a:close/>
                </a:path>
                <a:path extrusionOk="0" h="238125" w="305434">
                  <a:moveTo>
                    <a:pt x="228955" y="193675"/>
                  </a:moveTo>
                  <a:lnTo>
                    <a:pt x="158927" y="193675"/>
                  </a:lnTo>
                  <a:lnTo>
                    <a:pt x="158927" y="200025"/>
                  </a:lnTo>
                  <a:lnTo>
                    <a:pt x="228955" y="200025"/>
                  </a:lnTo>
                  <a:lnTo>
                    <a:pt x="228955" y="193675"/>
                  </a:lnTo>
                  <a:close/>
                </a:path>
                <a:path extrusionOk="0" h="238125" w="305434">
                  <a:moveTo>
                    <a:pt x="156082" y="0"/>
                  </a:moveTo>
                  <a:lnTo>
                    <a:pt x="0" y="0"/>
                  </a:lnTo>
                  <a:lnTo>
                    <a:pt x="0" y="12700"/>
                  </a:lnTo>
                  <a:lnTo>
                    <a:pt x="146227" y="12700"/>
                  </a:lnTo>
                  <a:lnTo>
                    <a:pt x="146227" y="6350"/>
                  </a:lnTo>
                  <a:lnTo>
                    <a:pt x="158927" y="6350"/>
                  </a:lnTo>
                  <a:lnTo>
                    <a:pt x="158927" y="2793"/>
                  </a:lnTo>
                  <a:lnTo>
                    <a:pt x="156082" y="0"/>
                  </a:lnTo>
                  <a:close/>
                </a:path>
                <a:path extrusionOk="0" h="238125" w="305434">
                  <a:moveTo>
                    <a:pt x="158927" y="6350"/>
                  </a:moveTo>
                  <a:lnTo>
                    <a:pt x="146227" y="6350"/>
                  </a:lnTo>
                  <a:lnTo>
                    <a:pt x="152577" y="12700"/>
                  </a:lnTo>
                  <a:lnTo>
                    <a:pt x="158927" y="12700"/>
                  </a:lnTo>
                  <a:lnTo>
                    <a:pt x="158927" y="6350"/>
                  </a:lnTo>
                  <a:close/>
                </a:path>
              </a:pathLst>
            </a:custGeom>
            <a:solidFill>
              <a:srgbClr val="3E6DC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pic>
        <p:nvPicPr>
          <p:cNvPr id="781" name="Google Shape;781;p121"/>
          <p:cNvPicPr preferRelativeResize="0"/>
          <p:nvPr/>
        </p:nvPicPr>
        <p:blipFill rotWithShape="1">
          <a:blip r:embed="rId6">
            <a:alphaModFix/>
          </a:blip>
          <a:srcRect b="0" l="0" r="0" t="0"/>
          <a:stretch/>
        </p:blipFill>
        <p:spPr>
          <a:xfrm>
            <a:off x="10923922" y="0"/>
            <a:ext cx="1268078" cy="1268078"/>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pic>
        <p:nvPicPr>
          <p:cNvPr id="786" name="Google Shape;786;p122"/>
          <p:cNvPicPr preferRelativeResize="0"/>
          <p:nvPr/>
        </p:nvPicPr>
        <p:blipFill rotWithShape="1">
          <a:blip r:embed="rId3">
            <a:alphaModFix/>
          </a:blip>
          <a:srcRect b="0" l="0" r="0" t="0"/>
          <a:stretch/>
        </p:blipFill>
        <p:spPr>
          <a:xfrm>
            <a:off x="10950160" y="0"/>
            <a:ext cx="1268078" cy="1268078"/>
          </a:xfrm>
          <a:prstGeom prst="rect">
            <a:avLst/>
          </a:prstGeom>
          <a:noFill/>
          <a:ln>
            <a:noFill/>
          </a:ln>
        </p:spPr>
      </p:pic>
      <p:grpSp>
        <p:nvGrpSpPr>
          <p:cNvPr id="787" name="Google Shape;787;p122"/>
          <p:cNvGrpSpPr/>
          <p:nvPr/>
        </p:nvGrpSpPr>
        <p:grpSpPr>
          <a:xfrm>
            <a:off x="-31953" y="-9525"/>
            <a:ext cx="4488180" cy="6858000"/>
            <a:chOff x="0" y="0"/>
            <a:chExt cx="4488180" cy="6858000"/>
          </a:xfrm>
        </p:grpSpPr>
        <p:sp>
          <p:nvSpPr>
            <p:cNvPr id="788" name="Google Shape;788;p122"/>
            <p:cNvSpPr/>
            <p:nvPr/>
          </p:nvSpPr>
          <p:spPr>
            <a:xfrm>
              <a:off x="0" y="0"/>
              <a:ext cx="4488180" cy="6858000"/>
            </a:xfrm>
            <a:custGeom>
              <a:rect b="b" l="l" r="r" t="t"/>
              <a:pathLst>
                <a:path extrusionOk="0" h="6858000" w="4488180">
                  <a:moveTo>
                    <a:pt x="4488180" y="0"/>
                  </a:moveTo>
                  <a:lnTo>
                    <a:pt x="0" y="0"/>
                  </a:lnTo>
                  <a:lnTo>
                    <a:pt x="0" y="6858000"/>
                  </a:lnTo>
                  <a:lnTo>
                    <a:pt x="4488180" y="6858000"/>
                  </a:lnTo>
                  <a:lnTo>
                    <a:pt x="448818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9" name="Google Shape;789;p122"/>
            <p:cNvSpPr/>
            <p:nvPr/>
          </p:nvSpPr>
          <p:spPr>
            <a:xfrm>
              <a:off x="0" y="0"/>
              <a:ext cx="4488180" cy="6858000"/>
            </a:xfrm>
            <a:custGeom>
              <a:rect b="b" l="l" r="r" t="t"/>
              <a:pathLst>
                <a:path extrusionOk="0" h="6858000" w="4488180">
                  <a:moveTo>
                    <a:pt x="0" y="6858000"/>
                  </a:moveTo>
                  <a:lnTo>
                    <a:pt x="4488180" y="6858000"/>
                  </a:lnTo>
                  <a:lnTo>
                    <a:pt x="4488180" y="0"/>
                  </a:lnTo>
                  <a:lnTo>
                    <a:pt x="0" y="0"/>
                  </a:lnTo>
                  <a:lnTo>
                    <a:pt x="0" y="6858000"/>
                  </a:lnTo>
                  <a:close/>
                </a:path>
              </a:pathLst>
            </a:custGeom>
            <a:noFill/>
            <a:ln cap="flat" cmpd="sng" w="9525">
              <a:solidFill>
                <a:srgbClr val="000000"/>
              </a:solidFill>
              <a:prstDash val="dot"/>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0" name="Google Shape;790;p122"/>
            <p:cNvSpPr/>
            <p:nvPr/>
          </p:nvSpPr>
          <p:spPr>
            <a:xfrm>
              <a:off x="571500" y="2097023"/>
              <a:ext cx="3596640" cy="2144395"/>
            </a:xfrm>
            <a:custGeom>
              <a:rect b="b" l="l" r="r" t="t"/>
              <a:pathLst>
                <a:path extrusionOk="0" h="2144395" w="3596640">
                  <a:moveTo>
                    <a:pt x="0" y="2144268"/>
                  </a:moveTo>
                  <a:lnTo>
                    <a:pt x="3596640" y="2144268"/>
                  </a:lnTo>
                  <a:lnTo>
                    <a:pt x="3596640" y="0"/>
                  </a:lnTo>
                  <a:lnTo>
                    <a:pt x="0" y="0"/>
                  </a:lnTo>
                  <a:lnTo>
                    <a:pt x="0" y="2144268"/>
                  </a:lnTo>
                  <a:close/>
                </a:path>
              </a:pathLst>
            </a:custGeom>
            <a:noFill/>
            <a:ln cap="flat" cmpd="sng" w="158750">
              <a:solidFill>
                <a:srgbClr val="5091CE"/>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791" name="Google Shape;791;p122"/>
          <p:cNvSpPr txBox="1"/>
          <p:nvPr/>
        </p:nvSpPr>
        <p:spPr>
          <a:xfrm>
            <a:off x="650875" y="2176398"/>
            <a:ext cx="3437890" cy="1481175"/>
          </a:xfrm>
          <a:prstGeom prst="rect">
            <a:avLst/>
          </a:prstGeom>
          <a:solidFill>
            <a:srgbClr val="FFFFFF"/>
          </a:solidFill>
          <a:ln>
            <a:noFill/>
          </a:ln>
        </p:spPr>
        <p:txBody>
          <a:bodyPr anchorCtr="0" anchor="t" bIns="0" lIns="0" spcFirstLastPara="1" rIns="0" wrap="square" tIns="3800">
            <a:spAutoFit/>
          </a:bodyPr>
          <a:lstStyle/>
          <a:p>
            <a:pPr indent="0" lvl="0" marL="0" marR="0" rtl="0" algn="l">
              <a:lnSpc>
                <a:spcPct val="100000"/>
              </a:lnSpc>
              <a:spcBef>
                <a:spcPts val="0"/>
              </a:spcBef>
              <a:spcAft>
                <a:spcPts val="0"/>
              </a:spcAft>
              <a:buNone/>
            </a:pPr>
            <a:r>
              <a:t/>
            </a:r>
            <a:endParaRPr sz="1600">
              <a:solidFill>
                <a:schemeClr val="dk1"/>
              </a:solidFill>
              <a:latin typeface="Times New Roman"/>
              <a:ea typeface="Times New Roman"/>
              <a:cs typeface="Times New Roman"/>
              <a:sym typeface="Times New Roman"/>
            </a:endParaRPr>
          </a:p>
          <a:p>
            <a:pPr indent="0" lvl="0" marL="462915" marR="457200" rtl="0" algn="ctr">
              <a:lnSpc>
                <a:spcPct val="100000"/>
              </a:lnSpc>
              <a:spcBef>
                <a:spcPts val="0"/>
              </a:spcBef>
              <a:spcAft>
                <a:spcPts val="0"/>
              </a:spcAft>
              <a:buNone/>
            </a:pPr>
            <a:r>
              <a:rPr b="1" lang="uk-UA" sz="1600">
                <a:solidFill>
                  <a:srgbClr val="253B97"/>
                </a:solidFill>
                <a:latin typeface="Calibri"/>
                <a:ea typeface="Calibri"/>
                <a:cs typeface="Calibri"/>
                <a:sym typeface="Calibri"/>
              </a:rPr>
              <a:t>Вебсайт НАДС –  Професійне навчання –  Перелік пріоритетних  напрямів (тем) для  підвищення кваліфікації  на</a:t>
            </a:r>
            <a:r>
              <a:rPr b="1" lang="uk-UA" sz="1600" u="sng">
                <a:solidFill>
                  <a:srgbClr val="253B97"/>
                </a:solidFill>
                <a:latin typeface="Calibri"/>
                <a:ea typeface="Calibri"/>
                <a:cs typeface="Calibri"/>
                <a:sym typeface="Calibri"/>
              </a:rPr>
              <a:t>	</a:t>
            </a:r>
            <a:r>
              <a:rPr b="1" lang="uk-UA" sz="1600">
                <a:solidFill>
                  <a:srgbClr val="253B97"/>
                </a:solidFill>
                <a:latin typeface="Calibri"/>
                <a:ea typeface="Calibri"/>
                <a:cs typeface="Calibri"/>
                <a:sym typeface="Calibri"/>
              </a:rPr>
              <a:t>рік</a:t>
            </a:r>
            <a:endParaRPr sz="1600">
              <a:solidFill>
                <a:srgbClr val="253B97"/>
              </a:solidFill>
              <a:latin typeface="Calibri"/>
              <a:ea typeface="Calibri"/>
              <a:cs typeface="Calibri"/>
              <a:sym typeface="Calibri"/>
            </a:endParaRPr>
          </a:p>
        </p:txBody>
      </p:sp>
      <p:grpSp>
        <p:nvGrpSpPr>
          <p:cNvPr id="792" name="Google Shape;792;p122"/>
          <p:cNvGrpSpPr/>
          <p:nvPr/>
        </p:nvGrpSpPr>
        <p:grpSpPr>
          <a:xfrm>
            <a:off x="4561205" y="784605"/>
            <a:ext cx="7552055" cy="4743450"/>
            <a:chOff x="4561205" y="784605"/>
            <a:chExt cx="7552055" cy="4743450"/>
          </a:xfrm>
        </p:grpSpPr>
        <p:sp>
          <p:nvSpPr>
            <p:cNvPr id="793" name="Google Shape;793;p122"/>
            <p:cNvSpPr/>
            <p:nvPr/>
          </p:nvSpPr>
          <p:spPr>
            <a:xfrm>
              <a:off x="4912613" y="4472178"/>
              <a:ext cx="7196455" cy="1051560"/>
            </a:xfrm>
            <a:custGeom>
              <a:rect b="b" l="l" r="r" t="t"/>
              <a:pathLst>
                <a:path extrusionOk="0" h="1051560" w="7196455">
                  <a:moveTo>
                    <a:pt x="0" y="1051560"/>
                  </a:moveTo>
                  <a:lnTo>
                    <a:pt x="7196328" y="1051560"/>
                  </a:lnTo>
                  <a:lnTo>
                    <a:pt x="7196328" y="0"/>
                  </a:lnTo>
                  <a:lnTo>
                    <a:pt x="0" y="0"/>
                  </a:lnTo>
                  <a:lnTo>
                    <a:pt x="0" y="1051560"/>
                  </a:lnTo>
                  <a:close/>
                </a:path>
              </a:pathLst>
            </a:custGeom>
            <a:noFill/>
            <a:ln cap="flat" cmpd="sng" w="38075">
              <a:solidFill>
                <a:srgbClr val="426CB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794" name="Google Shape;794;p122"/>
            <p:cNvPicPr preferRelativeResize="0"/>
            <p:nvPr/>
          </p:nvPicPr>
          <p:blipFill rotWithShape="1">
            <a:blip r:embed="rId4">
              <a:alphaModFix/>
            </a:blip>
            <a:srcRect b="0" l="0" r="0" t="0"/>
            <a:stretch/>
          </p:blipFill>
          <p:spPr>
            <a:xfrm>
              <a:off x="4565904" y="789431"/>
              <a:ext cx="7542276" cy="4733544"/>
            </a:xfrm>
            <a:prstGeom prst="rect">
              <a:avLst/>
            </a:prstGeom>
            <a:noFill/>
            <a:ln>
              <a:noFill/>
            </a:ln>
          </p:spPr>
        </p:pic>
        <p:sp>
          <p:nvSpPr>
            <p:cNvPr id="795" name="Google Shape;795;p122"/>
            <p:cNvSpPr/>
            <p:nvPr/>
          </p:nvSpPr>
          <p:spPr>
            <a:xfrm>
              <a:off x="4561205" y="784605"/>
              <a:ext cx="7552055" cy="4743450"/>
            </a:xfrm>
            <a:custGeom>
              <a:rect b="b" l="l" r="r" t="t"/>
              <a:pathLst>
                <a:path extrusionOk="0" h="4743450" w="7552055">
                  <a:moveTo>
                    <a:pt x="0" y="4743069"/>
                  </a:moveTo>
                  <a:lnTo>
                    <a:pt x="7551801" y="4743069"/>
                  </a:lnTo>
                  <a:lnTo>
                    <a:pt x="7551801" y="0"/>
                  </a:lnTo>
                  <a:lnTo>
                    <a:pt x="0" y="0"/>
                  </a:lnTo>
                  <a:lnTo>
                    <a:pt x="0" y="4743069"/>
                  </a:lnTo>
                  <a:close/>
                </a:path>
              </a:pathLst>
            </a:custGeom>
            <a:noFill/>
            <a:ln cap="flat" cmpd="sng" w="952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6" name="Google Shape;796;p122"/>
            <p:cNvSpPr/>
            <p:nvPr/>
          </p:nvSpPr>
          <p:spPr>
            <a:xfrm>
              <a:off x="4565904" y="4471415"/>
              <a:ext cx="7542530" cy="1051560"/>
            </a:xfrm>
            <a:custGeom>
              <a:rect b="b" l="l" r="r" t="t"/>
              <a:pathLst>
                <a:path extrusionOk="0" h="1051560" w="7542530">
                  <a:moveTo>
                    <a:pt x="0" y="1051560"/>
                  </a:moveTo>
                  <a:lnTo>
                    <a:pt x="7542276" y="1051560"/>
                  </a:lnTo>
                  <a:lnTo>
                    <a:pt x="7542276" y="0"/>
                  </a:lnTo>
                  <a:lnTo>
                    <a:pt x="0" y="0"/>
                  </a:lnTo>
                  <a:lnTo>
                    <a:pt x="0" y="1051560"/>
                  </a:lnTo>
                  <a:close/>
                </a:path>
              </a:pathLst>
            </a:custGeom>
            <a:noFill/>
            <a:ln cap="flat" cmpd="sng" w="158750">
              <a:solidFill>
                <a:srgbClr val="5091CE"/>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sp>
        <p:nvSpPr>
          <p:cNvPr id="801" name="Google Shape;801;p123"/>
          <p:cNvSpPr txBox="1"/>
          <p:nvPr>
            <p:ph type="title"/>
          </p:nvPr>
        </p:nvSpPr>
        <p:spPr>
          <a:xfrm>
            <a:off x="272795" y="115188"/>
            <a:ext cx="9456420" cy="1120820"/>
          </a:xfrm>
          <a:prstGeom prst="rect">
            <a:avLst/>
          </a:prstGeom>
          <a:noFill/>
          <a:ln>
            <a:noFill/>
          </a:ln>
        </p:spPr>
        <p:txBody>
          <a:bodyPr anchorCtr="0" anchor="ctr" bIns="0" lIns="0" spcFirstLastPara="1" rIns="0" wrap="square" tIns="12700">
            <a:spAutoFit/>
          </a:bodyPr>
          <a:lstStyle/>
          <a:p>
            <a:pPr indent="0" lvl="0" marL="12700" rtl="0" algn="ctr">
              <a:lnSpc>
                <a:spcPct val="100000"/>
              </a:lnSpc>
              <a:spcBef>
                <a:spcPts val="0"/>
              </a:spcBef>
              <a:spcAft>
                <a:spcPts val="0"/>
              </a:spcAft>
              <a:buClr>
                <a:srgbClr val="253B97"/>
              </a:buClr>
              <a:buSzPts val="3600"/>
              <a:buFont typeface="Calibri"/>
              <a:buNone/>
            </a:pPr>
            <a:r>
              <a:rPr b="1" lang="uk-UA" sz="3600">
                <a:solidFill>
                  <a:srgbClr val="253B97"/>
                </a:solidFill>
              </a:rPr>
              <a:t>Практичні поради щодо складання індивідуальної програми</a:t>
            </a:r>
            <a:endParaRPr b="1" sz="3600">
              <a:solidFill>
                <a:srgbClr val="253B97"/>
              </a:solidFill>
            </a:endParaRPr>
          </a:p>
        </p:txBody>
      </p:sp>
      <p:sp>
        <p:nvSpPr>
          <p:cNvPr id="802" name="Google Shape;802;p123"/>
          <p:cNvSpPr txBox="1"/>
          <p:nvPr/>
        </p:nvSpPr>
        <p:spPr>
          <a:xfrm>
            <a:off x="173532" y="1614043"/>
            <a:ext cx="11847830" cy="4960973"/>
          </a:xfrm>
          <a:prstGeom prst="rect">
            <a:avLst/>
          </a:prstGeom>
          <a:noFill/>
          <a:ln>
            <a:noFill/>
          </a:ln>
        </p:spPr>
        <p:txBody>
          <a:bodyPr anchorCtr="0" anchor="t" bIns="0" lIns="0" spcFirstLastPara="1" rIns="0" wrap="square" tIns="13325">
            <a:spAutoFit/>
          </a:bodyPr>
          <a:lstStyle/>
          <a:p>
            <a:pPr indent="572770" lvl="0" marL="12700" marR="6985" rtl="0" algn="just">
              <a:lnSpc>
                <a:spcPct val="100000"/>
              </a:lnSpc>
              <a:spcBef>
                <a:spcPts val="0"/>
              </a:spcBef>
              <a:spcAft>
                <a:spcPts val="0"/>
              </a:spcAft>
              <a:buNone/>
            </a:pPr>
            <a:r>
              <a:rPr lang="uk-UA" sz="2000">
                <a:solidFill>
                  <a:schemeClr val="dk1"/>
                </a:solidFill>
                <a:latin typeface="Calibri"/>
                <a:ea typeface="Calibri"/>
                <a:cs typeface="Calibri"/>
                <a:sym typeface="Calibri"/>
              </a:rPr>
              <a:t>Якщо у році, на який складається індивідуальна програма для державного службовця, є запланованим  та врахованим службою управління персоналом при визначенні </a:t>
            </a:r>
            <a:r>
              <a:rPr b="1" lang="uk-UA" sz="2000">
                <a:solidFill>
                  <a:schemeClr val="dk1"/>
                </a:solidFill>
                <a:latin typeface="Calibri"/>
                <a:ea typeface="Calibri"/>
                <a:cs typeface="Calibri"/>
                <a:sym typeface="Calibri"/>
              </a:rPr>
              <a:t>спеціальних потреб у професійному  навчанні державного органу підвищення кваліфікації за спеціальною програмою, то</a:t>
            </a:r>
            <a:endParaRPr sz="2000">
              <a:solidFill>
                <a:schemeClr val="dk1"/>
              </a:solidFill>
              <a:latin typeface="Calibri"/>
              <a:ea typeface="Calibri"/>
              <a:cs typeface="Calibri"/>
              <a:sym typeface="Calibri"/>
            </a:endParaRPr>
          </a:p>
          <a:p>
            <a:pPr indent="0" lvl="0" marL="0" marR="0" rtl="0" algn="l">
              <a:lnSpc>
                <a:spcPct val="100000"/>
              </a:lnSpc>
              <a:spcBef>
                <a:spcPts val="40"/>
              </a:spcBef>
              <a:spcAft>
                <a:spcPts val="0"/>
              </a:spcAft>
              <a:buNone/>
            </a:pPr>
            <a:r>
              <a:t/>
            </a:r>
            <a:endParaRPr sz="2050">
              <a:solidFill>
                <a:schemeClr val="dk1"/>
              </a:solidFill>
              <a:latin typeface="Calibri"/>
              <a:ea typeface="Calibri"/>
              <a:cs typeface="Calibri"/>
              <a:sym typeface="Calibri"/>
            </a:endParaRPr>
          </a:p>
          <a:p>
            <a:pPr indent="0" lvl="0" marL="649605" marR="0" rtl="0" algn="l">
              <a:lnSpc>
                <a:spcPct val="100000"/>
              </a:lnSpc>
              <a:spcBef>
                <a:spcPts val="0"/>
              </a:spcBef>
              <a:spcAft>
                <a:spcPts val="0"/>
              </a:spcAft>
              <a:buNone/>
            </a:pPr>
            <a:r>
              <a:rPr lang="uk-UA" sz="2000">
                <a:solidFill>
                  <a:schemeClr val="dk1"/>
                </a:solidFill>
                <a:latin typeface="Calibri"/>
                <a:ea typeface="Calibri"/>
                <a:cs typeface="Calibri"/>
                <a:sym typeface="Calibri"/>
              </a:rPr>
              <a:t>у	графі	«Види	професійного	навчання»	вказуємо	вид	професійного	навчання	</a:t>
            </a:r>
            <a:r>
              <a:rPr b="1" lang="uk-UA" sz="2000">
                <a:solidFill>
                  <a:schemeClr val="dk1"/>
                </a:solidFill>
                <a:latin typeface="Calibri"/>
                <a:ea typeface="Calibri"/>
                <a:cs typeface="Calibri"/>
                <a:sym typeface="Calibri"/>
              </a:rPr>
              <a:t>«Підвищення</a:t>
            </a:r>
            <a:endParaRPr sz="2000">
              <a:solidFill>
                <a:schemeClr val="dk1"/>
              </a:solidFill>
              <a:latin typeface="Calibri"/>
              <a:ea typeface="Calibri"/>
              <a:cs typeface="Calibri"/>
              <a:sym typeface="Calibri"/>
            </a:endParaRPr>
          </a:p>
          <a:p>
            <a:pPr indent="0" lvl="0" marL="12700" marR="0" rtl="0" algn="l">
              <a:lnSpc>
                <a:spcPct val="100000"/>
              </a:lnSpc>
              <a:spcBef>
                <a:spcPts val="0"/>
              </a:spcBef>
              <a:spcAft>
                <a:spcPts val="0"/>
              </a:spcAft>
              <a:buNone/>
            </a:pPr>
            <a:r>
              <a:rPr b="1" lang="uk-UA" sz="2000">
                <a:solidFill>
                  <a:schemeClr val="dk1"/>
                </a:solidFill>
                <a:latin typeface="Calibri"/>
                <a:ea typeface="Calibri"/>
                <a:cs typeface="Calibri"/>
                <a:sym typeface="Calibri"/>
              </a:rPr>
              <a:t>кваліфікації за спеціальною професійною (сертифікатною) та/або короткостроковою програмою»</a:t>
            </a:r>
            <a:endParaRPr sz="2000">
              <a:solidFill>
                <a:schemeClr val="dk1"/>
              </a:solidFill>
              <a:latin typeface="Calibri"/>
              <a:ea typeface="Calibri"/>
              <a:cs typeface="Calibri"/>
              <a:sym typeface="Calibri"/>
            </a:endParaRPr>
          </a:p>
          <a:p>
            <a:pPr indent="0" lvl="0" marL="0" marR="0" rtl="0" algn="l">
              <a:lnSpc>
                <a:spcPct val="100000"/>
              </a:lnSpc>
              <a:spcBef>
                <a:spcPts val="45"/>
              </a:spcBef>
              <a:spcAft>
                <a:spcPts val="0"/>
              </a:spcAft>
              <a:buNone/>
            </a:pPr>
            <a:r>
              <a:t/>
            </a:r>
            <a:endParaRPr sz="2050">
              <a:solidFill>
                <a:schemeClr val="dk1"/>
              </a:solidFill>
              <a:latin typeface="Calibri"/>
              <a:ea typeface="Calibri"/>
              <a:cs typeface="Calibri"/>
              <a:sym typeface="Calibri"/>
            </a:endParaRPr>
          </a:p>
          <a:p>
            <a:pPr indent="0" lvl="0" marL="585470" marR="0" rtl="0" algn="l">
              <a:lnSpc>
                <a:spcPct val="100000"/>
              </a:lnSpc>
              <a:spcBef>
                <a:spcPts val="0"/>
              </a:spcBef>
              <a:spcAft>
                <a:spcPts val="0"/>
              </a:spcAft>
              <a:buNone/>
            </a:pPr>
            <a:r>
              <a:rPr lang="uk-UA" sz="2000">
                <a:solidFill>
                  <a:schemeClr val="dk1"/>
                </a:solidFill>
                <a:latin typeface="Calibri"/>
                <a:ea typeface="Calibri"/>
                <a:cs typeface="Calibri"/>
                <a:sym typeface="Calibri"/>
              </a:rPr>
              <a:t>у	графі	«Найменування	професійної	компетентності»	зазначаємо	відповідну	професійну</a:t>
            </a:r>
            <a:endParaRPr sz="2000">
              <a:solidFill>
                <a:schemeClr val="dk1"/>
              </a:solidFill>
              <a:latin typeface="Calibri"/>
              <a:ea typeface="Calibri"/>
              <a:cs typeface="Calibri"/>
              <a:sym typeface="Calibri"/>
            </a:endParaRPr>
          </a:p>
          <a:p>
            <a:pPr indent="0" lvl="0" marL="12700" marR="0" rtl="0" algn="l">
              <a:lnSpc>
                <a:spcPct val="100000"/>
              </a:lnSpc>
              <a:spcBef>
                <a:spcPts val="0"/>
              </a:spcBef>
              <a:spcAft>
                <a:spcPts val="0"/>
              </a:spcAft>
              <a:buNone/>
            </a:pPr>
            <a:r>
              <a:rPr lang="uk-UA" sz="2000">
                <a:solidFill>
                  <a:schemeClr val="dk1"/>
                </a:solidFill>
                <a:latin typeface="Calibri"/>
                <a:ea typeface="Calibri"/>
                <a:cs typeface="Calibri"/>
                <a:sym typeface="Calibri"/>
              </a:rPr>
              <a:t>компетентність, визначену як спеціальну потребу у професійному навчанні державного службовця</a:t>
            </a:r>
            <a:endParaRPr sz="2000">
              <a:solidFill>
                <a:schemeClr val="dk1"/>
              </a:solidFill>
              <a:latin typeface="Calibri"/>
              <a:ea typeface="Calibri"/>
              <a:cs typeface="Calibri"/>
              <a:sym typeface="Calibri"/>
            </a:endParaRPr>
          </a:p>
          <a:p>
            <a:pPr indent="0" lvl="0" marL="0" marR="0" rtl="0" algn="l">
              <a:lnSpc>
                <a:spcPct val="100000"/>
              </a:lnSpc>
              <a:spcBef>
                <a:spcPts val="45"/>
              </a:spcBef>
              <a:spcAft>
                <a:spcPts val="0"/>
              </a:spcAft>
              <a:buNone/>
            </a:pPr>
            <a:r>
              <a:t/>
            </a:r>
            <a:endParaRPr sz="2050">
              <a:solidFill>
                <a:schemeClr val="dk1"/>
              </a:solidFill>
              <a:latin typeface="Calibri"/>
              <a:ea typeface="Calibri"/>
              <a:cs typeface="Calibri"/>
              <a:sym typeface="Calibri"/>
            </a:endParaRPr>
          </a:p>
          <a:p>
            <a:pPr indent="572770" lvl="0" marL="12700" marR="5080" rtl="0" algn="just">
              <a:lnSpc>
                <a:spcPct val="100000"/>
              </a:lnSpc>
              <a:spcBef>
                <a:spcPts val="0"/>
              </a:spcBef>
              <a:spcAft>
                <a:spcPts val="0"/>
              </a:spcAft>
              <a:buNone/>
            </a:pPr>
            <a:r>
              <a:rPr lang="uk-UA" sz="2000">
                <a:solidFill>
                  <a:schemeClr val="dk1"/>
                </a:solidFill>
                <a:latin typeface="Calibri"/>
                <a:ea typeface="Calibri"/>
                <a:cs typeface="Calibri"/>
                <a:sym typeface="Calibri"/>
              </a:rPr>
              <a:t>у графі «Орієнтовні напрями/теми професійного навчання» вказуємо орієнтовний напрям з </a:t>
            </a:r>
            <a:r>
              <a:rPr b="1" lang="uk-UA" sz="2000">
                <a:solidFill>
                  <a:schemeClr val="dk1"/>
                </a:solidFill>
                <a:latin typeface="Calibri"/>
                <a:ea typeface="Calibri"/>
                <a:cs typeface="Calibri"/>
                <a:sym typeface="Calibri"/>
              </a:rPr>
              <a:t>Переліку  пріоритетних напрямів/тем підвищення кваліфікації за спеціальними професійними  (сертифікатними) та короткостроковими програмами на плановий рік, який щороку формується  державним органом та розміщується на його офіційному вебсайті </a:t>
            </a:r>
            <a:r>
              <a:rPr lang="uk-UA" sz="2000">
                <a:solidFill>
                  <a:schemeClr val="dk1"/>
                </a:solidFill>
                <a:latin typeface="Calibri"/>
                <a:ea typeface="Calibri"/>
                <a:cs typeface="Calibri"/>
                <a:sym typeface="Calibri"/>
              </a:rPr>
              <a:t>(наприклад, державні фінансові  гарантії медичного обслуговування населення; державна міграційна політика; планування діяльності з  внутрішнього аудиту тощо)</a:t>
            </a:r>
            <a:endParaRPr/>
          </a:p>
        </p:txBody>
      </p:sp>
      <p:grpSp>
        <p:nvGrpSpPr>
          <p:cNvPr id="803" name="Google Shape;803;p123"/>
          <p:cNvGrpSpPr/>
          <p:nvPr/>
        </p:nvGrpSpPr>
        <p:grpSpPr>
          <a:xfrm>
            <a:off x="252984" y="2308098"/>
            <a:ext cx="10894566" cy="2711195"/>
            <a:chOff x="252984" y="2308098"/>
            <a:chExt cx="10894566" cy="2711195"/>
          </a:xfrm>
        </p:grpSpPr>
        <p:sp>
          <p:nvSpPr>
            <p:cNvPr id="804" name="Google Shape;804;p123"/>
            <p:cNvSpPr/>
            <p:nvPr/>
          </p:nvSpPr>
          <p:spPr>
            <a:xfrm>
              <a:off x="10181081" y="2308098"/>
              <a:ext cx="966469" cy="309880"/>
            </a:xfrm>
            <a:custGeom>
              <a:rect b="b" l="l" r="r" t="t"/>
              <a:pathLst>
                <a:path extrusionOk="0" h="309880" w="966470">
                  <a:moveTo>
                    <a:pt x="811529" y="0"/>
                  </a:moveTo>
                  <a:lnTo>
                    <a:pt x="811529" y="77342"/>
                  </a:lnTo>
                  <a:lnTo>
                    <a:pt x="0" y="77342"/>
                  </a:lnTo>
                  <a:lnTo>
                    <a:pt x="0" y="232028"/>
                  </a:lnTo>
                  <a:lnTo>
                    <a:pt x="811529" y="232028"/>
                  </a:lnTo>
                  <a:lnTo>
                    <a:pt x="811529" y="309372"/>
                  </a:lnTo>
                  <a:lnTo>
                    <a:pt x="966216" y="154686"/>
                  </a:lnTo>
                  <a:lnTo>
                    <a:pt x="811529" y="0"/>
                  </a:lnTo>
                  <a:close/>
                </a:path>
              </a:pathLst>
            </a:custGeom>
            <a:solidFill>
              <a:srgbClr val="4BBBC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5" name="Google Shape;805;p123"/>
            <p:cNvSpPr/>
            <p:nvPr/>
          </p:nvSpPr>
          <p:spPr>
            <a:xfrm>
              <a:off x="10181081" y="2308098"/>
              <a:ext cx="966469" cy="309880"/>
            </a:xfrm>
            <a:custGeom>
              <a:rect b="b" l="l" r="r" t="t"/>
              <a:pathLst>
                <a:path extrusionOk="0" h="309880" w="966470">
                  <a:moveTo>
                    <a:pt x="0" y="77342"/>
                  </a:moveTo>
                  <a:lnTo>
                    <a:pt x="811529" y="77342"/>
                  </a:lnTo>
                  <a:lnTo>
                    <a:pt x="811529" y="0"/>
                  </a:lnTo>
                  <a:lnTo>
                    <a:pt x="966216" y="154686"/>
                  </a:lnTo>
                  <a:lnTo>
                    <a:pt x="811529" y="309372"/>
                  </a:lnTo>
                  <a:lnTo>
                    <a:pt x="811529" y="232028"/>
                  </a:lnTo>
                  <a:lnTo>
                    <a:pt x="0" y="232028"/>
                  </a:lnTo>
                  <a:lnTo>
                    <a:pt x="0" y="77342"/>
                  </a:lnTo>
                  <a:close/>
                </a:path>
              </a:pathLst>
            </a:custGeom>
            <a:noFill/>
            <a:ln cap="flat" cmpd="sng" w="254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806" name="Google Shape;806;p123"/>
            <p:cNvPicPr preferRelativeResize="0"/>
            <p:nvPr/>
          </p:nvPicPr>
          <p:blipFill rotWithShape="1">
            <a:blip r:embed="rId3">
              <a:alphaModFix/>
            </a:blip>
            <a:srcRect b="0" l="0" r="0" t="0"/>
            <a:stretch/>
          </p:blipFill>
          <p:spPr>
            <a:xfrm>
              <a:off x="272795" y="2842272"/>
              <a:ext cx="493001" cy="369557"/>
            </a:xfrm>
            <a:prstGeom prst="rect">
              <a:avLst/>
            </a:prstGeom>
            <a:noFill/>
            <a:ln>
              <a:noFill/>
            </a:ln>
          </p:spPr>
        </p:pic>
        <p:sp>
          <p:nvSpPr>
            <p:cNvPr id="807" name="Google Shape;807;p123"/>
            <p:cNvSpPr/>
            <p:nvPr/>
          </p:nvSpPr>
          <p:spPr>
            <a:xfrm>
              <a:off x="338327" y="2907538"/>
              <a:ext cx="287020" cy="203200"/>
            </a:xfrm>
            <a:custGeom>
              <a:rect b="b" l="l" r="r" t="t"/>
              <a:pathLst>
                <a:path extrusionOk="0" h="203200" w="287020">
                  <a:moveTo>
                    <a:pt x="210616" y="126746"/>
                  </a:moveTo>
                  <a:lnTo>
                    <a:pt x="210616" y="202946"/>
                  </a:lnTo>
                  <a:lnTo>
                    <a:pt x="274116" y="171196"/>
                  </a:lnTo>
                  <a:lnTo>
                    <a:pt x="223316" y="171196"/>
                  </a:lnTo>
                  <a:lnTo>
                    <a:pt x="223316" y="158496"/>
                  </a:lnTo>
                  <a:lnTo>
                    <a:pt x="274116" y="158496"/>
                  </a:lnTo>
                  <a:lnTo>
                    <a:pt x="210616" y="126746"/>
                  </a:lnTo>
                  <a:close/>
                </a:path>
                <a:path extrusionOk="0" h="203200" w="287020">
                  <a:moveTo>
                    <a:pt x="137058" y="6350"/>
                  </a:moveTo>
                  <a:lnTo>
                    <a:pt x="137058" y="168401"/>
                  </a:lnTo>
                  <a:lnTo>
                    <a:pt x="139903" y="171196"/>
                  </a:lnTo>
                  <a:lnTo>
                    <a:pt x="210616" y="171196"/>
                  </a:lnTo>
                  <a:lnTo>
                    <a:pt x="210616" y="164846"/>
                  </a:lnTo>
                  <a:lnTo>
                    <a:pt x="149758" y="164846"/>
                  </a:lnTo>
                  <a:lnTo>
                    <a:pt x="143408" y="158496"/>
                  </a:lnTo>
                  <a:lnTo>
                    <a:pt x="149758" y="158496"/>
                  </a:lnTo>
                  <a:lnTo>
                    <a:pt x="149758" y="12700"/>
                  </a:lnTo>
                  <a:lnTo>
                    <a:pt x="143408" y="12700"/>
                  </a:lnTo>
                  <a:lnTo>
                    <a:pt x="137058" y="6350"/>
                  </a:lnTo>
                  <a:close/>
                </a:path>
                <a:path extrusionOk="0" h="203200" w="287020">
                  <a:moveTo>
                    <a:pt x="274116" y="158496"/>
                  </a:moveTo>
                  <a:lnTo>
                    <a:pt x="223316" y="158496"/>
                  </a:lnTo>
                  <a:lnTo>
                    <a:pt x="223316" y="171196"/>
                  </a:lnTo>
                  <a:lnTo>
                    <a:pt x="274116" y="171196"/>
                  </a:lnTo>
                  <a:lnTo>
                    <a:pt x="286816" y="164846"/>
                  </a:lnTo>
                  <a:lnTo>
                    <a:pt x="274116" y="158496"/>
                  </a:lnTo>
                  <a:close/>
                </a:path>
                <a:path extrusionOk="0" h="203200" w="287020">
                  <a:moveTo>
                    <a:pt x="149758" y="158496"/>
                  </a:moveTo>
                  <a:lnTo>
                    <a:pt x="143408" y="158496"/>
                  </a:lnTo>
                  <a:lnTo>
                    <a:pt x="149758" y="164846"/>
                  </a:lnTo>
                  <a:lnTo>
                    <a:pt x="149758" y="158496"/>
                  </a:lnTo>
                  <a:close/>
                </a:path>
                <a:path extrusionOk="0" h="203200" w="287020">
                  <a:moveTo>
                    <a:pt x="210616" y="158496"/>
                  </a:moveTo>
                  <a:lnTo>
                    <a:pt x="149758" y="158496"/>
                  </a:lnTo>
                  <a:lnTo>
                    <a:pt x="149758" y="164846"/>
                  </a:lnTo>
                  <a:lnTo>
                    <a:pt x="210616" y="164846"/>
                  </a:lnTo>
                  <a:lnTo>
                    <a:pt x="210616" y="158496"/>
                  </a:lnTo>
                  <a:close/>
                </a:path>
                <a:path extrusionOk="0" h="203200" w="287020">
                  <a:moveTo>
                    <a:pt x="146913" y="0"/>
                  </a:moveTo>
                  <a:lnTo>
                    <a:pt x="0" y="0"/>
                  </a:lnTo>
                  <a:lnTo>
                    <a:pt x="0" y="12700"/>
                  </a:lnTo>
                  <a:lnTo>
                    <a:pt x="137058" y="12700"/>
                  </a:lnTo>
                  <a:lnTo>
                    <a:pt x="137058" y="6350"/>
                  </a:lnTo>
                  <a:lnTo>
                    <a:pt x="149758" y="6350"/>
                  </a:lnTo>
                  <a:lnTo>
                    <a:pt x="149758" y="2794"/>
                  </a:lnTo>
                  <a:lnTo>
                    <a:pt x="146913" y="0"/>
                  </a:lnTo>
                  <a:close/>
                </a:path>
                <a:path extrusionOk="0" h="203200" w="287020">
                  <a:moveTo>
                    <a:pt x="149758" y="6350"/>
                  </a:moveTo>
                  <a:lnTo>
                    <a:pt x="137058" y="6350"/>
                  </a:lnTo>
                  <a:lnTo>
                    <a:pt x="143408" y="12700"/>
                  </a:lnTo>
                  <a:lnTo>
                    <a:pt x="149758" y="12700"/>
                  </a:lnTo>
                  <a:lnTo>
                    <a:pt x="149758" y="6350"/>
                  </a:lnTo>
                  <a:close/>
                </a:path>
              </a:pathLst>
            </a:custGeom>
            <a:solidFill>
              <a:srgbClr val="4678B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808" name="Google Shape;808;p123"/>
            <p:cNvPicPr preferRelativeResize="0"/>
            <p:nvPr/>
          </p:nvPicPr>
          <p:blipFill rotWithShape="1">
            <a:blip r:embed="rId4">
              <a:alphaModFix/>
            </a:blip>
            <a:srcRect b="0" l="0" r="0" t="0"/>
            <a:stretch/>
          </p:blipFill>
          <p:spPr>
            <a:xfrm>
              <a:off x="272795" y="3764279"/>
              <a:ext cx="489978" cy="358901"/>
            </a:xfrm>
            <a:prstGeom prst="rect">
              <a:avLst/>
            </a:prstGeom>
            <a:noFill/>
            <a:ln>
              <a:noFill/>
            </a:ln>
          </p:spPr>
        </p:pic>
        <p:sp>
          <p:nvSpPr>
            <p:cNvPr id="809" name="Google Shape;809;p123"/>
            <p:cNvSpPr/>
            <p:nvPr/>
          </p:nvSpPr>
          <p:spPr>
            <a:xfrm>
              <a:off x="338327" y="3829558"/>
              <a:ext cx="285115" cy="191135"/>
            </a:xfrm>
            <a:custGeom>
              <a:rect b="b" l="l" r="r" t="t"/>
              <a:pathLst>
                <a:path extrusionOk="0" h="191135" w="285115">
                  <a:moveTo>
                    <a:pt x="208470" y="114935"/>
                  </a:moveTo>
                  <a:lnTo>
                    <a:pt x="208470" y="191135"/>
                  </a:lnTo>
                  <a:lnTo>
                    <a:pt x="271970" y="159385"/>
                  </a:lnTo>
                  <a:lnTo>
                    <a:pt x="221170" y="159385"/>
                  </a:lnTo>
                  <a:lnTo>
                    <a:pt x="221170" y="146685"/>
                  </a:lnTo>
                  <a:lnTo>
                    <a:pt x="271970" y="146685"/>
                  </a:lnTo>
                  <a:lnTo>
                    <a:pt x="208470" y="114935"/>
                  </a:lnTo>
                  <a:close/>
                </a:path>
                <a:path extrusionOk="0" h="191135" w="285115">
                  <a:moveTo>
                    <a:pt x="135991" y="6350"/>
                  </a:moveTo>
                  <a:lnTo>
                    <a:pt x="135991" y="156464"/>
                  </a:lnTo>
                  <a:lnTo>
                    <a:pt x="138823" y="159385"/>
                  </a:lnTo>
                  <a:lnTo>
                    <a:pt x="208470" y="159385"/>
                  </a:lnTo>
                  <a:lnTo>
                    <a:pt x="208470" y="153035"/>
                  </a:lnTo>
                  <a:lnTo>
                    <a:pt x="148691" y="153035"/>
                  </a:lnTo>
                  <a:lnTo>
                    <a:pt x="142341" y="146685"/>
                  </a:lnTo>
                  <a:lnTo>
                    <a:pt x="148691" y="146685"/>
                  </a:lnTo>
                  <a:lnTo>
                    <a:pt x="148691" y="12700"/>
                  </a:lnTo>
                  <a:lnTo>
                    <a:pt x="142341" y="12700"/>
                  </a:lnTo>
                  <a:lnTo>
                    <a:pt x="135991" y="6350"/>
                  </a:lnTo>
                  <a:close/>
                </a:path>
                <a:path extrusionOk="0" h="191135" w="285115">
                  <a:moveTo>
                    <a:pt x="271970" y="146685"/>
                  </a:moveTo>
                  <a:lnTo>
                    <a:pt x="221170" y="146685"/>
                  </a:lnTo>
                  <a:lnTo>
                    <a:pt x="221170" y="159385"/>
                  </a:lnTo>
                  <a:lnTo>
                    <a:pt x="271970" y="159385"/>
                  </a:lnTo>
                  <a:lnTo>
                    <a:pt x="284670" y="153035"/>
                  </a:lnTo>
                  <a:lnTo>
                    <a:pt x="271970" y="146685"/>
                  </a:lnTo>
                  <a:close/>
                </a:path>
                <a:path extrusionOk="0" h="191135" w="285115">
                  <a:moveTo>
                    <a:pt x="148691" y="146685"/>
                  </a:moveTo>
                  <a:lnTo>
                    <a:pt x="142341" y="146685"/>
                  </a:lnTo>
                  <a:lnTo>
                    <a:pt x="148691" y="153035"/>
                  </a:lnTo>
                  <a:lnTo>
                    <a:pt x="148691" y="146685"/>
                  </a:lnTo>
                  <a:close/>
                </a:path>
                <a:path extrusionOk="0" h="191135" w="285115">
                  <a:moveTo>
                    <a:pt x="208470" y="146685"/>
                  </a:moveTo>
                  <a:lnTo>
                    <a:pt x="148691" y="146685"/>
                  </a:lnTo>
                  <a:lnTo>
                    <a:pt x="148691" y="153035"/>
                  </a:lnTo>
                  <a:lnTo>
                    <a:pt x="208470" y="153035"/>
                  </a:lnTo>
                  <a:lnTo>
                    <a:pt x="208470" y="146685"/>
                  </a:lnTo>
                  <a:close/>
                </a:path>
                <a:path extrusionOk="0" h="191135" w="285115">
                  <a:moveTo>
                    <a:pt x="145846" y="0"/>
                  </a:moveTo>
                  <a:lnTo>
                    <a:pt x="0" y="0"/>
                  </a:lnTo>
                  <a:lnTo>
                    <a:pt x="0" y="12700"/>
                  </a:lnTo>
                  <a:lnTo>
                    <a:pt x="135991" y="12700"/>
                  </a:lnTo>
                  <a:lnTo>
                    <a:pt x="135991" y="6350"/>
                  </a:lnTo>
                  <a:lnTo>
                    <a:pt x="148691" y="6350"/>
                  </a:lnTo>
                  <a:lnTo>
                    <a:pt x="148691" y="2794"/>
                  </a:lnTo>
                  <a:lnTo>
                    <a:pt x="145846" y="0"/>
                  </a:lnTo>
                  <a:close/>
                </a:path>
                <a:path extrusionOk="0" h="191135" w="285115">
                  <a:moveTo>
                    <a:pt x="148691" y="6350"/>
                  </a:moveTo>
                  <a:lnTo>
                    <a:pt x="135991" y="6350"/>
                  </a:lnTo>
                  <a:lnTo>
                    <a:pt x="142341" y="12700"/>
                  </a:lnTo>
                  <a:lnTo>
                    <a:pt x="148691" y="12700"/>
                  </a:lnTo>
                  <a:lnTo>
                    <a:pt x="148691" y="6350"/>
                  </a:lnTo>
                  <a:close/>
                </a:path>
              </a:pathLst>
            </a:custGeom>
            <a:solidFill>
              <a:srgbClr val="3E6DC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810" name="Google Shape;810;p123"/>
            <p:cNvPicPr preferRelativeResize="0"/>
            <p:nvPr/>
          </p:nvPicPr>
          <p:blipFill rotWithShape="1">
            <a:blip r:embed="rId5">
              <a:alphaModFix/>
            </a:blip>
            <a:srcRect b="0" l="0" r="0" t="0"/>
            <a:stretch/>
          </p:blipFill>
          <p:spPr>
            <a:xfrm>
              <a:off x="252984" y="4614671"/>
              <a:ext cx="511289" cy="404622"/>
            </a:xfrm>
            <a:prstGeom prst="rect">
              <a:avLst/>
            </a:prstGeom>
            <a:noFill/>
            <a:ln>
              <a:noFill/>
            </a:ln>
          </p:spPr>
        </p:pic>
        <p:sp>
          <p:nvSpPr>
            <p:cNvPr id="811" name="Google Shape;811;p123"/>
            <p:cNvSpPr/>
            <p:nvPr/>
          </p:nvSpPr>
          <p:spPr>
            <a:xfrm>
              <a:off x="318515" y="4679949"/>
              <a:ext cx="305435" cy="238125"/>
            </a:xfrm>
            <a:custGeom>
              <a:rect b="b" l="l" r="r" t="t"/>
              <a:pathLst>
                <a:path extrusionOk="0" h="238125" w="305434">
                  <a:moveTo>
                    <a:pt x="228955" y="161925"/>
                  </a:moveTo>
                  <a:lnTo>
                    <a:pt x="228955" y="238125"/>
                  </a:lnTo>
                  <a:lnTo>
                    <a:pt x="292455" y="206375"/>
                  </a:lnTo>
                  <a:lnTo>
                    <a:pt x="241655" y="206375"/>
                  </a:lnTo>
                  <a:lnTo>
                    <a:pt x="241655" y="193675"/>
                  </a:lnTo>
                  <a:lnTo>
                    <a:pt x="292455" y="193675"/>
                  </a:lnTo>
                  <a:lnTo>
                    <a:pt x="228955" y="161925"/>
                  </a:lnTo>
                  <a:close/>
                </a:path>
                <a:path extrusionOk="0" h="238125" w="305434">
                  <a:moveTo>
                    <a:pt x="146227" y="6350"/>
                  </a:moveTo>
                  <a:lnTo>
                    <a:pt x="146227" y="203454"/>
                  </a:lnTo>
                  <a:lnTo>
                    <a:pt x="149072" y="206375"/>
                  </a:lnTo>
                  <a:lnTo>
                    <a:pt x="228955" y="206375"/>
                  </a:lnTo>
                  <a:lnTo>
                    <a:pt x="228955" y="200025"/>
                  </a:lnTo>
                  <a:lnTo>
                    <a:pt x="158927" y="200025"/>
                  </a:lnTo>
                  <a:lnTo>
                    <a:pt x="152577" y="193675"/>
                  </a:lnTo>
                  <a:lnTo>
                    <a:pt x="158927" y="193675"/>
                  </a:lnTo>
                  <a:lnTo>
                    <a:pt x="158927" y="12700"/>
                  </a:lnTo>
                  <a:lnTo>
                    <a:pt x="152577" y="12700"/>
                  </a:lnTo>
                  <a:lnTo>
                    <a:pt x="146227" y="6350"/>
                  </a:lnTo>
                  <a:close/>
                </a:path>
                <a:path extrusionOk="0" h="238125" w="305434">
                  <a:moveTo>
                    <a:pt x="292455" y="193675"/>
                  </a:moveTo>
                  <a:lnTo>
                    <a:pt x="241655" y="193675"/>
                  </a:lnTo>
                  <a:lnTo>
                    <a:pt x="241655" y="206375"/>
                  </a:lnTo>
                  <a:lnTo>
                    <a:pt x="292455" y="206375"/>
                  </a:lnTo>
                  <a:lnTo>
                    <a:pt x="305155" y="200025"/>
                  </a:lnTo>
                  <a:lnTo>
                    <a:pt x="292455" y="193675"/>
                  </a:lnTo>
                  <a:close/>
                </a:path>
                <a:path extrusionOk="0" h="238125" w="305434">
                  <a:moveTo>
                    <a:pt x="158927" y="193675"/>
                  </a:moveTo>
                  <a:lnTo>
                    <a:pt x="152577" y="193675"/>
                  </a:lnTo>
                  <a:lnTo>
                    <a:pt x="158927" y="200025"/>
                  </a:lnTo>
                  <a:lnTo>
                    <a:pt x="158927" y="193675"/>
                  </a:lnTo>
                  <a:close/>
                </a:path>
                <a:path extrusionOk="0" h="238125" w="305434">
                  <a:moveTo>
                    <a:pt x="228955" y="193675"/>
                  </a:moveTo>
                  <a:lnTo>
                    <a:pt x="158927" y="193675"/>
                  </a:lnTo>
                  <a:lnTo>
                    <a:pt x="158927" y="200025"/>
                  </a:lnTo>
                  <a:lnTo>
                    <a:pt x="228955" y="200025"/>
                  </a:lnTo>
                  <a:lnTo>
                    <a:pt x="228955" y="193675"/>
                  </a:lnTo>
                  <a:close/>
                </a:path>
                <a:path extrusionOk="0" h="238125" w="305434">
                  <a:moveTo>
                    <a:pt x="156083" y="0"/>
                  </a:moveTo>
                  <a:lnTo>
                    <a:pt x="0" y="0"/>
                  </a:lnTo>
                  <a:lnTo>
                    <a:pt x="0" y="12700"/>
                  </a:lnTo>
                  <a:lnTo>
                    <a:pt x="146227" y="12700"/>
                  </a:lnTo>
                  <a:lnTo>
                    <a:pt x="146227" y="6350"/>
                  </a:lnTo>
                  <a:lnTo>
                    <a:pt x="158927" y="6350"/>
                  </a:lnTo>
                  <a:lnTo>
                    <a:pt x="158927" y="2793"/>
                  </a:lnTo>
                  <a:lnTo>
                    <a:pt x="156083" y="0"/>
                  </a:lnTo>
                  <a:close/>
                </a:path>
                <a:path extrusionOk="0" h="238125" w="305434">
                  <a:moveTo>
                    <a:pt x="158927" y="6350"/>
                  </a:moveTo>
                  <a:lnTo>
                    <a:pt x="146227" y="6350"/>
                  </a:lnTo>
                  <a:lnTo>
                    <a:pt x="152577" y="12700"/>
                  </a:lnTo>
                  <a:lnTo>
                    <a:pt x="158927" y="12700"/>
                  </a:lnTo>
                  <a:lnTo>
                    <a:pt x="158927" y="6350"/>
                  </a:lnTo>
                  <a:close/>
                </a:path>
              </a:pathLst>
            </a:custGeom>
            <a:solidFill>
              <a:srgbClr val="3E6DC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pic>
        <p:nvPicPr>
          <p:cNvPr id="812" name="Google Shape;812;p123"/>
          <p:cNvPicPr preferRelativeResize="0"/>
          <p:nvPr/>
        </p:nvPicPr>
        <p:blipFill rotWithShape="1">
          <a:blip r:embed="rId6">
            <a:alphaModFix/>
          </a:blip>
          <a:srcRect b="0" l="0" r="0" t="0"/>
          <a:stretch/>
        </p:blipFill>
        <p:spPr>
          <a:xfrm>
            <a:off x="10923922" y="-1062"/>
            <a:ext cx="1268078" cy="1268078"/>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grpSp>
        <p:nvGrpSpPr>
          <p:cNvPr id="817" name="Google Shape;817;p124"/>
          <p:cNvGrpSpPr/>
          <p:nvPr/>
        </p:nvGrpSpPr>
        <p:grpSpPr>
          <a:xfrm>
            <a:off x="0" y="0"/>
            <a:ext cx="12192000" cy="6858000"/>
            <a:chOff x="0" y="0"/>
            <a:chExt cx="12192000" cy="6858000"/>
          </a:xfrm>
        </p:grpSpPr>
        <p:pic>
          <p:nvPicPr>
            <p:cNvPr id="818" name="Google Shape;818;p124"/>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819" name="Google Shape;819;p124"/>
            <p:cNvPicPr preferRelativeResize="0"/>
            <p:nvPr/>
          </p:nvPicPr>
          <p:blipFill rotWithShape="1">
            <a:blip r:embed="rId4">
              <a:alphaModFix/>
            </a:blip>
            <a:srcRect b="0" l="0" r="0" t="0"/>
            <a:stretch/>
          </p:blipFill>
          <p:spPr>
            <a:xfrm>
              <a:off x="1342644" y="377926"/>
              <a:ext cx="9865614" cy="432079"/>
            </a:xfrm>
            <a:prstGeom prst="rect">
              <a:avLst/>
            </a:prstGeom>
            <a:noFill/>
            <a:ln>
              <a:noFill/>
            </a:ln>
          </p:spPr>
        </p:pic>
        <p:pic>
          <p:nvPicPr>
            <p:cNvPr id="820" name="Google Shape;820;p124"/>
            <p:cNvPicPr preferRelativeResize="0"/>
            <p:nvPr/>
          </p:nvPicPr>
          <p:blipFill rotWithShape="1">
            <a:blip r:embed="rId5">
              <a:alphaModFix/>
            </a:blip>
            <a:srcRect b="0" l="0" r="0" t="0"/>
            <a:stretch/>
          </p:blipFill>
          <p:spPr>
            <a:xfrm>
              <a:off x="131254" y="3855846"/>
              <a:ext cx="5408485" cy="642873"/>
            </a:xfrm>
            <a:prstGeom prst="rect">
              <a:avLst/>
            </a:prstGeom>
            <a:noFill/>
            <a:ln>
              <a:noFill/>
            </a:ln>
          </p:spPr>
        </p:pic>
      </p:grpSp>
      <p:sp>
        <p:nvSpPr>
          <p:cNvPr id="821" name="Google Shape;821;p124"/>
          <p:cNvSpPr txBox="1"/>
          <p:nvPr/>
        </p:nvSpPr>
        <p:spPr>
          <a:xfrm>
            <a:off x="240588" y="4021963"/>
            <a:ext cx="252666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uk-UA" sz="1800">
                <a:solidFill>
                  <a:srgbClr val="FFFFFF"/>
                </a:solidFill>
                <a:latin typeface="Helvetica Neue"/>
                <a:ea typeface="Helvetica Neue"/>
                <a:cs typeface="Helvetica Neue"/>
                <a:sym typeface="Helvetica Neue"/>
              </a:rPr>
              <a:t>державний службовець</a:t>
            </a:r>
            <a:endParaRPr sz="1800">
              <a:solidFill>
                <a:schemeClr val="dk1"/>
              </a:solidFill>
              <a:latin typeface="Helvetica Neue"/>
              <a:ea typeface="Helvetica Neue"/>
              <a:cs typeface="Helvetica Neue"/>
              <a:sym typeface="Helvetica Neue"/>
            </a:endParaRPr>
          </a:p>
        </p:txBody>
      </p:sp>
      <p:grpSp>
        <p:nvGrpSpPr>
          <p:cNvPr id="822" name="Google Shape;822;p124"/>
          <p:cNvGrpSpPr/>
          <p:nvPr/>
        </p:nvGrpSpPr>
        <p:grpSpPr>
          <a:xfrm>
            <a:off x="128206" y="2479801"/>
            <a:ext cx="5408485" cy="3654183"/>
            <a:chOff x="128206" y="2479801"/>
            <a:chExt cx="5408485" cy="3654183"/>
          </a:xfrm>
        </p:grpSpPr>
        <p:pic>
          <p:nvPicPr>
            <p:cNvPr id="823" name="Google Shape;823;p124"/>
            <p:cNvPicPr preferRelativeResize="0"/>
            <p:nvPr/>
          </p:nvPicPr>
          <p:blipFill rotWithShape="1">
            <a:blip r:embed="rId6">
              <a:alphaModFix/>
            </a:blip>
            <a:srcRect b="0" l="0" r="0" t="0"/>
            <a:stretch/>
          </p:blipFill>
          <p:spPr>
            <a:xfrm>
              <a:off x="137337" y="4658994"/>
              <a:ext cx="5278958" cy="478281"/>
            </a:xfrm>
            <a:prstGeom prst="rect">
              <a:avLst/>
            </a:prstGeom>
            <a:noFill/>
            <a:ln>
              <a:noFill/>
            </a:ln>
          </p:spPr>
        </p:pic>
        <p:pic>
          <p:nvPicPr>
            <p:cNvPr id="824" name="Google Shape;824;p124"/>
            <p:cNvPicPr preferRelativeResize="0"/>
            <p:nvPr/>
          </p:nvPicPr>
          <p:blipFill rotWithShape="1">
            <a:blip r:embed="rId7">
              <a:alphaModFix/>
            </a:blip>
            <a:srcRect b="0" l="0" r="0" t="0"/>
            <a:stretch/>
          </p:blipFill>
          <p:spPr>
            <a:xfrm>
              <a:off x="137337" y="5376798"/>
              <a:ext cx="5192090" cy="757186"/>
            </a:xfrm>
            <a:prstGeom prst="rect">
              <a:avLst/>
            </a:prstGeom>
            <a:noFill/>
            <a:ln>
              <a:noFill/>
            </a:ln>
          </p:spPr>
        </p:pic>
        <p:pic>
          <p:nvPicPr>
            <p:cNvPr id="825" name="Google Shape;825;p124"/>
            <p:cNvPicPr preferRelativeResize="0"/>
            <p:nvPr/>
          </p:nvPicPr>
          <p:blipFill rotWithShape="1">
            <a:blip r:embed="rId8">
              <a:alphaModFix/>
            </a:blip>
            <a:srcRect b="0" l="0" r="0" t="0"/>
            <a:stretch/>
          </p:blipFill>
          <p:spPr>
            <a:xfrm>
              <a:off x="128206" y="2479801"/>
              <a:ext cx="5408485" cy="1220216"/>
            </a:xfrm>
            <a:prstGeom prst="rect">
              <a:avLst/>
            </a:prstGeom>
            <a:noFill/>
            <a:ln>
              <a:noFill/>
            </a:ln>
          </p:spPr>
        </p:pic>
      </p:grpSp>
      <p:sp>
        <p:nvSpPr>
          <p:cNvPr id="826" name="Google Shape;826;p124"/>
          <p:cNvSpPr txBox="1"/>
          <p:nvPr/>
        </p:nvSpPr>
        <p:spPr>
          <a:xfrm>
            <a:off x="896213" y="2708274"/>
            <a:ext cx="3870325" cy="756920"/>
          </a:xfrm>
          <a:prstGeom prst="rect">
            <a:avLst/>
          </a:prstGeom>
          <a:noFill/>
          <a:ln>
            <a:noFill/>
          </a:ln>
        </p:spPr>
        <p:txBody>
          <a:bodyPr anchorCtr="0" anchor="t" bIns="0" lIns="0" spcFirstLastPara="1" rIns="0" wrap="square" tIns="12050">
            <a:spAutoFit/>
          </a:bodyPr>
          <a:lstStyle/>
          <a:p>
            <a:pPr indent="0" lvl="0" marL="2540" marR="0" rtl="0" algn="ctr">
              <a:lnSpc>
                <a:spcPct val="100000"/>
              </a:lnSpc>
              <a:spcBef>
                <a:spcPts val="0"/>
              </a:spcBef>
              <a:spcAft>
                <a:spcPts val="0"/>
              </a:spcAft>
              <a:buNone/>
            </a:pPr>
            <a:r>
              <a:rPr b="1" lang="uk-UA" sz="1600">
                <a:solidFill>
                  <a:srgbClr val="FFFFFF"/>
                </a:solidFill>
                <a:latin typeface="Arial"/>
                <a:ea typeface="Arial"/>
                <a:cs typeface="Arial"/>
                <a:sym typeface="Arial"/>
              </a:rPr>
              <a:t>Суб’єкти проведення моніторингу</a:t>
            </a:r>
            <a:endParaRPr sz="1600">
              <a:solidFill>
                <a:schemeClr val="dk1"/>
              </a:solidFill>
              <a:latin typeface="Arial"/>
              <a:ea typeface="Arial"/>
              <a:cs typeface="Arial"/>
              <a:sym typeface="Arial"/>
            </a:endParaRPr>
          </a:p>
          <a:p>
            <a:pPr indent="0" lvl="0" marL="12065" marR="5080" rtl="0" algn="ctr">
              <a:lnSpc>
                <a:spcPct val="100000"/>
              </a:lnSpc>
              <a:spcBef>
                <a:spcPts val="0"/>
              </a:spcBef>
              <a:spcAft>
                <a:spcPts val="0"/>
              </a:spcAft>
              <a:buNone/>
            </a:pPr>
            <a:r>
              <a:rPr b="1" lang="uk-UA" sz="1600">
                <a:solidFill>
                  <a:srgbClr val="FFFFFF"/>
                </a:solidFill>
                <a:latin typeface="Arial"/>
                <a:ea typeface="Arial"/>
                <a:cs typeface="Arial"/>
                <a:sym typeface="Arial"/>
              </a:rPr>
              <a:t>виконання державними службовцями  індивідуальної програми:</a:t>
            </a:r>
            <a:endParaRPr sz="1600">
              <a:solidFill>
                <a:schemeClr val="dk1"/>
              </a:solidFill>
              <a:latin typeface="Arial"/>
              <a:ea typeface="Arial"/>
              <a:cs typeface="Arial"/>
              <a:sym typeface="Arial"/>
            </a:endParaRPr>
          </a:p>
        </p:txBody>
      </p:sp>
      <p:pic>
        <p:nvPicPr>
          <p:cNvPr id="827" name="Google Shape;827;p124"/>
          <p:cNvPicPr preferRelativeResize="0"/>
          <p:nvPr/>
        </p:nvPicPr>
        <p:blipFill rotWithShape="1">
          <a:blip r:embed="rId9">
            <a:alphaModFix/>
          </a:blip>
          <a:srcRect b="0" l="0" r="0" t="0"/>
          <a:stretch/>
        </p:blipFill>
        <p:spPr>
          <a:xfrm>
            <a:off x="6237859" y="2644267"/>
            <a:ext cx="5495417" cy="988822"/>
          </a:xfrm>
          <a:prstGeom prst="rect">
            <a:avLst/>
          </a:prstGeom>
          <a:noFill/>
          <a:ln>
            <a:noFill/>
          </a:ln>
        </p:spPr>
      </p:pic>
      <p:sp>
        <p:nvSpPr>
          <p:cNvPr id="828" name="Google Shape;828;p124"/>
          <p:cNvSpPr txBox="1"/>
          <p:nvPr/>
        </p:nvSpPr>
        <p:spPr>
          <a:xfrm>
            <a:off x="6611239" y="2754883"/>
            <a:ext cx="4746625" cy="756920"/>
          </a:xfrm>
          <a:prstGeom prst="rect">
            <a:avLst/>
          </a:prstGeom>
          <a:noFill/>
          <a:ln>
            <a:noFill/>
          </a:ln>
        </p:spPr>
        <p:txBody>
          <a:bodyPr anchorCtr="0" anchor="t" bIns="0" lIns="0" spcFirstLastPara="1" rIns="0" wrap="square" tIns="12050">
            <a:spAutoFit/>
          </a:bodyPr>
          <a:lstStyle/>
          <a:p>
            <a:pPr indent="0" lvl="0" marL="0" marR="0" rtl="0" algn="ctr">
              <a:lnSpc>
                <a:spcPct val="100000"/>
              </a:lnSpc>
              <a:spcBef>
                <a:spcPts val="0"/>
              </a:spcBef>
              <a:spcAft>
                <a:spcPts val="0"/>
              </a:spcAft>
              <a:buNone/>
            </a:pPr>
            <a:r>
              <a:rPr b="1" lang="uk-UA" sz="1600">
                <a:solidFill>
                  <a:srgbClr val="FFFFFF"/>
                </a:solidFill>
                <a:latin typeface="Times New Roman"/>
                <a:ea typeface="Times New Roman"/>
                <a:cs typeface="Times New Roman"/>
                <a:sym typeface="Times New Roman"/>
              </a:rPr>
              <a:t>Рекомендований перелік інструментів моніторингу</a:t>
            </a:r>
            <a:endParaRPr sz="1600">
              <a:solidFill>
                <a:schemeClr val="dk1"/>
              </a:solidFill>
              <a:latin typeface="Times New Roman"/>
              <a:ea typeface="Times New Roman"/>
              <a:cs typeface="Times New Roman"/>
              <a:sym typeface="Times New Roman"/>
            </a:endParaRPr>
          </a:p>
          <a:p>
            <a:pPr indent="0" lvl="0" marL="3175" marR="0" rtl="0" algn="ctr">
              <a:lnSpc>
                <a:spcPct val="100000"/>
              </a:lnSpc>
              <a:spcBef>
                <a:spcPts val="0"/>
              </a:spcBef>
              <a:spcAft>
                <a:spcPts val="0"/>
              </a:spcAft>
              <a:buNone/>
            </a:pPr>
            <a:r>
              <a:rPr b="1" lang="uk-UA" sz="1600">
                <a:solidFill>
                  <a:srgbClr val="FFFFFF"/>
                </a:solidFill>
                <a:latin typeface="Times New Roman"/>
                <a:ea typeface="Times New Roman"/>
                <a:cs typeface="Times New Roman"/>
                <a:sym typeface="Times New Roman"/>
              </a:rPr>
              <a:t>виконання державними службовцями</a:t>
            </a:r>
            <a:endParaRPr sz="1600">
              <a:solidFill>
                <a:schemeClr val="dk1"/>
              </a:solidFill>
              <a:latin typeface="Times New Roman"/>
              <a:ea typeface="Times New Roman"/>
              <a:cs typeface="Times New Roman"/>
              <a:sym typeface="Times New Roman"/>
            </a:endParaRPr>
          </a:p>
          <a:p>
            <a:pPr indent="0" lvl="0" marL="3810" marR="0" rtl="0" algn="ctr">
              <a:lnSpc>
                <a:spcPct val="100000"/>
              </a:lnSpc>
              <a:spcBef>
                <a:spcPts val="0"/>
              </a:spcBef>
              <a:spcAft>
                <a:spcPts val="0"/>
              </a:spcAft>
              <a:buNone/>
            </a:pPr>
            <a:r>
              <a:rPr b="1" lang="uk-UA" sz="1600">
                <a:solidFill>
                  <a:srgbClr val="FFFFFF"/>
                </a:solidFill>
                <a:latin typeface="Times New Roman"/>
                <a:ea typeface="Times New Roman"/>
                <a:cs typeface="Times New Roman"/>
                <a:sym typeface="Times New Roman"/>
              </a:rPr>
              <a:t>індивідуальних програм:</a:t>
            </a:r>
            <a:endParaRPr sz="1600">
              <a:solidFill>
                <a:schemeClr val="dk1"/>
              </a:solidFill>
              <a:latin typeface="Times New Roman"/>
              <a:ea typeface="Times New Roman"/>
              <a:cs typeface="Times New Roman"/>
              <a:sym typeface="Times New Roman"/>
            </a:endParaRPr>
          </a:p>
        </p:txBody>
      </p:sp>
      <p:pic>
        <p:nvPicPr>
          <p:cNvPr id="829" name="Google Shape;829;p124"/>
          <p:cNvPicPr preferRelativeResize="0"/>
          <p:nvPr/>
        </p:nvPicPr>
        <p:blipFill rotWithShape="1">
          <a:blip r:embed="rId10">
            <a:alphaModFix/>
          </a:blip>
          <a:srcRect b="0" l="0" r="0" t="0"/>
          <a:stretch/>
        </p:blipFill>
        <p:spPr>
          <a:xfrm>
            <a:off x="6237859" y="3903090"/>
            <a:ext cx="5408548" cy="667257"/>
          </a:xfrm>
          <a:prstGeom prst="rect">
            <a:avLst/>
          </a:prstGeom>
          <a:noFill/>
          <a:ln>
            <a:noFill/>
          </a:ln>
        </p:spPr>
      </p:pic>
      <p:sp>
        <p:nvSpPr>
          <p:cNvPr id="830" name="Google Shape;830;p124"/>
          <p:cNvSpPr txBox="1"/>
          <p:nvPr/>
        </p:nvSpPr>
        <p:spPr>
          <a:xfrm>
            <a:off x="6348221" y="4080509"/>
            <a:ext cx="205613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uk-UA" sz="1800">
                <a:solidFill>
                  <a:srgbClr val="FFFFFF"/>
                </a:solidFill>
                <a:latin typeface="Times New Roman"/>
                <a:ea typeface="Times New Roman"/>
                <a:cs typeface="Times New Roman"/>
                <a:sym typeface="Times New Roman"/>
              </a:rPr>
              <a:t>індивідуальна бесіда</a:t>
            </a:r>
            <a:endParaRPr sz="1800">
              <a:solidFill>
                <a:schemeClr val="dk1"/>
              </a:solidFill>
              <a:latin typeface="Times New Roman"/>
              <a:ea typeface="Times New Roman"/>
              <a:cs typeface="Times New Roman"/>
              <a:sym typeface="Times New Roman"/>
            </a:endParaRPr>
          </a:p>
        </p:txBody>
      </p:sp>
      <p:pic>
        <p:nvPicPr>
          <p:cNvPr id="831" name="Google Shape;831;p124"/>
          <p:cNvPicPr preferRelativeResize="0"/>
          <p:nvPr/>
        </p:nvPicPr>
        <p:blipFill rotWithShape="1">
          <a:blip r:embed="rId11">
            <a:alphaModFix/>
          </a:blip>
          <a:srcRect b="0" l="0" r="0" t="0"/>
          <a:stretch/>
        </p:blipFill>
        <p:spPr>
          <a:xfrm>
            <a:off x="6237859" y="4899786"/>
            <a:ext cx="5408548" cy="876033"/>
          </a:xfrm>
          <a:prstGeom prst="rect">
            <a:avLst/>
          </a:prstGeom>
          <a:noFill/>
          <a:ln>
            <a:noFill/>
          </a:ln>
        </p:spPr>
      </p:pic>
      <p:sp>
        <p:nvSpPr>
          <p:cNvPr id="832" name="Google Shape;832;p124"/>
          <p:cNvSpPr txBox="1"/>
          <p:nvPr/>
        </p:nvSpPr>
        <p:spPr>
          <a:xfrm>
            <a:off x="246379" y="4715891"/>
            <a:ext cx="10640695" cy="1184910"/>
          </a:xfrm>
          <a:prstGeom prst="rect">
            <a:avLst/>
          </a:prstGeom>
          <a:noFill/>
          <a:ln>
            <a:noFill/>
          </a:ln>
        </p:spPr>
        <p:txBody>
          <a:bodyPr anchorCtr="0" anchor="t" bIns="0" lIns="0" spcFirstLastPara="1" rIns="0" wrap="square" tIns="39350">
            <a:spAutoFit/>
          </a:bodyPr>
          <a:lstStyle/>
          <a:p>
            <a:pPr indent="0" lvl="0" marL="12700" marR="0" rtl="0" algn="l">
              <a:lnSpc>
                <a:spcPct val="100000"/>
              </a:lnSpc>
              <a:spcBef>
                <a:spcPts val="0"/>
              </a:spcBef>
              <a:spcAft>
                <a:spcPts val="0"/>
              </a:spcAft>
              <a:buNone/>
            </a:pPr>
            <a:r>
              <a:rPr lang="uk-UA" sz="1800">
                <a:solidFill>
                  <a:srgbClr val="FFFFFF"/>
                </a:solidFill>
                <a:latin typeface="Helvetica Neue"/>
                <a:ea typeface="Helvetica Neue"/>
                <a:cs typeface="Helvetica Neue"/>
                <a:sym typeface="Helvetica Neue"/>
              </a:rPr>
              <a:t>безпосередній керівник державного службовця</a:t>
            </a:r>
            <a:endParaRPr sz="1800">
              <a:solidFill>
                <a:schemeClr val="dk1"/>
              </a:solidFill>
              <a:latin typeface="Helvetica Neue"/>
              <a:ea typeface="Helvetica Neue"/>
              <a:cs typeface="Helvetica Neue"/>
              <a:sym typeface="Helvetica Neue"/>
            </a:endParaRPr>
          </a:p>
          <a:p>
            <a:pPr indent="0" lvl="0" marL="6114415" marR="5080" rtl="0" algn="l">
              <a:lnSpc>
                <a:spcPct val="100000"/>
              </a:lnSpc>
              <a:spcBef>
                <a:spcPts val="215"/>
              </a:spcBef>
              <a:spcAft>
                <a:spcPts val="0"/>
              </a:spcAft>
              <a:buNone/>
            </a:pPr>
            <a:r>
              <a:rPr lang="uk-UA" sz="1800">
                <a:solidFill>
                  <a:srgbClr val="FFFFFF"/>
                </a:solidFill>
                <a:latin typeface="Times New Roman"/>
                <a:ea typeface="Times New Roman"/>
                <a:cs typeface="Times New Roman"/>
                <a:sym typeface="Times New Roman"/>
              </a:rPr>
              <a:t>аналіз сертифікатів та інших документів щодо  участі у професійному навчанні тощо</a:t>
            </a:r>
            <a:endParaRPr sz="1800">
              <a:solidFill>
                <a:schemeClr val="dk1"/>
              </a:solidFill>
              <a:latin typeface="Times New Roman"/>
              <a:ea typeface="Times New Roman"/>
              <a:cs typeface="Times New Roman"/>
              <a:sym typeface="Times New Roman"/>
            </a:endParaRPr>
          </a:p>
          <a:p>
            <a:pPr indent="0" lvl="0" marL="12700" marR="0" rtl="0" algn="l">
              <a:lnSpc>
                <a:spcPct val="100000"/>
              </a:lnSpc>
              <a:spcBef>
                <a:spcPts val="60"/>
              </a:spcBef>
              <a:spcAft>
                <a:spcPts val="0"/>
              </a:spcAft>
              <a:buNone/>
            </a:pPr>
            <a:r>
              <a:rPr lang="uk-UA" sz="1800">
                <a:solidFill>
                  <a:srgbClr val="FFFFFF"/>
                </a:solidFill>
                <a:latin typeface="Helvetica Neue"/>
                <a:ea typeface="Helvetica Neue"/>
                <a:cs typeface="Helvetica Neue"/>
                <a:sym typeface="Helvetica Neue"/>
              </a:rPr>
              <a:t>представник служби управління персоналом</a:t>
            </a:r>
            <a:endParaRPr sz="1800">
              <a:solidFill>
                <a:schemeClr val="dk1"/>
              </a:solidFill>
              <a:latin typeface="Helvetica Neue"/>
              <a:ea typeface="Helvetica Neue"/>
              <a:cs typeface="Helvetica Neue"/>
              <a:sym typeface="Helvetica Neue"/>
            </a:endParaRPr>
          </a:p>
        </p:txBody>
      </p:sp>
      <p:pic>
        <p:nvPicPr>
          <p:cNvPr id="833" name="Google Shape;833;p124"/>
          <p:cNvPicPr preferRelativeResize="0"/>
          <p:nvPr/>
        </p:nvPicPr>
        <p:blipFill rotWithShape="1">
          <a:blip r:embed="rId12">
            <a:alphaModFix/>
          </a:blip>
          <a:srcRect b="0" l="0" r="0" t="0"/>
          <a:stretch/>
        </p:blipFill>
        <p:spPr>
          <a:xfrm>
            <a:off x="1028700" y="1610867"/>
            <a:ext cx="9286494" cy="667512"/>
          </a:xfrm>
          <a:prstGeom prst="rect">
            <a:avLst/>
          </a:prstGeom>
          <a:noFill/>
          <a:ln>
            <a:noFill/>
          </a:ln>
        </p:spPr>
      </p:pic>
      <p:sp>
        <p:nvSpPr>
          <p:cNvPr id="834" name="Google Shape;834;p124"/>
          <p:cNvSpPr txBox="1"/>
          <p:nvPr/>
        </p:nvSpPr>
        <p:spPr>
          <a:xfrm>
            <a:off x="1353058" y="1645411"/>
            <a:ext cx="863473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uk-UA" sz="1800">
                <a:solidFill>
                  <a:srgbClr val="333333"/>
                </a:solidFill>
                <a:latin typeface="Times New Roman"/>
                <a:ea typeface="Times New Roman"/>
                <a:cs typeface="Times New Roman"/>
                <a:sym typeface="Times New Roman"/>
              </a:rPr>
              <a:t>Моніторинг виконання індивідуальної програми рекомендується проводити щокварталу</a:t>
            </a:r>
            <a:endParaRPr sz="1800">
              <a:solidFill>
                <a:schemeClr val="dk1"/>
              </a:solidFill>
              <a:latin typeface="Times New Roman"/>
              <a:ea typeface="Times New Roman"/>
              <a:cs typeface="Times New Roman"/>
              <a:sym typeface="Times New Roman"/>
            </a:endParaRPr>
          </a:p>
        </p:txBody>
      </p:sp>
      <p:pic>
        <p:nvPicPr>
          <p:cNvPr id="835" name="Google Shape;835;p124"/>
          <p:cNvPicPr preferRelativeResize="0"/>
          <p:nvPr/>
        </p:nvPicPr>
        <p:blipFill rotWithShape="1">
          <a:blip r:embed="rId13">
            <a:alphaModFix/>
          </a:blip>
          <a:srcRect b="0" l="0" r="0" t="0"/>
          <a:stretch/>
        </p:blipFill>
        <p:spPr>
          <a:xfrm>
            <a:off x="752855" y="987552"/>
            <a:ext cx="11142599" cy="533400"/>
          </a:xfrm>
          <a:prstGeom prst="rect">
            <a:avLst/>
          </a:prstGeom>
          <a:noFill/>
          <a:ln>
            <a:noFill/>
          </a:ln>
        </p:spPr>
      </p:pic>
      <p:sp>
        <p:nvSpPr>
          <p:cNvPr id="836" name="Google Shape;836;p124"/>
          <p:cNvSpPr txBox="1"/>
          <p:nvPr>
            <p:ph type="title"/>
          </p:nvPr>
        </p:nvSpPr>
        <p:spPr>
          <a:xfrm>
            <a:off x="2065782" y="928243"/>
            <a:ext cx="8832850" cy="636270"/>
          </a:xfrm>
          <a:prstGeom prst="rect">
            <a:avLst/>
          </a:prstGeom>
          <a:noFill/>
          <a:ln>
            <a:noFill/>
          </a:ln>
        </p:spPr>
        <p:txBody>
          <a:bodyPr anchorCtr="0" anchor="ctr" bIns="0" lIns="0" spcFirstLastPara="1" rIns="0" wrap="square" tIns="13325">
            <a:spAutoFit/>
          </a:bodyPr>
          <a:lstStyle/>
          <a:p>
            <a:pPr indent="0" lvl="0" marL="0" rtl="0" algn="ctr">
              <a:lnSpc>
                <a:spcPct val="100000"/>
              </a:lnSpc>
              <a:spcBef>
                <a:spcPts val="0"/>
              </a:spcBef>
              <a:spcAft>
                <a:spcPts val="0"/>
              </a:spcAft>
              <a:buClr>
                <a:srgbClr val="333333"/>
              </a:buClr>
              <a:buSzPts val="2000"/>
              <a:buFont typeface="Times New Roman"/>
              <a:buNone/>
            </a:pPr>
            <a:r>
              <a:rPr b="0" lang="uk-UA" sz="2000">
                <a:solidFill>
                  <a:srgbClr val="333333"/>
                </a:solidFill>
                <a:latin typeface="Times New Roman"/>
                <a:ea typeface="Times New Roman"/>
                <a:cs typeface="Times New Roman"/>
                <a:sym typeface="Times New Roman"/>
              </a:rPr>
              <a:t>Мета моніторингу - забезпечення належного виконання індивідуальної програми</a:t>
            </a:r>
            <a:endParaRPr sz="2000">
              <a:latin typeface="Times New Roman"/>
              <a:ea typeface="Times New Roman"/>
              <a:cs typeface="Times New Roman"/>
              <a:sym typeface="Times New Roman"/>
            </a:endParaRPr>
          </a:p>
          <a:p>
            <a:pPr indent="0" lvl="0" marL="0" marR="306070" rtl="0" algn="ctr">
              <a:lnSpc>
                <a:spcPct val="100000"/>
              </a:lnSpc>
              <a:spcBef>
                <a:spcPts val="0"/>
              </a:spcBef>
              <a:spcAft>
                <a:spcPts val="0"/>
              </a:spcAft>
              <a:buClr>
                <a:srgbClr val="333333"/>
              </a:buClr>
              <a:buSzPts val="2000"/>
              <a:buFont typeface="Times New Roman"/>
              <a:buNone/>
            </a:pPr>
            <a:r>
              <a:rPr b="0" lang="uk-UA" sz="2000">
                <a:solidFill>
                  <a:srgbClr val="333333"/>
                </a:solidFill>
                <a:latin typeface="Times New Roman"/>
                <a:ea typeface="Times New Roman"/>
                <a:cs typeface="Times New Roman"/>
                <a:sym typeface="Times New Roman"/>
              </a:rPr>
              <a:t>державним службовцем</a:t>
            </a:r>
            <a:endParaRPr sz="2000">
              <a:latin typeface="Times New Roman"/>
              <a:ea typeface="Times New Roman"/>
              <a:cs typeface="Times New Roman"/>
              <a:sym typeface="Times New Roman"/>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pic>
        <p:nvPicPr>
          <p:cNvPr id="841" name="Google Shape;841;p125"/>
          <p:cNvPicPr preferRelativeResize="0"/>
          <p:nvPr/>
        </p:nvPicPr>
        <p:blipFill rotWithShape="1">
          <a:blip r:embed="rId3">
            <a:alphaModFix/>
          </a:blip>
          <a:srcRect b="0" l="0" r="0" t="0"/>
          <a:stretch/>
        </p:blipFill>
        <p:spPr>
          <a:xfrm>
            <a:off x="317169" y="2372995"/>
            <a:ext cx="5315534" cy="441705"/>
          </a:xfrm>
          <a:prstGeom prst="rect">
            <a:avLst/>
          </a:prstGeom>
          <a:noFill/>
          <a:ln>
            <a:noFill/>
          </a:ln>
        </p:spPr>
      </p:pic>
      <p:sp>
        <p:nvSpPr>
          <p:cNvPr id="842" name="Google Shape;842;p125"/>
          <p:cNvSpPr txBox="1"/>
          <p:nvPr/>
        </p:nvSpPr>
        <p:spPr>
          <a:xfrm>
            <a:off x="426821" y="2438146"/>
            <a:ext cx="252666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uk-UA" sz="1800">
                <a:solidFill>
                  <a:srgbClr val="FFFFFF"/>
                </a:solidFill>
                <a:latin typeface="Helvetica Neue"/>
                <a:ea typeface="Helvetica Neue"/>
                <a:cs typeface="Helvetica Neue"/>
                <a:sym typeface="Helvetica Neue"/>
              </a:rPr>
              <a:t>державний службовець</a:t>
            </a:r>
            <a:endParaRPr sz="1800">
              <a:solidFill>
                <a:schemeClr val="dk1"/>
              </a:solidFill>
              <a:latin typeface="Helvetica Neue"/>
              <a:ea typeface="Helvetica Neue"/>
              <a:cs typeface="Helvetica Neue"/>
              <a:sym typeface="Helvetica Neue"/>
            </a:endParaRPr>
          </a:p>
        </p:txBody>
      </p:sp>
      <p:pic>
        <p:nvPicPr>
          <p:cNvPr id="843" name="Google Shape;843;p125"/>
          <p:cNvPicPr preferRelativeResize="0"/>
          <p:nvPr/>
        </p:nvPicPr>
        <p:blipFill rotWithShape="1">
          <a:blip r:embed="rId4">
            <a:alphaModFix/>
          </a:blip>
          <a:srcRect b="0" l="0" r="0" t="0"/>
          <a:stretch/>
        </p:blipFill>
        <p:spPr>
          <a:xfrm>
            <a:off x="317169" y="2970402"/>
            <a:ext cx="5315534" cy="522477"/>
          </a:xfrm>
          <a:prstGeom prst="rect">
            <a:avLst/>
          </a:prstGeom>
          <a:noFill/>
          <a:ln>
            <a:noFill/>
          </a:ln>
        </p:spPr>
      </p:pic>
      <p:sp>
        <p:nvSpPr>
          <p:cNvPr id="844" name="Google Shape;844;p125"/>
          <p:cNvSpPr txBox="1"/>
          <p:nvPr/>
        </p:nvSpPr>
        <p:spPr>
          <a:xfrm>
            <a:off x="426821" y="2939541"/>
            <a:ext cx="5043170" cy="574040"/>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uk-UA" sz="1800">
                <a:solidFill>
                  <a:srgbClr val="FFFFFF"/>
                </a:solidFill>
                <a:latin typeface="Helvetica Neue"/>
                <a:ea typeface="Helvetica Neue"/>
                <a:cs typeface="Helvetica Neue"/>
                <a:sym typeface="Helvetica Neue"/>
              </a:rPr>
              <a:t>безпосередній керівник державного службовця  (суб’єкт призначення)</a:t>
            </a:r>
            <a:endParaRPr sz="1800">
              <a:solidFill>
                <a:schemeClr val="dk1"/>
              </a:solidFill>
              <a:latin typeface="Helvetica Neue"/>
              <a:ea typeface="Helvetica Neue"/>
              <a:cs typeface="Helvetica Neue"/>
              <a:sym typeface="Helvetica Neue"/>
            </a:endParaRPr>
          </a:p>
        </p:txBody>
      </p:sp>
      <p:pic>
        <p:nvPicPr>
          <p:cNvPr id="845" name="Google Shape;845;p125"/>
          <p:cNvPicPr preferRelativeResize="0"/>
          <p:nvPr/>
        </p:nvPicPr>
        <p:blipFill rotWithShape="1">
          <a:blip r:embed="rId5">
            <a:alphaModFix/>
          </a:blip>
          <a:srcRect b="0" l="0" r="0" t="0"/>
          <a:stretch/>
        </p:blipFill>
        <p:spPr>
          <a:xfrm>
            <a:off x="317169" y="3549522"/>
            <a:ext cx="5073218" cy="659638"/>
          </a:xfrm>
          <a:prstGeom prst="rect">
            <a:avLst/>
          </a:prstGeom>
          <a:noFill/>
          <a:ln>
            <a:noFill/>
          </a:ln>
        </p:spPr>
      </p:pic>
      <p:sp>
        <p:nvSpPr>
          <p:cNvPr id="846" name="Google Shape;846;p125"/>
          <p:cNvSpPr txBox="1"/>
          <p:nvPr/>
        </p:nvSpPr>
        <p:spPr>
          <a:xfrm>
            <a:off x="426821" y="3724402"/>
            <a:ext cx="478536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uk-UA" sz="1800">
                <a:solidFill>
                  <a:srgbClr val="FFFFFF"/>
                </a:solidFill>
                <a:latin typeface="Helvetica Neue"/>
                <a:ea typeface="Helvetica Neue"/>
                <a:cs typeface="Helvetica Neue"/>
                <a:sym typeface="Helvetica Neue"/>
              </a:rPr>
              <a:t>представник служби управління персоналом</a:t>
            </a:r>
            <a:endParaRPr sz="1800">
              <a:solidFill>
                <a:schemeClr val="dk1"/>
              </a:solidFill>
              <a:latin typeface="Helvetica Neue"/>
              <a:ea typeface="Helvetica Neue"/>
              <a:cs typeface="Helvetica Neue"/>
              <a:sym typeface="Helvetica Neue"/>
            </a:endParaRPr>
          </a:p>
        </p:txBody>
      </p:sp>
      <p:pic>
        <p:nvPicPr>
          <p:cNvPr id="847" name="Google Shape;847;p125"/>
          <p:cNvPicPr preferRelativeResize="0"/>
          <p:nvPr/>
        </p:nvPicPr>
        <p:blipFill rotWithShape="1">
          <a:blip r:embed="rId6">
            <a:alphaModFix/>
          </a:blip>
          <a:srcRect b="0" l="0" r="0" t="0"/>
          <a:stretch/>
        </p:blipFill>
        <p:spPr>
          <a:xfrm>
            <a:off x="317182" y="1345819"/>
            <a:ext cx="5521261" cy="871473"/>
          </a:xfrm>
          <a:prstGeom prst="rect">
            <a:avLst/>
          </a:prstGeom>
          <a:noFill/>
          <a:ln>
            <a:noFill/>
          </a:ln>
        </p:spPr>
      </p:pic>
      <p:sp>
        <p:nvSpPr>
          <p:cNvPr id="848" name="Google Shape;848;p125"/>
          <p:cNvSpPr txBox="1"/>
          <p:nvPr/>
        </p:nvSpPr>
        <p:spPr>
          <a:xfrm>
            <a:off x="1478661" y="1477517"/>
            <a:ext cx="3198495" cy="596265"/>
          </a:xfrm>
          <a:prstGeom prst="rect">
            <a:avLst/>
          </a:prstGeom>
          <a:noFill/>
          <a:ln>
            <a:noFill/>
          </a:ln>
        </p:spPr>
        <p:txBody>
          <a:bodyPr anchorCtr="0" anchor="t" bIns="0" lIns="0" spcFirstLastPara="1" rIns="0" wrap="square" tIns="15225">
            <a:spAutoFit/>
          </a:bodyPr>
          <a:lstStyle/>
          <a:p>
            <a:pPr indent="0" lvl="0" marL="2540" marR="0" rtl="0" algn="ctr">
              <a:lnSpc>
                <a:spcPct val="100000"/>
              </a:lnSpc>
              <a:spcBef>
                <a:spcPts val="0"/>
              </a:spcBef>
              <a:spcAft>
                <a:spcPts val="0"/>
              </a:spcAft>
              <a:buNone/>
            </a:pPr>
            <a:r>
              <a:rPr b="1" lang="uk-UA" sz="1850">
                <a:solidFill>
                  <a:srgbClr val="FFFFFF"/>
                </a:solidFill>
                <a:latin typeface="Arial"/>
                <a:ea typeface="Arial"/>
                <a:cs typeface="Arial"/>
                <a:sym typeface="Arial"/>
              </a:rPr>
              <a:t>Суб’єкти внесення змін</a:t>
            </a:r>
            <a:endParaRPr sz="1850">
              <a:solidFill>
                <a:schemeClr val="dk1"/>
              </a:solidFill>
              <a:latin typeface="Arial"/>
              <a:ea typeface="Arial"/>
              <a:cs typeface="Arial"/>
              <a:sym typeface="Arial"/>
            </a:endParaRPr>
          </a:p>
          <a:p>
            <a:pPr indent="0" lvl="0" marL="0" marR="0" rtl="0" algn="ctr">
              <a:lnSpc>
                <a:spcPct val="100000"/>
              </a:lnSpc>
              <a:spcBef>
                <a:spcPts val="25"/>
              </a:spcBef>
              <a:spcAft>
                <a:spcPts val="0"/>
              </a:spcAft>
              <a:buNone/>
            </a:pPr>
            <a:r>
              <a:rPr b="1" lang="uk-UA" sz="1850">
                <a:solidFill>
                  <a:srgbClr val="FFFFFF"/>
                </a:solidFill>
                <a:latin typeface="Arial"/>
                <a:ea typeface="Arial"/>
                <a:cs typeface="Arial"/>
                <a:sym typeface="Arial"/>
              </a:rPr>
              <a:t>в індивідуальну програму:</a:t>
            </a:r>
            <a:endParaRPr sz="1850">
              <a:solidFill>
                <a:schemeClr val="dk1"/>
              </a:solidFill>
              <a:latin typeface="Arial"/>
              <a:ea typeface="Arial"/>
              <a:cs typeface="Arial"/>
              <a:sym typeface="Arial"/>
            </a:endParaRPr>
          </a:p>
        </p:txBody>
      </p:sp>
      <p:pic>
        <p:nvPicPr>
          <p:cNvPr id="849" name="Google Shape;849;p125"/>
          <p:cNvPicPr preferRelativeResize="0"/>
          <p:nvPr/>
        </p:nvPicPr>
        <p:blipFill rotWithShape="1">
          <a:blip r:embed="rId7">
            <a:alphaModFix/>
          </a:blip>
          <a:srcRect b="0" l="0" r="0" t="0"/>
          <a:stretch/>
        </p:blipFill>
        <p:spPr>
          <a:xfrm>
            <a:off x="5919470" y="1304671"/>
            <a:ext cx="6184137" cy="912621"/>
          </a:xfrm>
          <a:prstGeom prst="rect">
            <a:avLst/>
          </a:prstGeom>
          <a:noFill/>
          <a:ln>
            <a:noFill/>
          </a:ln>
        </p:spPr>
      </p:pic>
      <p:sp>
        <p:nvSpPr>
          <p:cNvPr id="850" name="Google Shape;850;p125"/>
          <p:cNvSpPr txBox="1"/>
          <p:nvPr/>
        </p:nvSpPr>
        <p:spPr>
          <a:xfrm>
            <a:off x="7413497" y="1456131"/>
            <a:ext cx="3198495" cy="596265"/>
          </a:xfrm>
          <a:prstGeom prst="rect">
            <a:avLst/>
          </a:prstGeom>
          <a:noFill/>
          <a:ln>
            <a:noFill/>
          </a:ln>
        </p:spPr>
        <p:txBody>
          <a:bodyPr anchorCtr="0" anchor="t" bIns="0" lIns="0" spcFirstLastPara="1" rIns="0" wrap="square" tIns="15875">
            <a:spAutoFit/>
          </a:bodyPr>
          <a:lstStyle/>
          <a:p>
            <a:pPr indent="0" lvl="0" marL="0" marR="0" rtl="0" algn="ctr">
              <a:lnSpc>
                <a:spcPct val="100000"/>
              </a:lnSpc>
              <a:spcBef>
                <a:spcPts val="0"/>
              </a:spcBef>
              <a:spcAft>
                <a:spcPts val="0"/>
              </a:spcAft>
              <a:buNone/>
            </a:pPr>
            <a:r>
              <a:rPr b="1" lang="uk-UA" sz="1850">
                <a:solidFill>
                  <a:srgbClr val="FFFFFF"/>
                </a:solidFill>
                <a:latin typeface="Arial"/>
                <a:ea typeface="Arial"/>
                <a:cs typeface="Arial"/>
                <a:sym typeface="Arial"/>
              </a:rPr>
              <a:t>Підстави внесення змін</a:t>
            </a:r>
            <a:endParaRPr sz="1850">
              <a:solidFill>
                <a:schemeClr val="dk1"/>
              </a:solidFill>
              <a:latin typeface="Arial"/>
              <a:ea typeface="Arial"/>
              <a:cs typeface="Arial"/>
              <a:sym typeface="Arial"/>
            </a:endParaRPr>
          </a:p>
          <a:p>
            <a:pPr indent="0" lvl="0" marL="0" marR="0" rtl="0" algn="ctr">
              <a:lnSpc>
                <a:spcPct val="100000"/>
              </a:lnSpc>
              <a:spcBef>
                <a:spcPts val="25"/>
              </a:spcBef>
              <a:spcAft>
                <a:spcPts val="0"/>
              </a:spcAft>
              <a:buNone/>
            </a:pPr>
            <a:r>
              <a:rPr b="1" lang="uk-UA" sz="1850">
                <a:solidFill>
                  <a:srgbClr val="FFFFFF"/>
                </a:solidFill>
                <a:latin typeface="Arial"/>
                <a:ea typeface="Arial"/>
                <a:cs typeface="Arial"/>
                <a:sym typeface="Arial"/>
              </a:rPr>
              <a:t>в індивідуальну програму:</a:t>
            </a:r>
            <a:endParaRPr sz="1850">
              <a:solidFill>
                <a:schemeClr val="dk1"/>
              </a:solidFill>
              <a:latin typeface="Arial"/>
              <a:ea typeface="Arial"/>
              <a:cs typeface="Arial"/>
              <a:sym typeface="Arial"/>
            </a:endParaRPr>
          </a:p>
        </p:txBody>
      </p:sp>
      <p:pic>
        <p:nvPicPr>
          <p:cNvPr id="851" name="Google Shape;851;p125"/>
          <p:cNvPicPr preferRelativeResize="0"/>
          <p:nvPr/>
        </p:nvPicPr>
        <p:blipFill rotWithShape="1">
          <a:blip r:embed="rId8">
            <a:alphaModFix/>
          </a:blip>
          <a:srcRect b="0" l="0" r="0" t="0"/>
          <a:stretch/>
        </p:blipFill>
        <p:spPr>
          <a:xfrm>
            <a:off x="5940805" y="2339467"/>
            <a:ext cx="6184138" cy="828802"/>
          </a:xfrm>
          <a:prstGeom prst="rect">
            <a:avLst/>
          </a:prstGeom>
          <a:noFill/>
          <a:ln>
            <a:noFill/>
          </a:ln>
        </p:spPr>
      </p:pic>
      <p:sp>
        <p:nvSpPr>
          <p:cNvPr id="852" name="Google Shape;852;p125"/>
          <p:cNvSpPr txBox="1"/>
          <p:nvPr/>
        </p:nvSpPr>
        <p:spPr>
          <a:xfrm>
            <a:off x="6050026" y="2324227"/>
            <a:ext cx="3456304"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uk-UA" sz="1800">
                <a:solidFill>
                  <a:srgbClr val="FFFFFF"/>
                </a:solidFill>
                <a:latin typeface="Helvetica Neue"/>
                <a:ea typeface="Helvetica Neue"/>
                <a:cs typeface="Helvetica Neue"/>
                <a:sym typeface="Helvetica Neue"/>
              </a:rPr>
              <a:t>перегляд	завдань	і	ключових</a:t>
            </a:r>
            <a:endParaRPr sz="1800">
              <a:solidFill>
                <a:schemeClr val="dk1"/>
              </a:solidFill>
              <a:latin typeface="Helvetica Neue"/>
              <a:ea typeface="Helvetica Neue"/>
              <a:cs typeface="Helvetica Neue"/>
              <a:sym typeface="Helvetica Neue"/>
            </a:endParaRPr>
          </a:p>
        </p:txBody>
      </p:sp>
      <p:sp>
        <p:nvSpPr>
          <p:cNvPr id="853" name="Google Shape;853;p125"/>
          <p:cNvSpPr txBox="1"/>
          <p:nvPr/>
        </p:nvSpPr>
        <p:spPr>
          <a:xfrm>
            <a:off x="10939653" y="2324227"/>
            <a:ext cx="107569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uk-UA" sz="1800">
                <a:solidFill>
                  <a:srgbClr val="FFFFFF"/>
                </a:solidFill>
                <a:latin typeface="Helvetica Neue"/>
                <a:ea typeface="Helvetica Neue"/>
                <a:cs typeface="Helvetica Neue"/>
                <a:sym typeface="Helvetica Neue"/>
              </a:rPr>
              <a:t>(протягом</a:t>
            </a:r>
            <a:endParaRPr sz="1800">
              <a:solidFill>
                <a:schemeClr val="dk1"/>
              </a:solidFill>
              <a:latin typeface="Helvetica Neue"/>
              <a:ea typeface="Helvetica Neue"/>
              <a:cs typeface="Helvetica Neue"/>
              <a:sym typeface="Helvetica Neue"/>
            </a:endParaRPr>
          </a:p>
        </p:txBody>
      </p:sp>
      <p:sp>
        <p:nvSpPr>
          <p:cNvPr id="854" name="Google Shape;854;p125"/>
          <p:cNvSpPr txBox="1"/>
          <p:nvPr/>
        </p:nvSpPr>
        <p:spPr>
          <a:xfrm>
            <a:off x="8761603" y="2598801"/>
            <a:ext cx="57404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uk-UA" sz="1800">
                <a:solidFill>
                  <a:srgbClr val="FFFFFF"/>
                </a:solidFill>
                <a:latin typeface="Helvetica Neue"/>
                <a:ea typeface="Helvetica Neue"/>
                <a:cs typeface="Helvetica Neue"/>
                <a:sym typeface="Helvetica Neue"/>
              </a:rPr>
              <a:t>після</a:t>
            </a:r>
            <a:endParaRPr sz="1800">
              <a:solidFill>
                <a:schemeClr val="dk1"/>
              </a:solidFill>
              <a:latin typeface="Helvetica Neue"/>
              <a:ea typeface="Helvetica Neue"/>
              <a:cs typeface="Helvetica Neue"/>
              <a:sym typeface="Helvetica Neue"/>
            </a:endParaRPr>
          </a:p>
        </p:txBody>
      </p:sp>
      <p:sp>
        <p:nvSpPr>
          <p:cNvPr id="855" name="Google Shape;855;p125"/>
          <p:cNvSpPr txBox="1"/>
          <p:nvPr/>
        </p:nvSpPr>
        <p:spPr>
          <a:xfrm>
            <a:off x="9535794" y="2324227"/>
            <a:ext cx="1254125" cy="574675"/>
          </a:xfrm>
          <a:prstGeom prst="rect">
            <a:avLst/>
          </a:prstGeom>
          <a:noFill/>
          <a:ln>
            <a:noFill/>
          </a:ln>
        </p:spPr>
        <p:txBody>
          <a:bodyPr anchorCtr="0" anchor="t" bIns="0" lIns="0" spcFirstLastPara="1" rIns="0" wrap="square" tIns="12700">
            <a:spAutoFit/>
          </a:bodyPr>
          <a:lstStyle/>
          <a:p>
            <a:pPr indent="118745" lvl="0" marL="12700" marR="5080" rtl="0" algn="l">
              <a:lnSpc>
                <a:spcPct val="100000"/>
              </a:lnSpc>
              <a:spcBef>
                <a:spcPts val="0"/>
              </a:spcBef>
              <a:spcAft>
                <a:spcPts val="0"/>
              </a:spcAft>
              <a:buNone/>
            </a:pPr>
            <a:r>
              <a:rPr lang="uk-UA" sz="1800">
                <a:solidFill>
                  <a:srgbClr val="FFFFFF"/>
                </a:solidFill>
                <a:latin typeface="Helvetica Neue"/>
                <a:ea typeface="Helvetica Neue"/>
                <a:cs typeface="Helvetica Neue"/>
                <a:sym typeface="Helvetica Neue"/>
              </a:rPr>
              <a:t>показників  перегляду</a:t>
            </a:r>
            <a:endParaRPr sz="1800">
              <a:solidFill>
                <a:schemeClr val="dk1"/>
              </a:solidFill>
              <a:latin typeface="Helvetica Neue"/>
              <a:ea typeface="Helvetica Neue"/>
              <a:cs typeface="Helvetica Neue"/>
              <a:sym typeface="Helvetica Neue"/>
            </a:endParaRPr>
          </a:p>
        </p:txBody>
      </p:sp>
      <p:sp>
        <p:nvSpPr>
          <p:cNvPr id="856" name="Google Shape;856;p125"/>
          <p:cNvSpPr txBox="1"/>
          <p:nvPr/>
        </p:nvSpPr>
        <p:spPr>
          <a:xfrm>
            <a:off x="10854055" y="2598801"/>
            <a:ext cx="116332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uk-UA" sz="1800">
                <a:solidFill>
                  <a:srgbClr val="FFFFFF"/>
                </a:solidFill>
                <a:latin typeface="Helvetica Neue"/>
                <a:ea typeface="Helvetica Neue"/>
                <a:cs typeface="Helvetica Neue"/>
                <a:sym typeface="Helvetica Neue"/>
              </a:rPr>
              <a:t>завдань	і</a:t>
            </a:r>
            <a:endParaRPr sz="1800">
              <a:solidFill>
                <a:schemeClr val="dk1"/>
              </a:solidFill>
              <a:latin typeface="Helvetica Neue"/>
              <a:ea typeface="Helvetica Neue"/>
              <a:cs typeface="Helvetica Neue"/>
              <a:sym typeface="Helvetica Neue"/>
            </a:endParaRPr>
          </a:p>
        </p:txBody>
      </p:sp>
      <p:pic>
        <p:nvPicPr>
          <p:cNvPr id="857" name="Google Shape;857;p125"/>
          <p:cNvPicPr preferRelativeResize="0"/>
          <p:nvPr/>
        </p:nvPicPr>
        <p:blipFill rotWithShape="1">
          <a:blip r:embed="rId9">
            <a:alphaModFix/>
          </a:blip>
          <a:srcRect b="0" l="0" r="0" t="0"/>
          <a:stretch/>
        </p:blipFill>
        <p:spPr>
          <a:xfrm>
            <a:off x="5919470" y="3247770"/>
            <a:ext cx="6075933" cy="458469"/>
          </a:xfrm>
          <a:prstGeom prst="rect">
            <a:avLst/>
          </a:prstGeom>
          <a:noFill/>
          <a:ln>
            <a:noFill/>
          </a:ln>
        </p:spPr>
      </p:pic>
      <p:sp>
        <p:nvSpPr>
          <p:cNvPr id="858" name="Google Shape;858;p125"/>
          <p:cNvSpPr txBox="1"/>
          <p:nvPr/>
        </p:nvSpPr>
        <p:spPr>
          <a:xfrm>
            <a:off x="6029325" y="2598801"/>
            <a:ext cx="2531745" cy="1022350"/>
          </a:xfrm>
          <a:prstGeom prst="rect">
            <a:avLst/>
          </a:prstGeom>
          <a:noFill/>
          <a:ln>
            <a:noFill/>
          </a:ln>
        </p:spPr>
        <p:txBody>
          <a:bodyPr anchorCtr="0" anchor="t" bIns="0" lIns="0" spcFirstLastPara="1" rIns="0" wrap="square" tIns="12700">
            <a:spAutoFit/>
          </a:bodyPr>
          <a:lstStyle/>
          <a:p>
            <a:pPr indent="0" lvl="0" marL="33020" marR="5080" rtl="0" algn="l">
              <a:lnSpc>
                <a:spcPct val="100000"/>
              </a:lnSpc>
              <a:spcBef>
                <a:spcPts val="0"/>
              </a:spcBef>
              <a:spcAft>
                <a:spcPts val="0"/>
              </a:spcAft>
              <a:buNone/>
            </a:pPr>
            <a:r>
              <a:rPr lang="uk-UA" sz="1800">
                <a:solidFill>
                  <a:srgbClr val="FFFFFF"/>
                </a:solidFill>
                <a:latin typeface="Helvetica Neue"/>
                <a:ea typeface="Helvetica Neue"/>
                <a:cs typeface="Helvetica Neue"/>
                <a:sym typeface="Helvetica Neue"/>
              </a:rPr>
              <a:t>десяти	робочих	днів  ключових показників)</a:t>
            </a:r>
            <a:endParaRPr sz="1800">
              <a:solidFill>
                <a:schemeClr val="dk1"/>
              </a:solidFill>
              <a:latin typeface="Helvetica Neue"/>
              <a:ea typeface="Helvetica Neue"/>
              <a:cs typeface="Helvetica Neue"/>
              <a:sym typeface="Helvetica Neue"/>
            </a:endParaRPr>
          </a:p>
          <a:p>
            <a:pPr indent="0" lvl="0" marL="12700" marR="0" rtl="0" algn="l">
              <a:lnSpc>
                <a:spcPct val="100000"/>
              </a:lnSpc>
              <a:spcBef>
                <a:spcPts val="1365"/>
              </a:spcBef>
              <a:spcAft>
                <a:spcPts val="0"/>
              </a:spcAft>
              <a:buNone/>
            </a:pPr>
            <a:r>
              <a:rPr lang="uk-UA" sz="1800">
                <a:solidFill>
                  <a:srgbClr val="FFFFFF"/>
                </a:solidFill>
                <a:latin typeface="Helvetica Neue"/>
                <a:ea typeface="Helvetica Neue"/>
                <a:cs typeface="Helvetica Neue"/>
                <a:sym typeface="Helvetica Neue"/>
              </a:rPr>
              <a:t>інші підстави</a:t>
            </a:r>
            <a:endParaRPr sz="1800">
              <a:solidFill>
                <a:schemeClr val="dk1"/>
              </a:solidFill>
              <a:latin typeface="Helvetica Neue"/>
              <a:ea typeface="Helvetica Neue"/>
              <a:cs typeface="Helvetica Neue"/>
              <a:sym typeface="Helvetica Neue"/>
            </a:endParaRPr>
          </a:p>
        </p:txBody>
      </p:sp>
      <p:sp>
        <p:nvSpPr>
          <p:cNvPr id="859" name="Google Shape;859;p125"/>
          <p:cNvSpPr txBox="1"/>
          <p:nvPr>
            <p:ph type="title"/>
          </p:nvPr>
        </p:nvSpPr>
        <p:spPr>
          <a:xfrm>
            <a:off x="683361" y="72770"/>
            <a:ext cx="9057640" cy="629018"/>
          </a:xfrm>
          <a:prstGeom prst="rect">
            <a:avLst/>
          </a:prstGeom>
          <a:noFill/>
          <a:ln>
            <a:noFill/>
          </a:ln>
        </p:spPr>
        <p:txBody>
          <a:bodyPr anchorCtr="0" anchor="ctr" bIns="0" lIns="0" spcFirstLastPara="1" rIns="0" wrap="square" tIns="13325">
            <a:spAutoFit/>
          </a:bodyPr>
          <a:lstStyle/>
          <a:p>
            <a:pPr indent="0" lvl="0" marL="12700" rtl="0" algn="l">
              <a:lnSpc>
                <a:spcPct val="100000"/>
              </a:lnSpc>
              <a:spcBef>
                <a:spcPts val="0"/>
              </a:spcBef>
              <a:spcAft>
                <a:spcPts val="0"/>
              </a:spcAft>
              <a:buClr>
                <a:srgbClr val="253B97"/>
              </a:buClr>
              <a:buSzPts val="4000"/>
              <a:buFont typeface="Calibri"/>
              <a:buNone/>
            </a:pPr>
            <a:r>
              <a:rPr b="1" lang="uk-UA" sz="4000">
                <a:solidFill>
                  <a:srgbClr val="253B97"/>
                </a:solidFill>
                <a:latin typeface="Calibri"/>
                <a:ea typeface="Calibri"/>
                <a:cs typeface="Calibri"/>
                <a:sym typeface="Calibri"/>
              </a:rPr>
              <a:t>Перегляд індивідуальної програми</a:t>
            </a:r>
            <a:endParaRPr b="1" sz="4000">
              <a:solidFill>
                <a:srgbClr val="253B97"/>
              </a:solidFill>
              <a:latin typeface="Calibri"/>
              <a:ea typeface="Calibri"/>
              <a:cs typeface="Calibri"/>
              <a:sym typeface="Calibri"/>
            </a:endParaRPr>
          </a:p>
        </p:txBody>
      </p:sp>
      <p:sp>
        <p:nvSpPr>
          <p:cNvPr id="860" name="Google Shape;860;p125"/>
          <p:cNvSpPr txBox="1"/>
          <p:nvPr/>
        </p:nvSpPr>
        <p:spPr>
          <a:xfrm>
            <a:off x="426821" y="4573016"/>
            <a:ext cx="11593195" cy="1671955"/>
          </a:xfrm>
          <a:prstGeom prst="rect">
            <a:avLst/>
          </a:prstGeom>
          <a:noFill/>
          <a:ln>
            <a:noFill/>
          </a:ln>
        </p:spPr>
        <p:txBody>
          <a:bodyPr anchorCtr="0" anchor="t" bIns="0" lIns="0" spcFirstLastPara="1" rIns="0" wrap="square" tIns="12700">
            <a:spAutoFit/>
          </a:bodyPr>
          <a:lstStyle/>
          <a:p>
            <a:pPr indent="914400" lvl="0" marL="12700" marR="5080" rtl="0" algn="just">
              <a:lnSpc>
                <a:spcPct val="100000"/>
              </a:lnSpc>
              <a:spcBef>
                <a:spcPts val="0"/>
              </a:spcBef>
              <a:spcAft>
                <a:spcPts val="0"/>
              </a:spcAft>
              <a:buNone/>
            </a:pPr>
            <a:r>
              <a:rPr lang="uk-UA" sz="1800">
                <a:solidFill>
                  <a:schemeClr val="dk1"/>
                </a:solidFill>
                <a:latin typeface="Helvetica Neue"/>
                <a:ea typeface="Helvetica Neue"/>
                <a:cs typeface="Helvetica Neue"/>
                <a:sym typeface="Helvetica Neue"/>
              </a:rPr>
              <a:t>За обставин, які об’єктивно унеможливлюють проходження професійного навчання за вказаним в  індивідуальній програмі орієнтовним напрямом/темою, державному службовцю разом із службою  управління персоналом за згодою безпосереднього керівника (суб'єкта призначення) рекомендується  внести зміни до індивідуальної програми шляхом зазначення іншого орієнтовного напряму/теми, що  забезпечить набуття або вдосконалення тієї професійної компетентності, яка зазначена в індивідуальній  програмі (без зміни вказаного у індивідуальній програмі виду професійного навчання)</a:t>
            </a:r>
            <a:endParaRPr sz="1800">
              <a:solidFill>
                <a:schemeClr val="dk1"/>
              </a:solidFill>
              <a:latin typeface="Helvetica Neue"/>
              <a:ea typeface="Helvetica Neue"/>
              <a:cs typeface="Helvetica Neue"/>
              <a:sym typeface="Helvetica Neue"/>
            </a:endParaRPr>
          </a:p>
        </p:txBody>
      </p:sp>
      <p:pic>
        <p:nvPicPr>
          <p:cNvPr id="861" name="Google Shape;861;p125"/>
          <p:cNvPicPr preferRelativeResize="0"/>
          <p:nvPr/>
        </p:nvPicPr>
        <p:blipFill rotWithShape="1">
          <a:blip r:embed="rId10">
            <a:alphaModFix/>
          </a:blip>
          <a:srcRect b="0" l="0" r="0" t="0"/>
          <a:stretch/>
        </p:blipFill>
        <p:spPr>
          <a:xfrm>
            <a:off x="10923922" y="3962"/>
            <a:ext cx="1268078" cy="1268078"/>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126"/>
          <p:cNvSpPr txBox="1"/>
          <p:nvPr>
            <p:ph type="title"/>
          </p:nvPr>
        </p:nvSpPr>
        <p:spPr>
          <a:xfrm>
            <a:off x="125229" y="276004"/>
            <a:ext cx="11124661" cy="540661"/>
          </a:xfrm>
          <a:prstGeom prst="rect">
            <a:avLst/>
          </a:prstGeom>
          <a:noFill/>
          <a:ln>
            <a:noFill/>
          </a:ln>
        </p:spPr>
        <p:txBody>
          <a:bodyPr anchorCtr="0" anchor="ctr" bIns="0" lIns="0" spcFirstLastPara="1" rIns="0" wrap="square" tIns="67925">
            <a:spAutoFit/>
          </a:bodyPr>
          <a:lstStyle/>
          <a:p>
            <a:pPr indent="0" lvl="0" marL="0" marR="5080" rtl="0" algn="l">
              <a:lnSpc>
                <a:spcPct val="86500"/>
              </a:lnSpc>
              <a:spcBef>
                <a:spcPts val="0"/>
              </a:spcBef>
              <a:spcAft>
                <a:spcPts val="0"/>
              </a:spcAft>
              <a:buClr>
                <a:srgbClr val="253B97"/>
              </a:buClr>
              <a:buSzPts val="4000"/>
              <a:buFont typeface="Calibri"/>
              <a:buNone/>
            </a:pPr>
            <a:r>
              <a:rPr b="1" lang="uk-UA" sz="4000">
                <a:solidFill>
                  <a:srgbClr val="253B97"/>
                </a:solidFill>
              </a:rPr>
              <a:t>Необхідність набрання кредитів ЄКТС протягом року</a:t>
            </a:r>
            <a:endParaRPr/>
          </a:p>
        </p:txBody>
      </p:sp>
      <p:grpSp>
        <p:nvGrpSpPr>
          <p:cNvPr id="867" name="Google Shape;867;p126"/>
          <p:cNvGrpSpPr/>
          <p:nvPr/>
        </p:nvGrpSpPr>
        <p:grpSpPr>
          <a:xfrm>
            <a:off x="2255520" y="4642103"/>
            <a:ext cx="7548372" cy="121919"/>
            <a:chOff x="2255520" y="4642103"/>
            <a:chExt cx="7548372" cy="121919"/>
          </a:xfrm>
        </p:grpSpPr>
        <p:pic>
          <p:nvPicPr>
            <p:cNvPr id="868" name="Google Shape;868;p126"/>
            <p:cNvPicPr preferRelativeResize="0"/>
            <p:nvPr/>
          </p:nvPicPr>
          <p:blipFill rotWithShape="1">
            <a:blip r:embed="rId3">
              <a:alphaModFix/>
            </a:blip>
            <a:srcRect b="0" l="0" r="0" t="0"/>
            <a:stretch/>
          </p:blipFill>
          <p:spPr>
            <a:xfrm>
              <a:off x="2255520" y="4642103"/>
              <a:ext cx="2268601" cy="121919"/>
            </a:xfrm>
            <a:prstGeom prst="rect">
              <a:avLst/>
            </a:prstGeom>
            <a:noFill/>
            <a:ln>
              <a:noFill/>
            </a:ln>
          </p:spPr>
        </p:pic>
        <p:pic>
          <p:nvPicPr>
            <p:cNvPr id="869" name="Google Shape;869;p126"/>
            <p:cNvPicPr preferRelativeResize="0"/>
            <p:nvPr/>
          </p:nvPicPr>
          <p:blipFill rotWithShape="1">
            <a:blip r:embed="rId4">
              <a:alphaModFix/>
            </a:blip>
            <a:srcRect b="0" l="0" r="0" t="0"/>
            <a:stretch/>
          </p:blipFill>
          <p:spPr>
            <a:xfrm>
              <a:off x="4913376" y="4642103"/>
              <a:ext cx="2246376" cy="121919"/>
            </a:xfrm>
            <a:prstGeom prst="rect">
              <a:avLst/>
            </a:prstGeom>
            <a:noFill/>
            <a:ln>
              <a:noFill/>
            </a:ln>
          </p:spPr>
        </p:pic>
        <p:pic>
          <p:nvPicPr>
            <p:cNvPr id="870" name="Google Shape;870;p126"/>
            <p:cNvPicPr preferRelativeResize="0"/>
            <p:nvPr/>
          </p:nvPicPr>
          <p:blipFill rotWithShape="1">
            <a:blip r:embed="rId5">
              <a:alphaModFix/>
            </a:blip>
            <a:srcRect b="0" l="0" r="0" t="0"/>
            <a:stretch/>
          </p:blipFill>
          <p:spPr>
            <a:xfrm>
              <a:off x="7549007" y="4642103"/>
              <a:ext cx="2254885" cy="121919"/>
            </a:xfrm>
            <a:prstGeom prst="rect">
              <a:avLst/>
            </a:prstGeom>
            <a:noFill/>
            <a:ln>
              <a:noFill/>
            </a:ln>
          </p:spPr>
        </p:pic>
      </p:grpSp>
      <p:sp>
        <p:nvSpPr>
          <p:cNvPr id="871" name="Google Shape;871;p126"/>
          <p:cNvSpPr txBox="1"/>
          <p:nvPr/>
        </p:nvSpPr>
        <p:spPr>
          <a:xfrm>
            <a:off x="5547740" y="4612004"/>
            <a:ext cx="979805" cy="1778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lang="uk-UA" sz="1000">
                <a:solidFill>
                  <a:srgbClr val="FFFFFF"/>
                </a:solidFill>
                <a:latin typeface="Helvetica Neue"/>
                <a:ea typeface="Helvetica Neue"/>
                <a:cs typeface="Helvetica Neue"/>
                <a:sym typeface="Helvetica Neue"/>
              </a:rPr>
              <a:t>календарний рік</a:t>
            </a:r>
            <a:endParaRPr sz="1000">
              <a:solidFill>
                <a:schemeClr val="dk1"/>
              </a:solidFill>
              <a:latin typeface="Helvetica Neue"/>
              <a:ea typeface="Helvetica Neue"/>
              <a:cs typeface="Helvetica Neue"/>
              <a:sym typeface="Helvetica Neue"/>
            </a:endParaRPr>
          </a:p>
        </p:txBody>
      </p:sp>
      <p:grpSp>
        <p:nvGrpSpPr>
          <p:cNvPr id="872" name="Google Shape;872;p126"/>
          <p:cNvGrpSpPr/>
          <p:nvPr/>
        </p:nvGrpSpPr>
        <p:grpSpPr>
          <a:xfrm>
            <a:off x="4510151" y="1892045"/>
            <a:ext cx="6298565" cy="3046476"/>
            <a:chOff x="4510151" y="1892045"/>
            <a:chExt cx="6298565" cy="3046476"/>
          </a:xfrm>
        </p:grpSpPr>
        <p:pic>
          <p:nvPicPr>
            <p:cNvPr id="873" name="Google Shape;873;p126"/>
            <p:cNvPicPr preferRelativeResize="0"/>
            <p:nvPr/>
          </p:nvPicPr>
          <p:blipFill rotWithShape="1">
            <a:blip r:embed="rId6">
              <a:alphaModFix/>
            </a:blip>
            <a:srcRect b="0" l="0" r="0" t="0"/>
            <a:stretch/>
          </p:blipFill>
          <p:spPr>
            <a:xfrm>
              <a:off x="4510151" y="4459985"/>
              <a:ext cx="410723" cy="478536"/>
            </a:xfrm>
            <a:prstGeom prst="rect">
              <a:avLst/>
            </a:prstGeom>
            <a:noFill/>
            <a:ln>
              <a:noFill/>
            </a:ln>
          </p:spPr>
        </p:pic>
        <p:pic>
          <p:nvPicPr>
            <p:cNvPr id="874" name="Google Shape;874;p126"/>
            <p:cNvPicPr preferRelativeResize="0"/>
            <p:nvPr/>
          </p:nvPicPr>
          <p:blipFill rotWithShape="1">
            <a:blip r:embed="rId7">
              <a:alphaModFix/>
            </a:blip>
            <a:srcRect b="0" l="0" r="0" t="0"/>
            <a:stretch/>
          </p:blipFill>
          <p:spPr>
            <a:xfrm>
              <a:off x="6473063" y="1892045"/>
              <a:ext cx="1757680" cy="2568702"/>
            </a:xfrm>
            <a:prstGeom prst="rect">
              <a:avLst/>
            </a:prstGeom>
            <a:noFill/>
            <a:ln>
              <a:noFill/>
            </a:ln>
          </p:spPr>
        </p:pic>
        <p:pic>
          <p:nvPicPr>
            <p:cNvPr id="875" name="Google Shape;875;p126"/>
            <p:cNvPicPr preferRelativeResize="0"/>
            <p:nvPr/>
          </p:nvPicPr>
          <p:blipFill rotWithShape="1">
            <a:blip r:embed="rId8">
              <a:alphaModFix/>
            </a:blip>
            <a:srcRect b="0" l="0" r="0" t="0"/>
            <a:stretch/>
          </p:blipFill>
          <p:spPr>
            <a:xfrm>
              <a:off x="7152878" y="4459985"/>
              <a:ext cx="410733" cy="478536"/>
            </a:xfrm>
            <a:prstGeom prst="rect">
              <a:avLst/>
            </a:prstGeom>
            <a:noFill/>
            <a:ln>
              <a:noFill/>
            </a:ln>
          </p:spPr>
        </p:pic>
        <p:pic>
          <p:nvPicPr>
            <p:cNvPr id="876" name="Google Shape;876;p126"/>
            <p:cNvPicPr preferRelativeResize="0"/>
            <p:nvPr/>
          </p:nvPicPr>
          <p:blipFill rotWithShape="1">
            <a:blip r:embed="rId9">
              <a:alphaModFix/>
            </a:blip>
            <a:srcRect b="0" l="0" r="0" t="0"/>
            <a:stretch/>
          </p:blipFill>
          <p:spPr>
            <a:xfrm>
              <a:off x="9193403" y="1892045"/>
              <a:ext cx="1615313" cy="2568702"/>
            </a:xfrm>
            <a:prstGeom prst="rect">
              <a:avLst/>
            </a:prstGeom>
            <a:noFill/>
            <a:ln>
              <a:noFill/>
            </a:ln>
          </p:spPr>
        </p:pic>
        <p:pic>
          <p:nvPicPr>
            <p:cNvPr id="877" name="Google Shape;877;p126"/>
            <p:cNvPicPr preferRelativeResize="0"/>
            <p:nvPr/>
          </p:nvPicPr>
          <p:blipFill rotWithShape="1">
            <a:blip r:embed="rId10">
              <a:alphaModFix/>
            </a:blip>
            <a:srcRect b="0" l="0" r="0" t="0"/>
            <a:stretch/>
          </p:blipFill>
          <p:spPr>
            <a:xfrm>
              <a:off x="9796393" y="4459985"/>
              <a:ext cx="410612" cy="478536"/>
            </a:xfrm>
            <a:prstGeom prst="rect">
              <a:avLst/>
            </a:prstGeom>
            <a:noFill/>
            <a:ln>
              <a:noFill/>
            </a:ln>
          </p:spPr>
        </p:pic>
      </p:grpSp>
      <p:sp>
        <p:nvSpPr>
          <p:cNvPr id="878" name="Google Shape;878;p126"/>
          <p:cNvSpPr txBox="1"/>
          <p:nvPr/>
        </p:nvSpPr>
        <p:spPr>
          <a:xfrm>
            <a:off x="9471406" y="2622245"/>
            <a:ext cx="1089025" cy="331470"/>
          </a:xfrm>
          <a:prstGeom prst="rect">
            <a:avLst/>
          </a:prstGeom>
          <a:noFill/>
          <a:ln>
            <a:noFill/>
          </a:ln>
        </p:spPr>
        <p:txBody>
          <a:bodyPr anchorCtr="0" anchor="t" bIns="0" lIns="0" spcFirstLastPara="1" rIns="0" wrap="square" tIns="13325">
            <a:spAutoFit/>
          </a:bodyPr>
          <a:lstStyle/>
          <a:p>
            <a:pPr indent="0" lvl="0" marL="12700" marR="0" rtl="0" algn="l">
              <a:lnSpc>
                <a:spcPct val="100000"/>
              </a:lnSpc>
              <a:spcBef>
                <a:spcPts val="0"/>
              </a:spcBef>
              <a:spcAft>
                <a:spcPts val="0"/>
              </a:spcAft>
              <a:buNone/>
            </a:pPr>
            <a:r>
              <a:rPr b="1" lang="uk-UA" sz="2000">
                <a:solidFill>
                  <a:schemeClr val="dk1"/>
                </a:solidFill>
                <a:latin typeface="Calibri"/>
                <a:ea typeface="Calibri"/>
                <a:cs typeface="Calibri"/>
                <a:sym typeface="Calibri"/>
              </a:rPr>
              <a:t>31 грудня</a:t>
            </a:r>
            <a:endParaRPr sz="2000">
              <a:solidFill>
                <a:schemeClr val="dk1"/>
              </a:solidFill>
              <a:latin typeface="Calibri"/>
              <a:ea typeface="Calibri"/>
              <a:cs typeface="Calibri"/>
              <a:sym typeface="Calibri"/>
            </a:endParaRPr>
          </a:p>
        </p:txBody>
      </p:sp>
      <p:sp>
        <p:nvSpPr>
          <p:cNvPr id="879" name="Google Shape;879;p126"/>
          <p:cNvSpPr txBox="1"/>
          <p:nvPr/>
        </p:nvSpPr>
        <p:spPr>
          <a:xfrm>
            <a:off x="6680072" y="2622245"/>
            <a:ext cx="1354455" cy="331470"/>
          </a:xfrm>
          <a:prstGeom prst="rect">
            <a:avLst/>
          </a:prstGeom>
          <a:noFill/>
          <a:ln>
            <a:noFill/>
          </a:ln>
        </p:spPr>
        <p:txBody>
          <a:bodyPr anchorCtr="0" anchor="t" bIns="0" lIns="0" spcFirstLastPara="1" rIns="0" wrap="square" tIns="13325">
            <a:spAutoFit/>
          </a:bodyPr>
          <a:lstStyle/>
          <a:p>
            <a:pPr indent="0" lvl="0" marL="12700" marR="0" rtl="0" algn="l">
              <a:lnSpc>
                <a:spcPct val="100000"/>
              </a:lnSpc>
              <a:spcBef>
                <a:spcPts val="0"/>
              </a:spcBef>
              <a:spcAft>
                <a:spcPts val="0"/>
              </a:spcAft>
              <a:buNone/>
            </a:pPr>
            <a:r>
              <a:rPr b="1" lang="uk-UA" sz="2000">
                <a:solidFill>
                  <a:schemeClr val="dk1"/>
                </a:solidFill>
                <a:latin typeface="Calibri"/>
                <a:ea typeface="Calibri"/>
                <a:cs typeface="Calibri"/>
                <a:sym typeface="Calibri"/>
              </a:rPr>
              <a:t>оцінювання</a:t>
            </a:r>
            <a:endParaRPr sz="2000">
              <a:solidFill>
                <a:schemeClr val="dk1"/>
              </a:solidFill>
              <a:latin typeface="Calibri"/>
              <a:ea typeface="Calibri"/>
              <a:cs typeface="Calibri"/>
              <a:sym typeface="Calibri"/>
            </a:endParaRPr>
          </a:p>
        </p:txBody>
      </p:sp>
      <p:pic>
        <p:nvPicPr>
          <p:cNvPr id="880" name="Google Shape;880;p126"/>
          <p:cNvPicPr preferRelativeResize="0"/>
          <p:nvPr/>
        </p:nvPicPr>
        <p:blipFill rotWithShape="1">
          <a:blip r:embed="rId11">
            <a:alphaModFix/>
          </a:blip>
          <a:srcRect b="0" l="0" r="0" t="0"/>
          <a:stretch/>
        </p:blipFill>
        <p:spPr>
          <a:xfrm>
            <a:off x="1224368" y="1882901"/>
            <a:ext cx="1623733" cy="3055620"/>
          </a:xfrm>
          <a:prstGeom prst="rect">
            <a:avLst/>
          </a:prstGeom>
          <a:noFill/>
          <a:ln>
            <a:noFill/>
          </a:ln>
        </p:spPr>
      </p:pic>
      <p:sp>
        <p:nvSpPr>
          <p:cNvPr id="881" name="Google Shape;881;p126"/>
          <p:cNvSpPr txBox="1"/>
          <p:nvPr/>
        </p:nvSpPr>
        <p:spPr>
          <a:xfrm>
            <a:off x="1660017" y="2622245"/>
            <a:ext cx="770890" cy="331470"/>
          </a:xfrm>
          <a:prstGeom prst="rect">
            <a:avLst/>
          </a:prstGeom>
          <a:noFill/>
          <a:ln>
            <a:noFill/>
          </a:ln>
        </p:spPr>
        <p:txBody>
          <a:bodyPr anchorCtr="0" anchor="t" bIns="0" lIns="0" spcFirstLastPara="1" rIns="0" wrap="square" tIns="13325">
            <a:spAutoFit/>
          </a:bodyPr>
          <a:lstStyle/>
          <a:p>
            <a:pPr indent="0" lvl="0" marL="12700" marR="0" rtl="0" algn="l">
              <a:lnSpc>
                <a:spcPct val="100000"/>
              </a:lnSpc>
              <a:spcBef>
                <a:spcPts val="0"/>
              </a:spcBef>
              <a:spcAft>
                <a:spcPts val="0"/>
              </a:spcAft>
              <a:buNone/>
            </a:pPr>
            <a:r>
              <a:rPr b="1" lang="uk-UA" sz="2000">
                <a:solidFill>
                  <a:schemeClr val="dk1"/>
                </a:solidFill>
                <a:latin typeface="Calibri"/>
                <a:ea typeface="Calibri"/>
                <a:cs typeface="Calibri"/>
                <a:sym typeface="Calibri"/>
              </a:rPr>
              <a:t>1 січня</a:t>
            </a:r>
            <a:endParaRPr sz="2000">
              <a:solidFill>
                <a:schemeClr val="dk1"/>
              </a:solidFill>
              <a:latin typeface="Calibri"/>
              <a:ea typeface="Calibri"/>
              <a:cs typeface="Calibri"/>
              <a:sym typeface="Calibri"/>
            </a:endParaRPr>
          </a:p>
        </p:txBody>
      </p:sp>
      <p:sp>
        <p:nvSpPr>
          <p:cNvPr id="882" name="Google Shape;882;p126"/>
          <p:cNvSpPr txBox="1"/>
          <p:nvPr/>
        </p:nvSpPr>
        <p:spPr>
          <a:xfrm>
            <a:off x="6717538" y="5016753"/>
            <a:ext cx="1401445" cy="33083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uk-UA" sz="2000">
                <a:solidFill>
                  <a:srgbClr val="4471C4"/>
                </a:solidFill>
                <a:latin typeface="Calibri"/>
                <a:ea typeface="Calibri"/>
                <a:cs typeface="Calibri"/>
                <a:sym typeface="Calibri"/>
              </a:rPr>
              <a:t>min 0,4 ЄКТС</a:t>
            </a:r>
            <a:endParaRPr sz="2000">
              <a:solidFill>
                <a:schemeClr val="dk1"/>
              </a:solidFill>
              <a:latin typeface="Calibri"/>
              <a:ea typeface="Calibri"/>
              <a:cs typeface="Calibri"/>
              <a:sym typeface="Calibri"/>
            </a:endParaRPr>
          </a:p>
        </p:txBody>
      </p:sp>
      <p:sp>
        <p:nvSpPr>
          <p:cNvPr id="883" name="Google Shape;883;p126"/>
          <p:cNvSpPr txBox="1"/>
          <p:nvPr/>
        </p:nvSpPr>
        <p:spPr>
          <a:xfrm>
            <a:off x="9273031" y="5014976"/>
            <a:ext cx="1207770" cy="33083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uk-UA" sz="2000">
                <a:solidFill>
                  <a:srgbClr val="4471C4"/>
                </a:solidFill>
                <a:latin typeface="Calibri"/>
                <a:ea typeface="Calibri"/>
                <a:cs typeface="Calibri"/>
                <a:sym typeface="Calibri"/>
              </a:rPr>
              <a:t>min 1 ЄКТС</a:t>
            </a:r>
            <a:endParaRPr sz="2000">
              <a:solidFill>
                <a:schemeClr val="dk1"/>
              </a:solidFill>
              <a:latin typeface="Calibri"/>
              <a:ea typeface="Calibri"/>
              <a:cs typeface="Calibri"/>
              <a:sym typeface="Calibri"/>
            </a:endParaRPr>
          </a:p>
        </p:txBody>
      </p:sp>
      <p:sp>
        <p:nvSpPr>
          <p:cNvPr id="884" name="Google Shape;884;p126"/>
          <p:cNvSpPr txBox="1"/>
          <p:nvPr/>
        </p:nvSpPr>
        <p:spPr>
          <a:xfrm>
            <a:off x="562152" y="5712967"/>
            <a:ext cx="4788535" cy="574040"/>
          </a:xfrm>
          <a:prstGeom prst="rect">
            <a:avLst/>
          </a:prstGeom>
          <a:noFill/>
          <a:ln>
            <a:noFill/>
          </a:ln>
        </p:spPr>
        <p:txBody>
          <a:bodyPr anchorCtr="0" anchor="t" bIns="0" lIns="0" spcFirstLastPara="1" rIns="0" wrap="square" tIns="12700">
            <a:spAutoFit/>
          </a:bodyPr>
          <a:lstStyle/>
          <a:p>
            <a:pPr indent="-306705" lvl="0" marL="318770" marR="5080" rtl="0" algn="l">
              <a:lnSpc>
                <a:spcPct val="100000"/>
              </a:lnSpc>
              <a:spcBef>
                <a:spcPts val="0"/>
              </a:spcBef>
              <a:spcAft>
                <a:spcPts val="0"/>
              </a:spcAft>
              <a:buNone/>
            </a:pPr>
            <a:r>
              <a:rPr i="1" lang="uk-UA" sz="1800">
                <a:solidFill>
                  <a:srgbClr val="253B97"/>
                </a:solidFill>
                <a:latin typeface="Calibri"/>
                <a:ea typeface="Calibri"/>
                <a:cs typeface="Calibri"/>
                <a:sym typeface="Calibri"/>
              </a:rPr>
              <a:t>Індивідуальна програма виконується протягом  календарного року (з 1 січня по 31 грудня)</a:t>
            </a:r>
            <a:endParaRPr sz="1800">
              <a:solidFill>
                <a:srgbClr val="253B97"/>
              </a:solidFill>
              <a:latin typeface="Calibri"/>
              <a:ea typeface="Calibri"/>
              <a:cs typeface="Calibri"/>
              <a:sym typeface="Calibri"/>
            </a:endParaRPr>
          </a:p>
        </p:txBody>
      </p:sp>
      <p:pic>
        <p:nvPicPr>
          <p:cNvPr id="885" name="Google Shape;885;p126"/>
          <p:cNvPicPr preferRelativeResize="0"/>
          <p:nvPr/>
        </p:nvPicPr>
        <p:blipFill rotWithShape="1">
          <a:blip r:embed="rId12">
            <a:alphaModFix/>
          </a:blip>
          <a:srcRect b="0" l="0" r="0" t="0"/>
          <a:stretch/>
        </p:blipFill>
        <p:spPr>
          <a:xfrm>
            <a:off x="125230" y="5748540"/>
            <a:ext cx="307313" cy="286486"/>
          </a:xfrm>
          <a:prstGeom prst="rect">
            <a:avLst/>
          </a:prstGeom>
          <a:noFill/>
          <a:ln>
            <a:noFill/>
          </a:ln>
        </p:spPr>
      </p:pic>
      <p:pic>
        <p:nvPicPr>
          <p:cNvPr id="886" name="Google Shape;886;p126"/>
          <p:cNvPicPr preferRelativeResize="0"/>
          <p:nvPr/>
        </p:nvPicPr>
        <p:blipFill rotWithShape="1">
          <a:blip r:embed="rId13">
            <a:alphaModFix/>
          </a:blip>
          <a:srcRect b="0" l="0" r="0" t="0"/>
          <a:stretch/>
        </p:blipFill>
        <p:spPr>
          <a:xfrm>
            <a:off x="5479064" y="5765304"/>
            <a:ext cx="307283" cy="286486"/>
          </a:xfrm>
          <a:prstGeom prst="rect">
            <a:avLst/>
          </a:prstGeom>
          <a:noFill/>
          <a:ln>
            <a:noFill/>
          </a:ln>
        </p:spPr>
      </p:pic>
      <p:pic>
        <p:nvPicPr>
          <p:cNvPr id="887" name="Google Shape;887;p126"/>
          <p:cNvPicPr preferRelativeResize="0"/>
          <p:nvPr/>
        </p:nvPicPr>
        <p:blipFill rotWithShape="1">
          <a:blip r:embed="rId14">
            <a:alphaModFix/>
          </a:blip>
          <a:srcRect b="0" l="0" r="0" t="0"/>
          <a:stretch/>
        </p:blipFill>
        <p:spPr>
          <a:xfrm>
            <a:off x="10923922" y="0"/>
            <a:ext cx="1268078" cy="1268078"/>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127"/>
          <p:cNvSpPr txBox="1"/>
          <p:nvPr>
            <p:ph type="title"/>
          </p:nvPr>
        </p:nvSpPr>
        <p:spPr>
          <a:xfrm>
            <a:off x="327259" y="0"/>
            <a:ext cx="11521440" cy="612475"/>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0070C0"/>
              </a:buClr>
              <a:buSzPct val="100000"/>
              <a:buFont typeface="Calibri"/>
              <a:buNone/>
            </a:pPr>
            <a:r>
              <a:rPr b="1" lang="uk-UA">
                <a:solidFill>
                  <a:srgbClr val="0070C0"/>
                </a:solidFill>
              </a:rPr>
              <a:t>ДЯКУЮ ЗА УВАГУ!</a:t>
            </a:r>
            <a:endParaRPr b="1">
              <a:solidFill>
                <a:srgbClr val="0070C0"/>
              </a:solidFill>
            </a:endParaRPr>
          </a:p>
        </p:txBody>
      </p:sp>
      <p:sp>
        <p:nvSpPr>
          <p:cNvPr id="893" name="Google Shape;893;p127"/>
          <p:cNvSpPr txBox="1"/>
          <p:nvPr>
            <p:ph idx="1" type="body"/>
          </p:nvPr>
        </p:nvSpPr>
        <p:spPr>
          <a:xfrm>
            <a:off x="327260" y="837398"/>
            <a:ext cx="6506677" cy="5929162"/>
          </a:xfrm>
          <a:prstGeom prst="rect">
            <a:avLst/>
          </a:prstGeom>
          <a:noFill/>
          <a:ln>
            <a:noFill/>
          </a:ln>
        </p:spPr>
        <p:txBody>
          <a:bodyPr anchorCtr="0" anchor="t" bIns="45700" lIns="91425" spcFirstLastPara="1" rIns="91425" wrap="square" tIns="45700">
            <a:normAutofit fontScale="85000" lnSpcReduction="20000"/>
          </a:bodyPr>
          <a:lstStyle/>
          <a:p>
            <a:pPr indent="0" lvl="0" marL="0" rtl="0" algn="ctr">
              <a:lnSpc>
                <a:spcPct val="90000"/>
              </a:lnSpc>
              <a:spcBef>
                <a:spcPts val="0"/>
              </a:spcBef>
              <a:spcAft>
                <a:spcPts val="0"/>
              </a:spcAft>
              <a:buClr>
                <a:schemeClr val="dk1"/>
              </a:buClr>
              <a:buSzPct val="100000"/>
              <a:buNone/>
            </a:pPr>
            <a:r>
              <a:rPr lang="uk-UA"/>
              <a:t>КОНТАКТНА ІНФОРМАЦІЯ:</a:t>
            </a:r>
            <a:endParaRPr/>
          </a:p>
          <a:p>
            <a:pPr indent="0" lvl="0" marL="0" rtl="0" algn="l">
              <a:lnSpc>
                <a:spcPct val="90000"/>
              </a:lnSpc>
              <a:spcBef>
                <a:spcPts val="1000"/>
              </a:spcBef>
              <a:spcAft>
                <a:spcPts val="0"/>
              </a:spcAft>
              <a:buClr>
                <a:schemeClr val="dk1"/>
              </a:buClr>
              <a:buSzPct val="100000"/>
              <a:buNone/>
            </a:pPr>
            <a:r>
              <a:rPr b="1" lang="uk-UA"/>
              <a:t>1)</a:t>
            </a:r>
            <a:r>
              <a:rPr lang="uk-UA"/>
              <a:t> </a:t>
            </a:r>
            <a:r>
              <a:rPr b="1" lang="uk-UA"/>
              <a:t>Харківська область</a:t>
            </a:r>
            <a:endParaRPr/>
          </a:p>
          <a:p>
            <a:pPr indent="0" lvl="0" marL="0" rtl="0" algn="l">
              <a:lnSpc>
                <a:spcPct val="90000"/>
              </a:lnSpc>
              <a:spcBef>
                <a:spcPts val="1000"/>
              </a:spcBef>
              <a:spcAft>
                <a:spcPts val="0"/>
              </a:spcAft>
              <a:buClr>
                <a:schemeClr val="dk1"/>
              </a:buClr>
              <a:buSzPct val="100000"/>
              <a:buNone/>
            </a:pPr>
            <a:r>
              <a:rPr lang="uk-UA"/>
              <a:t>Е-ПОШТА: </a:t>
            </a:r>
            <a:r>
              <a:rPr lang="uk-UA">
                <a:solidFill>
                  <a:srgbClr val="0070C0"/>
                </a:solidFill>
              </a:rPr>
              <a:t>central@nads.gov.ua</a:t>
            </a:r>
            <a:r>
              <a:rPr lang="uk-UA"/>
              <a:t> </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b="1" lang="uk-UA"/>
              <a:t>2)</a:t>
            </a:r>
            <a:r>
              <a:rPr lang="uk-UA"/>
              <a:t> </a:t>
            </a:r>
            <a:r>
              <a:rPr b="1" lang="uk-UA"/>
              <a:t>Сумська область</a:t>
            </a:r>
            <a:endParaRPr/>
          </a:p>
          <a:p>
            <a:pPr indent="0" lvl="0" marL="0" rtl="0" algn="l">
              <a:lnSpc>
                <a:spcPct val="90000"/>
              </a:lnSpc>
              <a:spcBef>
                <a:spcPts val="1000"/>
              </a:spcBef>
              <a:spcAft>
                <a:spcPts val="0"/>
              </a:spcAft>
              <a:buClr>
                <a:schemeClr val="dk1"/>
              </a:buClr>
              <a:buSzPct val="100000"/>
              <a:buNone/>
            </a:pPr>
            <a:r>
              <a:rPr lang="uk-UA"/>
              <a:t>АДРЕСА: площа Незалежності, б. 2, 7 поверх, каб.132, м. Суми, 40030</a:t>
            </a:r>
            <a:endParaRPr/>
          </a:p>
          <a:p>
            <a:pPr indent="0" lvl="0" marL="0" rtl="0" algn="l">
              <a:lnSpc>
                <a:spcPct val="90000"/>
              </a:lnSpc>
              <a:spcBef>
                <a:spcPts val="1000"/>
              </a:spcBef>
              <a:spcAft>
                <a:spcPts val="0"/>
              </a:spcAft>
              <a:buClr>
                <a:schemeClr val="dk1"/>
              </a:buClr>
              <a:buSzPct val="100000"/>
              <a:buNone/>
            </a:pPr>
            <a:r>
              <a:rPr lang="uk-UA"/>
              <a:t>Е-ПОШТА: </a:t>
            </a:r>
            <a:r>
              <a:rPr lang="uk-UA">
                <a:solidFill>
                  <a:srgbClr val="0070C0"/>
                </a:solidFill>
              </a:rPr>
              <a:t>central@nads.gov.ua</a:t>
            </a:r>
            <a:r>
              <a:rPr lang="uk-UA"/>
              <a:t> </a:t>
            </a:r>
            <a:endParaRPr/>
          </a:p>
          <a:p>
            <a:pPr indent="0" lvl="0" marL="0" rtl="0" algn="l">
              <a:lnSpc>
                <a:spcPct val="90000"/>
              </a:lnSpc>
              <a:spcBef>
                <a:spcPts val="1000"/>
              </a:spcBef>
              <a:spcAft>
                <a:spcPts val="0"/>
              </a:spcAft>
              <a:buClr>
                <a:schemeClr val="dk1"/>
              </a:buClr>
              <a:buSzPct val="100000"/>
              <a:buNone/>
            </a:pPr>
            <a:r>
              <a:rPr lang="uk-UA"/>
              <a:t>Заступник начальника Управління Максим ГАВРИЛЮК</a:t>
            </a:r>
            <a:endParaRPr/>
          </a:p>
          <a:p>
            <a:pPr indent="0" lvl="0" marL="0" rtl="0" algn="l">
              <a:lnSpc>
                <a:spcPct val="90000"/>
              </a:lnSpc>
              <a:spcBef>
                <a:spcPts val="1000"/>
              </a:spcBef>
              <a:spcAft>
                <a:spcPts val="0"/>
              </a:spcAft>
              <a:buClr>
                <a:schemeClr val="dk1"/>
              </a:buClr>
              <a:buSzPct val="100000"/>
              <a:buNone/>
            </a:pPr>
            <a:r>
              <a:rPr lang="uk-UA"/>
              <a:t>ТЕЛЕФОН: (0542) 60-76-09, 0660606033</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b="1" lang="uk-UA"/>
              <a:t>3) Чернігівська область</a:t>
            </a:r>
            <a:endParaRPr/>
          </a:p>
          <a:p>
            <a:pPr indent="0" lvl="0" marL="0" rtl="0" algn="l">
              <a:lnSpc>
                <a:spcPct val="90000"/>
              </a:lnSpc>
              <a:spcBef>
                <a:spcPts val="1000"/>
              </a:spcBef>
              <a:spcAft>
                <a:spcPts val="0"/>
              </a:spcAft>
              <a:buClr>
                <a:schemeClr val="dk1"/>
              </a:buClr>
              <a:buSzPct val="100000"/>
              <a:buNone/>
            </a:pPr>
            <a:r>
              <a:rPr lang="uk-UA"/>
              <a:t>АДРЕСА: пр-т Миру, 21-А, м. Чернігів, 14000</a:t>
            </a:r>
            <a:endParaRPr/>
          </a:p>
          <a:p>
            <a:pPr indent="0" lvl="0" marL="0" rtl="0" algn="l">
              <a:lnSpc>
                <a:spcPct val="90000"/>
              </a:lnSpc>
              <a:spcBef>
                <a:spcPts val="1000"/>
              </a:spcBef>
              <a:spcAft>
                <a:spcPts val="0"/>
              </a:spcAft>
              <a:buClr>
                <a:schemeClr val="dk1"/>
              </a:buClr>
              <a:buSzPct val="100000"/>
              <a:buNone/>
            </a:pPr>
            <a:r>
              <a:rPr lang="uk-UA"/>
              <a:t>Е-ПОШТА: central@nads.gov.ua </a:t>
            </a:r>
            <a:endParaRPr/>
          </a:p>
        </p:txBody>
      </p:sp>
      <p:sp>
        <p:nvSpPr>
          <p:cNvPr id="894" name="Google Shape;894;p127"/>
          <p:cNvSpPr txBox="1"/>
          <p:nvPr/>
        </p:nvSpPr>
        <p:spPr>
          <a:xfrm>
            <a:off x="6833936" y="837397"/>
            <a:ext cx="5022783" cy="2204187"/>
          </a:xfrm>
          <a:prstGeom prst="rect">
            <a:avLst/>
          </a:prstGeom>
          <a:noFill/>
          <a:ln>
            <a:noFill/>
          </a:ln>
        </p:spPr>
        <p:txBody>
          <a:bodyPr anchorCtr="0" anchor="ctr" bIns="45700" lIns="91425" spcFirstLastPara="1" rIns="91425" wrap="square" tIns="45700">
            <a:normAutofit fontScale="70000" lnSpcReduction="20000"/>
          </a:bodyPr>
          <a:lstStyle/>
          <a:p>
            <a:pPr indent="0" lvl="0" marL="0" marR="0" rtl="0" algn="ctr">
              <a:lnSpc>
                <a:spcPct val="90000"/>
              </a:lnSpc>
              <a:spcBef>
                <a:spcPts val="0"/>
              </a:spcBef>
              <a:spcAft>
                <a:spcPts val="0"/>
              </a:spcAft>
              <a:buClr>
                <a:schemeClr val="dk1"/>
              </a:buClr>
              <a:buSzPct val="100000"/>
              <a:buFont typeface="Calibri"/>
              <a:buNone/>
            </a:pPr>
            <a:r>
              <a:rPr lang="uk-UA" sz="4400">
                <a:solidFill>
                  <a:schemeClr val="dk1"/>
                </a:solidFill>
                <a:latin typeface="Calibri"/>
                <a:ea typeface="Calibri"/>
                <a:cs typeface="Calibri"/>
                <a:sym typeface="Calibri"/>
              </a:rPr>
              <a:t>Наша сторінка у соціальній мережі Facebook – </a:t>
            </a:r>
            <a:endParaRPr sz="4400">
              <a:solidFill>
                <a:schemeClr val="dk1"/>
              </a:solidFill>
              <a:latin typeface="Calibri"/>
              <a:ea typeface="Calibri"/>
              <a:cs typeface="Calibri"/>
              <a:sym typeface="Calibri"/>
            </a:endParaRPr>
          </a:p>
          <a:p>
            <a:pPr indent="0" lvl="0" marL="0" marR="0" rtl="0" algn="ctr">
              <a:lnSpc>
                <a:spcPct val="90000"/>
              </a:lnSpc>
              <a:spcBef>
                <a:spcPts val="0"/>
              </a:spcBef>
              <a:spcAft>
                <a:spcPts val="0"/>
              </a:spcAft>
              <a:buClr>
                <a:schemeClr val="dk1"/>
              </a:buClr>
              <a:buSzPct val="100000"/>
              <a:buFont typeface="Calibri"/>
              <a:buNone/>
            </a:pPr>
            <a:r>
              <a:t/>
            </a:r>
            <a:endParaRPr sz="4400">
              <a:solidFill>
                <a:schemeClr val="dk1"/>
              </a:solidFill>
              <a:latin typeface="Calibri"/>
              <a:ea typeface="Calibri"/>
              <a:cs typeface="Calibri"/>
              <a:sym typeface="Calibri"/>
            </a:endParaRPr>
          </a:p>
          <a:p>
            <a:pPr indent="0" lvl="0" marL="0" marR="0" rtl="0" algn="ctr">
              <a:lnSpc>
                <a:spcPct val="90000"/>
              </a:lnSpc>
              <a:spcBef>
                <a:spcPts val="0"/>
              </a:spcBef>
              <a:spcAft>
                <a:spcPts val="0"/>
              </a:spcAft>
              <a:buClr>
                <a:schemeClr val="dk1"/>
              </a:buClr>
              <a:buSzPct val="100000"/>
              <a:buFont typeface="Calibri"/>
              <a:buNone/>
            </a:pPr>
            <a:r>
              <a:rPr b="1" lang="uk-UA" sz="4400" u="sng">
                <a:solidFill>
                  <a:schemeClr val="hlink"/>
                </a:solidFill>
                <a:latin typeface="Calibri"/>
                <a:ea typeface="Calibri"/>
                <a:cs typeface="Calibri"/>
                <a:sym typeface="Calibri"/>
                <a:hlinkClick r:id="rId3"/>
              </a:rPr>
              <a:t>https://www.facebook.com</a:t>
            </a:r>
            <a:endParaRPr b="1" sz="4400">
              <a:solidFill>
                <a:schemeClr val="dk1"/>
              </a:solidFill>
              <a:latin typeface="Calibri"/>
              <a:ea typeface="Calibri"/>
              <a:cs typeface="Calibri"/>
              <a:sym typeface="Calibri"/>
            </a:endParaRPr>
          </a:p>
          <a:p>
            <a:pPr indent="0" lvl="0" marL="0" marR="0" rtl="0" algn="ctr">
              <a:lnSpc>
                <a:spcPct val="90000"/>
              </a:lnSpc>
              <a:spcBef>
                <a:spcPts val="0"/>
              </a:spcBef>
              <a:spcAft>
                <a:spcPts val="0"/>
              </a:spcAft>
              <a:buClr>
                <a:schemeClr val="dk1"/>
              </a:buClr>
              <a:buSzPct val="100000"/>
              <a:buFont typeface="Calibri"/>
              <a:buNone/>
            </a:pPr>
            <a:r>
              <a:t/>
            </a:r>
            <a:endParaRPr b="1" sz="4400">
              <a:solidFill>
                <a:schemeClr val="dk1"/>
              </a:solidFill>
              <a:latin typeface="Calibri"/>
              <a:ea typeface="Calibri"/>
              <a:cs typeface="Calibri"/>
              <a:sym typeface="Calibri"/>
            </a:endParaRPr>
          </a:p>
          <a:p>
            <a:pPr indent="0" lvl="0" marL="0" marR="0" rtl="0" algn="ctr">
              <a:lnSpc>
                <a:spcPct val="90000"/>
              </a:lnSpc>
              <a:spcBef>
                <a:spcPts val="0"/>
              </a:spcBef>
              <a:spcAft>
                <a:spcPts val="0"/>
              </a:spcAft>
              <a:buClr>
                <a:schemeClr val="dk1"/>
              </a:buClr>
              <a:buSzPct val="100000"/>
              <a:buFont typeface="Calibri"/>
              <a:buNone/>
            </a:pPr>
            <a:r>
              <a:rPr b="1" lang="uk-UA" sz="4400">
                <a:solidFill>
                  <a:schemeClr val="dk1"/>
                </a:solidFill>
                <a:latin typeface="Calibri"/>
                <a:ea typeface="Calibri"/>
                <a:cs typeface="Calibri"/>
                <a:sym typeface="Calibri"/>
              </a:rPr>
              <a:t>/centralNADS</a:t>
            </a:r>
            <a:endParaRPr b="1" sz="4400">
              <a:solidFill>
                <a:schemeClr val="dk1"/>
              </a:solidFill>
              <a:latin typeface="Calibri"/>
              <a:ea typeface="Calibri"/>
              <a:cs typeface="Calibri"/>
              <a:sym typeface="Calibri"/>
            </a:endParaRPr>
          </a:p>
        </p:txBody>
      </p:sp>
      <p:pic>
        <p:nvPicPr>
          <p:cNvPr id="895" name="Google Shape;895;p127"/>
          <p:cNvPicPr preferRelativeResize="0"/>
          <p:nvPr/>
        </p:nvPicPr>
        <p:blipFill rotWithShape="1">
          <a:blip r:embed="rId4">
            <a:alphaModFix/>
          </a:blip>
          <a:srcRect b="0" l="0" r="0" t="0"/>
          <a:stretch/>
        </p:blipFill>
        <p:spPr>
          <a:xfrm>
            <a:off x="6958304" y="3192780"/>
            <a:ext cx="5104756" cy="356362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