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9" r:id="rId2"/>
    <p:sldId id="635" r:id="rId3"/>
    <p:sldId id="645" r:id="rId4"/>
    <p:sldId id="646" r:id="rId5"/>
    <p:sldId id="404" r:id="rId6"/>
    <p:sldId id="636" r:id="rId7"/>
    <p:sldId id="405" r:id="rId8"/>
    <p:sldId id="644" r:id="rId9"/>
    <p:sldId id="349" r:id="rId10"/>
    <p:sldId id="410" r:id="rId11"/>
    <p:sldId id="411" r:id="rId12"/>
    <p:sldId id="413" r:id="rId13"/>
    <p:sldId id="417" r:id="rId14"/>
    <p:sldId id="409" r:id="rId15"/>
    <p:sldId id="418" r:id="rId16"/>
    <p:sldId id="424" r:id="rId17"/>
    <p:sldId id="407" r:id="rId18"/>
    <p:sldId id="268" r:id="rId19"/>
    <p:sldId id="278" r:id="rId20"/>
    <p:sldId id="425" r:id="rId21"/>
    <p:sldId id="426" r:id="rId22"/>
    <p:sldId id="427" r:id="rId23"/>
    <p:sldId id="638" r:id="rId24"/>
    <p:sldId id="428" r:id="rId25"/>
    <p:sldId id="429" r:id="rId26"/>
    <p:sldId id="639" r:id="rId27"/>
    <p:sldId id="431" r:id="rId28"/>
    <p:sldId id="640" r:id="rId29"/>
    <p:sldId id="433" r:id="rId30"/>
    <p:sldId id="432" r:id="rId31"/>
    <p:sldId id="641" r:id="rId32"/>
    <p:sldId id="642" r:id="rId33"/>
    <p:sldId id="643" r:id="rId34"/>
    <p:sldId id="434" r:id="rId35"/>
    <p:sldId id="435" r:id="rId36"/>
    <p:sldId id="436" r:id="rId37"/>
    <p:sldId id="437" r:id="rId38"/>
    <p:sldId id="439" r:id="rId39"/>
    <p:sldId id="440" r:id="rId40"/>
    <p:sldId id="441" r:id="rId41"/>
    <p:sldId id="442" r:id="rId42"/>
    <p:sldId id="443" r:id="rId43"/>
    <p:sldId id="445" r:id="rId44"/>
    <p:sldId id="446" r:id="rId45"/>
    <p:sldId id="447" r:id="rId46"/>
    <p:sldId id="450" r:id="rId47"/>
    <p:sldId id="451" r:id="rId48"/>
    <p:sldId id="452" r:id="rId49"/>
    <p:sldId id="453" r:id="rId50"/>
    <p:sldId id="455" r:id="rId51"/>
    <p:sldId id="457" r:id="rId52"/>
    <p:sldId id="456" r:id="rId53"/>
    <p:sldId id="458" r:id="rId54"/>
    <p:sldId id="459" r:id="rId55"/>
    <p:sldId id="460" r:id="rId56"/>
    <p:sldId id="461" r:id="rId57"/>
    <p:sldId id="462" r:id="rId58"/>
    <p:sldId id="463" r:id="rId59"/>
    <p:sldId id="464" r:id="rId60"/>
    <p:sldId id="466" r:id="rId61"/>
    <p:sldId id="465" r:id="rId62"/>
    <p:sldId id="468" r:id="rId63"/>
    <p:sldId id="467" r:id="rId64"/>
    <p:sldId id="576" r:id="rId65"/>
    <p:sldId id="592" r:id="rId66"/>
    <p:sldId id="647" r:id="rId67"/>
    <p:sldId id="599" r:id="rId68"/>
    <p:sldId id="649" r:id="rId69"/>
    <p:sldId id="650" r:id="rId70"/>
    <p:sldId id="564" r:id="rId71"/>
    <p:sldId id="600" r:id="rId72"/>
    <p:sldId id="602" r:id="rId73"/>
    <p:sldId id="471" r:id="rId74"/>
    <p:sldId id="472" r:id="rId75"/>
    <p:sldId id="473" r:id="rId76"/>
    <p:sldId id="474" r:id="rId77"/>
    <p:sldId id="475" r:id="rId78"/>
    <p:sldId id="476" r:id="rId79"/>
    <p:sldId id="478" r:id="rId80"/>
    <p:sldId id="479" r:id="rId81"/>
    <p:sldId id="480" r:id="rId82"/>
    <p:sldId id="481" r:id="rId83"/>
    <p:sldId id="482" r:id="rId84"/>
    <p:sldId id="483" r:id="rId85"/>
    <p:sldId id="484" r:id="rId86"/>
    <p:sldId id="511" r:id="rId87"/>
    <p:sldId id="512" r:id="rId88"/>
    <p:sldId id="487" r:id="rId89"/>
    <p:sldId id="488" r:id="rId90"/>
    <p:sldId id="513" r:id="rId91"/>
    <p:sldId id="514" r:id="rId92"/>
    <p:sldId id="515" r:id="rId93"/>
    <p:sldId id="517" r:id="rId94"/>
    <p:sldId id="518" r:id="rId95"/>
    <p:sldId id="519" r:id="rId96"/>
    <p:sldId id="520" r:id="rId97"/>
    <p:sldId id="521" r:id="rId98"/>
    <p:sldId id="499" r:id="rId99"/>
    <p:sldId id="522" r:id="rId100"/>
    <p:sldId id="523" r:id="rId101"/>
    <p:sldId id="529" r:id="rId102"/>
    <p:sldId id="530" r:id="rId103"/>
    <p:sldId id="532" r:id="rId104"/>
    <p:sldId id="610" r:id="rId105"/>
    <p:sldId id="611" r:id="rId106"/>
    <p:sldId id="612" r:id="rId107"/>
    <p:sldId id="616" r:id="rId108"/>
    <p:sldId id="617" r:id="rId109"/>
    <p:sldId id="618" r:id="rId110"/>
    <p:sldId id="619" r:id="rId111"/>
    <p:sldId id="620" r:id="rId112"/>
    <p:sldId id="621" r:id="rId113"/>
    <p:sldId id="622" r:id="rId114"/>
    <p:sldId id="623" r:id="rId115"/>
    <p:sldId id="624" r:id="rId116"/>
    <p:sldId id="625" r:id="rId117"/>
    <p:sldId id="626" r:id="rId118"/>
    <p:sldId id="627" r:id="rId119"/>
    <p:sldId id="628" r:id="rId120"/>
    <p:sldId id="629" r:id="rId121"/>
    <p:sldId id="630" r:id="rId122"/>
    <p:sldId id="632" r:id="rId123"/>
    <p:sldId id="634" r:id="rId124"/>
    <p:sldId id="270" r:id="rId1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595" autoAdjust="0"/>
  </p:normalViewPr>
  <p:slideViewPr>
    <p:cSldViewPr snapToGrid="0">
      <p:cViewPr varScale="1">
        <p:scale>
          <a:sx n="104" d="100"/>
          <a:sy n="104" d="100"/>
        </p:scale>
        <p:origin x="58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7E5667-76C4-5B4F-BC02-40ED2BBDF3B0}" type="doc">
      <dgm:prSet loTypeId="urn:microsoft.com/office/officeart/2005/8/layout/hierarchy3" loCatId="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08489F40-BA1F-8144-B9E2-EAA2E554904A}">
      <dgm:prSet phldrT="[Text]"/>
      <dgm:spPr>
        <a:solidFill>
          <a:srgbClr val="BBE393"/>
        </a:solidFill>
      </dgm:spPr>
      <dgm:t>
        <a:bodyPr/>
        <a:lstStyle/>
        <a:p>
          <a:r>
            <a:rPr lang="uk-UA" b="1" dirty="0">
              <a:solidFill>
                <a:schemeClr val="accent3">
                  <a:lumMod val="25000"/>
                </a:schemeClr>
              </a:solidFill>
            </a:rPr>
            <a:t>впровадження і моніторинг</a:t>
          </a:r>
          <a:endParaRPr lang="en-US" b="1" dirty="0">
            <a:solidFill>
              <a:schemeClr val="accent3">
                <a:lumMod val="25000"/>
              </a:schemeClr>
            </a:solidFill>
          </a:endParaRPr>
        </a:p>
      </dgm:t>
    </dgm:pt>
    <dgm:pt modelId="{7644FAEF-51EC-F64A-800C-E77526D4E059}" type="parTrans" cxnId="{2628D049-C8D2-1D49-8F1B-CE4DD5299139}">
      <dgm:prSet/>
      <dgm:spPr/>
      <dgm:t>
        <a:bodyPr/>
        <a:lstStyle/>
        <a:p>
          <a:endParaRPr lang="en-US">
            <a:solidFill>
              <a:schemeClr val="accent3">
                <a:lumMod val="25000"/>
              </a:schemeClr>
            </a:solidFill>
          </a:endParaRPr>
        </a:p>
      </dgm:t>
    </dgm:pt>
    <dgm:pt modelId="{950C9D47-613F-884A-B702-851295038F49}" type="sibTrans" cxnId="{2628D049-C8D2-1D49-8F1B-CE4DD5299139}">
      <dgm:prSet/>
      <dgm:spPr/>
      <dgm:t>
        <a:bodyPr/>
        <a:lstStyle/>
        <a:p>
          <a:endParaRPr lang="en-US">
            <a:solidFill>
              <a:schemeClr val="accent3">
                <a:lumMod val="25000"/>
              </a:schemeClr>
            </a:solidFill>
          </a:endParaRPr>
        </a:p>
      </dgm:t>
    </dgm:pt>
    <dgm:pt modelId="{793A1BB2-18B9-074C-843D-16290B081EDC}">
      <dgm:prSet phldrT="[Text]"/>
      <dgm:spPr>
        <a:solidFill>
          <a:srgbClr val="9C9DDF"/>
        </a:solidFill>
      </dgm:spPr>
      <dgm:t>
        <a:bodyPr/>
        <a:lstStyle/>
        <a:p>
          <a:r>
            <a:rPr lang="uk-UA" b="1" dirty="0">
              <a:solidFill>
                <a:schemeClr val="accent3">
                  <a:lumMod val="25000"/>
                </a:schemeClr>
              </a:solidFill>
            </a:rPr>
            <a:t>визначення бажаних досягнень</a:t>
          </a:r>
          <a:endParaRPr lang="en-US" b="1" dirty="0">
            <a:solidFill>
              <a:schemeClr val="accent3">
                <a:lumMod val="25000"/>
              </a:schemeClr>
            </a:solidFill>
          </a:endParaRPr>
        </a:p>
      </dgm:t>
    </dgm:pt>
    <dgm:pt modelId="{7AB4D78B-E473-E64C-A682-981CAC391B83}" type="parTrans" cxnId="{52F3B3D0-A136-364C-BE52-E86327EE6BCA}">
      <dgm:prSet/>
      <dgm:spPr/>
      <dgm:t>
        <a:bodyPr/>
        <a:lstStyle/>
        <a:p>
          <a:endParaRPr lang="en-US">
            <a:solidFill>
              <a:schemeClr val="accent3">
                <a:lumMod val="25000"/>
              </a:schemeClr>
            </a:solidFill>
          </a:endParaRPr>
        </a:p>
      </dgm:t>
    </dgm:pt>
    <dgm:pt modelId="{76743583-6CEE-7C46-A7D6-11BB00BF920D}" type="sibTrans" cxnId="{52F3B3D0-A136-364C-BE52-E86327EE6BCA}">
      <dgm:prSet/>
      <dgm:spPr/>
      <dgm:t>
        <a:bodyPr/>
        <a:lstStyle/>
        <a:p>
          <a:endParaRPr lang="en-US">
            <a:solidFill>
              <a:schemeClr val="accent3">
                <a:lumMod val="25000"/>
              </a:schemeClr>
            </a:solidFill>
          </a:endParaRPr>
        </a:p>
      </dgm:t>
    </dgm:pt>
    <dgm:pt modelId="{34176336-42A7-BA4F-856F-A15B2D55D4EC}">
      <dgm:prSet/>
      <dgm:spPr>
        <a:solidFill>
          <a:srgbClr val="4D9BD4"/>
        </a:solidFill>
      </dgm:spPr>
      <dgm:t>
        <a:bodyPr/>
        <a:lstStyle/>
        <a:p>
          <a:r>
            <a:rPr lang="uk-UA" b="1" dirty="0">
              <a:solidFill>
                <a:schemeClr val="accent3">
                  <a:lumMod val="25000"/>
                </a:schemeClr>
              </a:solidFill>
            </a:rPr>
            <a:t>визначення дій</a:t>
          </a:r>
          <a:endParaRPr lang="en-US" b="1" dirty="0">
            <a:solidFill>
              <a:schemeClr val="accent3">
                <a:lumMod val="25000"/>
              </a:schemeClr>
            </a:solidFill>
          </a:endParaRPr>
        </a:p>
      </dgm:t>
    </dgm:pt>
    <dgm:pt modelId="{2D690F99-8569-F844-A023-5635BE451E1B}" type="parTrans" cxnId="{8FBC0930-95B1-0B4A-A9A3-9804B65EEFBC}">
      <dgm:prSet/>
      <dgm:spPr/>
      <dgm:t>
        <a:bodyPr/>
        <a:lstStyle/>
        <a:p>
          <a:endParaRPr lang="en-US">
            <a:solidFill>
              <a:schemeClr val="accent3">
                <a:lumMod val="25000"/>
              </a:schemeClr>
            </a:solidFill>
          </a:endParaRPr>
        </a:p>
      </dgm:t>
    </dgm:pt>
    <dgm:pt modelId="{BFDF6FE4-B794-3A44-8068-B46C9FB77279}" type="sibTrans" cxnId="{8FBC0930-95B1-0B4A-A9A3-9804B65EEFBC}">
      <dgm:prSet/>
      <dgm:spPr/>
      <dgm:t>
        <a:bodyPr/>
        <a:lstStyle/>
        <a:p>
          <a:endParaRPr lang="en-US">
            <a:solidFill>
              <a:schemeClr val="accent3">
                <a:lumMod val="25000"/>
              </a:schemeClr>
            </a:solidFill>
          </a:endParaRPr>
        </a:p>
      </dgm:t>
    </dgm:pt>
    <dgm:pt modelId="{D82CAAC4-73D4-4F4D-9C89-34DE2E1CBF79}">
      <dgm:prSet/>
      <dgm:spPr>
        <a:solidFill>
          <a:srgbClr val="BBE0E4"/>
        </a:solidFill>
      </dgm:spPr>
      <dgm:t>
        <a:bodyPr/>
        <a:lstStyle/>
        <a:p>
          <a:r>
            <a:rPr lang="uk-UA" b="1" dirty="0">
              <a:solidFill>
                <a:schemeClr val="accent3">
                  <a:lumMod val="25000"/>
                </a:schemeClr>
              </a:solidFill>
            </a:rPr>
            <a:t>визначення ресурсів</a:t>
          </a:r>
          <a:endParaRPr lang="en-US" b="1" dirty="0">
            <a:solidFill>
              <a:schemeClr val="accent3">
                <a:lumMod val="25000"/>
              </a:schemeClr>
            </a:solidFill>
          </a:endParaRPr>
        </a:p>
      </dgm:t>
    </dgm:pt>
    <dgm:pt modelId="{F0577B53-8089-8546-8286-FEBB8EFC9E4D}" type="parTrans" cxnId="{34716970-945A-6349-B644-BC29AD94871E}">
      <dgm:prSet/>
      <dgm:spPr/>
      <dgm:t>
        <a:bodyPr/>
        <a:lstStyle/>
        <a:p>
          <a:endParaRPr lang="en-US">
            <a:solidFill>
              <a:schemeClr val="accent3">
                <a:lumMod val="25000"/>
              </a:schemeClr>
            </a:solidFill>
          </a:endParaRPr>
        </a:p>
      </dgm:t>
    </dgm:pt>
    <dgm:pt modelId="{E9341851-25A1-E944-9065-FCAF2E99FC5D}" type="sibTrans" cxnId="{34716970-945A-6349-B644-BC29AD94871E}">
      <dgm:prSet/>
      <dgm:spPr/>
      <dgm:t>
        <a:bodyPr/>
        <a:lstStyle/>
        <a:p>
          <a:endParaRPr lang="en-US">
            <a:solidFill>
              <a:schemeClr val="accent3">
                <a:lumMod val="25000"/>
              </a:schemeClr>
            </a:solidFill>
          </a:endParaRPr>
        </a:p>
      </dgm:t>
    </dgm:pt>
    <dgm:pt modelId="{C9767ABC-A520-CC44-8C5D-CD8560783067}">
      <dgm:prSet/>
      <dgm:spPr>
        <a:solidFill>
          <a:srgbClr val="FFE09C"/>
        </a:solidFill>
      </dgm:spPr>
      <dgm:t>
        <a:bodyPr/>
        <a:lstStyle/>
        <a:p>
          <a:r>
            <a:rPr lang="uk-UA" b="1" dirty="0">
              <a:solidFill>
                <a:schemeClr val="accent3">
                  <a:lumMod val="25000"/>
                </a:schemeClr>
              </a:solidFill>
            </a:rPr>
            <a:t>перегляд та оцінка досягнень</a:t>
          </a:r>
          <a:endParaRPr lang="en-US" b="1" dirty="0">
            <a:solidFill>
              <a:schemeClr val="accent3">
                <a:lumMod val="25000"/>
              </a:schemeClr>
            </a:solidFill>
          </a:endParaRPr>
        </a:p>
      </dgm:t>
    </dgm:pt>
    <dgm:pt modelId="{AE8070D8-02CD-8B48-B309-0D913394DC29}" type="parTrans" cxnId="{44455111-9985-344C-A38A-D8340EFDABEC}">
      <dgm:prSet/>
      <dgm:spPr/>
      <dgm:t>
        <a:bodyPr/>
        <a:lstStyle/>
        <a:p>
          <a:endParaRPr lang="en-US">
            <a:solidFill>
              <a:schemeClr val="accent3">
                <a:lumMod val="25000"/>
              </a:schemeClr>
            </a:solidFill>
          </a:endParaRPr>
        </a:p>
      </dgm:t>
    </dgm:pt>
    <dgm:pt modelId="{3274C40E-DADA-094F-818E-4E644ACDBA36}" type="sibTrans" cxnId="{44455111-9985-344C-A38A-D8340EFDABEC}">
      <dgm:prSet/>
      <dgm:spPr>
        <a:ln cap="flat">
          <a:solidFill>
            <a:srgbClr val="778899"/>
          </a:solidFill>
          <a:miter lim="800000"/>
        </a:ln>
      </dgm:spPr>
      <dgm:t>
        <a:bodyPr/>
        <a:lstStyle/>
        <a:p>
          <a:endParaRPr lang="en-US">
            <a:solidFill>
              <a:schemeClr val="accent3">
                <a:lumMod val="25000"/>
              </a:schemeClr>
            </a:solidFill>
          </a:endParaRPr>
        </a:p>
      </dgm:t>
    </dgm:pt>
    <dgm:pt modelId="{4D9DBF66-DA27-0941-914A-BECB12217650}">
      <dgm:prSet custT="1"/>
      <dgm:spPr/>
      <dgm:t>
        <a:bodyPr/>
        <a:lstStyle/>
        <a:p>
          <a:r>
            <a:rPr lang="uk-UA" sz="1400" b="1" dirty="0"/>
            <a:t>визначення проблеми</a:t>
          </a:r>
          <a:endParaRPr lang="en-US" sz="1400" b="1" dirty="0"/>
        </a:p>
      </dgm:t>
    </dgm:pt>
    <dgm:pt modelId="{0D598B5B-EE0C-9F43-B66A-1227EDF0F458}" type="parTrans" cxnId="{EDA2669E-3E5C-D34D-9DC4-C2AA8F5A5DE6}">
      <dgm:prSet/>
      <dgm:spPr/>
      <dgm:t>
        <a:bodyPr/>
        <a:lstStyle/>
        <a:p>
          <a:endParaRPr lang="en-US"/>
        </a:p>
      </dgm:t>
    </dgm:pt>
    <dgm:pt modelId="{F11595FC-6BE6-5E49-8A7C-DC32E49FAB36}" type="sibTrans" cxnId="{EDA2669E-3E5C-D34D-9DC4-C2AA8F5A5DE6}">
      <dgm:prSet/>
      <dgm:spPr/>
      <dgm:t>
        <a:bodyPr/>
        <a:lstStyle/>
        <a:p>
          <a:endParaRPr lang="en-US"/>
        </a:p>
      </dgm:t>
    </dgm:pt>
    <dgm:pt modelId="{1C7118EA-91A7-C34C-9ED2-C6551C215A3E}">
      <dgm:prSet/>
      <dgm:spPr/>
      <dgm:t>
        <a:bodyPr/>
        <a:lstStyle/>
        <a:p>
          <a:r>
            <a:rPr lang="uk-UA" b="1" dirty="0"/>
            <a:t>визначення зацікавлених сторін</a:t>
          </a:r>
          <a:endParaRPr lang="en-US" b="1" dirty="0"/>
        </a:p>
      </dgm:t>
    </dgm:pt>
    <dgm:pt modelId="{14C6EEE5-51C2-274E-BF79-508AE54FB0EF}" type="parTrans" cxnId="{AE773F7B-7FE3-844F-8051-9722B694EB33}">
      <dgm:prSet/>
      <dgm:spPr/>
      <dgm:t>
        <a:bodyPr/>
        <a:lstStyle/>
        <a:p>
          <a:endParaRPr lang="en-US"/>
        </a:p>
      </dgm:t>
    </dgm:pt>
    <dgm:pt modelId="{D39B2CDC-6AE2-9D40-B8F5-F43186D8913F}" type="sibTrans" cxnId="{AE773F7B-7FE3-844F-8051-9722B694EB33}">
      <dgm:prSet/>
      <dgm:spPr/>
      <dgm:t>
        <a:bodyPr/>
        <a:lstStyle/>
        <a:p>
          <a:endParaRPr lang="en-US"/>
        </a:p>
      </dgm:t>
    </dgm:pt>
    <dgm:pt modelId="{C2926F40-2CEE-C842-A3DA-D6EC20A9BF26}">
      <dgm:prSet/>
      <dgm:spPr/>
      <dgm:t>
        <a:bodyPr/>
        <a:lstStyle/>
        <a:p>
          <a:r>
            <a:rPr lang="uk-UA" b="1" dirty="0"/>
            <a:t>аналіз проблем (дерево)</a:t>
          </a:r>
          <a:endParaRPr lang="en-US" b="1" dirty="0"/>
        </a:p>
      </dgm:t>
    </dgm:pt>
    <dgm:pt modelId="{0D4E6B9F-D9A4-F04E-935C-2B6483CAE1B5}" type="parTrans" cxnId="{5F14034B-9252-4943-B795-6E14B9D5D5AA}">
      <dgm:prSet/>
      <dgm:spPr/>
      <dgm:t>
        <a:bodyPr/>
        <a:lstStyle/>
        <a:p>
          <a:endParaRPr lang="en-US"/>
        </a:p>
      </dgm:t>
    </dgm:pt>
    <dgm:pt modelId="{E5D98F58-6C25-3141-BD56-6BC147DB6702}" type="sibTrans" cxnId="{5F14034B-9252-4943-B795-6E14B9D5D5AA}">
      <dgm:prSet/>
      <dgm:spPr/>
      <dgm:t>
        <a:bodyPr/>
        <a:lstStyle/>
        <a:p>
          <a:endParaRPr lang="en-US"/>
        </a:p>
      </dgm:t>
    </dgm:pt>
    <dgm:pt modelId="{F7BA33F7-4CEB-5744-A415-C3B6C0285A6A}">
      <dgm:prSet/>
      <dgm:spPr/>
      <dgm:t>
        <a:bodyPr/>
        <a:lstStyle/>
        <a:p>
          <a:r>
            <a:rPr lang="uk-UA" b="1" dirty="0"/>
            <a:t>аналіз цілей (дерево)</a:t>
          </a:r>
          <a:endParaRPr lang="en-US" b="1" dirty="0"/>
        </a:p>
      </dgm:t>
    </dgm:pt>
    <dgm:pt modelId="{BD5269E0-ECB1-5040-A35F-9CFE6EF1A7E0}" type="parTrans" cxnId="{F12F0B53-2F40-CB47-9335-CB62BB5958A0}">
      <dgm:prSet/>
      <dgm:spPr/>
      <dgm:t>
        <a:bodyPr/>
        <a:lstStyle/>
        <a:p>
          <a:endParaRPr lang="en-US"/>
        </a:p>
      </dgm:t>
    </dgm:pt>
    <dgm:pt modelId="{ABD38D6A-587F-D148-8C29-DEE688599452}" type="sibTrans" cxnId="{F12F0B53-2F40-CB47-9335-CB62BB5958A0}">
      <dgm:prSet/>
      <dgm:spPr/>
      <dgm:t>
        <a:bodyPr/>
        <a:lstStyle/>
        <a:p>
          <a:endParaRPr lang="en-US"/>
        </a:p>
      </dgm:t>
    </dgm:pt>
    <dgm:pt modelId="{EBD105A1-2821-5B4A-A6A4-3F82597B97F1}">
      <dgm:prSet/>
      <dgm:spPr/>
      <dgm:t>
        <a:bodyPr/>
        <a:lstStyle/>
        <a:p>
          <a:r>
            <a:rPr lang="uk-UA" b="1" dirty="0"/>
            <a:t>вибір шляху впровадження</a:t>
          </a:r>
          <a:endParaRPr lang="en-US" b="1" dirty="0"/>
        </a:p>
      </dgm:t>
    </dgm:pt>
    <dgm:pt modelId="{39C4AFAA-BE41-0F40-91A6-5CB4D5C05F3C}" type="parTrans" cxnId="{4270E0AC-57F4-CD4E-869E-39CD2F856E75}">
      <dgm:prSet/>
      <dgm:spPr/>
      <dgm:t>
        <a:bodyPr/>
        <a:lstStyle/>
        <a:p>
          <a:endParaRPr lang="en-US"/>
        </a:p>
      </dgm:t>
    </dgm:pt>
    <dgm:pt modelId="{FC790694-5266-554C-84DC-75D6D69AA326}" type="sibTrans" cxnId="{4270E0AC-57F4-CD4E-869E-39CD2F856E75}">
      <dgm:prSet/>
      <dgm:spPr/>
      <dgm:t>
        <a:bodyPr/>
        <a:lstStyle/>
        <a:p>
          <a:endParaRPr lang="en-US"/>
        </a:p>
      </dgm:t>
    </dgm:pt>
    <dgm:pt modelId="{D5B64EC9-9A40-FF46-8819-393B190025B3}">
      <dgm:prSet/>
      <dgm:spPr/>
      <dgm:t>
        <a:bodyPr/>
        <a:lstStyle/>
        <a:p>
          <a:r>
            <a:rPr lang="uk-UA" b="1" dirty="0"/>
            <a:t>пошук дій для досягнення цілей</a:t>
          </a:r>
          <a:endParaRPr lang="en-US" b="1" dirty="0"/>
        </a:p>
      </dgm:t>
    </dgm:pt>
    <dgm:pt modelId="{FFD2FB38-F673-734E-B73D-766226F0ED89}" type="parTrans" cxnId="{59F1D7BF-C12C-D844-9064-DDA2B57C429B}">
      <dgm:prSet/>
      <dgm:spPr/>
      <dgm:t>
        <a:bodyPr/>
        <a:lstStyle/>
        <a:p>
          <a:endParaRPr lang="en-US"/>
        </a:p>
      </dgm:t>
    </dgm:pt>
    <dgm:pt modelId="{A7946E7A-A295-E441-9B25-F31233478F48}" type="sibTrans" cxnId="{59F1D7BF-C12C-D844-9064-DDA2B57C429B}">
      <dgm:prSet/>
      <dgm:spPr/>
      <dgm:t>
        <a:bodyPr/>
        <a:lstStyle/>
        <a:p>
          <a:endParaRPr lang="en-US"/>
        </a:p>
      </dgm:t>
    </dgm:pt>
    <dgm:pt modelId="{CD3B316E-1C71-3046-9090-63620BF377E4}">
      <dgm:prSet/>
      <dgm:spPr/>
      <dgm:t>
        <a:bodyPr/>
        <a:lstStyle/>
        <a:p>
          <a:r>
            <a:rPr lang="uk-UA" b="1" dirty="0"/>
            <a:t>перевірка логіки проєкту</a:t>
          </a:r>
          <a:endParaRPr lang="en-US" b="1" dirty="0"/>
        </a:p>
      </dgm:t>
    </dgm:pt>
    <dgm:pt modelId="{A58960C4-3B37-5D46-9B44-9B791A1FF709}" type="parTrans" cxnId="{14D001AE-14CF-F341-83CD-AF1E1241F26B}">
      <dgm:prSet/>
      <dgm:spPr/>
      <dgm:t>
        <a:bodyPr/>
        <a:lstStyle/>
        <a:p>
          <a:endParaRPr lang="en-US"/>
        </a:p>
      </dgm:t>
    </dgm:pt>
    <dgm:pt modelId="{BC9EE1EE-72A1-0D42-AB7E-86D18998F6BE}" type="sibTrans" cxnId="{14D001AE-14CF-F341-83CD-AF1E1241F26B}">
      <dgm:prSet/>
      <dgm:spPr/>
      <dgm:t>
        <a:bodyPr/>
        <a:lstStyle/>
        <a:p>
          <a:endParaRPr lang="en-US"/>
        </a:p>
      </dgm:t>
    </dgm:pt>
    <dgm:pt modelId="{0051A1C2-F607-E246-A45B-FFB19CB90F77}">
      <dgm:prSet/>
      <dgm:spPr/>
      <dgm:t>
        <a:bodyPr/>
        <a:lstStyle/>
        <a:p>
          <a:r>
            <a:rPr lang="uk-UA" b="1" dirty="0"/>
            <a:t>аналіз ризиків та припущень</a:t>
          </a:r>
          <a:endParaRPr lang="en-US" b="1" dirty="0"/>
        </a:p>
      </dgm:t>
    </dgm:pt>
    <dgm:pt modelId="{A0E657F7-D987-F94D-9646-373A31B6C8D1}" type="parTrans" cxnId="{2902C9FE-DFAD-8942-B0B9-DD85A00B5A85}">
      <dgm:prSet/>
      <dgm:spPr/>
      <dgm:t>
        <a:bodyPr/>
        <a:lstStyle/>
        <a:p>
          <a:endParaRPr lang="en-US"/>
        </a:p>
      </dgm:t>
    </dgm:pt>
    <dgm:pt modelId="{5A09BBE0-B358-3B48-A1FA-09B24C24C125}" type="sibTrans" cxnId="{2902C9FE-DFAD-8942-B0B9-DD85A00B5A85}">
      <dgm:prSet/>
      <dgm:spPr/>
      <dgm:t>
        <a:bodyPr/>
        <a:lstStyle/>
        <a:p>
          <a:endParaRPr lang="en-US"/>
        </a:p>
      </dgm:t>
    </dgm:pt>
    <dgm:pt modelId="{F6D3ECC6-DAEA-8A4B-A10B-21BCC54FBC0B}">
      <dgm:prSet/>
      <dgm:spPr/>
      <dgm:t>
        <a:bodyPr/>
        <a:lstStyle/>
        <a:p>
          <a:r>
            <a:rPr lang="uk-UA" b="1" dirty="0"/>
            <a:t>визначення показників впровадження</a:t>
          </a:r>
          <a:endParaRPr lang="en-US" b="1" dirty="0"/>
        </a:p>
      </dgm:t>
    </dgm:pt>
    <dgm:pt modelId="{103D6718-466A-DE48-B19C-11CA36682333}" type="parTrans" cxnId="{E57F6E0E-C2BF-B340-B575-ED4DEF36EAAD}">
      <dgm:prSet/>
      <dgm:spPr/>
      <dgm:t>
        <a:bodyPr/>
        <a:lstStyle/>
        <a:p>
          <a:endParaRPr lang="en-US"/>
        </a:p>
      </dgm:t>
    </dgm:pt>
    <dgm:pt modelId="{87CB2129-00EC-E547-80A3-AA14290D6042}" type="sibTrans" cxnId="{E57F6E0E-C2BF-B340-B575-ED4DEF36EAAD}">
      <dgm:prSet/>
      <dgm:spPr/>
      <dgm:t>
        <a:bodyPr/>
        <a:lstStyle/>
        <a:p>
          <a:endParaRPr lang="en-US"/>
        </a:p>
      </dgm:t>
    </dgm:pt>
    <dgm:pt modelId="{2E6B21EC-9AD4-1843-9800-8BC1E32DA72C}">
      <dgm:prSet/>
      <dgm:spPr/>
      <dgm:t>
        <a:bodyPr/>
        <a:lstStyle/>
        <a:p>
          <a:r>
            <a:rPr lang="uk-UA" b="1" dirty="0"/>
            <a:t>графік впровадження</a:t>
          </a:r>
          <a:endParaRPr lang="en-US" b="1" dirty="0"/>
        </a:p>
      </dgm:t>
    </dgm:pt>
    <dgm:pt modelId="{2C0A89C9-4EFC-ED4A-BECB-55688FC542DF}" type="parTrans" cxnId="{67BE56E4-E43C-6F4F-A69F-63D78F86D522}">
      <dgm:prSet/>
      <dgm:spPr/>
      <dgm:t>
        <a:bodyPr/>
        <a:lstStyle/>
        <a:p>
          <a:endParaRPr lang="en-US"/>
        </a:p>
      </dgm:t>
    </dgm:pt>
    <dgm:pt modelId="{C1101434-E4C0-474E-929A-E620E8BA8106}" type="sibTrans" cxnId="{67BE56E4-E43C-6F4F-A69F-63D78F86D522}">
      <dgm:prSet/>
      <dgm:spPr/>
      <dgm:t>
        <a:bodyPr/>
        <a:lstStyle/>
        <a:p>
          <a:endParaRPr lang="en-US"/>
        </a:p>
      </dgm:t>
    </dgm:pt>
    <dgm:pt modelId="{3C8937E7-3D26-A64E-B05B-D6313EE5C0E2}">
      <dgm:prSet/>
      <dgm:spPr/>
      <dgm:t>
        <a:bodyPr/>
        <a:lstStyle/>
        <a:p>
          <a:r>
            <a:rPr lang="uk-UA" b="1" dirty="0"/>
            <a:t>обрахування людських і матеріальних ресурсів</a:t>
          </a:r>
          <a:endParaRPr lang="en-US" b="1" dirty="0"/>
        </a:p>
      </dgm:t>
    </dgm:pt>
    <dgm:pt modelId="{E1D2E540-CD96-CE44-BA98-B05275798A59}" type="parTrans" cxnId="{5B453C90-D0BC-0B48-A90A-9414EA5D6221}">
      <dgm:prSet/>
      <dgm:spPr/>
      <dgm:t>
        <a:bodyPr/>
        <a:lstStyle/>
        <a:p>
          <a:endParaRPr lang="en-US"/>
        </a:p>
      </dgm:t>
    </dgm:pt>
    <dgm:pt modelId="{68F544E5-CD5B-4E4A-AE23-230E2496A8BD}" type="sibTrans" cxnId="{5B453C90-D0BC-0B48-A90A-9414EA5D6221}">
      <dgm:prSet/>
      <dgm:spPr/>
      <dgm:t>
        <a:bodyPr/>
        <a:lstStyle/>
        <a:p>
          <a:endParaRPr lang="en-US"/>
        </a:p>
      </dgm:t>
    </dgm:pt>
    <dgm:pt modelId="{A55A6403-D599-A044-8C6F-C037873A6C01}">
      <dgm:prSet/>
      <dgm:spPr/>
      <dgm:t>
        <a:bodyPr/>
        <a:lstStyle/>
        <a:p>
          <a:r>
            <a:rPr lang="uk-UA" b="1" dirty="0"/>
            <a:t>обрахування бюджету проєкту</a:t>
          </a:r>
          <a:endParaRPr lang="en-US" b="1" dirty="0"/>
        </a:p>
      </dgm:t>
    </dgm:pt>
    <dgm:pt modelId="{C6781D28-F3F3-7241-A803-C398D29E2F2B}" type="parTrans" cxnId="{9D17CD7B-2C21-2D42-A11B-C98B9A6260A9}">
      <dgm:prSet/>
      <dgm:spPr/>
      <dgm:t>
        <a:bodyPr/>
        <a:lstStyle/>
        <a:p>
          <a:endParaRPr lang="en-US"/>
        </a:p>
      </dgm:t>
    </dgm:pt>
    <dgm:pt modelId="{AAADD634-2DCB-B746-93EB-0F80D458FB2E}" type="sibTrans" cxnId="{9D17CD7B-2C21-2D42-A11B-C98B9A6260A9}">
      <dgm:prSet/>
      <dgm:spPr/>
      <dgm:t>
        <a:bodyPr/>
        <a:lstStyle/>
        <a:p>
          <a:endParaRPr lang="en-US"/>
        </a:p>
      </dgm:t>
    </dgm:pt>
    <dgm:pt modelId="{F3B648EB-B4DE-634D-9B1D-DF23CA4CF401}">
      <dgm:prSet/>
      <dgm:spPr/>
      <dgm:t>
        <a:bodyPr/>
        <a:lstStyle/>
        <a:p>
          <a:r>
            <a:rPr lang="uk-UA" b="1" dirty="0"/>
            <a:t>визначення джерел (спів-) фінансування</a:t>
          </a:r>
          <a:endParaRPr lang="en-US" b="1" dirty="0"/>
        </a:p>
      </dgm:t>
    </dgm:pt>
    <dgm:pt modelId="{A0CF6307-C059-864E-834D-436BE066EF7B}" type="parTrans" cxnId="{94DC29BF-3F80-0146-BF85-1247CA6E531B}">
      <dgm:prSet/>
      <dgm:spPr/>
      <dgm:t>
        <a:bodyPr/>
        <a:lstStyle/>
        <a:p>
          <a:endParaRPr lang="en-US"/>
        </a:p>
      </dgm:t>
    </dgm:pt>
    <dgm:pt modelId="{E22775D4-B56A-D84C-9059-A006C630E4DF}" type="sibTrans" cxnId="{94DC29BF-3F80-0146-BF85-1247CA6E531B}">
      <dgm:prSet/>
      <dgm:spPr/>
      <dgm:t>
        <a:bodyPr/>
        <a:lstStyle/>
        <a:p>
          <a:endParaRPr lang="en-US"/>
        </a:p>
      </dgm:t>
    </dgm:pt>
    <dgm:pt modelId="{A7F27A5F-E565-E049-999F-5D766F14015D}">
      <dgm:prSet/>
      <dgm:spPr/>
      <dgm:t>
        <a:bodyPr/>
        <a:lstStyle/>
        <a:p>
          <a:r>
            <a:rPr lang="uk-UA" b="1" dirty="0"/>
            <a:t>переговори та укладання контракту</a:t>
          </a:r>
          <a:endParaRPr lang="en-US" b="1" dirty="0"/>
        </a:p>
      </dgm:t>
    </dgm:pt>
    <dgm:pt modelId="{613C2D1F-F0F2-5549-8C8D-809D49124E85}" type="parTrans" cxnId="{2A443411-8402-F144-B9E8-888DAFB4E1AF}">
      <dgm:prSet/>
      <dgm:spPr/>
      <dgm:t>
        <a:bodyPr/>
        <a:lstStyle/>
        <a:p>
          <a:endParaRPr lang="en-US"/>
        </a:p>
      </dgm:t>
    </dgm:pt>
    <dgm:pt modelId="{FDA3C09A-5EB1-E14C-B787-EC2430EF9F91}" type="sibTrans" cxnId="{2A443411-8402-F144-B9E8-888DAFB4E1AF}">
      <dgm:prSet/>
      <dgm:spPr/>
      <dgm:t>
        <a:bodyPr/>
        <a:lstStyle/>
        <a:p>
          <a:endParaRPr lang="en-US"/>
        </a:p>
      </dgm:t>
    </dgm:pt>
    <dgm:pt modelId="{895065DF-2B74-824C-88A3-C428815CB9CC}">
      <dgm:prSet/>
      <dgm:spPr/>
      <dgm:t>
        <a:bodyPr/>
        <a:lstStyle/>
        <a:p>
          <a:r>
            <a:rPr lang="uk-UA" b="1" dirty="0"/>
            <a:t>формування команди проєкту, внутрішня комунікація</a:t>
          </a:r>
          <a:endParaRPr lang="en-US" b="1" dirty="0"/>
        </a:p>
      </dgm:t>
    </dgm:pt>
    <dgm:pt modelId="{A55A5C79-399B-CD4F-AF46-7DD06E5D761B}" type="parTrans" cxnId="{15F231CF-0130-7C4A-A0DB-DDC01B1B11AE}">
      <dgm:prSet/>
      <dgm:spPr/>
      <dgm:t>
        <a:bodyPr/>
        <a:lstStyle/>
        <a:p>
          <a:endParaRPr lang="en-US"/>
        </a:p>
      </dgm:t>
    </dgm:pt>
    <dgm:pt modelId="{0FCD2AFD-B038-3640-8AAE-EFA605BCDA50}" type="sibTrans" cxnId="{15F231CF-0130-7C4A-A0DB-DDC01B1B11AE}">
      <dgm:prSet/>
      <dgm:spPr/>
      <dgm:t>
        <a:bodyPr/>
        <a:lstStyle/>
        <a:p>
          <a:endParaRPr lang="en-US"/>
        </a:p>
      </dgm:t>
    </dgm:pt>
    <dgm:pt modelId="{C6279266-4DA4-6048-B896-161A2C614461}">
      <dgm:prSet/>
      <dgm:spPr/>
      <dgm:t>
        <a:bodyPr/>
        <a:lstStyle/>
        <a:p>
          <a:r>
            <a:rPr lang="uk-UA" b="1" dirty="0"/>
            <a:t>встановлення системи моніторингу</a:t>
          </a:r>
          <a:endParaRPr lang="en-US" b="1" dirty="0"/>
        </a:p>
      </dgm:t>
    </dgm:pt>
    <dgm:pt modelId="{5EE17916-4706-F940-B536-248514580757}" type="parTrans" cxnId="{5DB4C1C2-44B5-DB4D-8A46-DC1E3CC2FC5F}">
      <dgm:prSet/>
      <dgm:spPr/>
      <dgm:t>
        <a:bodyPr/>
        <a:lstStyle/>
        <a:p>
          <a:endParaRPr lang="en-US"/>
        </a:p>
      </dgm:t>
    </dgm:pt>
    <dgm:pt modelId="{E122DD88-68C1-3E43-AEFD-74B735A4903C}" type="sibTrans" cxnId="{5DB4C1C2-44B5-DB4D-8A46-DC1E3CC2FC5F}">
      <dgm:prSet/>
      <dgm:spPr/>
      <dgm:t>
        <a:bodyPr/>
        <a:lstStyle/>
        <a:p>
          <a:endParaRPr lang="en-US"/>
        </a:p>
      </dgm:t>
    </dgm:pt>
    <dgm:pt modelId="{B4ECB6D8-70DC-7A4A-9B10-6D79FDCA8D60}">
      <dgm:prSet/>
      <dgm:spPr/>
      <dgm:t>
        <a:bodyPr/>
        <a:lstStyle/>
        <a:p>
          <a:r>
            <a:rPr lang="uk-UA" b="1" dirty="0"/>
            <a:t>зовнішня комунікація в проєкті</a:t>
          </a:r>
          <a:endParaRPr lang="en-US" b="1" dirty="0"/>
        </a:p>
      </dgm:t>
    </dgm:pt>
    <dgm:pt modelId="{29C5B2BD-CA34-E543-89CC-5E497CD7CB0A}" type="parTrans" cxnId="{672AD8EF-9D44-E646-9825-F9058D6DC440}">
      <dgm:prSet/>
      <dgm:spPr/>
      <dgm:t>
        <a:bodyPr/>
        <a:lstStyle/>
        <a:p>
          <a:endParaRPr lang="en-US"/>
        </a:p>
      </dgm:t>
    </dgm:pt>
    <dgm:pt modelId="{4E56FB2F-990F-3947-BB04-247FC0A70B41}" type="sibTrans" cxnId="{672AD8EF-9D44-E646-9825-F9058D6DC440}">
      <dgm:prSet/>
      <dgm:spPr/>
      <dgm:t>
        <a:bodyPr/>
        <a:lstStyle/>
        <a:p>
          <a:endParaRPr lang="en-US"/>
        </a:p>
      </dgm:t>
    </dgm:pt>
    <dgm:pt modelId="{4072AD7F-8C89-404E-9440-9E2CC5075ED6}">
      <dgm:prSet/>
      <dgm:spPr/>
      <dgm:t>
        <a:bodyPr/>
        <a:lstStyle/>
        <a:p>
          <a:r>
            <a:rPr lang="uk-UA" b="1" dirty="0"/>
            <a:t>звіт</a:t>
          </a:r>
          <a:endParaRPr lang="en-US" b="1" dirty="0"/>
        </a:p>
      </dgm:t>
    </dgm:pt>
    <dgm:pt modelId="{CFBF224A-1B94-634E-9F9D-134B615918CE}" type="parTrans" cxnId="{EBA2BBDE-7C78-AB49-963C-E3001748B52C}">
      <dgm:prSet/>
      <dgm:spPr/>
      <dgm:t>
        <a:bodyPr/>
        <a:lstStyle/>
        <a:p>
          <a:endParaRPr lang="en-US"/>
        </a:p>
      </dgm:t>
    </dgm:pt>
    <dgm:pt modelId="{C7562738-2273-6540-8987-87429096DA1D}" type="sibTrans" cxnId="{EBA2BBDE-7C78-AB49-963C-E3001748B52C}">
      <dgm:prSet/>
      <dgm:spPr/>
      <dgm:t>
        <a:bodyPr/>
        <a:lstStyle/>
        <a:p>
          <a:endParaRPr lang="en-US"/>
        </a:p>
      </dgm:t>
    </dgm:pt>
    <dgm:pt modelId="{7F037C3E-6516-1445-AB8B-CC261E863C63}">
      <dgm:prSet/>
      <dgm:spPr/>
      <dgm:t>
        <a:bodyPr/>
        <a:lstStyle/>
        <a:p>
          <a:r>
            <a:rPr lang="uk-UA" b="1" dirty="0"/>
            <a:t>реалізація дій проєкту</a:t>
          </a:r>
          <a:endParaRPr lang="en-US" b="1" dirty="0"/>
        </a:p>
      </dgm:t>
    </dgm:pt>
    <dgm:pt modelId="{D0602818-5681-0141-9F7F-FD258420569D}" type="parTrans" cxnId="{014B6A8D-E4BE-8842-80B6-D3D500016FFB}">
      <dgm:prSet/>
      <dgm:spPr/>
      <dgm:t>
        <a:bodyPr/>
        <a:lstStyle/>
        <a:p>
          <a:endParaRPr lang="en-US"/>
        </a:p>
      </dgm:t>
    </dgm:pt>
    <dgm:pt modelId="{CC7A8E26-A402-124F-B592-3235C87B64C3}" type="sibTrans" cxnId="{014B6A8D-E4BE-8842-80B6-D3D500016FFB}">
      <dgm:prSet/>
      <dgm:spPr/>
      <dgm:t>
        <a:bodyPr/>
        <a:lstStyle/>
        <a:p>
          <a:endParaRPr lang="en-US"/>
        </a:p>
      </dgm:t>
    </dgm:pt>
    <dgm:pt modelId="{E6338F7D-0254-EC45-97BE-8AC10F9998E7}">
      <dgm:prSet phldrT="[Text]"/>
      <dgm:spPr>
        <a:solidFill>
          <a:srgbClr val="E9A3A3"/>
        </a:solidFill>
      </dgm:spPr>
      <dgm:t>
        <a:bodyPr/>
        <a:lstStyle/>
        <a:p>
          <a:r>
            <a:rPr lang="uk-UA" b="1" dirty="0">
              <a:solidFill>
                <a:schemeClr val="accent3">
                  <a:lumMod val="25000"/>
                </a:schemeClr>
              </a:solidFill>
            </a:rPr>
            <a:t>аналіз  ситуації</a:t>
          </a:r>
          <a:endParaRPr lang="en-US" b="1" dirty="0">
            <a:solidFill>
              <a:schemeClr val="accent3">
                <a:lumMod val="25000"/>
              </a:schemeClr>
            </a:solidFill>
          </a:endParaRPr>
        </a:p>
      </dgm:t>
    </dgm:pt>
    <dgm:pt modelId="{51CC0435-762F-6F46-9940-F1D1DB8DC1BF}" type="sibTrans" cxnId="{2A4EE60E-89DB-D746-8174-17672ACEB1EC}">
      <dgm:prSet/>
      <dgm:spPr/>
      <dgm:t>
        <a:bodyPr/>
        <a:lstStyle/>
        <a:p>
          <a:endParaRPr lang="en-US">
            <a:solidFill>
              <a:schemeClr val="accent3">
                <a:lumMod val="25000"/>
              </a:schemeClr>
            </a:solidFill>
          </a:endParaRPr>
        </a:p>
      </dgm:t>
    </dgm:pt>
    <dgm:pt modelId="{DC9885C7-CA65-2142-B9D1-F70709D8F9FF}" type="parTrans" cxnId="{2A4EE60E-89DB-D746-8174-17672ACEB1EC}">
      <dgm:prSet/>
      <dgm:spPr/>
      <dgm:t>
        <a:bodyPr/>
        <a:lstStyle/>
        <a:p>
          <a:endParaRPr lang="en-US">
            <a:solidFill>
              <a:schemeClr val="accent3">
                <a:lumMod val="25000"/>
              </a:schemeClr>
            </a:solidFill>
          </a:endParaRPr>
        </a:p>
      </dgm:t>
    </dgm:pt>
    <dgm:pt modelId="{7B3D23BB-13D0-5540-AE9D-FA7F27522B01}" type="pres">
      <dgm:prSet presAssocID="{D57E5667-76C4-5B4F-BC02-40ED2BBDF3B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A70021D-9276-8E4D-A6D8-69FC91F6E8CD}" type="pres">
      <dgm:prSet presAssocID="{E6338F7D-0254-EC45-97BE-8AC10F9998E7}" presName="root" presStyleCnt="0"/>
      <dgm:spPr/>
    </dgm:pt>
    <dgm:pt modelId="{087E24F9-697B-634E-955B-87D281B0C68D}" type="pres">
      <dgm:prSet presAssocID="{E6338F7D-0254-EC45-97BE-8AC10F9998E7}" presName="rootComposite" presStyleCnt="0"/>
      <dgm:spPr/>
    </dgm:pt>
    <dgm:pt modelId="{6C409DCB-C20A-BA43-A8FD-56DCD7442EC9}" type="pres">
      <dgm:prSet presAssocID="{E6338F7D-0254-EC45-97BE-8AC10F9998E7}" presName="rootText" presStyleLbl="node1" presStyleIdx="0" presStyleCnt="6" custLinFactY="-100000" custLinFactNeighborX="-1250" custLinFactNeighborY="-132499"/>
      <dgm:spPr/>
    </dgm:pt>
    <dgm:pt modelId="{72AEC10B-1684-714C-B333-E0E695D3C434}" type="pres">
      <dgm:prSet presAssocID="{E6338F7D-0254-EC45-97BE-8AC10F9998E7}" presName="rootConnector" presStyleLbl="node1" presStyleIdx="0" presStyleCnt="6"/>
      <dgm:spPr/>
    </dgm:pt>
    <dgm:pt modelId="{3ECB7B70-8277-3143-857E-2DC57CD3C91F}" type="pres">
      <dgm:prSet presAssocID="{E6338F7D-0254-EC45-97BE-8AC10F9998E7}" presName="childShape" presStyleCnt="0"/>
      <dgm:spPr/>
    </dgm:pt>
    <dgm:pt modelId="{199DE173-82D6-194B-995A-EB52430C3F18}" type="pres">
      <dgm:prSet presAssocID="{0D598B5B-EE0C-9F43-B66A-1227EDF0F458}" presName="Name13" presStyleLbl="parChTrans1D2" presStyleIdx="0" presStyleCnt="19"/>
      <dgm:spPr/>
    </dgm:pt>
    <dgm:pt modelId="{29BE7458-F454-3C48-B8A2-CBB41314E8ED}" type="pres">
      <dgm:prSet presAssocID="{4D9DBF66-DA27-0941-914A-BECB12217650}" presName="childText" presStyleLbl="bgAcc1" presStyleIdx="0" presStyleCnt="19" custScaleX="147636" custScaleY="94487" custLinFactNeighborX="1641" custLinFactNeighborY="3479">
        <dgm:presLayoutVars>
          <dgm:bulletEnabled val="1"/>
        </dgm:presLayoutVars>
      </dgm:prSet>
      <dgm:spPr/>
    </dgm:pt>
    <dgm:pt modelId="{EE28B492-93E7-A641-9638-E4D2470A8500}" type="pres">
      <dgm:prSet presAssocID="{14C6EEE5-51C2-274E-BF79-508AE54FB0EF}" presName="Name13" presStyleLbl="parChTrans1D2" presStyleIdx="1" presStyleCnt="19"/>
      <dgm:spPr/>
    </dgm:pt>
    <dgm:pt modelId="{1EF36B3E-364B-B244-8EED-760645E1E51D}" type="pres">
      <dgm:prSet presAssocID="{1C7118EA-91A7-C34C-9ED2-C6551C215A3E}" presName="childText" presStyleLbl="bgAcc1" presStyleIdx="1" presStyleCnt="19" custScaleX="147636" custLinFactNeighborX="2125" custLinFactNeighborY="-975">
        <dgm:presLayoutVars>
          <dgm:bulletEnabled val="1"/>
        </dgm:presLayoutVars>
      </dgm:prSet>
      <dgm:spPr/>
    </dgm:pt>
    <dgm:pt modelId="{4D451954-A8E6-3746-873F-3910C6A1AF04}" type="pres">
      <dgm:prSet presAssocID="{0D4E6B9F-D9A4-F04E-935C-2B6483CAE1B5}" presName="Name13" presStyleLbl="parChTrans1D2" presStyleIdx="2" presStyleCnt="19"/>
      <dgm:spPr/>
    </dgm:pt>
    <dgm:pt modelId="{3F3E3DA0-8074-9547-93F7-B2A4C9A744E6}" type="pres">
      <dgm:prSet presAssocID="{C2926F40-2CEE-C842-A3DA-D6EC20A9BF26}" presName="childText" presStyleLbl="bgAcc1" presStyleIdx="2" presStyleCnt="19" custScaleX="147636" custLinFactNeighborX="0" custLinFactNeighborY="9">
        <dgm:presLayoutVars>
          <dgm:bulletEnabled val="1"/>
        </dgm:presLayoutVars>
      </dgm:prSet>
      <dgm:spPr/>
    </dgm:pt>
    <dgm:pt modelId="{16EACA11-C3C5-754A-B2BE-A3E029ADF4B1}" type="pres">
      <dgm:prSet presAssocID="{793A1BB2-18B9-074C-843D-16290B081EDC}" presName="root" presStyleCnt="0"/>
      <dgm:spPr/>
    </dgm:pt>
    <dgm:pt modelId="{5FFCFB4F-4E7C-9041-8E65-9B6411AFB3A3}" type="pres">
      <dgm:prSet presAssocID="{793A1BB2-18B9-074C-843D-16290B081EDC}" presName="rootComposite" presStyleCnt="0"/>
      <dgm:spPr/>
    </dgm:pt>
    <dgm:pt modelId="{927D2FA7-9F7F-D34D-A68F-A3D8FEAC2718}" type="pres">
      <dgm:prSet presAssocID="{793A1BB2-18B9-074C-843D-16290B081EDC}" presName="rootText" presStyleLbl="node1" presStyleIdx="1" presStyleCnt="6" custLinFactY="-100000" custLinFactNeighborX="-1250" custLinFactNeighborY="-132499"/>
      <dgm:spPr/>
    </dgm:pt>
    <dgm:pt modelId="{C193F9B1-103E-624F-9E8E-9AB68A2A78F3}" type="pres">
      <dgm:prSet presAssocID="{793A1BB2-18B9-074C-843D-16290B081EDC}" presName="rootConnector" presStyleLbl="node1" presStyleIdx="1" presStyleCnt="6"/>
      <dgm:spPr/>
    </dgm:pt>
    <dgm:pt modelId="{75A6A3A9-BA95-4D42-A369-64F593021E71}" type="pres">
      <dgm:prSet presAssocID="{793A1BB2-18B9-074C-843D-16290B081EDC}" presName="childShape" presStyleCnt="0"/>
      <dgm:spPr/>
    </dgm:pt>
    <dgm:pt modelId="{D1C54F04-3E48-D445-9ED7-0926F4AFA2E7}" type="pres">
      <dgm:prSet presAssocID="{BD5269E0-ECB1-5040-A35F-9CFE6EF1A7E0}" presName="Name13" presStyleLbl="parChTrans1D2" presStyleIdx="3" presStyleCnt="19"/>
      <dgm:spPr/>
    </dgm:pt>
    <dgm:pt modelId="{4F2FF829-B4EF-354C-BE0A-474F019F8028}" type="pres">
      <dgm:prSet presAssocID="{F7BA33F7-4CEB-5744-A415-C3B6C0285A6A}" presName="childText" presStyleLbl="bgAcc1" presStyleIdx="3" presStyleCnt="19" custScaleX="151119">
        <dgm:presLayoutVars>
          <dgm:bulletEnabled val="1"/>
        </dgm:presLayoutVars>
      </dgm:prSet>
      <dgm:spPr/>
    </dgm:pt>
    <dgm:pt modelId="{ADCCCADC-213E-0B48-9F6C-17A0974E88A4}" type="pres">
      <dgm:prSet presAssocID="{39C4AFAA-BE41-0F40-91A6-5CB4D5C05F3C}" presName="Name13" presStyleLbl="parChTrans1D2" presStyleIdx="4" presStyleCnt="19"/>
      <dgm:spPr/>
    </dgm:pt>
    <dgm:pt modelId="{00DA65C6-99CA-1F4A-963B-8512F88FD095}" type="pres">
      <dgm:prSet presAssocID="{EBD105A1-2821-5B4A-A6A4-3F82597B97F1}" presName="childText" presStyleLbl="bgAcc1" presStyleIdx="4" presStyleCnt="19" custScaleX="151119">
        <dgm:presLayoutVars>
          <dgm:bulletEnabled val="1"/>
        </dgm:presLayoutVars>
      </dgm:prSet>
      <dgm:spPr/>
    </dgm:pt>
    <dgm:pt modelId="{FA0DF8CD-1681-8543-B51B-FD7B3372D8D1}" type="pres">
      <dgm:prSet presAssocID="{34176336-42A7-BA4F-856F-A15B2D55D4EC}" presName="root" presStyleCnt="0"/>
      <dgm:spPr/>
    </dgm:pt>
    <dgm:pt modelId="{675F5AD0-D66F-DA48-841D-B12E6F429BBC}" type="pres">
      <dgm:prSet presAssocID="{34176336-42A7-BA4F-856F-A15B2D55D4EC}" presName="rootComposite" presStyleCnt="0"/>
      <dgm:spPr/>
    </dgm:pt>
    <dgm:pt modelId="{E2322A7F-3905-9D44-99DA-EE5B91994034}" type="pres">
      <dgm:prSet presAssocID="{34176336-42A7-BA4F-856F-A15B2D55D4EC}" presName="rootText" presStyleLbl="node1" presStyleIdx="2" presStyleCnt="6" custLinFactY="-100000" custLinFactNeighborX="-1250" custLinFactNeighborY="-132499"/>
      <dgm:spPr/>
    </dgm:pt>
    <dgm:pt modelId="{0CA01D91-8D3D-0940-923B-C4B599517438}" type="pres">
      <dgm:prSet presAssocID="{34176336-42A7-BA4F-856F-A15B2D55D4EC}" presName="rootConnector" presStyleLbl="node1" presStyleIdx="2" presStyleCnt="6"/>
      <dgm:spPr/>
    </dgm:pt>
    <dgm:pt modelId="{6260D50E-C61A-7F42-8DB3-FF51BD9BF756}" type="pres">
      <dgm:prSet presAssocID="{34176336-42A7-BA4F-856F-A15B2D55D4EC}" presName="childShape" presStyleCnt="0"/>
      <dgm:spPr/>
    </dgm:pt>
    <dgm:pt modelId="{67E2713A-80CF-E841-9579-A1CA67EE26A9}" type="pres">
      <dgm:prSet presAssocID="{FFD2FB38-F673-734E-B73D-766226F0ED89}" presName="Name13" presStyleLbl="parChTrans1D2" presStyleIdx="5" presStyleCnt="19"/>
      <dgm:spPr/>
    </dgm:pt>
    <dgm:pt modelId="{B2A8EDA5-5748-9D40-B3C4-6549D5D1ABF4}" type="pres">
      <dgm:prSet presAssocID="{D5B64EC9-9A40-FF46-8819-393B190025B3}" presName="childText" presStyleLbl="bgAcc1" presStyleIdx="5" presStyleCnt="19" custScaleX="155348">
        <dgm:presLayoutVars>
          <dgm:bulletEnabled val="1"/>
        </dgm:presLayoutVars>
      </dgm:prSet>
      <dgm:spPr/>
    </dgm:pt>
    <dgm:pt modelId="{1D7580C7-55E0-384E-BB42-4F9522557098}" type="pres">
      <dgm:prSet presAssocID="{A58960C4-3B37-5D46-9B44-9B791A1FF709}" presName="Name13" presStyleLbl="parChTrans1D2" presStyleIdx="6" presStyleCnt="19"/>
      <dgm:spPr/>
    </dgm:pt>
    <dgm:pt modelId="{6EC85269-448E-3A4C-BE31-1CCBD496544B}" type="pres">
      <dgm:prSet presAssocID="{CD3B316E-1C71-3046-9090-63620BF377E4}" presName="childText" presStyleLbl="bgAcc1" presStyleIdx="6" presStyleCnt="19" custScaleX="155348">
        <dgm:presLayoutVars>
          <dgm:bulletEnabled val="1"/>
        </dgm:presLayoutVars>
      </dgm:prSet>
      <dgm:spPr/>
    </dgm:pt>
    <dgm:pt modelId="{06963240-46A0-0147-BC23-6D04285F406C}" type="pres">
      <dgm:prSet presAssocID="{A0E657F7-D987-F94D-9646-373A31B6C8D1}" presName="Name13" presStyleLbl="parChTrans1D2" presStyleIdx="7" presStyleCnt="19"/>
      <dgm:spPr/>
    </dgm:pt>
    <dgm:pt modelId="{0FF0DE09-147C-5445-8094-D3A9D8BDD946}" type="pres">
      <dgm:prSet presAssocID="{0051A1C2-F607-E246-A45B-FFB19CB90F77}" presName="childText" presStyleLbl="bgAcc1" presStyleIdx="7" presStyleCnt="19" custScaleX="155348">
        <dgm:presLayoutVars>
          <dgm:bulletEnabled val="1"/>
        </dgm:presLayoutVars>
      </dgm:prSet>
      <dgm:spPr/>
    </dgm:pt>
    <dgm:pt modelId="{2249A738-245A-FE44-BB82-E35CC9C40F0F}" type="pres">
      <dgm:prSet presAssocID="{103D6718-466A-DE48-B19C-11CA36682333}" presName="Name13" presStyleLbl="parChTrans1D2" presStyleIdx="8" presStyleCnt="19"/>
      <dgm:spPr/>
    </dgm:pt>
    <dgm:pt modelId="{880FC242-B7F3-EE46-8230-A790FA1351A2}" type="pres">
      <dgm:prSet presAssocID="{F6D3ECC6-DAEA-8A4B-A10B-21BCC54FBC0B}" presName="childText" presStyleLbl="bgAcc1" presStyleIdx="8" presStyleCnt="19" custScaleX="155348">
        <dgm:presLayoutVars>
          <dgm:bulletEnabled val="1"/>
        </dgm:presLayoutVars>
      </dgm:prSet>
      <dgm:spPr/>
    </dgm:pt>
    <dgm:pt modelId="{C5A15348-18F4-F24C-B96C-55185FCF757E}" type="pres">
      <dgm:prSet presAssocID="{D82CAAC4-73D4-4F4D-9C89-34DE2E1CBF79}" presName="root" presStyleCnt="0"/>
      <dgm:spPr/>
    </dgm:pt>
    <dgm:pt modelId="{62687E27-5B6F-F84F-9418-53717B1E6B40}" type="pres">
      <dgm:prSet presAssocID="{D82CAAC4-73D4-4F4D-9C89-34DE2E1CBF79}" presName="rootComposite" presStyleCnt="0"/>
      <dgm:spPr/>
    </dgm:pt>
    <dgm:pt modelId="{71192B3C-26DD-4F46-82B3-F4E8BE61A7E6}" type="pres">
      <dgm:prSet presAssocID="{D82CAAC4-73D4-4F4D-9C89-34DE2E1CBF79}" presName="rootText" presStyleLbl="node1" presStyleIdx="3" presStyleCnt="6" custLinFactY="-100000" custLinFactNeighborX="-1250" custLinFactNeighborY="-132499"/>
      <dgm:spPr/>
    </dgm:pt>
    <dgm:pt modelId="{3929A85B-0298-9340-AF84-75AA1625D298}" type="pres">
      <dgm:prSet presAssocID="{D82CAAC4-73D4-4F4D-9C89-34DE2E1CBF79}" presName="rootConnector" presStyleLbl="node1" presStyleIdx="3" presStyleCnt="6"/>
      <dgm:spPr/>
    </dgm:pt>
    <dgm:pt modelId="{AF2634BE-8F5F-2D43-9BCE-25D6ABE5444D}" type="pres">
      <dgm:prSet presAssocID="{D82CAAC4-73D4-4F4D-9C89-34DE2E1CBF79}" presName="childShape" presStyleCnt="0"/>
      <dgm:spPr/>
    </dgm:pt>
    <dgm:pt modelId="{E0D9E0F7-2DEF-0649-B04A-F782F6F2CA15}" type="pres">
      <dgm:prSet presAssocID="{2C0A89C9-4EFC-ED4A-BECB-55688FC542DF}" presName="Name13" presStyleLbl="parChTrans1D2" presStyleIdx="9" presStyleCnt="19"/>
      <dgm:spPr/>
    </dgm:pt>
    <dgm:pt modelId="{3A5415BE-97E9-9447-98D7-D092A1FC9FFC}" type="pres">
      <dgm:prSet presAssocID="{2E6B21EC-9AD4-1843-9800-8BC1E32DA72C}" presName="childText" presStyleLbl="bgAcc1" presStyleIdx="9" presStyleCnt="19" custScaleX="160437">
        <dgm:presLayoutVars>
          <dgm:bulletEnabled val="1"/>
        </dgm:presLayoutVars>
      </dgm:prSet>
      <dgm:spPr/>
    </dgm:pt>
    <dgm:pt modelId="{226D7709-C52B-634F-B0D9-4BB5032F42DA}" type="pres">
      <dgm:prSet presAssocID="{E1D2E540-CD96-CE44-BA98-B05275798A59}" presName="Name13" presStyleLbl="parChTrans1D2" presStyleIdx="10" presStyleCnt="19"/>
      <dgm:spPr/>
    </dgm:pt>
    <dgm:pt modelId="{B4A66D03-69F1-8E44-8FC6-B51CDAADB139}" type="pres">
      <dgm:prSet presAssocID="{3C8937E7-3D26-A64E-B05B-D6313EE5C0E2}" presName="childText" presStyleLbl="bgAcc1" presStyleIdx="10" presStyleCnt="19" custScaleX="160437" custScaleY="143468">
        <dgm:presLayoutVars>
          <dgm:bulletEnabled val="1"/>
        </dgm:presLayoutVars>
      </dgm:prSet>
      <dgm:spPr/>
    </dgm:pt>
    <dgm:pt modelId="{7BF81EB4-4A9A-4749-8AE0-F11B015B83B0}" type="pres">
      <dgm:prSet presAssocID="{C6781D28-F3F3-7241-A803-C398D29E2F2B}" presName="Name13" presStyleLbl="parChTrans1D2" presStyleIdx="11" presStyleCnt="19"/>
      <dgm:spPr/>
    </dgm:pt>
    <dgm:pt modelId="{C9B43028-6CE0-D445-A38A-A29B598A202A}" type="pres">
      <dgm:prSet presAssocID="{A55A6403-D599-A044-8C6F-C037873A6C01}" presName="childText" presStyleLbl="bgAcc1" presStyleIdx="11" presStyleCnt="19" custScaleX="160437">
        <dgm:presLayoutVars>
          <dgm:bulletEnabled val="1"/>
        </dgm:presLayoutVars>
      </dgm:prSet>
      <dgm:spPr/>
    </dgm:pt>
    <dgm:pt modelId="{160CA0C1-51B9-734F-8E40-EEB65657F0AA}" type="pres">
      <dgm:prSet presAssocID="{A0CF6307-C059-864E-834D-436BE066EF7B}" presName="Name13" presStyleLbl="parChTrans1D2" presStyleIdx="12" presStyleCnt="19"/>
      <dgm:spPr/>
    </dgm:pt>
    <dgm:pt modelId="{87F88D2A-3057-8041-9799-6936E6564433}" type="pres">
      <dgm:prSet presAssocID="{F3B648EB-B4DE-634D-9B1D-DF23CA4CF401}" presName="childText" presStyleLbl="bgAcc1" presStyleIdx="12" presStyleCnt="19" custScaleX="160437">
        <dgm:presLayoutVars>
          <dgm:bulletEnabled val="1"/>
        </dgm:presLayoutVars>
      </dgm:prSet>
      <dgm:spPr/>
    </dgm:pt>
    <dgm:pt modelId="{845AA450-6B9B-F54E-8A04-E42EAF8E6C98}" type="pres">
      <dgm:prSet presAssocID="{08489F40-BA1F-8144-B9E2-EAA2E554904A}" presName="root" presStyleCnt="0"/>
      <dgm:spPr/>
    </dgm:pt>
    <dgm:pt modelId="{FAC06744-CA6E-B54F-9001-4F02B0160E31}" type="pres">
      <dgm:prSet presAssocID="{08489F40-BA1F-8144-B9E2-EAA2E554904A}" presName="rootComposite" presStyleCnt="0"/>
      <dgm:spPr/>
    </dgm:pt>
    <dgm:pt modelId="{627CF21A-C1B9-E542-A99C-38A1B25A03BC}" type="pres">
      <dgm:prSet presAssocID="{08489F40-BA1F-8144-B9E2-EAA2E554904A}" presName="rootText" presStyleLbl="node1" presStyleIdx="4" presStyleCnt="6" custLinFactY="-100000" custLinFactNeighborX="-1250" custLinFactNeighborY="-132499"/>
      <dgm:spPr/>
    </dgm:pt>
    <dgm:pt modelId="{67DE5837-BF1D-9342-9B82-830FA00AB4BB}" type="pres">
      <dgm:prSet presAssocID="{08489F40-BA1F-8144-B9E2-EAA2E554904A}" presName="rootConnector" presStyleLbl="node1" presStyleIdx="4" presStyleCnt="6"/>
      <dgm:spPr/>
    </dgm:pt>
    <dgm:pt modelId="{7A69B23E-A342-3548-BF36-81AAE301CDA7}" type="pres">
      <dgm:prSet presAssocID="{08489F40-BA1F-8144-B9E2-EAA2E554904A}" presName="childShape" presStyleCnt="0"/>
      <dgm:spPr/>
    </dgm:pt>
    <dgm:pt modelId="{D4807325-2B71-3F42-8CE0-D3846C81618F}" type="pres">
      <dgm:prSet presAssocID="{613C2D1F-F0F2-5549-8C8D-809D49124E85}" presName="Name13" presStyleLbl="parChTrans1D2" presStyleIdx="13" presStyleCnt="19"/>
      <dgm:spPr/>
    </dgm:pt>
    <dgm:pt modelId="{99BF4336-DBDE-0547-B8FA-25FA776E7039}" type="pres">
      <dgm:prSet presAssocID="{A7F27A5F-E565-E049-999F-5D766F14015D}" presName="childText" presStyleLbl="bgAcc1" presStyleIdx="13" presStyleCnt="19" custScaleX="166035" custLinFactNeighborY="17724">
        <dgm:presLayoutVars>
          <dgm:bulletEnabled val="1"/>
        </dgm:presLayoutVars>
      </dgm:prSet>
      <dgm:spPr/>
    </dgm:pt>
    <dgm:pt modelId="{F592CB63-5228-9E4C-97C4-15AB27AAAEB1}" type="pres">
      <dgm:prSet presAssocID="{A55A5C79-399B-CD4F-AF46-7DD06E5D761B}" presName="Name13" presStyleLbl="parChTrans1D2" presStyleIdx="14" presStyleCnt="19"/>
      <dgm:spPr/>
    </dgm:pt>
    <dgm:pt modelId="{267B5916-0D55-C04A-BE70-ED72A3773E10}" type="pres">
      <dgm:prSet presAssocID="{895065DF-2B74-824C-88A3-C428815CB9CC}" presName="childText" presStyleLbl="bgAcc1" presStyleIdx="14" presStyleCnt="19" custScaleX="166035" custScaleY="144419" custLinFactNeighborY="15143">
        <dgm:presLayoutVars>
          <dgm:bulletEnabled val="1"/>
        </dgm:presLayoutVars>
      </dgm:prSet>
      <dgm:spPr/>
    </dgm:pt>
    <dgm:pt modelId="{513F9497-5652-F84C-8C64-581487C93865}" type="pres">
      <dgm:prSet presAssocID="{5EE17916-4706-F940-B536-248514580757}" presName="Name13" presStyleLbl="parChTrans1D2" presStyleIdx="15" presStyleCnt="19"/>
      <dgm:spPr/>
    </dgm:pt>
    <dgm:pt modelId="{367D16C2-86B8-1742-AE98-04035D486F54}" type="pres">
      <dgm:prSet presAssocID="{C6279266-4DA4-6048-B896-161A2C614461}" presName="childText" presStyleLbl="bgAcc1" presStyleIdx="15" presStyleCnt="19" custScaleX="166035" custLinFactNeighborX="2974" custLinFactNeighborY="10674">
        <dgm:presLayoutVars>
          <dgm:bulletEnabled val="1"/>
        </dgm:presLayoutVars>
      </dgm:prSet>
      <dgm:spPr/>
    </dgm:pt>
    <dgm:pt modelId="{CB232C5D-242D-0848-BC2A-79D5D2B25F13}" type="pres">
      <dgm:prSet presAssocID="{D0602818-5681-0141-9F7F-FD258420569D}" presName="Name13" presStyleLbl="parChTrans1D2" presStyleIdx="16" presStyleCnt="19"/>
      <dgm:spPr/>
    </dgm:pt>
    <dgm:pt modelId="{C08E795E-23FD-CD4C-8924-B11FEFDD8256}" type="pres">
      <dgm:prSet presAssocID="{7F037C3E-6516-1445-AB8B-CC261E863C63}" presName="childText" presStyleLbl="bgAcc1" presStyleIdx="16" presStyleCnt="19" custScaleX="161550" custLinFactNeighborX="4082" custLinFactNeighborY="5505">
        <dgm:presLayoutVars>
          <dgm:bulletEnabled val="1"/>
        </dgm:presLayoutVars>
      </dgm:prSet>
      <dgm:spPr/>
    </dgm:pt>
    <dgm:pt modelId="{E046EFA8-9BF7-2546-9F2A-FF8F5CB139CD}" type="pres">
      <dgm:prSet presAssocID="{29C5B2BD-CA34-E543-89CC-5E497CD7CB0A}" presName="Name13" presStyleLbl="parChTrans1D2" presStyleIdx="17" presStyleCnt="19"/>
      <dgm:spPr/>
    </dgm:pt>
    <dgm:pt modelId="{ECBF3F4A-E9C2-6B44-9534-45C8F0D2B8DA}" type="pres">
      <dgm:prSet presAssocID="{B4ECB6D8-70DC-7A4A-9B10-6D79FDCA8D60}" presName="childText" presStyleLbl="bgAcc1" presStyleIdx="17" presStyleCnt="19" custScaleX="166035" custLinFactNeighborX="1253" custLinFactNeighborY="-65">
        <dgm:presLayoutVars>
          <dgm:bulletEnabled val="1"/>
        </dgm:presLayoutVars>
      </dgm:prSet>
      <dgm:spPr/>
    </dgm:pt>
    <dgm:pt modelId="{0EA5B8B6-E610-E447-8E10-502D9DE4789E}" type="pres">
      <dgm:prSet presAssocID="{C9767ABC-A520-CC44-8C5D-CD8560783067}" presName="root" presStyleCnt="0"/>
      <dgm:spPr/>
    </dgm:pt>
    <dgm:pt modelId="{EF403EC4-0E99-4B45-9521-9CC8CCFABF7A}" type="pres">
      <dgm:prSet presAssocID="{C9767ABC-A520-CC44-8C5D-CD8560783067}" presName="rootComposite" presStyleCnt="0"/>
      <dgm:spPr/>
    </dgm:pt>
    <dgm:pt modelId="{70A8A6B6-3E02-3A47-BC64-7AE1940AA1CD}" type="pres">
      <dgm:prSet presAssocID="{C9767ABC-A520-CC44-8C5D-CD8560783067}" presName="rootText" presStyleLbl="node1" presStyleIdx="5" presStyleCnt="6" custLinFactY="-100000" custLinFactNeighborX="-1250" custLinFactNeighborY="-132499"/>
      <dgm:spPr/>
    </dgm:pt>
    <dgm:pt modelId="{60623D99-0516-544E-BCCE-EAC3D22A9430}" type="pres">
      <dgm:prSet presAssocID="{C9767ABC-A520-CC44-8C5D-CD8560783067}" presName="rootConnector" presStyleLbl="node1" presStyleIdx="5" presStyleCnt="6"/>
      <dgm:spPr/>
    </dgm:pt>
    <dgm:pt modelId="{61EEE35C-0029-374F-ACD2-F18A78BDCD11}" type="pres">
      <dgm:prSet presAssocID="{C9767ABC-A520-CC44-8C5D-CD8560783067}" presName="childShape" presStyleCnt="0"/>
      <dgm:spPr/>
    </dgm:pt>
    <dgm:pt modelId="{DCF19B5D-BC5C-774B-B2F5-015631D1C806}" type="pres">
      <dgm:prSet presAssocID="{CFBF224A-1B94-634E-9F9D-134B615918CE}" presName="Name13" presStyleLbl="parChTrans1D2" presStyleIdx="18" presStyleCnt="19"/>
      <dgm:spPr/>
    </dgm:pt>
    <dgm:pt modelId="{A0222138-0D1D-964E-B4C8-32E5B8F9A917}" type="pres">
      <dgm:prSet presAssocID="{4072AD7F-8C89-404E-9440-9E2CC5075ED6}" presName="childText" presStyleLbl="bgAcc1" presStyleIdx="18" presStyleCnt="19" custScaleX="89031" custLinFactY="200000" custLinFactNeighborX="-14626" custLinFactNeighborY="285596">
        <dgm:presLayoutVars>
          <dgm:bulletEnabled val="1"/>
        </dgm:presLayoutVars>
      </dgm:prSet>
      <dgm:spPr/>
    </dgm:pt>
  </dgm:ptLst>
  <dgm:cxnLst>
    <dgm:cxn modelId="{6E3A3600-9E9A-4522-A3E1-FDCAB99220A5}" type="presOf" srcId="{A0CF6307-C059-864E-834D-436BE066EF7B}" destId="{160CA0C1-51B9-734F-8E40-EEB65657F0AA}" srcOrd="0" destOrd="0" presId="urn:microsoft.com/office/officeart/2005/8/layout/hierarchy3"/>
    <dgm:cxn modelId="{70AEA700-77A7-4923-BBDE-3A5B2C5CADDA}" type="presOf" srcId="{F7BA33F7-4CEB-5744-A415-C3B6C0285A6A}" destId="{4F2FF829-B4EF-354C-BE0A-474F019F8028}" srcOrd="0" destOrd="0" presId="urn:microsoft.com/office/officeart/2005/8/layout/hierarchy3"/>
    <dgm:cxn modelId="{0AAFE303-7E51-477D-BB22-7380E360194F}" type="presOf" srcId="{2C0A89C9-4EFC-ED4A-BECB-55688FC542DF}" destId="{E0D9E0F7-2DEF-0649-B04A-F782F6F2CA15}" srcOrd="0" destOrd="0" presId="urn:microsoft.com/office/officeart/2005/8/layout/hierarchy3"/>
    <dgm:cxn modelId="{41A0CC08-77D4-4275-8F24-72BF681A44CA}" type="presOf" srcId="{E1D2E540-CD96-CE44-BA98-B05275798A59}" destId="{226D7709-C52B-634F-B0D9-4BB5032F42DA}" srcOrd="0" destOrd="0" presId="urn:microsoft.com/office/officeart/2005/8/layout/hierarchy3"/>
    <dgm:cxn modelId="{629FE40D-028D-4986-B236-BE5287F062F8}" type="presOf" srcId="{C2926F40-2CEE-C842-A3DA-D6EC20A9BF26}" destId="{3F3E3DA0-8074-9547-93F7-B2A4C9A744E6}" srcOrd="0" destOrd="0" presId="urn:microsoft.com/office/officeart/2005/8/layout/hierarchy3"/>
    <dgm:cxn modelId="{E57F6E0E-C2BF-B340-B575-ED4DEF36EAAD}" srcId="{34176336-42A7-BA4F-856F-A15B2D55D4EC}" destId="{F6D3ECC6-DAEA-8A4B-A10B-21BCC54FBC0B}" srcOrd="3" destOrd="0" parTransId="{103D6718-466A-DE48-B19C-11CA36682333}" sibTransId="{87CB2129-00EC-E547-80A3-AA14290D6042}"/>
    <dgm:cxn modelId="{2A4EE60E-89DB-D746-8174-17672ACEB1EC}" srcId="{D57E5667-76C4-5B4F-BC02-40ED2BBDF3B0}" destId="{E6338F7D-0254-EC45-97BE-8AC10F9998E7}" srcOrd="0" destOrd="0" parTransId="{DC9885C7-CA65-2142-B9D1-F70709D8F9FF}" sibTransId="{51CC0435-762F-6F46-9940-F1D1DB8DC1BF}"/>
    <dgm:cxn modelId="{2A443411-8402-F144-B9E8-888DAFB4E1AF}" srcId="{08489F40-BA1F-8144-B9E2-EAA2E554904A}" destId="{A7F27A5F-E565-E049-999F-5D766F14015D}" srcOrd="0" destOrd="0" parTransId="{613C2D1F-F0F2-5549-8C8D-809D49124E85}" sibTransId="{FDA3C09A-5EB1-E14C-B787-EC2430EF9F91}"/>
    <dgm:cxn modelId="{44455111-9985-344C-A38A-D8340EFDABEC}" srcId="{D57E5667-76C4-5B4F-BC02-40ED2BBDF3B0}" destId="{C9767ABC-A520-CC44-8C5D-CD8560783067}" srcOrd="5" destOrd="0" parTransId="{AE8070D8-02CD-8B48-B309-0D913394DC29}" sibTransId="{3274C40E-DADA-094F-818E-4E644ACDBA36}"/>
    <dgm:cxn modelId="{5E25F317-B286-4F95-AE0F-850602506CBF}" type="presOf" srcId="{F3B648EB-B4DE-634D-9B1D-DF23CA4CF401}" destId="{87F88D2A-3057-8041-9799-6936E6564433}" srcOrd="0" destOrd="0" presId="urn:microsoft.com/office/officeart/2005/8/layout/hierarchy3"/>
    <dgm:cxn modelId="{8B7F0C1A-2E11-485C-AD13-4F92768A007C}" type="presOf" srcId="{FFD2FB38-F673-734E-B73D-766226F0ED89}" destId="{67E2713A-80CF-E841-9579-A1CA67EE26A9}" srcOrd="0" destOrd="0" presId="urn:microsoft.com/office/officeart/2005/8/layout/hierarchy3"/>
    <dgm:cxn modelId="{5855281A-2463-4EAC-A76D-78596C7C7AFC}" type="presOf" srcId="{613C2D1F-F0F2-5549-8C8D-809D49124E85}" destId="{D4807325-2B71-3F42-8CE0-D3846C81618F}" srcOrd="0" destOrd="0" presId="urn:microsoft.com/office/officeart/2005/8/layout/hierarchy3"/>
    <dgm:cxn modelId="{5FB8611C-CB0E-48DB-998F-833365E4C727}" type="presOf" srcId="{793A1BB2-18B9-074C-843D-16290B081EDC}" destId="{C193F9B1-103E-624F-9E8E-9AB68A2A78F3}" srcOrd="1" destOrd="0" presId="urn:microsoft.com/office/officeart/2005/8/layout/hierarchy3"/>
    <dgm:cxn modelId="{2B0B2720-6178-4FEC-B02D-F681BB7238B3}" type="presOf" srcId="{CFBF224A-1B94-634E-9F9D-134B615918CE}" destId="{DCF19B5D-BC5C-774B-B2F5-015631D1C806}" srcOrd="0" destOrd="0" presId="urn:microsoft.com/office/officeart/2005/8/layout/hierarchy3"/>
    <dgm:cxn modelId="{E1B49C26-84CC-4721-9C2A-44B80BCD8078}" type="presOf" srcId="{7F037C3E-6516-1445-AB8B-CC261E863C63}" destId="{C08E795E-23FD-CD4C-8924-B11FEFDD8256}" srcOrd="0" destOrd="0" presId="urn:microsoft.com/office/officeart/2005/8/layout/hierarchy3"/>
    <dgm:cxn modelId="{04C73729-7482-4FBF-B215-5525862B65F7}" type="presOf" srcId="{C6279266-4DA4-6048-B896-161A2C614461}" destId="{367D16C2-86B8-1742-AE98-04035D486F54}" srcOrd="0" destOrd="0" presId="urn:microsoft.com/office/officeart/2005/8/layout/hierarchy3"/>
    <dgm:cxn modelId="{734DA72D-6941-4536-835E-288666942D9B}" type="presOf" srcId="{4072AD7F-8C89-404E-9440-9E2CC5075ED6}" destId="{A0222138-0D1D-964E-B4C8-32E5B8F9A917}" srcOrd="0" destOrd="0" presId="urn:microsoft.com/office/officeart/2005/8/layout/hierarchy3"/>
    <dgm:cxn modelId="{4E14C62F-202B-4FC2-8494-54607A2F5E9E}" type="presOf" srcId="{E6338F7D-0254-EC45-97BE-8AC10F9998E7}" destId="{6C409DCB-C20A-BA43-A8FD-56DCD7442EC9}" srcOrd="0" destOrd="0" presId="urn:microsoft.com/office/officeart/2005/8/layout/hierarchy3"/>
    <dgm:cxn modelId="{8FBC0930-95B1-0B4A-A9A3-9804B65EEFBC}" srcId="{D57E5667-76C4-5B4F-BC02-40ED2BBDF3B0}" destId="{34176336-42A7-BA4F-856F-A15B2D55D4EC}" srcOrd="2" destOrd="0" parTransId="{2D690F99-8569-F844-A023-5635BE451E1B}" sibTransId="{BFDF6FE4-B794-3A44-8068-B46C9FB77279}"/>
    <dgm:cxn modelId="{2F89C536-711C-42E0-AF39-6676E336D646}" type="presOf" srcId="{0D598B5B-EE0C-9F43-B66A-1227EDF0F458}" destId="{199DE173-82D6-194B-995A-EB52430C3F18}" srcOrd="0" destOrd="0" presId="urn:microsoft.com/office/officeart/2005/8/layout/hierarchy3"/>
    <dgm:cxn modelId="{15CB0639-97AB-4453-A750-4687460D655B}" type="presOf" srcId="{0D4E6B9F-D9A4-F04E-935C-2B6483CAE1B5}" destId="{4D451954-A8E6-3746-873F-3910C6A1AF04}" srcOrd="0" destOrd="0" presId="urn:microsoft.com/office/officeart/2005/8/layout/hierarchy3"/>
    <dgm:cxn modelId="{45F5DE3B-FAAE-4C4E-BA43-681ED3A3B687}" type="presOf" srcId="{F6D3ECC6-DAEA-8A4B-A10B-21BCC54FBC0B}" destId="{880FC242-B7F3-EE46-8230-A790FA1351A2}" srcOrd="0" destOrd="0" presId="urn:microsoft.com/office/officeart/2005/8/layout/hierarchy3"/>
    <dgm:cxn modelId="{BC761F3D-4297-4E11-8CCB-D5D85CEB8538}" type="presOf" srcId="{D57E5667-76C4-5B4F-BC02-40ED2BBDF3B0}" destId="{7B3D23BB-13D0-5540-AE9D-FA7F27522B01}" srcOrd="0" destOrd="0" presId="urn:microsoft.com/office/officeart/2005/8/layout/hierarchy3"/>
    <dgm:cxn modelId="{1D8E9A3E-EF82-4072-A787-691365903890}" type="presOf" srcId="{A7F27A5F-E565-E049-999F-5D766F14015D}" destId="{99BF4336-DBDE-0547-B8FA-25FA776E7039}" srcOrd="0" destOrd="0" presId="urn:microsoft.com/office/officeart/2005/8/layout/hierarchy3"/>
    <dgm:cxn modelId="{5F537861-AA09-4223-A8AB-2DC66259EB23}" type="presOf" srcId="{A58960C4-3B37-5D46-9B44-9B791A1FF709}" destId="{1D7580C7-55E0-384E-BB42-4F9522557098}" srcOrd="0" destOrd="0" presId="urn:microsoft.com/office/officeart/2005/8/layout/hierarchy3"/>
    <dgm:cxn modelId="{05309668-C979-4579-9CB0-D9A5365DD3E5}" type="presOf" srcId="{34176336-42A7-BA4F-856F-A15B2D55D4EC}" destId="{E2322A7F-3905-9D44-99DA-EE5B91994034}" srcOrd="0" destOrd="0" presId="urn:microsoft.com/office/officeart/2005/8/layout/hierarchy3"/>
    <dgm:cxn modelId="{2628D049-C8D2-1D49-8F1B-CE4DD5299139}" srcId="{D57E5667-76C4-5B4F-BC02-40ED2BBDF3B0}" destId="{08489F40-BA1F-8144-B9E2-EAA2E554904A}" srcOrd="4" destOrd="0" parTransId="{7644FAEF-51EC-F64A-800C-E77526D4E059}" sibTransId="{950C9D47-613F-884A-B702-851295038F49}"/>
    <dgm:cxn modelId="{5F14034B-9252-4943-B795-6E14B9D5D5AA}" srcId="{E6338F7D-0254-EC45-97BE-8AC10F9998E7}" destId="{C2926F40-2CEE-C842-A3DA-D6EC20A9BF26}" srcOrd="2" destOrd="0" parTransId="{0D4E6B9F-D9A4-F04E-935C-2B6483CAE1B5}" sibTransId="{E5D98F58-6C25-3141-BD56-6BC147DB6702}"/>
    <dgm:cxn modelId="{DC44394C-7FFB-40D6-8513-75FDF3F066F3}" type="presOf" srcId="{D82CAAC4-73D4-4F4D-9C89-34DE2E1CBF79}" destId="{71192B3C-26DD-4F46-82B3-F4E8BE61A7E6}" srcOrd="0" destOrd="0" presId="urn:microsoft.com/office/officeart/2005/8/layout/hierarchy3"/>
    <dgm:cxn modelId="{B403CE6C-74A2-4131-9997-F4994887A927}" type="presOf" srcId="{895065DF-2B74-824C-88A3-C428815CB9CC}" destId="{267B5916-0D55-C04A-BE70-ED72A3773E10}" srcOrd="0" destOrd="0" presId="urn:microsoft.com/office/officeart/2005/8/layout/hierarchy3"/>
    <dgm:cxn modelId="{34716970-945A-6349-B644-BC29AD94871E}" srcId="{D57E5667-76C4-5B4F-BC02-40ED2BBDF3B0}" destId="{D82CAAC4-73D4-4F4D-9C89-34DE2E1CBF79}" srcOrd="3" destOrd="0" parTransId="{F0577B53-8089-8546-8286-FEBB8EFC9E4D}" sibTransId="{E9341851-25A1-E944-9065-FCAF2E99FC5D}"/>
    <dgm:cxn modelId="{3DA63D52-470F-40D6-875E-79A5D9D3051B}" type="presOf" srcId="{A0E657F7-D987-F94D-9646-373A31B6C8D1}" destId="{06963240-46A0-0147-BC23-6D04285F406C}" srcOrd="0" destOrd="0" presId="urn:microsoft.com/office/officeart/2005/8/layout/hierarchy3"/>
    <dgm:cxn modelId="{F12F0B53-2F40-CB47-9335-CB62BB5958A0}" srcId="{793A1BB2-18B9-074C-843D-16290B081EDC}" destId="{F7BA33F7-4CEB-5744-A415-C3B6C0285A6A}" srcOrd="0" destOrd="0" parTransId="{BD5269E0-ECB1-5040-A35F-9CFE6EF1A7E0}" sibTransId="{ABD38D6A-587F-D148-8C29-DEE688599452}"/>
    <dgm:cxn modelId="{7541A955-857E-4FB7-968A-72646D2A1AE6}" type="presOf" srcId="{CD3B316E-1C71-3046-9090-63620BF377E4}" destId="{6EC85269-448E-3A4C-BE31-1CCBD496544B}" srcOrd="0" destOrd="0" presId="urn:microsoft.com/office/officeart/2005/8/layout/hierarchy3"/>
    <dgm:cxn modelId="{E4AF9357-70B3-4F61-BCB0-F0E177F08F1E}" type="presOf" srcId="{08489F40-BA1F-8144-B9E2-EAA2E554904A}" destId="{627CF21A-C1B9-E542-A99C-38A1B25A03BC}" srcOrd="0" destOrd="0" presId="urn:microsoft.com/office/officeart/2005/8/layout/hierarchy3"/>
    <dgm:cxn modelId="{AE773F7B-7FE3-844F-8051-9722B694EB33}" srcId="{E6338F7D-0254-EC45-97BE-8AC10F9998E7}" destId="{1C7118EA-91A7-C34C-9ED2-C6551C215A3E}" srcOrd="1" destOrd="0" parTransId="{14C6EEE5-51C2-274E-BF79-508AE54FB0EF}" sibTransId="{D39B2CDC-6AE2-9D40-B8F5-F43186D8913F}"/>
    <dgm:cxn modelId="{9D17CD7B-2C21-2D42-A11B-C98B9A6260A9}" srcId="{D82CAAC4-73D4-4F4D-9C89-34DE2E1CBF79}" destId="{A55A6403-D599-A044-8C6F-C037873A6C01}" srcOrd="2" destOrd="0" parTransId="{C6781D28-F3F3-7241-A803-C398D29E2F2B}" sibTransId="{AAADD634-2DCB-B746-93EB-0F80D458FB2E}"/>
    <dgm:cxn modelId="{1B7CFC7C-CEBB-4802-84A9-FC5E72913131}" type="presOf" srcId="{14C6EEE5-51C2-274E-BF79-508AE54FB0EF}" destId="{EE28B492-93E7-A641-9638-E4D2470A8500}" srcOrd="0" destOrd="0" presId="urn:microsoft.com/office/officeart/2005/8/layout/hierarchy3"/>
    <dgm:cxn modelId="{D20F3581-14B0-43C8-83E2-F8F30797D925}" type="presOf" srcId="{A55A5C79-399B-CD4F-AF46-7DD06E5D761B}" destId="{F592CB63-5228-9E4C-97C4-15AB27AAAEB1}" srcOrd="0" destOrd="0" presId="urn:microsoft.com/office/officeart/2005/8/layout/hierarchy3"/>
    <dgm:cxn modelId="{014B6A8D-E4BE-8842-80B6-D3D500016FFB}" srcId="{08489F40-BA1F-8144-B9E2-EAA2E554904A}" destId="{7F037C3E-6516-1445-AB8B-CC261E863C63}" srcOrd="3" destOrd="0" parTransId="{D0602818-5681-0141-9F7F-FD258420569D}" sibTransId="{CC7A8E26-A402-124F-B592-3235C87B64C3}"/>
    <dgm:cxn modelId="{F9F07C8F-BD11-41D9-A852-89713DA24423}" type="presOf" srcId="{EBD105A1-2821-5B4A-A6A4-3F82597B97F1}" destId="{00DA65C6-99CA-1F4A-963B-8512F88FD095}" srcOrd="0" destOrd="0" presId="urn:microsoft.com/office/officeart/2005/8/layout/hierarchy3"/>
    <dgm:cxn modelId="{5B453C90-D0BC-0B48-A90A-9414EA5D6221}" srcId="{D82CAAC4-73D4-4F4D-9C89-34DE2E1CBF79}" destId="{3C8937E7-3D26-A64E-B05B-D6313EE5C0E2}" srcOrd="1" destOrd="0" parTransId="{E1D2E540-CD96-CE44-BA98-B05275798A59}" sibTransId="{68F544E5-CD5B-4E4A-AE23-230E2496A8BD}"/>
    <dgm:cxn modelId="{3012DF95-D9EF-4F5B-9A7F-5CC01E9FAC99}" type="presOf" srcId="{103D6718-466A-DE48-B19C-11CA36682333}" destId="{2249A738-245A-FE44-BB82-E35CC9C40F0F}" srcOrd="0" destOrd="0" presId="urn:microsoft.com/office/officeart/2005/8/layout/hierarchy3"/>
    <dgm:cxn modelId="{7E17339C-4556-4690-A66D-D38228099C1F}" type="presOf" srcId="{E6338F7D-0254-EC45-97BE-8AC10F9998E7}" destId="{72AEC10B-1684-714C-B333-E0E695D3C434}" srcOrd="1" destOrd="0" presId="urn:microsoft.com/office/officeart/2005/8/layout/hierarchy3"/>
    <dgm:cxn modelId="{EDA2669E-3E5C-D34D-9DC4-C2AA8F5A5DE6}" srcId="{E6338F7D-0254-EC45-97BE-8AC10F9998E7}" destId="{4D9DBF66-DA27-0941-914A-BECB12217650}" srcOrd="0" destOrd="0" parTransId="{0D598B5B-EE0C-9F43-B66A-1227EDF0F458}" sibTransId="{F11595FC-6BE6-5E49-8A7C-DC32E49FAB36}"/>
    <dgm:cxn modelId="{864DFEA0-9958-4A52-A961-54AD440C6982}" type="presOf" srcId="{1C7118EA-91A7-C34C-9ED2-C6551C215A3E}" destId="{1EF36B3E-364B-B244-8EED-760645E1E51D}" srcOrd="0" destOrd="0" presId="urn:microsoft.com/office/officeart/2005/8/layout/hierarchy3"/>
    <dgm:cxn modelId="{40903CA6-D0C4-4E7E-ACCA-49281ADE39A6}" type="presOf" srcId="{A55A6403-D599-A044-8C6F-C037873A6C01}" destId="{C9B43028-6CE0-D445-A38A-A29B598A202A}" srcOrd="0" destOrd="0" presId="urn:microsoft.com/office/officeart/2005/8/layout/hierarchy3"/>
    <dgm:cxn modelId="{ED8A69A7-D933-4DF1-BF44-8FE18F4906FE}" type="presOf" srcId="{0051A1C2-F607-E246-A45B-FFB19CB90F77}" destId="{0FF0DE09-147C-5445-8094-D3A9D8BDD946}" srcOrd="0" destOrd="0" presId="urn:microsoft.com/office/officeart/2005/8/layout/hierarchy3"/>
    <dgm:cxn modelId="{E0C172AB-AAA3-4138-BC07-E7096E025E3A}" type="presOf" srcId="{4D9DBF66-DA27-0941-914A-BECB12217650}" destId="{29BE7458-F454-3C48-B8A2-CBB41314E8ED}" srcOrd="0" destOrd="0" presId="urn:microsoft.com/office/officeart/2005/8/layout/hierarchy3"/>
    <dgm:cxn modelId="{E91262AC-9356-4153-9928-50DAE7B0CDD6}" type="presOf" srcId="{2E6B21EC-9AD4-1843-9800-8BC1E32DA72C}" destId="{3A5415BE-97E9-9447-98D7-D092A1FC9FFC}" srcOrd="0" destOrd="0" presId="urn:microsoft.com/office/officeart/2005/8/layout/hierarchy3"/>
    <dgm:cxn modelId="{4270E0AC-57F4-CD4E-869E-39CD2F856E75}" srcId="{793A1BB2-18B9-074C-843D-16290B081EDC}" destId="{EBD105A1-2821-5B4A-A6A4-3F82597B97F1}" srcOrd="1" destOrd="0" parTransId="{39C4AFAA-BE41-0F40-91A6-5CB4D5C05F3C}" sibTransId="{FC790694-5266-554C-84DC-75D6D69AA326}"/>
    <dgm:cxn modelId="{14D001AE-14CF-F341-83CD-AF1E1241F26B}" srcId="{34176336-42A7-BA4F-856F-A15B2D55D4EC}" destId="{CD3B316E-1C71-3046-9090-63620BF377E4}" srcOrd="1" destOrd="0" parTransId="{A58960C4-3B37-5D46-9B44-9B791A1FF709}" sibTransId="{BC9EE1EE-72A1-0D42-AB7E-86D18998F6BE}"/>
    <dgm:cxn modelId="{41F730B5-94C4-409F-943E-F862438B2E44}" type="presOf" srcId="{29C5B2BD-CA34-E543-89CC-5E497CD7CB0A}" destId="{E046EFA8-9BF7-2546-9F2A-FF8F5CB139CD}" srcOrd="0" destOrd="0" presId="urn:microsoft.com/office/officeart/2005/8/layout/hierarchy3"/>
    <dgm:cxn modelId="{84568DB6-A741-4A09-8428-2779741C1D92}" type="presOf" srcId="{C9767ABC-A520-CC44-8C5D-CD8560783067}" destId="{60623D99-0516-544E-BCCE-EAC3D22A9430}" srcOrd="1" destOrd="0" presId="urn:microsoft.com/office/officeart/2005/8/layout/hierarchy3"/>
    <dgm:cxn modelId="{94DC29BF-3F80-0146-BF85-1247CA6E531B}" srcId="{D82CAAC4-73D4-4F4D-9C89-34DE2E1CBF79}" destId="{F3B648EB-B4DE-634D-9B1D-DF23CA4CF401}" srcOrd="3" destOrd="0" parTransId="{A0CF6307-C059-864E-834D-436BE066EF7B}" sibTransId="{E22775D4-B56A-D84C-9059-A006C630E4DF}"/>
    <dgm:cxn modelId="{59F1D7BF-C12C-D844-9064-DDA2B57C429B}" srcId="{34176336-42A7-BA4F-856F-A15B2D55D4EC}" destId="{D5B64EC9-9A40-FF46-8819-393B190025B3}" srcOrd="0" destOrd="0" parTransId="{FFD2FB38-F673-734E-B73D-766226F0ED89}" sibTransId="{A7946E7A-A295-E441-9B25-F31233478F48}"/>
    <dgm:cxn modelId="{5DB4C1C2-44B5-DB4D-8A46-DC1E3CC2FC5F}" srcId="{08489F40-BA1F-8144-B9E2-EAA2E554904A}" destId="{C6279266-4DA4-6048-B896-161A2C614461}" srcOrd="2" destOrd="0" parTransId="{5EE17916-4706-F940-B536-248514580757}" sibTransId="{E122DD88-68C1-3E43-AEFD-74B735A4903C}"/>
    <dgm:cxn modelId="{6FEF10C5-18CB-4D03-804C-A5B8C7E7E4E9}" type="presOf" srcId="{34176336-42A7-BA4F-856F-A15B2D55D4EC}" destId="{0CA01D91-8D3D-0940-923B-C4B599517438}" srcOrd="1" destOrd="0" presId="urn:microsoft.com/office/officeart/2005/8/layout/hierarchy3"/>
    <dgm:cxn modelId="{9C8400C7-2FD0-4588-B1B3-E4B689D1EEF6}" type="presOf" srcId="{39C4AFAA-BE41-0F40-91A6-5CB4D5C05F3C}" destId="{ADCCCADC-213E-0B48-9F6C-17A0974E88A4}" srcOrd="0" destOrd="0" presId="urn:microsoft.com/office/officeart/2005/8/layout/hierarchy3"/>
    <dgm:cxn modelId="{7DE044CE-3B27-4909-B014-40B5A45023AB}" type="presOf" srcId="{D0602818-5681-0141-9F7F-FD258420569D}" destId="{CB232C5D-242D-0848-BC2A-79D5D2B25F13}" srcOrd="0" destOrd="0" presId="urn:microsoft.com/office/officeart/2005/8/layout/hierarchy3"/>
    <dgm:cxn modelId="{15F231CF-0130-7C4A-A0DB-DDC01B1B11AE}" srcId="{08489F40-BA1F-8144-B9E2-EAA2E554904A}" destId="{895065DF-2B74-824C-88A3-C428815CB9CC}" srcOrd="1" destOrd="0" parTransId="{A55A5C79-399B-CD4F-AF46-7DD06E5D761B}" sibTransId="{0FCD2AFD-B038-3640-8AAE-EFA605BCDA50}"/>
    <dgm:cxn modelId="{6D8858D0-5E1E-47B9-BFF6-3554B21EACCF}" type="presOf" srcId="{D5B64EC9-9A40-FF46-8819-393B190025B3}" destId="{B2A8EDA5-5748-9D40-B3C4-6549D5D1ABF4}" srcOrd="0" destOrd="0" presId="urn:microsoft.com/office/officeart/2005/8/layout/hierarchy3"/>
    <dgm:cxn modelId="{52F3B3D0-A136-364C-BE52-E86327EE6BCA}" srcId="{D57E5667-76C4-5B4F-BC02-40ED2BBDF3B0}" destId="{793A1BB2-18B9-074C-843D-16290B081EDC}" srcOrd="1" destOrd="0" parTransId="{7AB4D78B-E473-E64C-A682-981CAC391B83}" sibTransId="{76743583-6CEE-7C46-A7D6-11BB00BF920D}"/>
    <dgm:cxn modelId="{E3FB53D4-B4A2-4D9A-929F-277A068A2773}" type="presOf" srcId="{08489F40-BA1F-8144-B9E2-EAA2E554904A}" destId="{67DE5837-BF1D-9342-9B82-830FA00AB4BB}" srcOrd="1" destOrd="0" presId="urn:microsoft.com/office/officeart/2005/8/layout/hierarchy3"/>
    <dgm:cxn modelId="{EBA2BBDE-7C78-AB49-963C-E3001748B52C}" srcId="{C9767ABC-A520-CC44-8C5D-CD8560783067}" destId="{4072AD7F-8C89-404E-9440-9E2CC5075ED6}" srcOrd="0" destOrd="0" parTransId="{CFBF224A-1B94-634E-9F9D-134B615918CE}" sibTransId="{C7562738-2273-6540-8987-87429096DA1D}"/>
    <dgm:cxn modelId="{690425E2-A32C-4B8E-8F67-AD66AAEE2941}" type="presOf" srcId="{D82CAAC4-73D4-4F4D-9C89-34DE2E1CBF79}" destId="{3929A85B-0298-9340-AF84-75AA1625D298}" srcOrd="1" destOrd="0" presId="urn:microsoft.com/office/officeart/2005/8/layout/hierarchy3"/>
    <dgm:cxn modelId="{67BE56E4-E43C-6F4F-A69F-63D78F86D522}" srcId="{D82CAAC4-73D4-4F4D-9C89-34DE2E1CBF79}" destId="{2E6B21EC-9AD4-1843-9800-8BC1E32DA72C}" srcOrd="0" destOrd="0" parTransId="{2C0A89C9-4EFC-ED4A-BECB-55688FC542DF}" sibTransId="{C1101434-E4C0-474E-929A-E620E8BA8106}"/>
    <dgm:cxn modelId="{2ABBE8E4-67B4-405E-98AE-604DB5ACD3D5}" type="presOf" srcId="{3C8937E7-3D26-A64E-B05B-D6313EE5C0E2}" destId="{B4A66D03-69F1-8E44-8FC6-B51CDAADB139}" srcOrd="0" destOrd="0" presId="urn:microsoft.com/office/officeart/2005/8/layout/hierarchy3"/>
    <dgm:cxn modelId="{6F1B8DE8-C155-4E79-ABEF-25921124C98C}" type="presOf" srcId="{BD5269E0-ECB1-5040-A35F-9CFE6EF1A7E0}" destId="{D1C54F04-3E48-D445-9ED7-0926F4AFA2E7}" srcOrd="0" destOrd="0" presId="urn:microsoft.com/office/officeart/2005/8/layout/hierarchy3"/>
    <dgm:cxn modelId="{3FC7DBE8-49D9-4DDE-9FA8-8FFD7FD8E585}" type="presOf" srcId="{793A1BB2-18B9-074C-843D-16290B081EDC}" destId="{927D2FA7-9F7F-D34D-A68F-A3D8FEAC2718}" srcOrd="0" destOrd="0" presId="urn:microsoft.com/office/officeart/2005/8/layout/hierarchy3"/>
    <dgm:cxn modelId="{68CD63EB-E3A8-44A0-B83C-B274586CD4D7}" type="presOf" srcId="{C6781D28-F3F3-7241-A803-C398D29E2F2B}" destId="{7BF81EB4-4A9A-4749-8AE0-F11B015B83B0}" srcOrd="0" destOrd="0" presId="urn:microsoft.com/office/officeart/2005/8/layout/hierarchy3"/>
    <dgm:cxn modelId="{F28272ED-266C-4136-AC58-367A2AA4D9B7}" type="presOf" srcId="{5EE17916-4706-F940-B536-248514580757}" destId="{513F9497-5652-F84C-8C64-581487C93865}" srcOrd="0" destOrd="0" presId="urn:microsoft.com/office/officeart/2005/8/layout/hierarchy3"/>
    <dgm:cxn modelId="{903A41EE-8073-419A-A4C6-DDEA6C1031CA}" type="presOf" srcId="{B4ECB6D8-70DC-7A4A-9B10-6D79FDCA8D60}" destId="{ECBF3F4A-E9C2-6B44-9534-45C8F0D2B8DA}" srcOrd="0" destOrd="0" presId="urn:microsoft.com/office/officeart/2005/8/layout/hierarchy3"/>
    <dgm:cxn modelId="{672AD8EF-9D44-E646-9825-F9058D6DC440}" srcId="{08489F40-BA1F-8144-B9E2-EAA2E554904A}" destId="{B4ECB6D8-70DC-7A4A-9B10-6D79FDCA8D60}" srcOrd="4" destOrd="0" parTransId="{29C5B2BD-CA34-E543-89CC-5E497CD7CB0A}" sibTransId="{4E56FB2F-990F-3947-BB04-247FC0A70B41}"/>
    <dgm:cxn modelId="{2EB664F3-0417-4FF3-ACAA-E992049D569E}" type="presOf" srcId="{C9767ABC-A520-CC44-8C5D-CD8560783067}" destId="{70A8A6B6-3E02-3A47-BC64-7AE1940AA1CD}" srcOrd="0" destOrd="0" presId="urn:microsoft.com/office/officeart/2005/8/layout/hierarchy3"/>
    <dgm:cxn modelId="{2902C9FE-DFAD-8942-B0B9-DD85A00B5A85}" srcId="{34176336-42A7-BA4F-856F-A15B2D55D4EC}" destId="{0051A1C2-F607-E246-A45B-FFB19CB90F77}" srcOrd="2" destOrd="0" parTransId="{A0E657F7-D987-F94D-9646-373A31B6C8D1}" sibTransId="{5A09BBE0-B358-3B48-A1FA-09B24C24C125}"/>
    <dgm:cxn modelId="{C57EE106-05A4-457C-8BFC-763B812CDBFB}" type="presParOf" srcId="{7B3D23BB-13D0-5540-AE9D-FA7F27522B01}" destId="{EA70021D-9276-8E4D-A6D8-69FC91F6E8CD}" srcOrd="0" destOrd="0" presId="urn:microsoft.com/office/officeart/2005/8/layout/hierarchy3"/>
    <dgm:cxn modelId="{C65B968F-C0E2-4F21-BDA5-05B13B903A18}" type="presParOf" srcId="{EA70021D-9276-8E4D-A6D8-69FC91F6E8CD}" destId="{087E24F9-697B-634E-955B-87D281B0C68D}" srcOrd="0" destOrd="0" presId="urn:microsoft.com/office/officeart/2005/8/layout/hierarchy3"/>
    <dgm:cxn modelId="{52B63986-76E0-4D61-883F-653F8C3C8031}" type="presParOf" srcId="{087E24F9-697B-634E-955B-87D281B0C68D}" destId="{6C409DCB-C20A-BA43-A8FD-56DCD7442EC9}" srcOrd="0" destOrd="0" presId="urn:microsoft.com/office/officeart/2005/8/layout/hierarchy3"/>
    <dgm:cxn modelId="{333E7F66-D44F-4312-B079-0AE9A3769FEC}" type="presParOf" srcId="{087E24F9-697B-634E-955B-87D281B0C68D}" destId="{72AEC10B-1684-714C-B333-E0E695D3C434}" srcOrd="1" destOrd="0" presId="urn:microsoft.com/office/officeart/2005/8/layout/hierarchy3"/>
    <dgm:cxn modelId="{87D45CE7-B6AE-4508-BB30-03FE1566AC86}" type="presParOf" srcId="{EA70021D-9276-8E4D-A6D8-69FC91F6E8CD}" destId="{3ECB7B70-8277-3143-857E-2DC57CD3C91F}" srcOrd="1" destOrd="0" presId="urn:microsoft.com/office/officeart/2005/8/layout/hierarchy3"/>
    <dgm:cxn modelId="{4F0573B1-ABA9-424D-96FC-A706D6BB1328}" type="presParOf" srcId="{3ECB7B70-8277-3143-857E-2DC57CD3C91F}" destId="{199DE173-82D6-194B-995A-EB52430C3F18}" srcOrd="0" destOrd="0" presId="urn:microsoft.com/office/officeart/2005/8/layout/hierarchy3"/>
    <dgm:cxn modelId="{AB405685-D55D-4E8E-8EC7-C35CC0800412}" type="presParOf" srcId="{3ECB7B70-8277-3143-857E-2DC57CD3C91F}" destId="{29BE7458-F454-3C48-B8A2-CBB41314E8ED}" srcOrd="1" destOrd="0" presId="urn:microsoft.com/office/officeart/2005/8/layout/hierarchy3"/>
    <dgm:cxn modelId="{C8E4E06F-ACED-4284-987A-2C46AAB9ED4B}" type="presParOf" srcId="{3ECB7B70-8277-3143-857E-2DC57CD3C91F}" destId="{EE28B492-93E7-A641-9638-E4D2470A8500}" srcOrd="2" destOrd="0" presId="urn:microsoft.com/office/officeart/2005/8/layout/hierarchy3"/>
    <dgm:cxn modelId="{9E9088F1-492B-4F49-B171-6948B0D4BA55}" type="presParOf" srcId="{3ECB7B70-8277-3143-857E-2DC57CD3C91F}" destId="{1EF36B3E-364B-B244-8EED-760645E1E51D}" srcOrd="3" destOrd="0" presId="urn:microsoft.com/office/officeart/2005/8/layout/hierarchy3"/>
    <dgm:cxn modelId="{E8E62949-95AC-4966-88F2-99F53A30FD4C}" type="presParOf" srcId="{3ECB7B70-8277-3143-857E-2DC57CD3C91F}" destId="{4D451954-A8E6-3746-873F-3910C6A1AF04}" srcOrd="4" destOrd="0" presId="urn:microsoft.com/office/officeart/2005/8/layout/hierarchy3"/>
    <dgm:cxn modelId="{45FDD208-CB9A-4C58-9C0F-84E3EE5FC406}" type="presParOf" srcId="{3ECB7B70-8277-3143-857E-2DC57CD3C91F}" destId="{3F3E3DA0-8074-9547-93F7-B2A4C9A744E6}" srcOrd="5" destOrd="0" presId="urn:microsoft.com/office/officeart/2005/8/layout/hierarchy3"/>
    <dgm:cxn modelId="{ECACCE28-8601-493A-B2A9-9E740D9F59F5}" type="presParOf" srcId="{7B3D23BB-13D0-5540-AE9D-FA7F27522B01}" destId="{16EACA11-C3C5-754A-B2BE-A3E029ADF4B1}" srcOrd="1" destOrd="0" presId="urn:microsoft.com/office/officeart/2005/8/layout/hierarchy3"/>
    <dgm:cxn modelId="{A43285DC-A949-4FEA-A6A2-6792E39790B8}" type="presParOf" srcId="{16EACA11-C3C5-754A-B2BE-A3E029ADF4B1}" destId="{5FFCFB4F-4E7C-9041-8E65-9B6411AFB3A3}" srcOrd="0" destOrd="0" presId="urn:microsoft.com/office/officeart/2005/8/layout/hierarchy3"/>
    <dgm:cxn modelId="{3B5594E1-6159-4D74-9CA2-FFFD0104B715}" type="presParOf" srcId="{5FFCFB4F-4E7C-9041-8E65-9B6411AFB3A3}" destId="{927D2FA7-9F7F-D34D-A68F-A3D8FEAC2718}" srcOrd="0" destOrd="0" presId="urn:microsoft.com/office/officeart/2005/8/layout/hierarchy3"/>
    <dgm:cxn modelId="{06BB341B-BD7B-4162-8A3E-114BAAEA9E2B}" type="presParOf" srcId="{5FFCFB4F-4E7C-9041-8E65-9B6411AFB3A3}" destId="{C193F9B1-103E-624F-9E8E-9AB68A2A78F3}" srcOrd="1" destOrd="0" presId="urn:microsoft.com/office/officeart/2005/8/layout/hierarchy3"/>
    <dgm:cxn modelId="{002F490A-D0C4-437B-BA29-58A4CD69E161}" type="presParOf" srcId="{16EACA11-C3C5-754A-B2BE-A3E029ADF4B1}" destId="{75A6A3A9-BA95-4D42-A369-64F593021E71}" srcOrd="1" destOrd="0" presId="urn:microsoft.com/office/officeart/2005/8/layout/hierarchy3"/>
    <dgm:cxn modelId="{3C1D9D82-682D-4530-820E-EC260B58DD9D}" type="presParOf" srcId="{75A6A3A9-BA95-4D42-A369-64F593021E71}" destId="{D1C54F04-3E48-D445-9ED7-0926F4AFA2E7}" srcOrd="0" destOrd="0" presId="urn:microsoft.com/office/officeart/2005/8/layout/hierarchy3"/>
    <dgm:cxn modelId="{4802655A-61DF-424F-9107-6FBDBD243F27}" type="presParOf" srcId="{75A6A3A9-BA95-4D42-A369-64F593021E71}" destId="{4F2FF829-B4EF-354C-BE0A-474F019F8028}" srcOrd="1" destOrd="0" presId="urn:microsoft.com/office/officeart/2005/8/layout/hierarchy3"/>
    <dgm:cxn modelId="{159D1B2F-D557-4F1B-A486-19391EF48F28}" type="presParOf" srcId="{75A6A3A9-BA95-4D42-A369-64F593021E71}" destId="{ADCCCADC-213E-0B48-9F6C-17A0974E88A4}" srcOrd="2" destOrd="0" presId="urn:microsoft.com/office/officeart/2005/8/layout/hierarchy3"/>
    <dgm:cxn modelId="{02825E09-D3CF-46D5-BCD7-BAA5AEFE0C06}" type="presParOf" srcId="{75A6A3A9-BA95-4D42-A369-64F593021E71}" destId="{00DA65C6-99CA-1F4A-963B-8512F88FD095}" srcOrd="3" destOrd="0" presId="urn:microsoft.com/office/officeart/2005/8/layout/hierarchy3"/>
    <dgm:cxn modelId="{C0D33298-EFC1-4F93-814A-790EEA5B2A7B}" type="presParOf" srcId="{7B3D23BB-13D0-5540-AE9D-FA7F27522B01}" destId="{FA0DF8CD-1681-8543-B51B-FD7B3372D8D1}" srcOrd="2" destOrd="0" presId="urn:microsoft.com/office/officeart/2005/8/layout/hierarchy3"/>
    <dgm:cxn modelId="{B974C6D0-6195-4A38-8FCA-FCEDFE72A597}" type="presParOf" srcId="{FA0DF8CD-1681-8543-B51B-FD7B3372D8D1}" destId="{675F5AD0-D66F-DA48-841D-B12E6F429BBC}" srcOrd="0" destOrd="0" presId="urn:microsoft.com/office/officeart/2005/8/layout/hierarchy3"/>
    <dgm:cxn modelId="{7E5FDD94-5649-4F13-9687-94067D1EDC62}" type="presParOf" srcId="{675F5AD0-D66F-DA48-841D-B12E6F429BBC}" destId="{E2322A7F-3905-9D44-99DA-EE5B91994034}" srcOrd="0" destOrd="0" presId="urn:microsoft.com/office/officeart/2005/8/layout/hierarchy3"/>
    <dgm:cxn modelId="{8CBE0703-8EDA-4FA5-9676-7E3F3CF166D3}" type="presParOf" srcId="{675F5AD0-D66F-DA48-841D-B12E6F429BBC}" destId="{0CA01D91-8D3D-0940-923B-C4B599517438}" srcOrd="1" destOrd="0" presId="urn:microsoft.com/office/officeart/2005/8/layout/hierarchy3"/>
    <dgm:cxn modelId="{CFC6F464-7465-43A2-8F34-8D372DF2C91B}" type="presParOf" srcId="{FA0DF8CD-1681-8543-B51B-FD7B3372D8D1}" destId="{6260D50E-C61A-7F42-8DB3-FF51BD9BF756}" srcOrd="1" destOrd="0" presId="urn:microsoft.com/office/officeart/2005/8/layout/hierarchy3"/>
    <dgm:cxn modelId="{8E55D722-E73B-4169-A808-C375506FFC6F}" type="presParOf" srcId="{6260D50E-C61A-7F42-8DB3-FF51BD9BF756}" destId="{67E2713A-80CF-E841-9579-A1CA67EE26A9}" srcOrd="0" destOrd="0" presId="urn:microsoft.com/office/officeart/2005/8/layout/hierarchy3"/>
    <dgm:cxn modelId="{BD2910DD-3164-4265-B1BA-94CEE1F1FB05}" type="presParOf" srcId="{6260D50E-C61A-7F42-8DB3-FF51BD9BF756}" destId="{B2A8EDA5-5748-9D40-B3C4-6549D5D1ABF4}" srcOrd="1" destOrd="0" presId="urn:microsoft.com/office/officeart/2005/8/layout/hierarchy3"/>
    <dgm:cxn modelId="{6F75874D-6E33-4BA9-9234-5E068D463088}" type="presParOf" srcId="{6260D50E-C61A-7F42-8DB3-FF51BD9BF756}" destId="{1D7580C7-55E0-384E-BB42-4F9522557098}" srcOrd="2" destOrd="0" presId="urn:microsoft.com/office/officeart/2005/8/layout/hierarchy3"/>
    <dgm:cxn modelId="{B676B3A9-14B3-47D9-8CF3-C0174CB63459}" type="presParOf" srcId="{6260D50E-C61A-7F42-8DB3-FF51BD9BF756}" destId="{6EC85269-448E-3A4C-BE31-1CCBD496544B}" srcOrd="3" destOrd="0" presId="urn:microsoft.com/office/officeart/2005/8/layout/hierarchy3"/>
    <dgm:cxn modelId="{FE2A90E4-758B-464A-A24A-43295A2DF0EA}" type="presParOf" srcId="{6260D50E-C61A-7F42-8DB3-FF51BD9BF756}" destId="{06963240-46A0-0147-BC23-6D04285F406C}" srcOrd="4" destOrd="0" presId="urn:microsoft.com/office/officeart/2005/8/layout/hierarchy3"/>
    <dgm:cxn modelId="{FC651064-491C-42F0-8A49-EF64F5E14DB2}" type="presParOf" srcId="{6260D50E-C61A-7F42-8DB3-FF51BD9BF756}" destId="{0FF0DE09-147C-5445-8094-D3A9D8BDD946}" srcOrd="5" destOrd="0" presId="urn:microsoft.com/office/officeart/2005/8/layout/hierarchy3"/>
    <dgm:cxn modelId="{CB06FD63-F7E5-46BC-AB14-077FA2E2C162}" type="presParOf" srcId="{6260D50E-C61A-7F42-8DB3-FF51BD9BF756}" destId="{2249A738-245A-FE44-BB82-E35CC9C40F0F}" srcOrd="6" destOrd="0" presId="urn:microsoft.com/office/officeart/2005/8/layout/hierarchy3"/>
    <dgm:cxn modelId="{06610C5A-9AAA-41D5-AD1B-7E7A516AAD29}" type="presParOf" srcId="{6260D50E-C61A-7F42-8DB3-FF51BD9BF756}" destId="{880FC242-B7F3-EE46-8230-A790FA1351A2}" srcOrd="7" destOrd="0" presId="urn:microsoft.com/office/officeart/2005/8/layout/hierarchy3"/>
    <dgm:cxn modelId="{8F1ECD01-99E1-4329-BAF1-9206897D29DC}" type="presParOf" srcId="{7B3D23BB-13D0-5540-AE9D-FA7F27522B01}" destId="{C5A15348-18F4-F24C-B96C-55185FCF757E}" srcOrd="3" destOrd="0" presId="urn:microsoft.com/office/officeart/2005/8/layout/hierarchy3"/>
    <dgm:cxn modelId="{9C9E1D3C-CEE2-4AA3-81DD-0D4EE7A8E7DF}" type="presParOf" srcId="{C5A15348-18F4-F24C-B96C-55185FCF757E}" destId="{62687E27-5B6F-F84F-9418-53717B1E6B40}" srcOrd="0" destOrd="0" presId="urn:microsoft.com/office/officeart/2005/8/layout/hierarchy3"/>
    <dgm:cxn modelId="{F845B86C-D7AE-4C0F-832A-3D0FAAE1949C}" type="presParOf" srcId="{62687E27-5B6F-F84F-9418-53717B1E6B40}" destId="{71192B3C-26DD-4F46-82B3-F4E8BE61A7E6}" srcOrd="0" destOrd="0" presId="urn:microsoft.com/office/officeart/2005/8/layout/hierarchy3"/>
    <dgm:cxn modelId="{A6965670-FBA0-423E-98F5-4F6AE48075DD}" type="presParOf" srcId="{62687E27-5B6F-F84F-9418-53717B1E6B40}" destId="{3929A85B-0298-9340-AF84-75AA1625D298}" srcOrd="1" destOrd="0" presId="urn:microsoft.com/office/officeart/2005/8/layout/hierarchy3"/>
    <dgm:cxn modelId="{001A246B-1EFC-4DA6-964E-0532D6D8AC91}" type="presParOf" srcId="{C5A15348-18F4-F24C-B96C-55185FCF757E}" destId="{AF2634BE-8F5F-2D43-9BCE-25D6ABE5444D}" srcOrd="1" destOrd="0" presId="urn:microsoft.com/office/officeart/2005/8/layout/hierarchy3"/>
    <dgm:cxn modelId="{A2ACC9F8-01E9-43D6-BC96-E15B60FF63F4}" type="presParOf" srcId="{AF2634BE-8F5F-2D43-9BCE-25D6ABE5444D}" destId="{E0D9E0F7-2DEF-0649-B04A-F782F6F2CA15}" srcOrd="0" destOrd="0" presId="urn:microsoft.com/office/officeart/2005/8/layout/hierarchy3"/>
    <dgm:cxn modelId="{67356E23-0DA3-4661-82B8-1ECC106723E8}" type="presParOf" srcId="{AF2634BE-8F5F-2D43-9BCE-25D6ABE5444D}" destId="{3A5415BE-97E9-9447-98D7-D092A1FC9FFC}" srcOrd="1" destOrd="0" presId="urn:microsoft.com/office/officeart/2005/8/layout/hierarchy3"/>
    <dgm:cxn modelId="{D4468EA1-9D5D-4F5C-BB82-A437761C3CEE}" type="presParOf" srcId="{AF2634BE-8F5F-2D43-9BCE-25D6ABE5444D}" destId="{226D7709-C52B-634F-B0D9-4BB5032F42DA}" srcOrd="2" destOrd="0" presId="urn:microsoft.com/office/officeart/2005/8/layout/hierarchy3"/>
    <dgm:cxn modelId="{D1A6D236-B6F2-4918-B665-90BF60C0BAC4}" type="presParOf" srcId="{AF2634BE-8F5F-2D43-9BCE-25D6ABE5444D}" destId="{B4A66D03-69F1-8E44-8FC6-B51CDAADB139}" srcOrd="3" destOrd="0" presId="urn:microsoft.com/office/officeart/2005/8/layout/hierarchy3"/>
    <dgm:cxn modelId="{8A4D203D-9D0A-4A40-9BB8-F62A26FE7FCF}" type="presParOf" srcId="{AF2634BE-8F5F-2D43-9BCE-25D6ABE5444D}" destId="{7BF81EB4-4A9A-4749-8AE0-F11B015B83B0}" srcOrd="4" destOrd="0" presId="urn:microsoft.com/office/officeart/2005/8/layout/hierarchy3"/>
    <dgm:cxn modelId="{10CF70B6-B30F-40AE-8C03-267CC97BE488}" type="presParOf" srcId="{AF2634BE-8F5F-2D43-9BCE-25D6ABE5444D}" destId="{C9B43028-6CE0-D445-A38A-A29B598A202A}" srcOrd="5" destOrd="0" presId="urn:microsoft.com/office/officeart/2005/8/layout/hierarchy3"/>
    <dgm:cxn modelId="{28516F47-3DE2-4E01-A230-81205ECC7137}" type="presParOf" srcId="{AF2634BE-8F5F-2D43-9BCE-25D6ABE5444D}" destId="{160CA0C1-51B9-734F-8E40-EEB65657F0AA}" srcOrd="6" destOrd="0" presId="urn:microsoft.com/office/officeart/2005/8/layout/hierarchy3"/>
    <dgm:cxn modelId="{D3291740-1DBD-4F5D-8BA0-88730F7FBF6B}" type="presParOf" srcId="{AF2634BE-8F5F-2D43-9BCE-25D6ABE5444D}" destId="{87F88D2A-3057-8041-9799-6936E6564433}" srcOrd="7" destOrd="0" presId="urn:microsoft.com/office/officeart/2005/8/layout/hierarchy3"/>
    <dgm:cxn modelId="{21EEAA66-38B0-42EC-B517-A0245295F2AB}" type="presParOf" srcId="{7B3D23BB-13D0-5540-AE9D-FA7F27522B01}" destId="{845AA450-6B9B-F54E-8A04-E42EAF8E6C98}" srcOrd="4" destOrd="0" presId="urn:microsoft.com/office/officeart/2005/8/layout/hierarchy3"/>
    <dgm:cxn modelId="{F081EE13-EABC-4B81-9DFF-AF5695F24AF3}" type="presParOf" srcId="{845AA450-6B9B-F54E-8A04-E42EAF8E6C98}" destId="{FAC06744-CA6E-B54F-9001-4F02B0160E31}" srcOrd="0" destOrd="0" presId="urn:microsoft.com/office/officeart/2005/8/layout/hierarchy3"/>
    <dgm:cxn modelId="{7DBD6064-2604-4CF8-94F1-4567D1211CB7}" type="presParOf" srcId="{FAC06744-CA6E-B54F-9001-4F02B0160E31}" destId="{627CF21A-C1B9-E542-A99C-38A1B25A03BC}" srcOrd="0" destOrd="0" presId="urn:microsoft.com/office/officeart/2005/8/layout/hierarchy3"/>
    <dgm:cxn modelId="{235315C8-7C2B-4370-810F-A93EB292028C}" type="presParOf" srcId="{FAC06744-CA6E-B54F-9001-4F02B0160E31}" destId="{67DE5837-BF1D-9342-9B82-830FA00AB4BB}" srcOrd="1" destOrd="0" presId="urn:microsoft.com/office/officeart/2005/8/layout/hierarchy3"/>
    <dgm:cxn modelId="{CB138F35-7284-4AA1-9FD5-BFDDA09E6802}" type="presParOf" srcId="{845AA450-6B9B-F54E-8A04-E42EAF8E6C98}" destId="{7A69B23E-A342-3548-BF36-81AAE301CDA7}" srcOrd="1" destOrd="0" presId="urn:microsoft.com/office/officeart/2005/8/layout/hierarchy3"/>
    <dgm:cxn modelId="{0D7DA070-B4B5-4A13-BBAC-411DEF44C8FA}" type="presParOf" srcId="{7A69B23E-A342-3548-BF36-81AAE301CDA7}" destId="{D4807325-2B71-3F42-8CE0-D3846C81618F}" srcOrd="0" destOrd="0" presId="urn:microsoft.com/office/officeart/2005/8/layout/hierarchy3"/>
    <dgm:cxn modelId="{F79949AE-F516-4730-B1E9-E551D8CFE5FB}" type="presParOf" srcId="{7A69B23E-A342-3548-BF36-81AAE301CDA7}" destId="{99BF4336-DBDE-0547-B8FA-25FA776E7039}" srcOrd="1" destOrd="0" presId="urn:microsoft.com/office/officeart/2005/8/layout/hierarchy3"/>
    <dgm:cxn modelId="{A614F7A6-AE9B-440A-9ACF-E8331F31B8B8}" type="presParOf" srcId="{7A69B23E-A342-3548-BF36-81AAE301CDA7}" destId="{F592CB63-5228-9E4C-97C4-15AB27AAAEB1}" srcOrd="2" destOrd="0" presId="urn:microsoft.com/office/officeart/2005/8/layout/hierarchy3"/>
    <dgm:cxn modelId="{53B04885-9468-48AE-9DE3-AF140530B9D2}" type="presParOf" srcId="{7A69B23E-A342-3548-BF36-81AAE301CDA7}" destId="{267B5916-0D55-C04A-BE70-ED72A3773E10}" srcOrd="3" destOrd="0" presId="urn:microsoft.com/office/officeart/2005/8/layout/hierarchy3"/>
    <dgm:cxn modelId="{7EA07089-010D-46C3-B144-66903653DE51}" type="presParOf" srcId="{7A69B23E-A342-3548-BF36-81AAE301CDA7}" destId="{513F9497-5652-F84C-8C64-581487C93865}" srcOrd="4" destOrd="0" presId="urn:microsoft.com/office/officeart/2005/8/layout/hierarchy3"/>
    <dgm:cxn modelId="{B4E6F876-30FF-4B27-B484-1EF28FD752B5}" type="presParOf" srcId="{7A69B23E-A342-3548-BF36-81AAE301CDA7}" destId="{367D16C2-86B8-1742-AE98-04035D486F54}" srcOrd="5" destOrd="0" presId="urn:microsoft.com/office/officeart/2005/8/layout/hierarchy3"/>
    <dgm:cxn modelId="{96F43ACE-7CC6-4B8F-A6FC-D4793CDCE072}" type="presParOf" srcId="{7A69B23E-A342-3548-BF36-81AAE301CDA7}" destId="{CB232C5D-242D-0848-BC2A-79D5D2B25F13}" srcOrd="6" destOrd="0" presId="urn:microsoft.com/office/officeart/2005/8/layout/hierarchy3"/>
    <dgm:cxn modelId="{86C088BD-847B-4313-96F0-89F94FA88B08}" type="presParOf" srcId="{7A69B23E-A342-3548-BF36-81AAE301CDA7}" destId="{C08E795E-23FD-CD4C-8924-B11FEFDD8256}" srcOrd="7" destOrd="0" presId="urn:microsoft.com/office/officeart/2005/8/layout/hierarchy3"/>
    <dgm:cxn modelId="{E41F17E5-279A-4EEC-B786-E7FCA2FDEED8}" type="presParOf" srcId="{7A69B23E-A342-3548-BF36-81AAE301CDA7}" destId="{E046EFA8-9BF7-2546-9F2A-FF8F5CB139CD}" srcOrd="8" destOrd="0" presId="urn:microsoft.com/office/officeart/2005/8/layout/hierarchy3"/>
    <dgm:cxn modelId="{0F0A11F1-F091-4A87-B5CF-873D591E919A}" type="presParOf" srcId="{7A69B23E-A342-3548-BF36-81AAE301CDA7}" destId="{ECBF3F4A-E9C2-6B44-9534-45C8F0D2B8DA}" srcOrd="9" destOrd="0" presId="urn:microsoft.com/office/officeart/2005/8/layout/hierarchy3"/>
    <dgm:cxn modelId="{BA0E1777-4D0C-4177-9121-11F82B9D7D40}" type="presParOf" srcId="{7B3D23BB-13D0-5540-AE9D-FA7F27522B01}" destId="{0EA5B8B6-E610-E447-8E10-502D9DE4789E}" srcOrd="5" destOrd="0" presId="urn:microsoft.com/office/officeart/2005/8/layout/hierarchy3"/>
    <dgm:cxn modelId="{1A604FA6-2FFC-4B2A-A1F7-6257DBA83CDB}" type="presParOf" srcId="{0EA5B8B6-E610-E447-8E10-502D9DE4789E}" destId="{EF403EC4-0E99-4B45-9521-9CC8CCFABF7A}" srcOrd="0" destOrd="0" presId="urn:microsoft.com/office/officeart/2005/8/layout/hierarchy3"/>
    <dgm:cxn modelId="{0FE03734-F1D6-4F5C-AD8F-25C7F5229B37}" type="presParOf" srcId="{EF403EC4-0E99-4B45-9521-9CC8CCFABF7A}" destId="{70A8A6B6-3E02-3A47-BC64-7AE1940AA1CD}" srcOrd="0" destOrd="0" presId="urn:microsoft.com/office/officeart/2005/8/layout/hierarchy3"/>
    <dgm:cxn modelId="{BD47EF4F-B70A-4420-922F-1F865EB50F8F}" type="presParOf" srcId="{EF403EC4-0E99-4B45-9521-9CC8CCFABF7A}" destId="{60623D99-0516-544E-BCCE-EAC3D22A9430}" srcOrd="1" destOrd="0" presId="urn:microsoft.com/office/officeart/2005/8/layout/hierarchy3"/>
    <dgm:cxn modelId="{39B70CA3-3D80-4AFD-BFD2-6819368DBE62}" type="presParOf" srcId="{0EA5B8B6-E610-E447-8E10-502D9DE4789E}" destId="{61EEE35C-0029-374F-ACD2-F18A78BDCD11}" srcOrd="1" destOrd="0" presId="urn:microsoft.com/office/officeart/2005/8/layout/hierarchy3"/>
    <dgm:cxn modelId="{0034CFE1-1C81-4750-82AD-3A4FFB2A5B5E}" type="presParOf" srcId="{61EEE35C-0029-374F-ACD2-F18A78BDCD11}" destId="{DCF19B5D-BC5C-774B-B2F5-015631D1C806}" srcOrd="0" destOrd="0" presId="urn:microsoft.com/office/officeart/2005/8/layout/hierarchy3"/>
    <dgm:cxn modelId="{6505C197-18C4-4E3C-A34C-A5AC18D7C8AF}" type="presParOf" srcId="{61EEE35C-0029-374F-ACD2-F18A78BDCD11}" destId="{A0222138-0D1D-964E-B4C8-32E5B8F9A917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404E28-14EA-0847-A717-1105319C6637}" type="doc">
      <dgm:prSet loTypeId="urn:microsoft.com/office/officeart/2005/8/layout/target1" loCatId="" qsTypeId="urn:microsoft.com/office/officeart/2005/8/quickstyle/simple4" qsCatId="simple" csTypeId="urn:microsoft.com/office/officeart/2005/8/colors/colorful5" csCatId="colorful" phldr="1"/>
      <dgm:spPr/>
    </dgm:pt>
    <dgm:pt modelId="{F6A88D59-2611-FD45-A533-8185EFA68EFA}">
      <dgm:prSet phldrT="[Text]"/>
      <dgm:spPr/>
      <dgm:t>
        <a:bodyPr/>
        <a:lstStyle/>
        <a:p>
          <a:r>
            <a:rPr lang="uk-UA" b="1" dirty="0"/>
            <a:t>Цільові групи</a:t>
          </a:r>
          <a:endParaRPr lang="en-US" b="1" dirty="0"/>
        </a:p>
      </dgm:t>
    </dgm:pt>
    <dgm:pt modelId="{6E81E127-C81D-2A43-AB70-A07CB1341486}" type="parTrans" cxnId="{CA882F07-5451-EA4A-8E61-ABA8B047F988}">
      <dgm:prSet/>
      <dgm:spPr/>
      <dgm:t>
        <a:bodyPr/>
        <a:lstStyle/>
        <a:p>
          <a:endParaRPr lang="en-US"/>
        </a:p>
      </dgm:t>
    </dgm:pt>
    <dgm:pt modelId="{296FD239-4DC2-5A4B-941C-D4DED88A1A94}" type="sibTrans" cxnId="{CA882F07-5451-EA4A-8E61-ABA8B047F988}">
      <dgm:prSet/>
      <dgm:spPr/>
      <dgm:t>
        <a:bodyPr/>
        <a:lstStyle/>
        <a:p>
          <a:endParaRPr lang="en-US"/>
        </a:p>
      </dgm:t>
    </dgm:pt>
    <dgm:pt modelId="{9FA46BA7-8CA8-B246-BC61-71FFF1935274}">
      <dgm:prSet phldrT="[Text]"/>
      <dgm:spPr/>
      <dgm:t>
        <a:bodyPr/>
        <a:lstStyle/>
        <a:p>
          <a:r>
            <a:rPr lang="uk-UA" b="1" dirty="0"/>
            <a:t>Бенефіціари</a:t>
          </a:r>
          <a:endParaRPr lang="en-US" b="1" dirty="0"/>
        </a:p>
      </dgm:t>
    </dgm:pt>
    <dgm:pt modelId="{A36A0ACB-347E-7047-99F3-AB061676D77F}" type="parTrans" cxnId="{DDC7274A-021F-F74C-9C49-A3C84A1A7FA2}">
      <dgm:prSet/>
      <dgm:spPr/>
      <dgm:t>
        <a:bodyPr/>
        <a:lstStyle/>
        <a:p>
          <a:endParaRPr lang="en-US"/>
        </a:p>
      </dgm:t>
    </dgm:pt>
    <dgm:pt modelId="{B564241F-DFE1-9F41-A31B-C1528C0D7623}" type="sibTrans" cxnId="{DDC7274A-021F-F74C-9C49-A3C84A1A7FA2}">
      <dgm:prSet/>
      <dgm:spPr/>
      <dgm:t>
        <a:bodyPr/>
        <a:lstStyle/>
        <a:p>
          <a:endParaRPr lang="en-US"/>
        </a:p>
      </dgm:t>
    </dgm:pt>
    <dgm:pt modelId="{F664F10B-F789-084B-B2F4-CCE2C603732E}">
      <dgm:prSet phldrT="[Text]"/>
      <dgm:spPr/>
      <dgm:t>
        <a:bodyPr/>
        <a:lstStyle/>
        <a:p>
          <a:r>
            <a:rPr lang="uk-UA" b="1" dirty="0"/>
            <a:t>Зацікавлені сторони</a:t>
          </a:r>
          <a:endParaRPr lang="en-US" b="1" dirty="0"/>
        </a:p>
      </dgm:t>
    </dgm:pt>
    <dgm:pt modelId="{3B401E1F-51F9-6B4B-8E01-47BEBE1D38FB}" type="parTrans" cxnId="{3A0760B3-2875-E345-96A4-1BA6DB904D78}">
      <dgm:prSet/>
      <dgm:spPr/>
      <dgm:t>
        <a:bodyPr/>
        <a:lstStyle/>
        <a:p>
          <a:endParaRPr lang="en-US"/>
        </a:p>
      </dgm:t>
    </dgm:pt>
    <dgm:pt modelId="{0BA8C5C0-AB39-F942-92A3-DF54167D793A}" type="sibTrans" cxnId="{3A0760B3-2875-E345-96A4-1BA6DB904D78}">
      <dgm:prSet/>
      <dgm:spPr/>
      <dgm:t>
        <a:bodyPr/>
        <a:lstStyle/>
        <a:p>
          <a:endParaRPr lang="en-US"/>
        </a:p>
      </dgm:t>
    </dgm:pt>
    <dgm:pt modelId="{8782E7C1-7D40-0C4A-913B-B5C63DDD56DD}" type="pres">
      <dgm:prSet presAssocID="{2E404E28-14EA-0847-A717-1105319C6637}" presName="composite" presStyleCnt="0">
        <dgm:presLayoutVars>
          <dgm:chMax val="5"/>
          <dgm:dir/>
          <dgm:resizeHandles val="exact"/>
        </dgm:presLayoutVars>
      </dgm:prSet>
      <dgm:spPr/>
    </dgm:pt>
    <dgm:pt modelId="{81A30D5D-14F3-4C4A-8281-FC6F79CC8840}" type="pres">
      <dgm:prSet presAssocID="{F6A88D59-2611-FD45-A533-8185EFA68EFA}" presName="circle1" presStyleLbl="lnNode1" presStyleIdx="0" presStyleCnt="3"/>
      <dgm:spPr/>
    </dgm:pt>
    <dgm:pt modelId="{FF0BDA98-D74B-AD4E-8F33-207F2B9EA777}" type="pres">
      <dgm:prSet presAssocID="{F6A88D59-2611-FD45-A533-8185EFA68EFA}" presName="text1" presStyleLbl="revTx" presStyleIdx="0" presStyleCnt="3">
        <dgm:presLayoutVars>
          <dgm:bulletEnabled val="1"/>
        </dgm:presLayoutVars>
      </dgm:prSet>
      <dgm:spPr/>
    </dgm:pt>
    <dgm:pt modelId="{72861561-7AF5-0D44-B91E-81C367568699}" type="pres">
      <dgm:prSet presAssocID="{F6A88D59-2611-FD45-A533-8185EFA68EFA}" presName="line1" presStyleLbl="callout" presStyleIdx="0" presStyleCnt="6"/>
      <dgm:spPr/>
    </dgm:pt>
    <dgm:pt modelId="{2993AAA6-326B-C241-AB96-D743B96F6ED0}" type="pres">
      <dgm:prSet presAssocID="{F6A88D59-2611-FD45-A533-8185EFA68EFA}" presName="d1" presStyleLbl="callout" presStyleIdx="1" presStyleCnt="6"/>
      <dgm:spPr/>
    </dgm:pt>
    <dgm:pt modelId="{18FF4694-D7E3-F549-A6E1-3284ADA85F3B}" type="pres">
      <dgm:prSet presAssocID="{9FA46BA7-8CA8-B246-BC61-71FFF1935274}" presName="circle2" presStyleLbl="lnNode1" presStyleIdx="1" presStyleCnt="3"/>
      <dgm:spPr/>
    </dgm:pt>
    <dgm:pt modelId="{345AB0CF-9218-7044-B033-8250500C8226}" type="pres">
      <dgm:prSet presAssocID="{9FA46BA7-8CA8-B246-BC61-71FFF1935274}" presName="text2" presStyleLbl="revTx" presStyleIdx="1" presStyleCnt="3">
        <dgm:presLayoutVars>
          <dgm:bulletEnabled val="1"/>
        </dgm:presLayoutVars>
      </dgm:prSet>
      <dgm:spPr/>
    </dgm:pt>
    <dgm:pt modelId="{4434C0E7-B1A4-B447-BF37-144FF5847AFC}" type="pres">
      <dgm:prSet presAssocID="{9FA46BA7-8CA8-B246-BC61-71FFF1935274}" presName="line2" presStyleLbl="callout" presStyleIdx="2" presStyleCnt="6"/>
      <dgm:spPr/>
    </dgm:pt>
    <dgm:pt modelId="{43B72ACB-03EA-A347-A802-ECCECEE0F040}" type="pres">
      <dgm:prSet presAssocID="{9FA46BA7-8CA8-B246-BC61-71FFF1935274}" presName="d2" presStyleLbl="callout" presStyleIdx="3" presStyleCnt="6"/>
      <dgm:spPr/>
    </dgm:pt>
    <dgm:pt modelId="{89523F73-DE67-7D4D-95BB-6E6324B9F117}" type="pres">
      <dgm:prSet presAssocID="{F664F10B-F789-084B-B2F4-CCE2C603732E}" presName="circle3" presStyleLbl="lnNode1" presStyleIdx="2" presStyleCnt="3"/>
      <dgm:spPr/>
    </dgm:pt>
    <dgm:pt modelId="{0F519003-A736-C34E-B6E8-1D0958EEC8DC}" type="pres">
      <dgm:prSet presAssocID="{F664F10B-F789-084B-B2F4-CCE2C603732E}" presName="text3" presStyleLbl="revTx" presStyleIdx="2" presStyleCnt="3">
        <dgm:presLayoutVars>
          <dgm:bulletEnabled val="1"/>
        </dgm:presLayoutVars>
      </dgm:prSet>
      <dgm:spPr/>
    </dgm:pt>
    <dgm:pt modelId="{69FF47D2-5361-324B-B204-5CDF6046EE55}" type="pres">
      <dgm:prSet presAssocID="{F664F10B-F789-084B-B2F4-CCE2C603732E}" presName="line3" presStyleLbl="callout" presStyleIdx="4" presStyleCnt="6"/>
      <dgm:spPr/>
    </dgm:pt>
    <dgm:pt modelId="{B6FFBDAC-BF7C-D64A-A101-C0011599E647}" type="pres">
      <dgm:prSet presAssocID="{F664F10B-F789-084B-B2F4-CCE2C603732E}" presName="d3" presStyleLbl="callout" presStyleIdx="5" presStyleCnt="6"/>
      <dgm:spPr/>
    </dgm:pt>
  </dgm:ptLst>
  <dgm:cxnLst>
    <dgm:cxn modelId="{CA882F07-5451-EA4A-8E61-ABA8B047F988}" srcId="{2E404E28-14EA-0847-A717-1105319C6637}" destId="{F6A88D59-2611-FD45-A533-8185EFA68EFA}" srcOrd="0" destOrd="0" parTransId="{6E81E127-C81D-2A43-AB70-A07CB1341486}" sibTransId="{296FD239-4DC2-5A4B-941C-D4DED88A1A94}"/>
    <dgm:cxn modelId="{63DFC525-B159-407D-8F7C-E283CBD1248A}" type="presOf" srcId="{9FA46BA7-8CA8-B246-BC61-71FFF1935274}" destId="{345AB0CF-9218-7044-B033-8250500C8226}" srcOrd="0" destOrd="0" presId="urn:microsoft.com/office/officeart/2005/8/layout/target1"/>
    <dgm:cxn modelId="{DDC7274A-021F-F74C-9C49-A3C84A1A7FA2}" srcId="{2E404E28-14EA-0847-A717-1105319C6637}" destId="{9FA46BA7-8CA8-B246-BC61-71FFF1935274}" srcOrd="1" destOrd="0" parTransId="{A36A0ACB-347E-7047-99F3-AB061676D77F}" sibTransId="{B564241F-DFE1-9F41-A31B-C1528C0D7623}"/>
    <dgm:cxn modelId="{66B64F80-2A6B-47FF-8FDF-6E94C8DE204F}" type="presOf" srcId="{F6A88D59-2611-FD45-A533-8185EFA68EFA}" destId="{FF0BDA98-D74B-AD4E-8F33-207F2B9EA777}" srcOrd="0" destOrd="0" presId="urn:microsoft.com/office/officeart/2005/8/layout/target1"/>
    <dgm:cxn modelId="{5A235982-D8A0-477B-AFAB-0CBA6547D5A7}" type="presOf" srcId="{2E404E28-14EA-0847-A717-1105319C6637}" destId="{8782E7C1-7D40-0C4A-913B-B5C63DDD56DD}" srcOrd="0" destOrd="0" presId="urn:microsoft.com/office/officeart/2005/8/layout/target1"/>
    <dgm:cxn modelId="{3A0760B3-2875-E345-96A4-1BA6DB904D78}" srcId="{2E404E28-14EA-0847-A717-1105319C6637}" destId="{F664F10B-F789-084B-B2F4-CCE2C603732E}" srcOrd="2" destOrd="0" parTransId="{3B401E1F-51F9-6B4B-8E01-47BEBE1D38FB}" sibTransId="{0BA8C5C0-AB39-F942-92A3-DF54167D793A}"/>
    <dgm:cxn modelId="{46316DF3-0937-468D-9DA2-F23713B7D5B0}" type="presOf" srcId="{F664F10B-F789-084B-B2F4-CCE2C603732E}" destId="{0F519003-A736-C34E-B6E8-1D0958EEC8DC}" srcOrd="0" destOrd="0" presId="urn:microsoft.com/office/officeart/2005/8/layout/target1"/>
    <dgm:cxn modelId="{D156FA75-399F-4E01-9F63-C80FAF68CF7C}" type="presParOf" srcId="{8782E7C1-7D40-0C4A-913B-B5C63DDD56DD}" destId="{81A30D5D-14F3-4C4A-8281-FC6F79CC8840}" srcOrd="0" destOrd="0" presId="urn:microsoft.com/office/officeart/2005/8/layout/target1"/>
    <dgm:cxn modelId="{830DA558-2B7E-454A-98F3-AED8DCFEB7F4}" type="presParOf" srcId="{8782E7C1-7D40-0C4A-913B-B5C63DDD56DD}" destId="{FF0BDA98-D74B-AD4E-8F33-207F2B9EA777}" srcOrd="1" destOrd="0" presId="urn:microsoft.com/office/officeart/2005/8/layout/target1"/>
    <dgm:cxn modelId="{26C8E0D8-34F9-47E3-BACB-97ED899F0CCB}" type="presParOf" srcId="{8782E7C1-7D40-0C4A-913B-B5C63DDD56DD}" destId="{72861561-7AF5-0D44-B91E-81C367568699}" srcOrd="2" destOrd="0" presId="urn:microsoft.com/office/officeart/2005/8/layout/target1"/>
    <dgm:cxn modelId="{222F46E8-7534-48AF-8330-332BF2F85D58}" type="presParOf" srcId="{8782E7C1-7D40-0C4A-913B-B5C63DDD56DD}" destId="{2993AAA6-326B-C241-AB96-D743B96F6ED0}" srcOrd="3" destOrd="0" presId="urn:microsoft.com/office/officeart/2005/8/layout/target1"/>
    <dgm:cxn modelId="{65145343-717D-414A-9D36-31B3FD4FF443}" type="presParOf" srcId="{8782E7C1-7D40-0C4A-913B-B5C63DDD56DD}" destId="{18FF4694-D7E3-F549-A6E1-3284ADA85F3B}" srcOrd="4" destOrd="0" presId="urn:microsoft.com/office/officeart/2005/8/layout/target1"/>
    <dgm:cxn modelId="{76ECBABF-B776-4383-BB4E-46B69426AE32}" type="presParOf" srcId="{8782E7C1-7D40-0C4A-913B-B5C63DDD56DD}" destId="{345AB0CF-9218-7044-B033-8250500C8226}" srcOrd="5" destOrd="0" presId="urn:microsoft.com/office/officeart/2005/8/layout/target1"/>
    <dgm:cxn modelId="{6F27D457-6353-469F-AC34-0B098D974BB8}" type="presParOf" srcId="{8782E7C1-7D40-0C4A-913B-B5C63DDD56DD}" destId="{4434C0E7-B1A4-B447-BF37-144FF5847AFC}" srcOrd="6" destOrd="0" presId="urn:microsoft.com/office/officeart/2005/8/layout/target1"/>
    <dgm:cxn modelId="{25ACD34B-7B09-499C-9730-859D8EB4F4C8}" type="presParOf" srcId="{8782E7C1-7D40-0C4A-913B-B5C63DDD56DD}" destId="{43B72ACB-03EA-A347-A802-ECCECEE0F040}" srcOrd="7" destOrd="0" presId="urn:microsoft.com/office/officeart/2005/8/layout/target1"/>
    <dgm:cxn modelId="{69EF729F-3BFF-4556-B088-464BA5C52C04}" type="presParOf" srcId="{8782E7C1-7D40-0C4A-913B-B5C63DDD56DD}" destId="{89523F73-DE67-7D4D-95BB-6E6324B9F117}" srcOrd="8" destOrd="0" presId="urn:microsoft.com/office/officeart/2005/8/layout/target1"/>
    <dgm:cxn modelId="{255DC572-C3FC-438C-A876-A6CC95ED4265}" type="presParOf" srcId="{8782E7C1-7D40-0C4A-913B-B5C63DDD56DD}" destId="{0F519003-A736-C34E-B6E8-1D0958EEC8DC}" srcOrd="9" destOrd="0" presId="urn:microsoft.com/office/officeart/2005/8/layout/target1"/>
    <dgm:cxn modelId="{6595EEA3-CCCF-4262-BD30-ACD7FD30A229}" type="presParOf" srcId="{8782E7C1-7D40-0C4A-913B-B5C63DDD56DD}" destId="{69FF47D2-5361-324B-B204-5CDF6046EE55}" srcOrd="10" destOrd="0" presId="urn:microsoft.com/office/officeart/2005/8/layout/target1"/>
    <dgm:cxn modelId="{A33761D7-63A2-4982-8ADC-8A65061F8279}" type="presParOf" srcId="{8782E7C1-7D40-0C4A-913B-B5C63DDD56DD}" destId="{B6FFBDAC-BF7C-D64A-A101-C0011599E647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9D3583-5051-43B4-8DDC-D2EF0E26B4F9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BDDC093-480B-4878-8DBF-30F73A3CA5D8}">
      <dgm:prSet/>
      <dgm:spPr/>
      <dgm:t>
        <a:bodyPr/>
        <a:lstStyle/>
        <a:p>
          <a:pPr rtl="0"/>
          <a:r>
            <a:rPr lang="ru-RU" dirty="0" err="1"/>
            <a:t>Включає</a:t>
          </a:r>
          <a:r>
            <a:rPr lang="ru-RU" dirty="0"/>
            <a:t> </a:t>
          </a:r>
          <a:r>
            <a:rPr lang="ru-RU" dirty="0" err="1"/>
            <a:t>збір</a:t>
          </a:r>
          <a:r>
            <a:rPr lang="ru-RU" dirty="0"/>
            <a:t>, </a:t>
          </a:r>
          <a:r>
            <a:rPr lang="ru-RU" dirty="0" err="1"/>
            <a:t>обробку</a:t>
          </a:r>
          <a:r>
            <a:rPr lang="ru-RU" dirty="0"/>
            <a:t>, </a:t>
          </a:r>
          <a:r>
            <a:rPr lang="ru-RU" dirty="0" err="1"/>
            <a:t>аналіз</a:t>
          </a:r>
          <a:r>
            <a:rPr lang="ru-RU" dirty="0"/>
            <a:t> </a:t>
          </a:r>
          <a:r>
            <a:rPr lang="ru-RU" dirty="0" err="1"/>
            <a:t>інформації</a:t>
          </a:r>
          <a:r>
            <a:rPr lang="ru-RU" dirty="0"/>
            <a:t>, </a:t>
          </a:r>
          <a:r>
            <a:rPr lang="ru-RU" dirty="0" err="1"/>
            <a:t>що</a:t>
          </a:r>
          <a:r>
            <a:rPr lang="ru-RU" dirty="0"/>
            <a:t> </a:t>
          </a:r>
          <a:r>
            <a:rPr lang="ru-RU" dirty="0" err="1"/>
            <a:t>здійснюються</a:t>
          </a:r>
          <a:r>
            <a:rPr lang="ru-RU" dirty="0"/>
            <a:t> з метою </a:t>
          </a:r>
          <a:r>
            <a:rPr lang="ru-RU" dirty="0" err="1"/>
            <a:t>аналізу</a:t>
          </a:r>
          <a:r>
            <a:rPr lang="ru-RU" dirty="0"/>
            <a:t> </a:t>
          </a:r>
          <a:r>
            <a:rPr lang="ru-RU" dirty="0" err="1"/>
            <a:t>досягнень</a:t>
          </a:r>
          <a:r>
            <a:rPr lang="ru-RU" dirty="0"/>
            <a:t> і </a:t>
          </a:r>
          <a:r>
            <a:rPr lang="ru-RU" dirty="0" err="1"/>
            <a:t>прогресу</a:t>
          </a:r>
          <a:r>
            <a:rPr lang="ru-RU" dirty="0"/>
            <a:t> в </a:t>
          </a:r>
          <a:r>
            <a:rPr lang="ru-RU" dirty="0" err="1"/>
            <a:t>реалізації</a:t>
          </a:r>
          <a:r>
            <a:rPr lang="ru-RU" dirty="0"/>
            <a:t> </a:t>
          </a:r>
          <a:r>
            <a:rPr lang="ru-RU" dirty="0" err="1"/>
            <a:t>проєкту</a:t>
          </a:r>
          <a:r>
            <a:rPr lang="ru-RU" dirty="0"/>
            <a:t> </a:t>
          </a:r>
          <a:r>
            <a:rPr lang="ru-RU" dirty="0" err="1"/>
            <a:t>або</a:t>
          </a:r>
          <a:r>
            <a:rPr lang="ru-RU" dirty="0"/>
            <a:t> </a:t>
          </a:r>
          <a:r>
            <a:rPr lang="ru-RU" dirty="0" err="1"/>
            <a:t>визначення</a:t>
          </a:r>
          <a:r>
            <a:rPr lang="ru-RU" dirty="0"/>
            <a:t> </a:t>
          </a:r>
          <a:r>
            <a:rPr lang="ru-RU" dirty="0" err="1"/>
            <a:t>ризиків</a:t>
          </a:r>
          <a:r>
            <a:rPr lang="ru-RU" dirty="0"/>
            <a:t> та проблем у </a:t>
          </a:r>
          <a:r>
            <a:rPr lang="ru-RU" dirty="0" err="1"/>
            <a:t>процесі</a:t>
          </a:r>
          <a:r>
            <a:rPr lang="ru-RU" dirty="0"/>
            <a:t> </a:t>
          </a:r>
          <a:r>
            <a:rPr lang="ru-RU" dirty="0" err="1"/>
            <a:t>його</a:t>
          </a:r>
          <a:r>
            <a:rPr lang="ru-RU" dirty="0"/>
            <a:t> </a:t>
          </a:r>
          <a:r>
            <a:rPr lang="ru-RU" dirty="0" err="1"/>
            <a:t>впровадження</a:t>
          </a:r>
          <a:r>
            <a:rPr lang="ru-RU" dirty="0"/>
            <a:t> </a:t>
          </a:r>
        </a:p>
      </dgm:t>
    </dgm:pt>
    <dgm:pt modelId="{894A52CE-6660-4EFF-A171-116C61CCA0EA}" type="parTrans" cxnId="{4B058B39-9CFD-4998-8827-50329B945386}">
      <dgm:prSet/>
      <dgm:spPr/>
      <dgm:t>
        <a:bodyPr/>
        <a:lstStyle/>
        <a:p>
          <a:endParaRPr lang="ru-RU"/>
        </a:p>
      </dgm:t>
    </dgm:pt>
    <dgm:pt modelId="{5A4A53A4-81BA-4CFA-955B-A96ECC8BC0C6}" type="sibTrans" cxnId="{4B058B39-9CFD-4998-8827-50329B945386}">
      <dgm:prSet/>
      <dgm:spPr/>
      <dgm:t>
        <a:bodyPr/>
        <a:lstStyle/>
        <a:p>
          <a:endParaRPr lang="ru-RU"/>
        </a:p>
      </dgm:t>
    </dgm:pt>
    <dgm:pt modelId="{2FE78EA4-03BA-46A5-817E-358E7E664F06}" type="pres">
      <dgm:prSet presAssocID="{DB9D3583-5051-43B4-8DDC-D2EF0E26B4F9}" presName="Name0" presStyleCnt="0">
        <dgm:presLayoutVars>
          <dgm:dir/>
          <dgm:resizeHandles val="exact"/>
        </dgm:presLayoutVars>
      </dgm:prSet>
      <dgm:spPr/>
    </dgm:pt>
    <dgm:pt modelId="{B17D9485-B576-413B-9D2E-EA038E6AA134}" type="pres">
      <dgm:prSet presAssocID="{7BDDC093-480B-4878-8DBF-30F73A3CA5D8}" presName="node" presStyleLbl="node1" presStyleIdx="0" presStyleCnt="1">
        <dgm:presLayoutVars>
          <dgm:bulletEnabled val="1"/>
        </dgm:presLayoutVars>
      </dgm:prSet>
      <dgm:spPr/>
    </dgm:pt>
  </dgm:ptLst>
  <dgm:cxnLst>
    <dgm:cxn modelId="{4B058B39-9CFD-4998-8827-50329B945386}" srcId="{DB9D3583-5051-43B4-8DDC-D2EF0E26B4F9}" destId="{7BDDC093-480B-4878-8DBF-30F73A3CA5D8}" srcOrd="0" destOrd="0" parTransId="{894A52CE-6660-4EFF-A171-116C61CCA0EA}" sibTransId="{5A4A53A4-81BA-4CFA-955B-A96ECC8BC0C6}"/>
    <dgm:cxn modelId="{625DBA62-7A6E-414B-A606-A884C4AC8A86}" type="presOf" srcId="{7BDDC093-480B-4878-8DBF-30F73A3CA5D8}" destId="{B17D9485-B576-413B-9D2E-EA038E6AA134}" srcOrd="0" destOrd="0" presId="urn:microsoft.com/office/officeart/2005/8/layout/process1"/>
    <dgm:cxn modelId="{CDFE2AFA-3754-4B5D-9738-5ABD5A12A59B}" type="presOf" srcId="{DB9D3583-5051-43B4-8DDC-D2EF0E26B4F9}" destId="{2FE78EA4-03BA-46A5-817E-358E7E664F06}" srcOrd="0" destOrd="0" presId="urn:microsoft.com/office/officeart/2005/8/layout/process1"/>
    <dgm:cxn modelId="{794D8C2B-B4B1-489E-AA23-643AFA921708}" type="presParOf" srcId="{2FE78EA4-03BA-46A5-817E-358E7E664F06}" destId="{B17D9485-B576-413B-9D2E-EA038E6AA134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C116BE3-0DB7-471F-A7E8-FAEFDD6F30C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0885C657-7A1A-47A3-86AC-644C23AD05AA}">
      <dgm:prSet/>
      <dgm:spPr/>
      <dgm:t>
        <a:bodyPr/>
        <a:lstStyle/>
        <a:p>
          <a:pPr algn="ctr" rtl="0"/>
          <a:r>
            <a:rPr lang="ru-RU" b="1" dirty="0" err="1"/>
            <a:t>Моніторинг</a:t>
          </a:r>
          <a:r>
            <a:rPr lang="ru-RU" dirty="0"/>
            <a:t> – </a:t>
          </a:r>
          <a:r>
            <a:rPr lang="ru-RU" dirty="0" err="1"/>
            <a:t>це</a:t>
          </a:r>
          <a:r>
            <a:rPr lang="ru-RU" dirty="0"/>
            <a:t> </a:t>
          </a:r>
          <a:r>
            <a:rPr lang="ru-RU" dirty="0" err="1"/>
            <a:t>важливий</a:t>
          </a:r>
          <a:r>
            <a:rPr lang="ru-RU" dirty="0"/>
            <a:t> та </a:t>
          </a:r>
          <a:r>
            <a:rPr lang="ru-RU" dirty="0" err="1"/>
            <a:t>обов’язковий</a:t>
          </a:r>
          <a:r>
            <a:rPr lang="ru-RU" dirty="0"/>
            <a:t> </a:t>
          </a:r>
          <a:r>
            <a:rPr lang="ru-RU" dirty="0" err="1"/>
            <a:t>етап</a:t>
          </a:r>
          <a:r>
            <a:rPr lang="ru-RU" dirty="0"/>
            <a:t> у </a:t>
          </a:r>
          <a:r>
            <a:rPr lang="ru-RU" dirty="0" err="1"/>
            <a:t>процесі</a:t>
          </a:r>
          <a:r>
            <a:rPr lang="ru-RU" dirty="0"/>
            <a:t> </a:t>
          </a:r>
          <a:r>
            <a:rPr lang="ru-RU" dirty="0" err="1"/>
            <a:t>реалізації</a:t>
          </a:r>
          <a:r>
            <a:rPr lang="ru-RU" dirty="0"/>
            <a:t> </a:t>
          </a:r>
          <a:r>
            <a:rPr lang="ru-RU" dirty="0" err="1"/>
            <a:t>проєкту</a:t>
          </a:r>
          <a:endParaRPr lang="ru-RU" dirty="0"/>
        </a:p>
      </dgm:t>
    </dgm:pt>
    <dgm:pt modelId="{1FA1A11E-82BD-4E3A-9803-80AB2A821CF7}" type="parTrans" cxnId="{1FFD5D80-59C6-46F5-A848-13B8C6B706A2}">
      <dgm:prSet/>
      <dgm:spPr/>
      <dgm:t>
        <a:bodyPr/>
        <a:lstStyle/>
        <a:p>
          <a:endParaRPr lang="ru-RU"/>
        </a:p>
      </dgm:t>
    </dgm:pt>
    <dgm:pt modelId="{33A1EEA8-D2A0-41D7-949A-99609CB60447}" type="sibTrans" cxnId="{1FFD5D80-59C6-46F5-A848-13B8C6B706A2}">
      <dgm:prSet/>
      <dgm:spPr/>
      <dgm:t>
        <a:bodyPr/>
        <a:lstStyle/>
        <a:p>
          <a:endParaRPr lang="ru-RU"/>
        </a:p>
      </dgm:t>
    </dgm:pt>
    <dgm:pt modelId="{71463E81-9233-473E-A8E9-9BF9D307A851}" type="pres">
      <dgm:prSet presAssocID="{FC116BE3-0DB7-471F-A7E8-FAEFDD6F30CC}" presName="linear" presStyleCnt="0">
        <dgm:presLayoutVars>
          <dgm:animLvl val="lvl"/>
          <dgm:resizeHandles val="exact"/>
        </dgm:presLayoutVars>
      </dgm:prSet>
      <dgm:spPr/>
    </dgm:pt>
    <dgm:pt modelId="{17CF358E-0EB1-4C82-9E39-B99685E5B3A8}" type="pres">
      <dgm:prSet presAssocID="{0885C657-7A1A-47A3-86AC-644C23AD05AA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1FFD5D80-59C6-46F5-A848-13B8C6B706A2}" srcId="{FC116BE3-0DB7-471F-A7E8-FAEFDD6F30CC}" destId="{0885C657-7A1A-47A3-86AC-644C23AD05AA}" srcOrd="0" destOrd="0" parTransId="{1FA1A11E-82BD-4E3A-9803-80AB2A821CF7}" sibTransId="{33A1EEA8-D2A0-41D7-949A-99609CB60447}"/>
    <dgm:cxn modelId="{02ED4DC0-2DB1-4DE9-8D76-D25611AB89A3}" type="presOf" srcId="{0885C657-7A1A-47A3-86AC-644C23AD05AA}" destId="{17CF358E-0EB1-4C82-9E39-B99685E5B3A8}" srcOrd="0" destOrd="0" presId="urn:microsoft.com/office/officeart/2005/8/layout/vList2"/>
    <dgm:cxn modelId="{53F632E7-23F2-4FDD-B7E6-797653B79EBE}" type="presOf" srcId="{FC116BE3-0DB7-471F-A7E8-FAEFDD6F30CC}" destId="{71463E81-9233-473E-A8E9-9BF9D307A851}" srcOrd="0" destOrd="0" presId="urn:microsoft.com/office/officeart/2005/8/layout/vList2"/>
    <dgm:cxn modelId="{122A43BF-22EE-4076-9E40-2253E78A8C1C}" type="presParOf" srcId="{71463E81-9233-473E-A8E9-9BF9D307A851}" destId="{17CF358E-0EB1-4C82-9E39-B99685E5B3A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87BF26B-F109-40E8-9704-85587C907F3D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64AD7DD-10AE-4327-8959-B73234AE26AB}">
      <dgm:prSet/>
      <dgm:spPr/>
      <dgm:t>
        <a:bodyPr/>
        <a:lstStyle/>
        <a:p>
          <a:pPr rtl="0"/>
          <a:r>
            <a:rPr lang="ru-RU" b="1" dirty="0" err="1"/>
            <a:t>Моніторинг</a:t>
          </a:r>
          <a:r>
            <a:rPr lang="ru-RU" dirty="0"/>
            <a:t> – </a:t>
          </a:r>
          <a:r>
            <a:rPr lang="ru-RU" dirty="0" err="1"/>
            <a:t>це</a:t>
          </a:r>
          <a:r>
            <a:rPr lang="ru-RU" dirty="0"/>
            <a:t> </a:t>
          </a:r>
          <a:r>
            <a:rPr lang="ru-RU" dirty="0" err="1"/>
            <a:t>механізм</a:t>
          </a:r>
          <a:r>
            <a:rPr lang="ru-RU" dirty="0"/>
            <a:t> </a:t>
          </a:r>
          <a:r>
            <a:rPr lang="ru-RU" dirty="0" err="1"/>
            <a:t>здійснення</a:t>
          </a:r>
          <a:r>
            <a:rPr lang="ru-RU" dirty="0"/>
            <a:t> </a:t>
          </a:r>
          <a:r>
            <a:rPr lang="ru-RU" dirty="0" err="1"/>
            <a:t>постійного</a:t>
          </a:r>
          <a:r>
            <a:rPr lang="ru-RU" dirty="0"/>
            <a:t> </a:t>
          </a:r>
          <a:r>
            <a:rPr lang="ru-RU" dirty="0" err="1"/>
            <a:t>спостереження</a:t>
          </a:r>
          <a:r>
            <a:rPr lang="ru-RU" dirty="0"/>
            <a:t> за </a:t>
          </a:r>
          <a:r>
            <a:rPr lang="ru-RU" dirty="0" err="1"/>
            <a:t>найважливішими</a:t>
          </a:r>
          <a:r>
            <a:rPr lang="ru-RU" dirty="0"/>
            <a:t> </a:t>
          </a:r>
          <a:r>
            <a:rPr lang="ru-RU" dirty="0" err="1"/>
            <a:t>поточними</a:t>
          </a:r>
          <a:r>
            <a:rPr lang="ru-RU" dirty="0"/>
            <a:t> результатами </a:t>
          </a:r>
          <a:r>
            <a:rPr lang="ru-RU" dirty="0" err="1"/>
            <a:t>реалізації</a:t>
          </a:r>
          <a:r>
            <a:rPr lang="ru-RU" dirty="0"/>
            <a:t> </a:t>
          </a:r>
          <a:r>
            <a:rPr lang="ru-RU" dirty="0" err="1"/>
            <a:t>проєкту</a:t>
          </a:r>
          <a:r>
            <a:rPr lang="ru-RU" dirty="0"/>
            <a:t> з метою </a:t>
          </a:r>
          <a:r>
            <a:rPr lang="ru-RU" dirty="0" err="1"/>
            <a:t>своєчасного</a:t>
          </a:r>
          <a:r>
            <a:rPr lang="ru-RU" dirty="0"/>
            <a:t> </a:t>
          </a:r>
          <a:r>
            <a:rPr lang="ru-RU" dirty="0" err="1"/>
            <a:t>виявлення</a:t>
          </a:r>
          <a:r>
            <a:rPr lang="ru-RU" dirty="0"/>
            <a:t> </a:t>
          </a:r>
          <a:r>
            <a:rPr lang="ru-RU" dirty="0" err="1"/>
            <a:t>відхилень</a:t>
          </a:r>
          <a:r>
            <a:rPr lang="ru-RU" dirty="0"/>
            <a:t> </a:t>
          </a:r>
          <a:r>
            <a:rPr lang="ru-RU" dirty="0" err="1"/>
            <a:t>від</a:t>
          </a:r>
          <a:r>
            <a:rPr lang="ru-RU" dirty="0"/>
            <a:t> календарного плану та бюджету.</a:t>
          </a:r>
        </a:p>
      </dgm:t>
    </dgm:pt>
    <dgm:pt modelId="{FED519C5-E80E-4963-A580-C3DE5A365D86}" type="parTrans" cxnId="{81CB394F-75D5-4B10-94CB-7CA53A41524B}">
      <dgm:prSet/>
      <dgm:spPr/>
      <dgm:t>
        <a:bodyPr/>
        <a:lstStyle/>
        <a:p>
          <a:endParaRPr lang="ru-RU"/>
        </a:p>
      </dgm:t>
    </dgm:pt>
    <dgm:pt modelId="{14BA83FF-4357-4E2B-A906-3C4B1E82A7EF}" type="sibTrans" cxnId="{81CB394F-75D5-4B10-94CB-7CA53A41524B}">
      <dgm:prSet/>
      <dgm:spPr/>
      <dgm:t>
        <a:bodyPr/>
        <a:lstStyle/>
        <a:p>
          <a:endParaRPr lang="ru-RU"/>
        </a:p>
      </dgm:t>
    </dgm:pt>
    <dgm:pt modelId="{0AEDB686-D3EB-4200-8ECA-62C6E9452263}" type="pres">
      <dgm:prSet presAssocID="{587BF26B-F109-40E8-9704-85587C907F3D}" presName="cycle" presStyleCnt="0">
        <dgm:presLayoutVars>
          <dgm:dir/>
          <dgm:resizeHandles val="exact"/>
        </dgm:presLayoutVars>
      </dgm:prSet>
      <dgm:spPr/>
    </dgm:pt>
    <dgm:pt modelId="{66E3EBA4-D7A9-46DA-8FF8-22B9D637C31D}" type="pres">
      <dgm:prSet presAssocID="{064AD7DD-10AE-4327-8959-B73234AE26AB}" presName="node" presStyleLbl="node1" presStyleIdx="0" presStyleCnt="1">
        <dgm:presLayoutVars>
          <dgm:bulletEnabled val="1"/>
        </dgm:presLayoutVars>
      </dgm:prSet>
      <dgm:spPr/>
    </dgm:pt>
  </dgm:ptLst>
  <dgm:cxnLst>
    <dgm:cxn modelId="{4749DA5F-6888-493B-AE45-B2B1E7FF2149}" type="presOf" srcId="{064AD7DD-10AE-4327-8959-B73234AE26AB}" destId="{66E3EBA4-D7A9-46DA-8FF8-22B9D637C31D}" srcOrd="0" destOrd="0" presId="urn:microsoft.com/office/officeart/2005/8/layout/cycle2"/>
    <dgm:cxn modelId="{81CB394F-75D5-4B10-94CB-7CA53A41524B}" srcId="{587BF26B-F109-40E8-9704-85587C907F3D}" destId="{064AD7DD-10AE-4327-8959-B73234AE26AB}" srcOrd="0" destOrd="0" parTransId="{FED519C5-E80E-4963-A580-C3DE5A365D86}" sibTransId="{14BA83FF-4357-4E2B-A906-3C4B1E82A7EF}"/>
    <dgm:cxn modelId="{058B1ED9-4C58-48EA-A9BE-A58AC685ED44}" type="presOf" srcId="{587BF26B-F109-40E8-9704-85587C907F3D}" destId="{0AEDB686-D3EB-4200-8ECA-62C6E9452263}" srcOrd="0" destOrd="0" presId="urn:microsoft.com/office/officeart/2005/8/layout/cycle2"/>
    <dgm:cxn modelId="{F84A7B2F-109D-4DB1-B8BF-18321A660FE4}" type="presParOf" srcId="{0AEDB686-D3EB-4200-8ECA-62C6E9452263}" destId="{66E3EBA4-D7A9-46DA-8FF8-22B9D637C31D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1B18EE2-DE7F-43B7-863B-91F33A0D95B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342689F-1578-4628-B8A3-370FFC460DE4}">
      <dgm:prSet/>
      <dgm:spPr/>
      <dgm:t>
        <a:bodyPr/>
        <a:lstStyle/>
        <a:p>
          <a:pPr rtl="0"/>
          <a:r>
            <a:rPr lang="ru-RU" dirty="0" err="1"/>
            <a:t>Моніторинг</a:t>
          </a:r>
          <a:r>
            <a:rPr lang="ru-RU" dirty="0"/>
            <a:t> </a:t>
          </a:r>
          <a:r>
            <a:rPr lang="ru-RU" dirty="0" err="1"/>
            <a:t>дозволяє</a:t>
          </a:r>
          <a:r>
            <a:rPr lang="ru-RU" dirty="0"/>
            <a:t> </a:t>
          </a:r>
          <a:r>
            <a:rPr lang="ru-RU" dirty="0" err="1"/>
            <a:t>здійснити</a:t>
          </a:r>
          <a:r>
            <a:rPr lang="ru-RU" dirty="0"/>
            <a:t> </a:t>
          </a:r>
          <a:r>
            <a:rPr lang="ru-RU" dirty="0" err="1"/>
            <a:t>порівняння</a:t>
          </a:r>
          <a:r>
            <a:rPr lang="ru-RU" dirty="0"/>
            <a:t> </a:t>
          </a:r>
          <a:r>
            <a:rPr lang="ru-RU" dirty="0" err="1"/>
            <a:t>заданих</a:t>
          </a:r>
          <a:r>
            <a:rPr lang="ru-RU" dirty="0"/>
            <a:t> і </a:t>
          </a:r>
          <a:r>
            <a:rPr lang="ru-RU" dirty="0" err="1"/>
            <a:t>фактичних</a:t>
          </a:r>
          <a:r>
            <a:rPr lang="ru-RU" dirty="0"/>
            <a:t> </a:t>
          </a:r>
          <a:r>
            <a:rPr lang="ru-RU" dirty="0" err="1"/>
            <a:t>даних</a:t>
          </a:r>
          <a:r>
            <a:rPr lang="ru-RU" dirty="0"/>
            <a:t>, </a:t>
          </a:r>
          <a:r>
            <a:rPr lang="ru-RU" dirty="0" err="1"/>
            <a:t>що</a:t>
          </a:r>
          <a:r>
            <a:rPr lang="ru-RU" dirty="0"/>
            <a:t> </a:t>
          </a:r>
          <a:r>
            <a:rPr lang="ru-RU" dirty="0" err="1"/>
            <a:t>стосуються</a:t>
          </a:r>
          <a:r>
            <a:rPr lang="ru-RU" dirty="0"/>
            <a:t> </a:t>
          </a:r>
          <a:r>
            <a:rPr lang="ru-RU" dirty="0" err="1"/>
            <a:t>планування</a:t>
          </a:r>
          <a:r>
            <a:rPr lang="ru-RU" dirty="0"/>
            <a:t> проекту та </a:t>
          </a:r>
          <a:r>
            <a:rPr lang="ru-RU" dirty="0" err="1"/>
            <a:t>його</a:t>
          </a:r>
          <a:r>
            <a:rPr lang="ru-RU" dirty="0"/>
            <a:t> </a:t>
          </a:r>
          <a:r>
            <a:rPr lang="ru-RU" dirty="0" err="1"/>
            <a:t>реалізації</a:t>
          </a:r>
          <a:r>
            <a:rPr lang="ru-RU" dirty="0"/>
            <a:t>. є</a:t>
          </a:r>
        </a:p>
      </dgm:t>
    </dgm:pt>
    <dgm:pt modelId="{0DF69B62-5710-4B45-B8FF-909C4C127F05}" type="parTrans" cxnId="{E6166FC9-0CC9-4F43-B23D-CDF1A10850C8}">
      <dgm:prSet/>
      <dgm:spPr/>
      <dgm:t>
        <a:bodyPr/>
        <a:lstStyle/>
        <a:p>
          <a:endParaRPr lang="ru-RU"/>
        </a:p>
      </dgm:t>
    </dgm:pt>
    <dgm:pt modelId="{C8DDFCBD-8858-4035-B02D-CFFCCA887EA5}" type="sibTrans" cxnId="{E6166FC9-0CC9-4F43-B23D-CDF1A10850C8}">
      <dgm:prSet/>
      <dgm:spPr/>
      <dgm:t>
        <a:bodyPr/>
        <a:lstStyle/>
        <a:p>
          <a:endParaRPr lang="ru-RU"/>
        </a:p>
      </dgm:t>
    </dgm:pt>
    <dgm:pt modelId="{A5414A19-65B3-4631-A35A-89E4C424E783}">
      <dgm:prSet/>
      <dgm:spPr/>
      <dgm:t>
        <a:bodyPr/>
        <a:lstStyle/>
        <a:p>
          <a:pPr rtl="0"/>
          <a:r>
            <a:rPr lang="ru-RU"/>
            <a:t>Здійснювати моніторинг може як команда проєкту, так і організації, що працюють поза його рамками</a:t>
          </a:r>
        </a:p>
      </dgm:t>
    </dgm:pt>
    <dgm:pt modelId="{131D9EB7-3600-4344-B2E6-62D5EAA829C2}" type="parTrans" cxnId="{7B07998B-E274-4254-8199-941E04D24499}">
      <dgm:prSet/>
      <dgm:spPr/>
      <dgm:t>
        <a:bodyPr/>
        <a:lstStyle/>
        <a:p>
          <a:endParaRPr lang="ru-RU"/>
        </a:p>
      </dgm:t>
    </dgm:pt>
    <dgm:pt modelId="{10D5A2F2-5308-45D8-BD1D-9FC819814758}" type="sibTrans" cxnId="{7B07998B-E274-4254-8199-941E04D24499}">
      <dgm:prSet/>
      <dgm:spPr/>
      <dgm:t>
        <a:bodyPr/>
        <a:lstStyle/>
        <a:p>
          <a:endParaRPr lang="ru-RU"/>
        </a:p>
      </dgm:t>
    </dgm:pt>
    <dgm:pt modelId="{C3BCF7F4-B403-4303-8405-B25432B60148}" type="pres">
      <dgm:prSet presAssocID="{21B18EE2-DE7F-43B7-863B-91F33A0D95BD}" presName="linear" presStyleCnt="0">
        <dgm:presLayoutVars>
          <dgm:animLvl val="lvl"/>
          <dgm:resizeHandles val="exact"/>
        </dgm:presLayoutVars>
      </dgm:prSet>
      <dgm:spPr/>
    </dgm:pt>
    <dgm:pt modelId="{6012A596-6AF6-4CCB-95DE-7437E560E32E}" type="pres">
      <dgm:prSet presAssocID="{3342689F-1578-4628-B8A3-370FFC460DE4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88868F16-0D0E-4874-8C41-1118D9C3272A}" type="pres">
      <dgm:prSet presAssocID="{C8DDFCBD-8858-4035-B02D-CFFCCA887EA5}" presName="spacer" presStyleCnt="0"/>
      <dgm:spPr/>
    </dgm:pt>
    <dgm:pt modelId="{FFC9974A-6F89-4E40-982B-1760ACED5E24}" type="pres">
      <dgm:prSet presAssocID="{A5414A19-65B3-4631-A35A-89E4C424E783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27A69D37-6E76-434F-9EE7-7E3B4158C0DF}" type="presOf" srcId="{3342689F-1578-4628-B8A3-370FFC460DE4}" destId="{6012A596-6AF6-4CCB-95DE-7437E560E32E}" srcOrd="0" destOrd="0" presId="urn:microsoft.com/office/officeart/2005/8/layout/vList2"/>
    <dgm:cxn modelId="{2212F043-3128-41AB-897E-90CFC152D7D3}" type="presOf" srcId="{A5414A19-65B3-4631-A35A-89E4C424E783}" destId="{FFC9974A-6F89-4E40-982B-1760ACED5E24}" srcOrd="0" destOrd="0" presId="urn:microsoft.com/office/officeart/2005/8/layout/vList2"/>
    <dgm:cxn modelId="{76C25E72-7876-4E2D-AC8A-3B0C8BBCCD6D}" type="presOf" srcId="{21B18EE2-DE7F-43B7-863B-91F33A0D95BD}" destId="{C3BCF7F4-B403-4303-8405-B25432B60148}" srcOrd="0" destOrd="0" presId="urn:microsoft.com/office/officeart/2005/8/layout/vList2"/>
    <dgm:cxn modelId="{7B07998B-E274-4254-8199-941E04D24499}" srcId="{21B18EE2-DE7F-43B7-863B-91F33A0D95BD}" destId="{A5414A19-65B3-4631-A35A-89E4C424E783}" srcOrd="1" destOrd="0" parTransId="{131D9EB7-3600-4344-B2E6-62D5EAA829C2}" sibTransId="{10D5A2F2-5308-45D8-BD1D-9FC819814758}"/>
    <dgm:cxn modelId="{E6166FC9-0CC9-4F43-B23D-CDF1A10850C8}" srcId="{21B18EE2-DE7F-43B7-863B-91F33A0D95BD}" destId="{3342689F-1578-4628-B8A3-370FFC460DE4}" srcOrd="0" destOrd="0" parTransId="{0DF69B62-5710-4B45-B8FF-909C4C127F05}" sibTransId="{C8DDFCBD-8858-4035-B02D-CFFCCA887EA5}"/>
    <dgm:cxn modelId="{0F728B08-B440-475F-946F-A99AF5F5067F}" type="presParOf" srcId="{C3BCF7F4-B403-4303-8405-B25432B60148}" destId="{6012A596-6AF6-4CCB-95DE-7437E560E32E}" srcOrd="0" destOrd="0" presId="urn:microsoft.com/office/officeart/2005/8/layout/vList2"/>
    <dgm:cxn modelId="{124BF83A-AEAF-4381-8D4D-D0B41910A1E5}" type="presParOf" srcId="{C3BCF7F4-B403-4303-8405-B25432B60148}" destId="{88868F16-0D0E-4874-8C41-1118D9C3272A}" srcOrd="1" destOrd="0" presId="urn:microsoft.com/office/officeart/2005/8/layout/vList2"/>
    <dgm:cxn modelId="{4711DD66-E20C-43FE-8643-A86FAF724AAC}" type="presParOf" srcId="{C3BCF7F4-B403-4303-8405-B25432B60148}" destId="{FFC9974A-6F89-4E40-982B-1760ACED5E24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4ECF061-4C87-42F5-BEBE-3E4CF4DACCA8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0CEAF7-8EAB-4F50-8919-032685AF2E25}">
      <dgm:prSet/>
      <dgm:spPr/>
      <dgm:t>
        <a:bodyPr/>
        <a:lstStyle/>
        <a:p>
          <a:pPr rtl="0"/>
          <a:r>
            <a:rPr lang="ru-RU" b="1" dirty="0" err="1"/>
            <a:t>Превентивний</a:t>
          </a:r>
          <a:r>
            <a:rPr lang="ru-RU" b="1" dirty="0"/>
            <a:t> </a:t>
          </a:r>
          <a:r>
            <a:rPr lang="ru-RU" b="1" dirty="0" err="1"/>
            <a:t>моніторинг</a:t>
          </a:r>
          <a:r>
            <a:rPr lang="ru-RU" dirty="0"/>
            <a:t> </a:t>
          </a:r>
          <a:r>
            <a:rPr lang="ru-RU" dirty="0" err="1"/>
            <a:t>сфокусований</a:t>
          </a:r>
          <a:r>
            <a:rPr lang="ru-RU" dirty="0"/>
            <a:t> на </a:t>
          </a:r>
          <a:r>
            <a:rPr lang="ru-RU" dirty="0" err="1"/>
            <a:t>завданнях</a:t>
          </a:r>
          <a:r>
            <a:rPr lang="ru-RU" dirty="0"/>
            <a:t> </a:t>
          </a:r>
          <a:r>
            <a:rPr lang="ru-RU" dirty="0" err="1"/>
            <a:t>проєкту</a:t>
          </a:r>
          <a:r>
            <a:rPr lang="ru-RU" dirty="0"/>
            <a:t>, </a:t>
          </a:r>
          <a:r>
            <a:rPr lang="ru-RU" dirty="0" err="1"/>
            <a:t>пріоритетах</a:t>
          </a:r>
          <a:r>
            <a:rPr lang="ru-RU" dirty="0"/>
            <a:t>, </a:t>
          </a:r>
          <a:r>
            <a:rPr lang="ru-RU" dirty="0" err="1"/>
            <a:t>методології</a:t>
          </a:r>
          <a:r>
            <a:rPr lang="ru-RU" dirty="0"/>
            <a:t>, </a:t>
          </a:r>
          <a:r>
            <a:rPr lang="ru-RU" dirty="0" err="1"/>
            <a:t>запланованих</a:t>
          </a:r>
          <a:r>
            <a:rPr lang="ru-RU" dirty="0"/>
            <a:t> заходах</a:t>
          </a:r>
        </a:p>
      </dgm:t>
    </dgm:pt>
    <dgm:pt modelId="{A6746ED2-83F9-4136-8347-9552A6FE488F}" type="parTrans" cxnId="{5567CD1C-2254-4A82-A787-4C055D3E84D7}">
      <dgm:prSet/>
      <dgm:spPr/>
      <dgm:t>
        <a:bodyPr/>
        <a:lstStyle/>
        <a:p>
          <a:endParaRPr lang="ru-RU"/>
        </a:p>
      </dgm:t>
    </dgm:pt>
    <dgm:pt modelId="{7CF8BFB7-981B-4044-B557-9A41613BE81E}" type="sibTrans" cxnId="{5567CD1C-2254-4A82-A787-4C055D3E84D7}">
      <dgm:prSet/>
      <dgm:spPr/>
      <dgm:t>
        <a:bodyPr/>
        <a:lstStyle/>
        <a:p>
          <a:endParaRPr lang="ru-RU"/>
        </a:p>
      </dgm:t>
    </dgm:pt>
    <dgm:pt modelId="{FCF47305-29C7-4232-81B5-45ABB1A48B27}">
      <dgm:prSet/>
      <dgm:spPr/>
      <dgm:t>
        <a:bodyPr/>
        <a:lstStyle/>
        <a:p>
          <a:pPr rtl="0"/>
          <a:r>
            <a:rPr lang="ru-RU" b="1" dirty="0" err="1"/>
            <a:t>Рекомендаційний</a:t>
          </a:r>
          <a:r>
            <a:rPr lang="ru-RU" b="1" dirty="0"/>
            <a:t> </a:t>
          </a:r>
          <a:r>
            <a:rPr lang="ru-RU" b="1" dirty="0" err="1"/>
            <a:t>моніторинг</a:t>
          </a:r>
          <a:r>
            <a:rPr lang="ru-RU" dirty="0"/>
            <a:t> </a:t>
          </a:r>
          <a:r>
            <a:rPr lang="ru-RU" dirty="0" err="1"/>
            <a:t>має</a:t>
          </a:r>
          <a:r>
            <a:rPr lang="ru-RU" dirty="0"/>
            <a:t> </a:t>
          </a:r>
          <a:r>
            <a:rPr lang="ru-RU" dirty="0" err="1"/>
            <a:t>надати</a:t>
          </a:r>
          <a:r>
            <a:rPr lang="ru-RU" dirty="0"/>
            <a:t> </a:t>
          </a:r>
          <a:r>
            <a:rPr lang="ru-RU" dirty="0" err="1"/>
            <a:t>рекомендації</a:t>
          </a:r>
          <a:r>
            <a:rPr lang="ru-RU" dirty="0"/>
            <a:t> </a:t>
          </a:r>
          <a:r>
            <a:rPr lang="ru-RU" dirty="0" err="1"/>
            <a:t>щодо</a:t>
          </a:r>
          <a:r>
            <a:rPr lang="ru-RU" dirty="0"/>
            <a:t> </a:t>
          </a:r>
          <a:r>
            <a:rPr lang="ru-RU" dirty="0" err="1"/>
            <a:t>змісту</a:t>
          </a:r>
          <a:r>
            <a:rPr lang="ru-RU" dirty="0"/>
            <a:t> та </a:t>
          </a:r>
          <a:r>
            <a:rPr lang="ru-RU" dirty="0" err="1"/>
            <a:t>фінансових</a:t>
          </a:r>
          <a:r>
            <a:rPr lang="ru-RU" dirty="0"/>
            <a:t> </a:t>
          </a:r>
          <a:r>
            <a:rPr lang="ru-RU" dirty="0" err="1"/>
            <a:t>аспектів</a:t>
          </a:r>
          <a:r>
            <a:rPr lang="ru-RU" dirty="0"/>
            <a:t> </a:t>
          </a:r>
          <a:r>
            <a:rPr lang="ru-RU" dirty="0" err="1"/>
            <a:t>реалізації</a:t>
          </a:r>
          <a:r>
            <a:rPr lang="ru-RU" dirty="0"/>
            <a:t> </a:t>
          </a:r>
          <a:r>
            <a:rPr lang="ru-RU" dirty="0" err="1"/>
            <a:t>проєкту</a:t>
          </a:r>
          <a:endParaRPr lang="ru-RU" dirty="0"/>
        </a:p>
      </dgm:t>
    </dgm:pt>
    <dgm:pt modelId="{0625837E-D528-4141-82C9-5F0B418D1308}" type="parTrans" cxnId="{BD298E09-9415-4295-871B-801D243A5BBA}">
      <dgm:prSet/>
      <dgm:spPr/>
      <dgm:t>
        <a:bodyPr/>
        <a:lstStyle/>
        <a:p>
          <a:endParaRPr lang="ru-RU"/>
        </a:p>
      </dgm:t>
    </dgm:pt>
    <dgm:pt modelId="{7FA5B5FD-94B9-4830-AA97-8C3DD1B67F9D}" type="sibTrans" cxnId="{BD298E09-9415-4295-871B-801D243A5BBA}">
      <dgm:prSet/>
      <dgm:spPr/>
      <dgm:t>
        <a:bodyPr/>
        <a:lstStyle/>
        <a:p>
          <a:endParaRPr lang="ru-RU"/>
        </a:p>
      </dgm:t>
    </dgm:pt>
    <dgm:pt modelId="{3CF0CD85-0821-4A41-9959-36B5D2730CC2}">
      <dgm:prSet/>
      <dgm:spPr/>
      <dgm:t>
        <a:bodyPr/>
        <a:lstStyle/>
        <a:p>
          <a:pPr rtl="0"/>
          <a:r>
            <a:rPr lang="ru-RU" b="1" dirty="0" err="1"/>
            <a:t>Контрольний</a:t>
          </a:r>
          <a:r>
            <a:rPr lang="ru-RU" b="1" dirty="0"/>
            <a:t> </a:t>
          </a:r>
          <a:r>
            <a:rPr lang="ru-RU" b="1" dirty="0" err="1"/>
            <a:t>моніторинг</a:t>
          </a:r>
          <a:r>
            <a:rPr lang="ru-RU" b="1" dirty="0"/>
            <a:t> </a:t>
          </a:r>
          <a:r>
            <a:rPr lang="ru-RU" dirty="0" err="1"/>
            <a:t>спрямований</a:t>
          </a:r>
          <a:r>
            <a:rPr lang="ru-RU" dirty="0"/>
            <a:t> на </a:t>
          </a:r>
          <a:r>
            <a:rPr lang="ru-RU" dirty="0" err="1"/>
            <a:t>оцінювання</a:t>
          </a:r>
          <a:r>
            <a:rPr lang="ru-RU" dirty="0"/>
            <a:t> </a:t>
          </a:r>
          <a:r>
            <a:rPr lang="ru-RU" dirty="0" err="1"/>
            <a:t>отриманих</a:t>
          </a:r>
          <a:r>
            <a:rPr lang="ru-RU" dirty="0"/>
            <a:t> </a:t>
          </a:r>
          <a:r>
            <a:rPr lang="ru-RU" dirty="0" err="1"/>
            <a:t>результатів</a:t>
          </a:r>
          <a:r>
            <a:rPr lang="ru-RU" dirty="0"/>
            <a:t> та </a:t>
          </a:r>
          <a:r>
            <a:rPr lang="ru-RU" dirty="0" err="1"/>
            <a:t>забезпечення</a:t>
          </a:r>
          <a:r>
            <a:rPr lang="ru-RU" dirty="0"/>
            <a:t> </a:t>
          </a:r>
          <a:r>
            <a:rPr lang="ru-RU" dirty="0" err="1"/>
            <a:t>їх</a:t>
          </a:r>
          <a:r>
            <a:rPr lang="ru-RU" dirty="0"/>
            <a:t> </a:t>
          </a:r>
          <a:r>
            <a:rPr lang="ru-RU" dirty="0" err="1"/>
            <a:t>сталості</a:t>
          </a:r>
          <a:r>
            <a:rPr lang="ru-RU" dirty="0"/>
            <a:t> (</a:t>
          </a:r>
          <a:r>
            <a:rPr lang="ru-RU" dirty="0" err="1"/>
            <a:t>зазвичай</a:t>
          </a:r>
          <a:r>
            <a:rPr lang="ru-RU" dirty="0"/>
            <a:t> проводиться </a:t>
          </a:r>
          <a:r>
            <a:rPr lang="ru-RU" dirty="0" err="1"/>
            <a:t>наприкінці</a:t>
          </a:r>
          <a:r>
            <a:rPr lang="ru-RU" dirty="0"/>
            <a:t> </a:t>
          </a:r>
          <a:r>
            <a:rPr lang="ru-RU" dirty="0" err="1"/>
            <a:t>чи</a:t>
          </a:r>
          <a:r>
            <a:rPr lang="ru-RU" dirty="0"/>
            <a:t> </a:t>
          </a:r>
          <a:r>
            <a:rPr lang="ru-RU" dirty="0" err="1"/>
            <a:t>після</a:t>
          </a:r>
          <a:r>
            <a:rPr lang="ru-RU" dirty="0"/>
            <a:t> </a:t>
          </a:r>
          <a:r>
            <a:rPr lang="ru-RU" dirty="0" err="1"/>
            <a:t>закінчення</a:t>
          </a:r>
          <a:r>
            <a:rPr lang="ru-RU" dirty="0"/>
            <a:t> про</a:t>
          </a:r>
          <a:r>
            <a:rPr lang="uk-UA" dirty="0"/>
            <a:t>є</a:t>
          </a:r>
          <a:r>
            <a:rPr lang="ru-RU" dirty="0" err="1"/>
            <a:t>кту</a:t>
          </a:r>
          <a:r>
            <a:rPr lang="ru-RU" dirty="0"/>
            <a:t>)</a:t>
          </a:r>
        </a:p>
      </dgm:t>
    </dgm:pt>
    <dgm:pt modelId="{52E3FE24-3879-439E-AACD-2773C72ED5AB}" type="parTrans" cxnId="{0573A5BF-66D9-4991-A3D7-2E1C9C2843AA}">
      <dgm:prSet/>
      <dgm:spPr/>
      <dgm:t>
        <a:bodyPr/>
        <a:lstStyle/>
        <a:p>
          <a:endParaRPr lang="ru-RU"/>
        </a:p>
      </dgm:t>
    </dgm:pt>
    <dgm:pt modelId="{52C34F93-EB41-407E-A657-162780533201}" type="sibTrans" cxnId="{0573A5BF-66D9-4991-A3D7-2E1C9C2843AA}">
      <dgm:prSet/>
      <dgm:spPr/>
      <dgm:t>
        <a:bodyPr/>
        <a:lstStyle/>
        <a:p>
          <a:endParaRPr lang="ru-RU"/>
        </a:p>
      </dgm:t>
    </dgm:pt>
    <dgm:pt modelId="{A760AA96-993E-427C-9E27-52BCF8FDE328}" type="pres">
      <dgm:prSet presAssocID="{04ECF061-4C87-42F5-BEBE-3E4CF4DACCA8}" presName="linearFlow" presStyleCnt="0">
        <dgm:presLayoutVars>
          <dgm:dir/>
          <dgm:resizeHandles val="exact"/>
        </dgm:presLayoutVars>
      </dgm:prSet>
      <dgm:spPr/>
    </dgm:pt>
    <dgm:pt modelId="{25FB4B8E-812F-4C3E-9301-06B0465D9191}" type="pres">
      <dgm:prSet presAssocID="{650CEAF7-8EAB-4F50-8919-032685AF2E25}" presName="composite" presStyleCnt="0"/>
      <dgm:spPr/>
    </dgm:pt>
    <dgm:pt modelId="{E39A9B62-746A-4BD3-86C7-6224CF985066}" type="pres">
      <dgm:prSet presAssocID="{650CEAF7-8EAB-4F50-8919-032685AF2E25}" presName="imgShp" presStyleLbl="fgImgPlace1" presStyleIdx="0" presStyleCnt="3"/>
      <dgm:spPr/>
    </dgm:pt>
    <dgm:pt modelId="{8CB28C68-E26B-4400-8BA2-1CC4D3CDFC8F}" type="pres">
      <dgm:prSet presAssocID="{650CEAF7-8EAB-4F50-8919-032685AF2E25}" presName="txShp" presStyleLbl="node1" presStyleIdx="0" presStyleCnt="3">
        <dgm:presLayoutVars>
          <dgm:bulletEnabled val="1"/>
        </dgm:presLayoutVars>
      </dgm:prSet>
      <dgm:spPr/>
    </dgm:pt>
    <dgm:pt modelId="{F695F80C-2856-4BF9-B3B5-93613FC92738}" type="pres">
      <dgm:prSet presAssocID="{7CF8BFB7-981B-4044-B557-9A41613BE81E}" presName="spacing" presStyleCnt="0"/>
      <dgm:spPr/>
    </dgm:pt>
    <dgm:pt modelId="{56B434F2-E2F6-43EE-B92A-6499827C1108}" type="pres">
      <dgm:prSet presAssocID="{FCF47305-29C7-4232-81B5-45ABB1A48B27}" presName="composite" presStyleCnt="0"/>
      <dgm:spPr/>
    </dgm:pt>
    <dgm:pt modelId="{F3935674-0D9B-4E1C-892A-3AF5969E2A71}" type="pres">
      <dgm:prSet presAssocID="{FCF47305-29C7-4232-81B5-45ABB1A48B27}" presName="imgShp" presStyleLbl="fgImgPlace1" presStyleIdx="1" presStyleCnt="3"/>
      <dgm:spPr/>
    </dgm:pt>
    <dgm:pt modelId="{6C164DEA-F650-40A0-8EB2-A4F2BA94B14D}" type="pres">
      <dgm:prSet presAssocID="{FCF47305-29C7-4232-81B5-45ABB1A48B27}" presName="txShp" presStyleLbl="node1" presStyleIdx="1" presStyleCnt="3">
        <dgm:presLayoutVars>
          <dgm:bulletEnabled val="1"/>
        </dgm:presLayoutVars>
      </dgm:prSet>
      <dgm:spPr/>
    </dgm:pt>
    <dgm:pt modelId="{2D2DDF05-6E4D-4428-BAA2-1F4848EC4884}" type="pres">
      <dgm:prSet presAssocID="{7FA5B5FD-94B9-4830-AA97-8C3DD1B67F9D}" presName="spacing" presStyleCnt="0"/>
      <dgm:spPr/>
    </dgm:pt>
    <dgm:pt modelId="{321BE74E-7F0E-42D0-AD39-5997FD562501}" type="pres">
      <dgm:prSet presAssocID="{3CF0CD85-0821-4A41-9959-36B5D2730CC2}" presName="composite" presStyleCnt="0"/>
      <dgm:spPr/>
    </dgm:pt>
    <dgm:pt modelId="{00D88FC5-F0BF-466A-929F-7E260DAC6468}" type="pres">
      <dgm:prSet presAssocID="{3CF0CD85-0821-4A41-9959-36B5D2730CC2}" presName="imgShp" presStyleLbl="fgImgPlace1" presStyleIdx="2" presStyleCnt="3"/>
      <dgm:spPr/>
    </dgm:pt>
    <dgm:pt modelId="{3DF5CEB4-3DE3-4523-B08E-FB695C3A79FC}" type="pres">
      <dgm:prSet presAssocID="{3CF0CD85-0821-4A41-9959-36B5D2730CC2}" presName="txShp" presStyleLbl="node1" presStyleIdx="2" presStyleCnt="3">
        <dgm:presLayoutVars>
          <dgm:bulletEnabled val="1"/>
        </dgm:presLayoutVars>
      </dgm:prSet>
      <dgm:spPr/>
    </dgm:pt>
  </dgm:ptLst>
  <dgm:cxnLst>
    <dgm:cxn modelId="{BD298E09-9415-4295-871B-801D243A5BBA}" srcId="{04ECF061-4C87-42F5-BEBE-3E4CF4DACCA8}" destId="{FCF47305-29C7-4232-81B5-45ABB1A48B27}" srcOrd="1" destOrd="0" parTransId="{0625837E-D528-4141-82C9-5F0B418D1308}" sibTransId="{7FA5B5FD-94B9-4830-AA97-8C3DD1B67F9D}"/>
    <dgm:cxn modelId="{5567CD1C-2254-4A82-A787-4C055D3E84D7}" srcId="{04ECF061-4C87-42F5-BEBE-3E4CF4DACCA8}" destId="{650CEAF7-8EAB-4F50-8919-032685AF2E25}" srcOrd="0" destOrd="0" parTransId="{A6746ED2-83F9-4136-8347-9552A6FE488F}" sibTransId="{7CF8BFB7-981B-4044-B557-9A41613BE81E}"/>
    <dgm:cxn modelId="{E3E1D06F-D66B-4D9F-A69B-EBD938A7EE99}" type="presOf" srcId="{04ECF061-4C87-42F5-BEBE-3E4CF4DACCA8}" destId="{A760AA96-993E-427C-9E27-52BCF8FDE328}" srcOrd="0" destOrd="0" presId="urn:microsoft.com/office/officeart/2005/8/layout/vList3"/>
    <dgm:cxn modelId="{6E32B582-4D94-4CD5-9597-3678CFD15A89}" type="presOf" srcId="{FCF47305-29C7-4232-81B5-45ABB1A48B27}" destId="{6C164DEA-F650-40A0-8EB2-A4F2BA94B14D}" srcOrd="0" destOrd="0" presId="urn:microsoft.com/office/officeart/2005/8/layout/vList3"/>
    <dgm:cxn modelId="{55E9A3BD-3FB0-46C2-842A-58326B7C20F1}" type="presOf" srcId="{650CEAF7-8EAB-4F50-8919-032685AF2E25}" destId="{8CB28C68-E26B-4400-8BA2-1CC4D3CDFC8F}" srcOrd="0" destOrd="0" presId="urn:microsoft.com/office/officeart/2005/8/layout/vList3"/>
    <dgm:cxn modelId="{0573A5BF-66D9-4991-A3D7-2E1C9C2843AA}" srcId="{04ECF061-4C87-42F5-BEBE-3E4CF4DACCA8}" destId="{3CF0CD85-0821-4A41-9959-36B5D2730CC2}" srcOrd="2" destOrd="0" parTransId="{52E3FE24-3879-439E-AACD-2773C72ED5AB}" sibTransId="{52C34F93-EB41-407E-A657-162780533201}"/>
    <dgm:cxn modelId="{70326BC1-5D8F-4DF4-8AC5-F18C0EE0E34B}" type="presOf" srcId="{3CF0CD85-0821-4A41-9959-36B5D2730CC2}" destId="{3DF5CEB4-3DE3-4523-B08E-FB695C3A79FC}" srcOrd="0" destOrd="0" presId="urn:microsoft.com/office/officeart/2005/8/layout/vList3"/>
    <dgm:cxn modelId="{F50F13C0-2586-491C-A2A8-6C24817D7B60}" type="presParOf" srcId="{A760AA96-993E-427C-9E27-52BCF8FDE328}" destId="{25FB4B8E-812F-4C3E-9301-06B0465D9191}" srcOrd="0" destOrd="0" presId="urn:microsoft.com/office/officeart/2005/8/layout/vList3"/>
    <dgm:cxn modelId="{4846514A-97F8-4131-B150-6092ACD7084A}" type="presParOf" srcId="{25FB4B8E-812F-4C3E-9301-06B0465D9191}" destId="{E39A9B62-746A-4BD3-86C7-6224CF985066}" srcOrd="0" destOrd="0" presId="urn:microsoft.com/office/officeart/2005/8/layout/vList3"/>
    <dgm:cxn modelId="{E96E9803-FE12-4E30-A5D1-BF63AB9A61C0}" type="presParOf" srcId="{25FB4B8E-812F-4C3E-9301-06B0465D9191}" destId="{8CB28C68-E26B-4400-8BA2-1CC4D3CDFC8F}" srcOrd="1" destOrd="0" presId="urn:microsoft.com/office/officeart/2005/8/layout/vList3"/>
    <dgm:cxn modelId="{EA1B7F4A-D14E-4C2B-B664-BF54E742B07E}" type="presParOf" srcId="{A760AA96-993E-427C-9E27-52BCF8FDE328}" destId="{F695F80C-2856-4BF9-B3B5-93613FC92738}" srcOrd="1" destOrd="0" presId="urn:microsoft.com/office/officeart/2005/8/layout/vList3"/>
    <dgm:cxn modelId="{677658E1-399A-4789-BBF5-439F84C8CEAF}" type="presParOf" srcId="{A760AA96-993E-427C-9E27-52BCF8FDE328}" destId="{56B434F2-E2F6-43EE-B92A-6499827C1108}" srcOrd="2" destOrd="0" presId="urn:microsoft.com/office/officeart/2005/8/layout/vList3"/>
    <dgm:cxn modelId="{FAF911AA-107B-4655-BE62-D28E2CDCD1A7}" type="presParOf" srcId="{56B434F2-E2F6-43EE-B92A-6499827C1108}" destId="{F3935674-0D9B-4E1C-892A-3AF5969E2A71}" srcOrd="0" destOrd="0" presId="urn:microsoft.com/office/officeart/2005/8/layout/vList3"/>
    <dgm:cxn modelId="{CE38994C-87DB-49B2-A256-19FF60911165}" type="presParOf" srcId="{56B434F2-E2F6-43EE-B92A-6499827C1108}" destId="{6C164DEA-F650-40A0-8EB2-A4F2BA94B14D}" srcOrd="1" destOrd="0" presId="urn:microsoft.com/office/officeart/2005/8/layout/vList3"/>
    <dgm:cxn modelId="{8AD6155F-602B-4420-A98A-9DD5010560F7}" type="presParOf" srcId="{A760AA96-993E-427C-9E27-52BCF8FDE328}" destId="{2D2DDF05-6E4D-4428-BAA2-1F4848EC4884}" srcOrd="3" destOrd="0" presId="urn:microsoft.com/office/officeart/2005/8/layout/vList3"/>
    <dgm:cxn modelId="{672FB3A0-8DD9-43F9-9E84-188F7146A0A6}" type="presParOf" srcId="{A760AA96-993E-427C-9E27-52BCF8FDE328}" destId="{321BE74E-7F0E-42D0-AD39-5997FD562501}" srcOrd="4" destOrd="0" presId="urn:microsoft.com/office/officeart/2005/8/layout/vList3"/>
    <dgm:cxn modelId="{16BE28F9-20B4-458E-BFD5-D9E83FB3AB89}" type="presParOf" srcId="{321BE74E-7F0E-42D0-AD39-5997FD562501}" destId="{00D88FC5-F0BF-466A-929F-7E260DAC6468}" srcOrd="0" destOrd="0" presId="urn:microsoft.com/office/officeart/2005/8/layout/vList3"/>
    <dgm:cxn modelId="{0ED6780D-2CB3-431C-9CCE-47679C284C23}" type="presParOf" srcId="{321BE74E-7F0E-42D0-AD39-5997FD562501}" destId="{3DF5CEB4-3DE3-4523-B08E-FB695C3A79F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29977DB-4B35-46D9-A3C9-8792291A56C1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64D07551-38CB-437A-AD43-1C7FA49CC720}">
      <dgm:prSet/>
      <dgm:spPr/>
      <dgm:t>
        <a:bodyPr/>
        <a:lstStyle/>
        <a:p>
          <a:pPr rtl="0"/>
          <a:r>
            <a:rPr lang="ru-RU" dirty="0" err="1"/>
            <a:t>це</a:t>
          </a:r>
          <a:r>
            <a:rPr lang="ru-RU" dirty="0"/>
            <a:t>  </a:t>
          </a:r>
          <a:r>
            <a:rPr lang="ru-RU" dirty="0" err="1"/>
            <a:t>процес</a:t>
          </a:r>
          <a:r>
            <a:rPr lang="ru-RU" dirty="0"/>
            <a:t> </a:t>
          </a:r>
          <a:r>
            <a:rPr lang="ru-RU" dirty="0" err="1"/>
            <a:t>прогнозування</a:t>
          </a:r>
          <a:r>
            <a:rPr lang="ru-RU" dirty="0"/>
            <a:t> та </a:t>
          </a:r>
          <a:r>
            <a:rPr lang="ru-RU" dirty="0" err="1"/>
            <a:t>планування</a:t>
          </a:r>
          <a:r>
            <a:rPr lang="ru-RU" dirty="0"/>
            <a:t> </a:t>
          </a:r>
          <a:r>
            <a:rPr lang="ru-RU" dirty="0" err="1"/>
            <a:t>майбутніх</a:t>
          </a:r>
          <a:r>
            <a:rPr lang="ru-RU" dirty="0"/>
            <a:t> </a:t>
          </a:r>
          <a:r>
            <a:rPr lang="ru-RU" dirty="0" err="1"/>
            <a:t>змін</a:t>
          </a:r>
          <a:r>
            <a:rPr lang="ru-RU" dirty="0"/>
            <a:t>, </a:t>
          </a:r>
          <a:r>
            <a:rPr lang="ru-RU" dirty="0" err="1"/>
            <a:t>реєстрація</a:t>
          </a:r>
          <a:r>
            <a:rPr lang="ru-RU" dirty="0"/>
            <a:t> </a:t>
          </a:r>
          <a:r>
            <a:rPr lang="ru-RU" dirty="0" err="1"/>
            <a:t>всіх</a:t>
          </a:r>
          <a:r>
            <a:rPr lang="ru-RU" dirty="0"/>
            <a:t> </a:t>
          </a:r>
          <a:r>
            <a:rPr lang="ru-RU" dirty="0" err="1"/>
            <a:t>потенційних</a:t>
          </a:r>
          <a:r>
            <a:rPr lang="ru-RU" dirty="0"/>
            <a:t> </a:t>
          </a:r>
          <a:r>
            <a:rPr lang="ru-RU" dirty="0" err="1"/>
            <a:t>змін</a:t>
          </a:r>
          <a:r>
            <a:rPr lang="ru-RU" dirty="0"/>
            <a:t> для </a:t>
          </a:r>
          <a:r>
            <a:rPr lang="ru-RU" dirty="0" err="1"/>
            <a:t>оцінки</a:t>
          </a:r>
          <a:r>
            <a:rPr lang="ru-RU" dirty="0"/>
            <a:t> </a:t>
          </a:r>
          <a:r>
            <a:rPr lang="ru-RU" dirty="0" err="1"/>
            <a:t>їх</a:t>
          </a:r>
          <a:r>
            <a:rPr lang="ru-RU" dirty="0"/>
            <a:t> </a:t>
          </a:r>
          <a:r>
            <a:rPr lang="ru-RU" dirty="0" err="1"/>
            <a:t>наслідків</a:t>
          </a:r>
          <a:r>
            <a:rPr lang="ru-RU" dirty="0"/>
            <a:t>, </a:t>
          </a:r>
          <a:r>
            <a:rPr lang="ru-RU" dirty="0" err="1"/>
            <a:t>схвалення</a:t>
          </a:r>
          <a:r>
            <a:rPr lang="ru-RU" dirty="0"/>
            <a:t> </a:t>
          </a:r>
          <a:r>
            <a:rPr lang="ru-RU" dirty="0" err="1"/>
            <a:t>або</a:t>
          </a:r>
          <a:r>
            <a:rPr lang="ru-RU" dirty="0"/>
            <a:t> </a:t>
          </a:r>
          <a:r>
            <a:rPr lang="ru-RU" dirty="0" err="1"/>
            <a:t>відхилень</a:t>
          </a:r>
          <a:r>
            <a:rPr lang="ru-RU" dirty="0"/>
            <a:t>, а </a:t>
          </a:r>
          <a:r>
            <a:rPr lang="ru-RU" dirty="0" err="1"/>
            <a:t>також</a:t>
          </a:r>
          <a:r>
            <a:rPr lang="ru-RU" dirty="0"/>
            <a:t> </a:t>
          </a:r>
          <a:r>
            <a:rPr lang="ru-RU" dirty="0" err="1"/>
            <a:t>організація</a:t>
          </a:r>
          <a:r>
            <a:rPr lang="ru-RU" dirty="0"/>
            <a:t> </a:t>
          </a:r>
          <a:r>
            <a:rPr lang="ru-RU" dirty="0" err="1"/>
            <a:t>моніторингу</a:t>
          </a:r>
          <a:r>
            <a:rPr lang="ru-RU" dirty="0"/>
            <a:t> та </a:t>
          </a:r>
          <a:r>
            <a:rPr lang="ru-RU" dirty="0" err="1"/>
            <a:t>координації</a:t>
          </a:r>
          <a:r>
            <a:rPr lang="ru-RU" dirty="0"/>
            <a:t> </a:t>
          </a:r>
          <a:r>
            <a:rPr lang="ru-RU" dirty="0" err="1"/>
            <a:t>виконавців</a:t>
          </a:r>
          <a:r>
            <a:rPr lang="ru-RU" dirty="0"/>
            <a:t>, </a:t>
          </a:r>
          <a:r>
            <a:rPr lang="ru-RU" dirty="0" err="1"/>
            <a:t>які</a:t>
          </a:r>
          <a:r>
            <a:rPr lang="ru-RU" dirty="0"/>
            <a:t> </a:t>
          </a:r>
          <a:r>
            <a:rPr lang="ru-RU" dirty="0" err="1"/>
            <a:t>реалізують</a:t>
          </a:r>
          <a:r>
            <a:rPr lang="ru-RU" dirty="0"/>
            <a:t> </a:t>
          </a:r>
          <a:r>
            <a:rPr lang="ru-RU" dirty="0" err="1"/>
            <a:t>зміни</a:t>
          </a:r>
          <a:r>
            <a:rPr lang="ru-RU" dirty="0"/>
            <a:t> в </a:t>
          </a:r>
          <a:r>
            <a:rPr lang="ru-RU" dirty="0" err="1"/>
            <a:t>проєкті</a:t>
          </a:r>
          <a:endParaRPr lang="ru-RU" dirty="0"/>
        </a:p>
      </dgm:t>
    </dgm:pt>
    <dgm:pt modelId="{BDF884B0-0848-48DB-96A9-F6EC465DFC47}" type="parTrans" cxnId="{B942295B-E01B-44A4-B23F-D1C99B5FE072}">
      <dgm:prSet/>
      <dgm:spPr/>
      <dgm:t>
        <a:bodyPr/>
        <a:lstStyle/>
        <a:p>
          <a:endParaRPr lang="ru-RU"/>
        </a:p>
      </dgm:t>
    </dgm:pt>
    <dgm:pt modelId="{E0A8406D-B6B4-46C8-BDA0-FC3E1DB02717}" type="sibTrans" cxnId="{B942295B-E01B-44A4-B23F-D1C99B5FE072}">
      <dgm:prSet/>
      <dgm:spPr/>
      <dgm:t>
        <a:bodyPr/>
        <a:lstStyle/>
        <a:p>
          <a:endParaRPr lang="ru-RU"/>
        </a:p>
      </dgm:t>
    </dgm:pt>
    <dgm:pt modelId="{4FFCDF34-9914-40DE-9097-E9D2900C24D0}" type="pres">
      <dgm:prSet presAssocID="{D29977DB-4B35-46D9-A3C9-8792291A56C1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2517A38C-477C-4312-AC17-F533F9B5A4A6}" type="pres">
      <dgm:prSet presAssocID="{64D07551-38CB-437A-AD43-1C7FA49CC720}" presName="circle1" presStyleLbl="node1" presStyleIdx="0" presStyleCnt="1"/>
      <dgm:spPr/>
    </dgm:pt>
    <dgm:pt modelId="{A9F440DA-C309-4D9C-8E5A-A7586EF1C45D}" type="pres">
      <dgm:prSet presAssocID="{64D07551-38CB-437A-AD43-1C7FA49CC720}" presName="space" presStyleCnt="0"/>
      <dgm:spPr/>
    </dgm:pt>
    <dgm:pt modelId="{8F5AF612-37EE-4D64-A26F-95B0B89EF0C9}" type="pres">
      <dgm:prSet presAssocID="{64D07551-38CB-437A-AD43-1C7FA49CC720}" presName="rect1" presStyleLbl="alignAcc1" presStyleIdx="0" presStyleCnt="1"/>
      <dgm:spPr/>
    </dgm:pt>
    <dgm:pt modelId="{B852A893-1C32-4533-AD33-9E557FD8BA78}" type="pres">
      <dgm:prSet presAssocID="{64D07551-38CB-437A-AD43-1C7FA49CC720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B942295B-E01B-44A4-B23F-D1C99B5FE072}" srcId="{D29977DB-4B35-46D9-A3C9-8792291A56C1}" destId="{64D07551-38CB-437A-AD43-1C7FA49CC720}" srcOrd="0" destOrd="0" parTransId="{BDF884B0-0848-48DB-96A9-F6EC465DFC47}" sibTransId="{E0A8406D-B6B4-46C8-BDA0-FC3E1DB02717}"/>
    <dgm:cxn modelId="{2839ACAB-6BA3-4137-8309-B6D7FFA9B9C7}" type="presOf" srcId="{D29977DB-4B35-46D9-A3C9-8792291A56C1}" destId="{4FFCDF34-9914-40DE-9097-E9D2900C24D0}" srcOrd="0" destOrd="0" presId="urn:microsoft.com/office/officeart/2005/8/layout/target3"/>
    <dgm:cxn modelId="{26BF22AC-1E45-4CAC-8CDA-CD981329BE30}" type="presOf" srcId="{64D07551-38CB-437A-AD43-1C7FA49CC720}" destId="{8F5AF612-37EE-4D64-A26F-95B0B89EF0C9}" srcOrd="0" destOrd="0" presId="urn:microsoft.com/office/officeart/2005/8/layout/target3"/>
    <dgm:cxn modelId="{D3BE00C9-4F0F-4DD6-8B15-72E7373BA6F2}" type="presOf" srcId="{64D07551-38CB-437A-AD43-1C7FA49CC720}" destId="{B852A893-1C32-4533-AD33-9E557FD8BA78}" srcOrd="1" destOrd="0" presId="urn:microsoft.com/office/officeart/2005/8/layout/target3"/>
    <dgm:cxn modelId="{33C681E2-FA8F-4219-A20C-708AC1409D4E}" type="presParOf" srcId="{4FFCDF34-9914-40DE-9097-E9D2900C24D0}" destId="{2517A38C-477C-4312-AC17-F533F9B5A4A6}" srcOrd="0" destOrd="0" presId="urn:microsoft.com/office/officeart/2005/8/layout/target3"/>
    <dgm:cxn modelId="{7B7A2B6A-C5E3-4772-BC84-3D218918A131}" type="presParOf" srcId="{4FFCDF34-9914-40DE-9097-E9D2900C24D0}" destId="{A9F440DA-C309-4D9C-8E5A-A7586EF1C45D}" srcOrd="1" destOrd="0" presId="urn:microsoft.com/office/officeart/2005/8/layout/target3"/>
    <dgm:cxn modelId="{C78BBC0B-AA98-428F-A826-AF982672E26B}" type="presParOf" srcId="{4FFCDF34-9914-40DE-9097-E9D2900C24D0}" destId="{8F5AF612-37EE-4D64-A26F-95B0B89EF0C9}" srcOrd="2" destOrd="0" presId="urn:microsoft.com/office/officeart/2005/8/layout/target3"/>
    <dgm:cxn modelId="{47BD08C3-AD50-4FDB-9C4C-B2681742017F}" type="presParOf" srcId="{4FFCDF34-9914-40DE-9097-E9D2900C24D0}" destId="{B852A893-1C32-4533-AD33-9E557FD8BA78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688325E-AAD0-4A84-9213-8796DAF87559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08A4855C-1000-485F-B35C-3062A788656E}">
      <dgm:prSet/>
      <dgm:spPr/>
      <dgm:t>
        <a:bodyPr/>
        <a:lstStyle/>
        <a:p>
          <a:pPr rtl="0"/>
          <a:r>
            <a:rPr lang="uk-UA"/>
            <a:t>Передбачає опис заходів, досягнутих результатів, інформаційного супровіду, взаємодії з партнерами, виявлених проблем та труднощів в реалізації тощо</a:t>
          </a:r>
          <a:endParaRPr lang="ru-RU"/>
        </a:p>
      </dgm:t>
    </dgm:pt>
    <dgm:pt modelId="{CAF77CDC-7723-46DC-8737-DF90782A504E}" type="parTrans" cxnId="{37E47C44-D196-44C5-A7BC-13254877852C}">
      <dgm:prSet/>
      <dgm:spPr/>
      <dgm:t>
        <a:bodyPr/>
        <a:lstStyle/>
        <a:p>
          <a:endParaRPr lang="ru-RU"/>
        </a:p>
      </dgm:t>
    </dgm:pt>
    <dgm:pt modelId="{1359B45A-09B0-4122-8610-B6FA1A71B91B}" type="sibTrans" cxnId="{37E47C44-D196-44C5-A7BC-13254877852C}">
      <dgm:prSet/>
      <dgm:spPr/>
      <dgm:t>
        <a:bodyPr/>
        <a:lstStyle/>
        <a:p>
          <a:endParaRPr lang="ru-RU"/>
        </a:p>
      </dgm:t>
    </dgm:pt>
    <dgm:pt modelId="{780AC66F-E39B-414B-B5F2-284D9AAE3A4E}" type="pres">
      <dgm:prSet presAssocID="{0688325E-AAD0-4A84-9213-8796DAF87559}" presName="Name0" presStyleCnt="0">
        <dgm:presLayoutVars>
          <dgm:dir/>
          <dgm:resizeHandles val="exact"/>
        </dgm:presLayoutVars>
      </dgm:prSet>
      <dgm:spPr/>
    </dgm:pt>
    <dgm:pt modelId="{29585536-B758-4A58-BD1E-A81312350E77}" type="pres">
      <dgm:prSet presAssocID="{08A4855C-1000-485F-B35C-3062A788656E}" presName="node" presStyleLbl="node1" presStyleIdx="0" presStyleCnt="1">
        <dgm:presLayoutVars>
          <dgm:bulletEnabled val="1"/>
        </dgm:presLayoutVars>
      </dgm:prSet>
      <dgm:spPr/>
    </dgm:pt>
  </dgm:ptLst>
  <dgm:cxnLst>
    <dgm:cxn modelId="{37E47C44-D196-44C5-A7BC-13254877852C}" srcId="{0688325E-AAD0-4A84-9213-8796DAF87559}" destId="{08A4855C-1000-485F-B35C-3062A788656E}" srcOrd="0" destOrd="0" parTransId="{CAF77CDC-7723-46DC-8737-DF90782A504E}" sibTransId="{1359B45A-09B0-4122-8610-B6FA1A71B91B}"/>
    <dgm:cxn modelId="{8F19B08F-A34B-4ED9-BBE5-532A79FD2AC4}" type="presOf" srcId="{08A4855C-1000-485F-B35C-3062A788656E}" destId="{29585536-B758-4A58-BD1E-A81312350E77}" srcOrd="0" destOrd="0" presId="urn:microsoft.com/office/officeart/2005/8/layout/process1"/>
    <dgm:cxn modelId="{1BA9459A-F2FA-43A0-8ECA-A6ACC9BA795B}" type="presOf" srcId="{0688325E-AAD0-4A84-9213-8796DAF87559}" destId="{780AC66F-E39B-414B-B5F2-284D9AAE3A4E}" srcOrd="0" destOrd="0" presId="urn:microsoft.com/office/officeart/2005/8/layout/process1"/>
    <dgm:cxn modelId="{6B30B293-496A-4B0B-87E8-294A82D8C489}" type="presParOf" srcId="{780AC66F-E39B-414B-B5F2-284D9AAE3A4E}" destId="{29585536-B758-4A58-BD1E-A81312350E77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926612A-E4B6-46E2-831E-8E9A9D8E7A96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4D5CB3-DB50-4676-9480-259890EB1A96}">
      <dgm:prSet/>
      <dgm:spPr/>
      <dgm:t>
        <a:bodyPr/>
        <a:lstStyle/>
        <a:p>
          <a:pPr rtl="0"/>
          <a:r>
            <a:rPr lang="uk-UA" dirty="0"/>
            <a:t>Передбачає детальний опис всіх використаних коштів, укладених фінансових угод із постачальниками послуг, тренерами, експертами тощо</a:t>
          </a:r>
          <a:endParaRPr lang="ru-RU" dirty="0"/>
        </a:p>
      </dgm:t>
    </dgm:pt>
    <dgm:pt modelId="{FA4C2195-4197-41D7-8579-93DD87B50E22}" type="parTrans" cxnId="{C4150B8F-B4E8-4767-AA1E-6E3671538D8D}">
      <dgm:prSet/>
      <dgm:spPr/>
      <dgm:t>
        <a:bodyPr/>
        <a:lstStyle/>
        <a:p>
          <a:endParaRPr lang="ru-RU"/>
        </a:p>
      </dgm:t>
    </dgm:pt>
    <dgm:pt modelId="{46DBC164-95EA-49BB-9A51-D1D269EDB0B1}" type="sibTrans" cxnId="{C4150B8F-B4E8-4767-AA1E-6E3671538D8D}">
      <dgm:prSet/>
      <dgm:spPr/>
      <dgm:t>
        <a:bodyPr/>
        <a:lstStyle/>
        <a:p>
          <a:endParaRPr lang="ru-RU"/>
        </a:p>
      </dgm:t>
    </dgm:pt>
    <dgm:pt modelId="{00CFC2B2-419C-46C5-86D0-D6F9561DB464}" type="pres">
      <dgm:prSet presAssocID="{B926612A-E4B6-46E2-831E-8E9A9D8E7A96}" presName="Name0" presStyleCnt="0">
        <dgm:presLayoutVars>
          <dgm:dir/>
          <dgm:resizeHandles val="exact"/>
        </dgm:presLayoutVars>
      </dgm:prSet>
      <dgm:spPr/>
    </dgm:pt>
    <dgm:pt modelId="{2948E63B-DC43-4A5A-AF6F-6642A941B4AB}" type="pres">
      <dgm:prSet presAssocID="{AC4D5CB3-DB50-4676-9480-259890EB1A96}" presName="node" presStyleLbl="node1" presStyleIdx="0" presStyleCnt="1">
        <dgm:presLayoutVars>
          <dgm:bulletEnabled val="1"/>
        </dgm:presLayoutVars>
      </dgm:prSet>
      <dgm:spPr/>
    </dgm:pt>
  </dgm:ptLst>
  <dgm:cxnLst>
    <dgm:cxn modelId="{C4150B8F-B4E8-4767-AA1E-6E3671538D8D}" srcId="{B926612A-E4B6-46E2-831E-8E9A9D8E7A96}" destId="{AC4D5CB3-DB50-4676-9480-259890EB1A96}" srcOrd="0" destOrd="0" parTransId="{FA4C2195-4197-41D7-8579-93DD87B50E22}" sibTransId="{46DBC164-95EA-49BB-9A51-D1D269EDB0B1}"/>
    <dgm:cxn modelId="{C5A2328F-8B49-4E33-BAD4-FB9432D1D05C}" type="presOf" srcId="{AC4D5CB3-DB50-4676-9480-259890EB1A96}" destId="{2948E63B-DC43-4A5A-AF6F-6642A941B4AB}" srcOrd="0" destOrd="0" presId="urn:microsoft.com/office/officeart/2005/8/layout/process1"/>
    <dgm:cxn modelId="{64B03CD3-C3AA-4DA0-B5E5-2EE9C1C0DF6E}" type="presOf" srcId="{B926612A-E4B6-46E2-831E-8E9A9D8E7A96}" destId="{00CFC2B2-419C-46C5-86D0-D6F9561DB464}" srcOrd="0" destOrd="0" presId="urn:microsoft.com/office/officeart/2005/8/layout/process1"/>
    <dgm:cxn modelId="{8D915F33-0296-4563-A726-F2DA931755FA}" type="presParOf" srcId="{00CFC2B2-419C-46C5-86D0-D6F9561DB464}" destId="{2948E63B-DC43-4A5A-AF6F-6642A941B4AB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BE93E6A-3348-4C5A-ACF0-D153883224D5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E6F23310-5AC8-4C50-8928-BCEAF63EF0A1}">
      <dgm:prSet/>
      <dgm:spPr/>
      <dgm:t>
        <a:bodyPr/>
        <a:lstStyle/>
        <a:p>
          <a:pPr rtl="0"/>
          <a:r>
            <a:rPr lang="uk-UA"/>
            <a:t>Готується за підсумками реалізації першої частини проекту та використання першого траншу</a:t>
          </a:r>
          <a:endParaRPr lang="ru-RU"/>
        </a:p>
      </dgm:t>
    </dgm:pt>
    <dgm:pt modelId="{C55A47BC-0636-4920-B502-4989C670F58F}" type="parTrans" cxnId="{006369A9-7E01-45F3-94AB-F53660021BD4}">
      <dgm:prSet/>
      <dgm:spPr/>
      <dgm:t>
        <a:bodyPr/>
        <a:lstStyle/>
        <a:p>
          <a:endParaRPr lang="ru-RU"/>
        </a:p>
      </dgm:t>
    </dgm:pt>
    <dgm:pt modelId="{6226C4A0-FDE6-4BB6-A0B1-B7C991150857}" type="sibTrans" cxnId="{006369A9-7E01-45F3-94AB-F53660021BD4}">
      <dgm:prSet/>
      <dgm:spPr/>
      <dgm:t>
        <a:bodyPr/>
        <a:lstStyle/>
        <a:p>
          <a:endParaRPr lang="ru-RU"/>
        </a:p>
      </dgm:t>
    </dgm:pt>
    <dgm:pt modelId="{B5600B15-F79B-44B0-AC7F-AAFB3A10A859}" type="pres">
      <dgm:prSet presAssocID="{CBE93E6A-3348-4C5A-ACF0-D153883224D5}" presName="Name0" presStyleCnt="0">
        <dgm:presLayoutVars>
          <dgm:dir/>
          <dgm:resizeHandles val="exact"/>
        </dgm:presLayoutVars>
      </dgm:prSet>
      <dgm:spPr/>
    </dgm:pt>
    <dgm:pt modelId="{FDBF1615-8660-4E0B-B690-C799A8F9ECF2}" type="pres">
      <dgm:prSet presAssocID="{E6F23310-5AC8-4C50-8928-BCEAF63EF0A1}" presName="node" presStyleLbl="node1" presStyleIdx="0" presStyleCnt="1">
        <dgm:presLayoutVars>
          <dgm:bulletEnabled val="1"/>
        </dgm:presLayoutVars>
      </dgm:prSet>
      <dgm:spPr/>
    </dgm:pt>
  </dgm:ptLst>
  <dgm:cxnLst>
    <dgm:cxn modelId="{3D40321C-B7F0-4B1B-A4F3-F1E3A41DB3F3}" type="presOf" srcId="{E6F23310-5AC8-4C50-8928-BCEAF63EF0A1}" destId="{FDBF1615-8660-4E0B-B690-C799A8F9ECF2}" srcOrd="0" destOrd="0" presId="urn:microsoft.com/office/officeart/2005/8/layout/process1"/>
    <dgm:cxn modelId="{A0CD3286-A2A1-49F8-BC5A-0AC66AFBA680}" type="presOf" srcId="{CBE93E6A-3348-4C5A-ACF0-D153883224D5}" destId="{B5600B15-F79B-44B0-AC7F-AAFB3A10A859}" srcOrd="0" destOrd="0" presId="urn:microsoft.com/office/officeart/2005/8/layout/process1"/>
    <dgm:cxn modelId="{006369A9-7E01-45F3-94AB-F53660021BD4}" srcId="{CBE93E6A-3348-4C5A-ACF0-D153883224D5}" destId="{E6F23310-5AC8-4C50-8928-BCEAF63EF0A1}" srcOrd="0" destOrd="0" parTransId="{C55A47BC-0636-4920-B502-4989C670F58F}" sibTransId="{6226C4A0-FDE6-4BB6-A0B1-B7C991150857}"/>
    <dgm:cxn modelId="{258F7EB7-3360-4293-900F-D2670F6831E3}" type="presParOf" srcId="{B5600B15-F79B-44B0-AC7F-AAFB3A10A859}" destId="{FDBF1615-8660-4E0B-B690-C799A8F9ECF2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67AD126-BE84-42D2-B045-C88AED7EABD3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D6A46082-9612-4558-9B7F-B44E93033C92}">
      <dgm:prSet/>
      <dgm:spPr/>
      <dgm:t>
        <a:bodyPr/>
        <a:lstStyle/>
        <a:p>
          <a:pPr rtl="0"/>
          <a:r>
            <a:rPr lang="uk-UA"/>
            <a:t>Готується за підсумками реалізації всього проекту та використання всіх наданих коштів</a:t>
          </a:r>
          <a:endParaRPr lang="ru-RU"/>
        </a:p>
      </dgm:t>
    </dgm:pt>
    <dgm:pt modelId="{83C52CD2-B12C-404E-9F46-63564F1F8868}" type="parTrans" cxnId="{228D5F78-87B6-487D-AC01-AFF6EC8FA492}">
      <dgm:prSet/>
      <dgm:spPr/>
      <dgm:t>
        <a:bodyPr/>
        <a:lstStyle/>
        <a:p>
          <a:endParaRPr lang="ru-RU"/>
        </a:p>
      </dgm:t>
    </dgm:pt>
    <dgm:pt modelId="{23771312-2522-49CD-8BE8-8958CF88A95D}" type="sibTrans" cxnId="{228D5F78-87B6-487D-AC01-AFF6EC8FA492}">
      <dgm:prSet/>
      <dgm:spPr/>
      <dgm:t>
        <a:bodyPr/>
        <a:lstStyle/>
        <a:p>
          <a:endParaRPr lang="ru-RU"/>
        </a:p>
      </dgm:t>
    </dgm:pt>
    <dgm:pt modelId="{E5D47199-9C3A-44BB-BBC5-C26B3C585466}" type="pres">
      <dgm:prSet presAssocID="{567AD126-BE84-42D2-B045-C88AED7EABD3}" presName="Name0" presStyleCnt="0">
        <dgm:presLayoutVars>
          <dgm:dir/>
          <dgm:resizeHandles val="exact"/>
        </dgm:presLayoutVars>
      </dgm:prSet>
      <dgm:spPr/>
    </dgm:pt>
    <dgm:pt modelId="{695E5A75-BB16-4310-9B4D-166D8F4B58E5}" type="pres">
      <dgm:prSet presAssocID="{D6A46082-9612-4558-9B7F-B44E93033C92}" presName="node" presStyleLbl="node1" presStyleIdx="0" presStyleCnt="1">
        <dgm:presLayoutVars>
          <dgm:bulletEnabled val="1"/>
        </dgm:presLayoutVars>
      </dgm:prSet>
      <dgm:spPr/>
    </dgm:pt>
  </dgm:ptLst>
  <dgm:cxnLst>
    <dgm:cxn modelId="{64DE8561-3877-4FC4-8EBC-6DADE025A676}" type="presOf" srcId="{567AD126-BE84-42D2-B045-C88AED7EABD3}" destId="{E5D47199-9C3A-44BB-BBC5-C26B3C585466}" srcOrd="0" destOrd="0" presId="urn:microsoft.com/office/officeart/2005/8/layout/process1"/>
    <dgm:cxn modelId="{228D5F78-87B6-487D-AC01-AFF6EC8FA492}" srcId="{567AD126-BE84-42D2-B045-C88AED7EABD3}" destId="{D6A46082-9612-4558-9B7F-B44E93033C92}" srcOrd="0" destOrd="0" parTransId="{83C52CD2-B12C-404E-9F46-63564F1F8868}" sibTransId="{23771312-2522-49CD-8BE8-8958CF88A95D}"/>
    <dgm:cxn modelId="{8F84C8A2-5182-4F93-B677-62499FC7C0ED}" type="presOf" srcId="{D6A46082-9612-4558-9B7F-B44E93033C92}" destId="{695E5A75-BB16-4310-9B4D-166D8F4B58E5}" srcOrd="0" destOrd="0" presId="urn:microsoft.com/office/officeart/2005/8/layout/process1"/>
    <dgm:cxn modelId="{3BB3D957-9400-428B-A11D-8FCD32FC6CE3}" type="presParOf" srcId="{E5D47199-9C3A-44BB-BBC5-C26B3C585466}" destId="{695E5A75-BB16-4310-9B4D-166D8F4B58E5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08C8EFF-4091-48CA-8D82-39EA78AB9F6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0956EFB-9FC6-45BD-9609-76473F986B41}">
      <dgm:prSet/>
      <dgm:spPr/>
      <dgm:t>
        <a:bodyPr/>
        <a:lstStyle/>
        <a:p>
          <a:pPr rtl="0"/>
          <a:r>
            <a:rPr lang="ru-RU" dirty="0" err="1"/>
            <a:t>охоплювати</a:t>
          </a:r>
          <a:r>
            <a:rPr lang="ru-RU" dirty="0"/>
            <a:t> </a:t>
          </a:r>
          <a:r>
            <a:rPr lang="ru-RU" dirty="0" err="1"/>
            <a:t>проєкт</a:t>
          </a:r>
          <a:r>
            <a:rPr lang="ru-RU" dirty="0"/>
            <a:t> у </a:t>
          </a:r>
          <a:r>
            <a:rPr lang="ru-RU" dirty="0" err="1"/>
            <a:t>цілому</a:t>
          </a:r>
          <a:r>
            <a:rPr lang="ru-RU" dirty="0"/>
            <a:t>, </a:t>
          </a:r>
          <a:r>
            <a:rPr lang="ru-RU" dirty="0" err="1"/>
            <a:t>незважаючи</a:t>
          </a:r>
          <a:r>
            <a:rPr lang="ru-RU" dirty="0"/>
            <a:t> на те, </a:t>
          </a:r>
          <a:r>
            <a:rPr lang="ru-RU" dirty="0" err="1"/>
            <a:t>що</a:t>
          </a:r>
          <a:r>
            <a:rPr lang="ru-RU" dirty="0"/>
            <a:t> </a:t>
          </a:r>
          <a:r>
            <a:rPr lang="ru-RU" dirty="0" err="1"/>
            <a:t>фінансуються</a:t>
          </a:r>
          <a:r>
            <a:rPr lang="ru-RU" dirty="0"/>
            <a:t> з </a:t>
          </a:r>
          <a:r>
            <a:rPr lang="ru-RU" dirty="0" err="1"/>
            <a:t>різних</a:t>
          </a:r>
          <a:r>
            <a:rPr lang="ru-RU" dirty="0"/>
            <a:t> </a:t>
          </a:r>
          <a:r>
            <a:rPr lang="ru-RU" dirty="0" err="1"/>
            <a:t>джерел</a:t>
          </a:r>
          <a:r>
            <a:rPr lang="ru-RU" dirty="0"/>
            <a:t>; </a:t>
          </a:r>
        </a:p>
      </dgm:t>
    </dgm:pt>
    <dgm:pt modelId="{D759495F-8AA0-43CD-9730-5C1BAA3B016D}" type="parTrans" cxnId="{9AB63357-6624-4A9D-9BA7-76A519873A02}">
      <dgm:prSet/>
      <dgm:spPr/>
      <dgm:t>
        <a:bodyPr/>
        <a:lstStyle/>
        <a:p>
          <a:endParaRPr lang="ru-RU"/>
        </a:p>
      </dgm:t>
    </dgm:pt>
    <dgm:pt modelId="{F4672BAB-13F9-4207-8AFB-5BDA831EC349}" type="sibTrans" cxnId="{9AB63357-6624-4A9D-9BA7-76A519873A02}">
      <dgm:prSet/>
      <dgm:spPr/>
      <dgm:t>
        <a:bodyPr/>
        <a:lstStyle/>
        <a:p>
          <a:endParaRPr lang="ru-RU"/>
        </a:p>
      </dgm:t>
    </dgm:pt>
    <dgm:pt modelId="{FEB1BBA4-FDFB-4A67-B6D2-2121DB4B104B}">
      <dgm:prSet/>
      <dgm:spPr/>
      <dgm:t>
        <a:bodyPr/>
        <a:lstStyle/>
        <a:p>
          <a:pPr rtl="0"/>
          <a:r>
            <a:rPr lang="ru-RU"/>
            <a:t>бути підготовленими на основі встановленого зразка;</a:t>
          </a:r>
        </a:p>
      </dgm:t>
    </dgm:pt>
    <dgm:pt modelId="{58EB0475-73CC-4685-8B8A-39A777B548AE}" type="parTrans" cxnId="{0719EC4F-24D8-439D-908D-394F847BB583}">
      <dgm:prSet/>
      <dgm:spPr/>
      <dgm:t>
        <a:bodyPr/>
        <a:lstStyle/>
        <a:p>
          <a:endParaRPr lang="ru-RU"/>
        </a:p>
      </dgm:t>
    </dgm:pt>
    <dgm:pt modelId="{BF630C20-6998-4AF2-8996-242592D4DD45}" type="sibTrans" cxnId="{0719EC4F-24D8-439D-908D-394F847BB583}">
      <dgm:prSet/>
      <dgm:spPr/>
      <dgm:t>
        <a:bodyPr/>
        <a:lstStyle/>
        <a:p>
          <a:endParaRPr lang="ru-RU"/>
        </a:p>
      </dgm:t>
    </dgm:pt>
    <dgm:pt modelId="{A6C9A5B3-FE57-4506-B9D2-5E95E69659FA}">
      <dgm:prSet/>
      <dgm:spPr/>
      <dgm:t>
        <a:bodyPr/>
        <a:lstStyle/>
        <a:p>
          <a:pPr rtl="0"/>
          <a:r>
            <a:rPr lang="ru-RU" dirty="0" err="1"/>
            <a:t>надавати</a:t>
          </a:r>
          <a:r>
            <a:rPr lang="ru-RU" dirty="0"/>
            <a:t> </a:t>
          </a:r>
          <a:r>
            <a:rPr lang="ru-RU" dirty="0" err="1"/>
            <a:t>повний</a:t>
          </a:r>
          <a:r>
            <a:rPr lang="ru-RU" dirty="0"/>
            <a:t> </a:t>
          </a:r>
          <a:r>
            <a:rPr lang="ru-RU" dirty="0" err="1"/>
            <a:t>опис</a:t>
          </a:r>
          <a:r>
            <a:rPr lang="ru-RU" dirty="0"/>
            <a:t> </a:t>
          </a:r>
          <a:r>
            <a:rPr lang="ru-RU" dirty="0" err="1"/>
            <a:t>аспектів</a:t>
          </a:r>
          <a:r>
            <a:rPr lang="ru-RU" dirty="0"/>
            <a:t> </a:t>
          </a:r>
          <a:r>
            <a:rPr lang="ru-RU" dirty="0" err="1"/>
            <a:t>виконання</a:t>
          </a:r>
          <a:r>
            <a:rPr lang="ru-RU" dirty="0"/>
            <a:t> </a:t>
          </a:r>
          <a:r>
            <a:rPr lang="ru-RU" dirty="0" err="1"/>
            <a:t>проєкту</a:t>
          </a:r>
          <a:r>
            <a:rPr lang="ru-RU" dirty="0"/>
            <a:t> за </a:t>
          </a:r>
          <a:r>
            <a:rPr lang="ru-RU" dirty="0" err="1"/>
            <a:t>звітний</a:t>
          </a:r>
          <a:r>
            <a:rPr lang="ru-RU" dirty="0"/>
            <a:t> </a:t>
          </a:r>
          <a:r>
            <a:rPr lang="ru-RU" dirty="0" err="1"/>
            <a:t>період</a:t>
          </a:r>
          <a:r>
            <a:rPr lang="ru-RU" dirty="0"/>
            <a:t>, </a:t>
          </a:r>
          <a:r>
            <a:rPr lang="ru-RU" dirty="0" err="1"/>
            <a:t>включаючи</a:t>
          </a:r>
          <a:r>
            <a:rPr lang="ru-RU" dirty="0"/>
            <a:t> </a:t>
          </a:r>
          <a:r>
            <a:rPr lang="ru-RU" dirty="0" err="1"/>
            <a:t>кількісну</a:t>
          </a:r>
          <a:r>
            <a:rPr lang="ru-RU" dirty="0"/>
            <a:t> та </a:t>
          </a:r>
          <a:r>
            <a:rPr lang="ru-RU" dirty="0" err="1"/>
            <a:t>якісну</a:t>
          </a:r>
          <a:r>
            <a:rPr lang="ru-RU" dirty="0"/>
            <a:t> </a:t>
          </a:r>
          <a:r>
            <a:rPr lang="ru-RU" dirty="0" err="1"/>
            <a:t>інформацію</a:t>
          </a:r>
          <a:r>
            <a:rPr lang="ru-RU" dirty="0"/>
            <a:t>, </a:t>
          </a:r>
          <a:r>
            <a:rPr lang="ru-RU" dirty="0" err="1"/>
            <a:t>необхідну</a:t>
          </a:r>
          <a:r>
            <a:rPr lang="ru-RU" dirty="0"/>
            <a:t>;</a:t>
          </a:r>
        </a:p>
      </dgm:t>
    </dgm:pt>
    <dgm:pt modelId="{32FB7FDD-9EDD-4767-8AA2-E7B02635BE4A}" type="parTrans" cxnId="{3DD85E11-0FA1-461B-AB92-A3B8B788FC61}">
      <dgm:prSet/>
      <dgm:spPr/>
      <dgm:t>
        <a:bodyPr/>
        <a:lstStyle/>
        <a:p>
          <a:endParaRPr lang="ru-RU"/>
        </a:p>
      </dgm:t>
    </dgm:pt>
    <dgm:pt modelId="{486B4827-38BF-41ED-8160-84E3E2F417F2}" type="sibTrans" cxnId="{3DD85E11-0FA1-461B-AB92-A3B8B788FC61}">
      <dgm:prSet/>
      <dgm:spPr/>
      <dgm:t>
        <a:bodyPr/>
        <a:lstStyle/>
        <a:p>
          <a:endParaRPr lang="ru-RU"/>
        </a:p>
      </dgm:t>
    </dgm:pt>
    <dgm:pt modelId="{5CF94C4A-B30C-429A-8C7B-CAD258EC2F00}">
      <dgm:prSet/>
      <dgm:spPr/>
      <dgm:t>
        <a:bodyPr/>
        <a:lstStyle/>
        <a:p>
          <a:pPr rtl="0"/>
          <a:r>
            <a:rPr lang="ru-RU"/>
            <a:t>бути виконані у валюті наданого гранту та мовою контракту; </a:t>
          </a:r>
        </a:p>
      </dgm:t>
    </dgm:pt>
    <dgm:pt modelId="{73F99121-565C-4457-95FD-11074EF4C3B1}" type="parTrans" cxnId="{7EE9506F-3534-4E72-BC64-CFBA945E9D5F}">
      <dgm:prSet/>
      <dgm:spPr/>
      <dgm:t>
        <a:bodyPr/>
        <a:lstStyle/>
        <a:p>
          <a:endParaRPr lang="ru-RU"/>
        </a:p>
      </dgm:t>
    </dgm:pt>
    <dgm:pt modelId="{FF0DCB4C-3C19-4D52-958A-14147948BE76}" type="sibTrans" cxnId="{7EE9506F-3534-4E72-BC64-CFBA945E9D5F}">
      <dgm:prSet/>
      <dgm:spPr/>
      <dgm:t>
        <a:bodyPr/>
        <a:lstStyle/>
        <a:p>
          <a:endParaRPr lang="ru-RU"/>
        </a:p>
      </dgm:t>
    </dgm:pt>
    <dgm:pt modelId="{4FDB9A92-5696-4927-9E8F-72BB4D8AAC5B}">
      <dgm:prSet/>
      <dgm:spPr/>
      <dgm:t>
        <a:bodyPr/>
        <a:lstStyle/>
        <a:p>
          <a:pPr rtl="0"/>
          <a:r>
            <a:rPr lang="ru-RU" dirty="0" err="1"/>
            <a:t>включати</a:t>
          </a:r>
          <a:r>
            <a:rPr lang="ru-RU" dirty="0"/>
            <a:t> будь-</a:t>
          </a:r>
          <a:r>
            <a:rPr lang="ru-RU" dirty="0" err="1"/>
            <a:t>які</a:t>
          </a:r>
          <a:r>
            <a:rPr lang="ru-RU" dirty="0"/>
            <a:t> </a:t>
          </a:r>
          <a:r>
            <a:rPr lang="ru-RU" dirty="0" err="1"/>
            <a:t>відповідні</a:t>
          </a:r>
          <a:r>
            <a:rPr lang="ru-RU" dirty="0"/>
            <a:t> </a:t>
          </a:r>
          <a:r>
            <a:rPr lang="ru-RU" dirty="0" err="1"/>
            <a:t>публікації</a:t>
          </a:r>
          <a:r>
            <a:rPr lang="ru-RU" dirty="0"/>
            <a:t>, </a:t>
          </a:r>
          <a:r>
            <a:rPr lang="ru-RU" dirty="0" err="1"/>
            <a:t>прес-релізи</a:t>
          </a:r>
          <a:r>
            <a:rPr lang="ru-RU" dirty="0"/>
            <a:t> та </a:t>
          </a:r>
          <a:r>
            <a:rPr lang="ru-RU" dirty="0" err="1"/>
            <a:t>повідомлення</a:t>
          </a:r>
          <a:r>
            <a:rPr lang="ru-RU" dirty="0"/>
            <a:t>, </a:t>
          </a:r>
          <a:r>
            <a:rPr lang="ru-RU" dirty="0" err="1"/>
            <a:t>пов’язані</a:t>
          </a:r>
          <a:r>
            <a:rPr lang="ru-RU" dirty="0"/>
            <a:t> з </a:t>
          </a:r>
          <a:r>
            <a:rPr lang="ru-RU" dirty="0" err="1"/>
            <a:t>проєктом</a:t>
          </a:r>
          <a:endParaRPr lang="ru-RU" dirty="0"/>
        </a:p>
      </dgm:t>
    </dgm:pt>
    <dgm:pt modelId="{EBA4F0F0-6204-47C2-B36A-4BBFAEA56D9E}" type="parTrans" cxnId="{21BC4536-DEC4-4870-9318-5B5C494F8A80}">
      <dgm:prSet/>
      <dgm:spPr/>
      <dgm:t>
        <a:bodyPr/>
        <a:lstStyle/>
        <a:p>
          <a:endParaRPr lang="ru-RU"/>
        </a:p>
      </dgm:t>
    </dgm:pt>
    <dgm:pt modelId="{638ABC69-717E-453E-A844-DDFB95ECC30E}" type="sibTrans" cxnId="{21BC4536-DEC4-4870-9318-5B5C494F8A80}">
      <dgm:prSet/>
      <dgm:spPr/>
      <dgm:t>
        <a:bodyPr/>
        <a:lstStyle/>
        <a:p>
          <a:endParaRPr lang="ru-RU"/>
        </a:p>
      </dgm:t>
    </dgm:pt>
    <dgm:pt modelId="{BB114D63-B205-4460-9515-108669EEC3B3}" type="pres">
      <dgm:prSet presAssocID="{708C8EFF-4091-48CA-8D82-39EA78AB9F69}" presName="linear" presStyleCnt="0">
        <dgm:presLayoutVars>
          <dgm:animLvl val="lvl"/>
          <dgm:resizeHandles val="exact"/>
        </dgm:presLayoutVars>
      </dgm:prSet>
      <dgm:spPr/>
    </dgm:pt>
    <dgm:pt modelId="{A5D4EBAC-49A4-4A09-83AC-FE3A73286813}" type="pres">
      <dgm:prSet presAssocID="{C0956EFB-9FC6-45BD-9609-76473F986B41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ACBA9C53-8CE9-4D22-BA13-D4D7493E3FEE}" type="pres">
      <dgm:prSet presAssocID="{F4672BAB-13F9-4207-8AFB-5BDA831EC349}" presName="spacer" presStyleCnt="0"/>
      <dgm:spPr/>
    </dgm:pt>
    <dgm:pt modelId="{07156610-A2C4-4939-A8E5-5658EFF235DF}" type="pres">
      <dgm:prSet presAssocID="{FEB1BBA4-FDFB-4A67-B6D2-2121DB4B104B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9FB4DB21-9825-4CD2-842A-F49C061170F5}" type="pres">
      <dgm:prSet presAssocID="{BF630C20-6998-4AF2-8996-242592D4DD45}" presName="spacer" presStyleCnt="0"/>
      <dgm:spPr/>
    </dgm:pt>
    <dgm:pt modelId="{0A1A53DC-16AA-42EA-B341-A15448BD07C1}" type="pres">
      <dgm:prSet presAssocID="{A6C9A5B3-FE57-4506-B9D2-5E95E69659FA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E1EACCB-272F-4DFC-8AF2-E08FFA9C4244}" type="pres">
      <dgm:prSet presAssocID="{486B4827-38BF-41ED-8160-84E3E2F417F2}" presName="spacer" presStyleCnt="0"/>
      <dgm:spPr/>
    </dgm:pt>
    <dgm:pt modelId="{28ED3354-A367-4E9C-93D2-7F72C935A6AE}" type="pres">
      <dgm:prSet presAssocID="{5CF94C4A-B30C-429A-8C7B-CAD258EC2F00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C32011C1-D192-4D24-865B-7525B850DD6D}" type="pres">
      <dgm:prSet presAssocID="{FF0DCB4C-3C19-4D52-958A-14147948BE76}" presName="spacer" presStyleCnt="0"/>
      <dgm:spPr/>
    </dgm:pt>
    <dgm:pt modelId="{0F986B80-8800-4FBF-A8CE-8AFFA76BD7DA}" type="pres">
      <dgm:prSet presAssocID="{4FDB9A92-5696-4927-9E8F-72BB4D8AAC5B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3DD85E11-0FA1-461B-AB92-A3B8B788FC61}" srcId="{708C8EFF-4091-48CA-8D82-39EA78AB9F69}" destId="{A6C9A5B3-FE57-4506-B9D2-5E95E69659FA}" srcOrd="2" destOrd="0" parTransId="{32FB7FDD-9EDD-4767-8AA2-E7B02635BE4A}" sibTransId="{486B4827-38BF-41ED-8160-84E3E2F417F2}"/>
    <dgm:cxn modelId="{21BC4536-DEC4-4870-9318-5B5C494F8A80}" srcId="{708C8EFF-4091-48CA-8D82-39EA78AB9F69}" destId="{4FDB9A92-5696-4927-9E8F-72BB4D8AAC5B}" srcOrd="4" destOrd="0" parTransId="{EBA4F0F0-6204-47C2-B36A-4BBFAEA56D9E}" sibTransId="{638ABC69-717E-453E-A844-DDFB95ECC30E}"/>
    <dgm:cxn modelId="{D289AB40-CBD4-4919-A4F7-C7C430A621AF}" type="presOf" srcId="{708C8EFF-4091-48CA-8D82-39EA78AB9F69}" destId="{BB114D63-B205-4460-9515-108669EEC3B3}" srcOrd="0" destOrd="0" presId="urn:microsoft.com/office/officeart/2005/8/layout/vList2"/>
    <dgm:cxn modelId="{7EE9506F-3534-4E72-BC64-CFBA945E9D5F}" srcId="{708C8EFF-4091-48CA-8D82-39EA78AB9F69}" destId="{5CF94C4A-B30C-429A-8C7B-CAD258EC2F00}" srcOrd="3" destOrd="0" parTransId="{73F99121-565C-4457-95FD-11074EF4C3B1}" sibTransId="{FF0DCB4C-3C19-4D52-958A-14147948BE76}"/>
    <dgm:cxn modelId="{0719EC4F-24D8-439D-908D-394F847BB583}" srcId="{708C8EFF-4091-48CA-8D82-39EA78AB9F69}" destId="{FEB1BBA4-FDFB-4A67-B6D2-2121DB4B104B}" srcOrd="1" destOrd="0" parTransId="{58EB0475-73CC-4685-8B8A-39A777B548AE}" sibTransId="{BF630C20-6998-4AF2-8996-242592D4DD45}"/>
    <dgm:cxn modelId="{55BF5C52-99AA-4A21-840C-5638CDBA0225}" type="presOf" srcId="{A6C9A5B3-FE57-4506-B9D2-5E95E69659FA}" destId="{0A1A53DC-16AA-42EA-B341-A15448BD07C1}" srcOrd="0" destOrd="0" presId="urn:microsoft.com/office/officeart/2005/8/layout/vList2"/>
    <dgm:cxn modelId="{9AB63357-6624-4A9D-9BA7-76A519873A02}" srcId="{708C8EFF-4091-48CA-8D82-39EA78AB9F69}" destId="{C0956EFB-9FC6-45BD-9609-76473F986B41}" srcOrd="0" destOrd="0" parTransId="{D759495F-8AA0-43CD-9730-5C1BAA3B016D}" sibTransId="{F4672BAB-13F9-4207-8AFB-5BDA831EC349}"/>
    <dgm:cxn modelId="{3CA0F38F-D2C0-4E67-B4FA-F5C328499E56}" type="presOf" srcId="{4FDB9A92-5696-4927-9E8F-72BB4D8AAC5B}" destId="{0F986B80-8800-4FBF-A8CE-8AFFA76BD7DA}" srcOrd="0" destOrd="0" presId="urn:microsoft.com/office/officeart/2005/8/layout/vList2"/>
    <dgm:cxn modelId="{5AEEB3C8-727A-45A2-ACF2-8B9175881DFF}" type="presOf" srcId="{FEB1BBA4-FDFB-4A67-B6D2-2121DB4B104B}" destId="{07156610-A2C4-4939-A8E5-5658EFF235DF}" srcOrd="0" destOrd="0" presId="urn:microsoft.com/office/officeart/2005/8/layout/vList2"/>
    <dgm:cxn modelId="{0F9FE5F7-4C10-4B7D-A95A-2306B469670C}" type="presOf" srcId="{5CF94C4A-B30C-429A-8C7B-CAD258EC2F00}" destId="{28ED3354-A367-4E9C-93D2-7F72C935A6AE}" srcOrd="0" destOrd="0" presId="urn:microsoft.com/office/officeart/2005/8/layout/vList2"/>
    <dgm:cxn modelId="{30D423FA-2EBE-4312-8401-A7A01E1FF3CE}" type="presOf" srcId="{C0956EFB-9FC6-45BD-9609-76473F986B41}" destId="{A5D4EBAC-49A4-4A09-83AC-FE3A73286813}" srcOrd="0" destOrd="0" presId="urn:microsoft.com/office/officeart/2005/8/layout/vList2"/>
    <dgm:cxn modelId="{2F64F178-2B33-4909-8F10-2B103574BD1F}" type="presParOf" srcId="{BB114D63-B205-4460-9515-108669EEC3B3}" destId="{A5D4EBAC-49A4-4A09-83AC-FE3A73286813}" srcOrd="0" destOrd="0" presId="urn:microsoft.com/office/officeart/2005/8/layout/vList2"/>
    <dgm:cxn modelId="{3E769F00-4D5C-4CF1-BC99-5826DB495C1A}" type="presParOf" srcId="{BB114D63-B205-4460-9515-108669EEC3B3}" destId="{ACBA9C53-8CE9-4D22-BA13-D4D7493E3FEE}" srcOrd="1" destOrd="0" presId="urn:microsoft.com/office/officeart/2005/8/layout/vList2"/>
    <dgm:cxn modelId="{62BEFA4D-5811-4160-B7AD-40F7B7769690}" type="presParOf" srcId="{BB114D63-B205-4460-9515-108669EEC3B3}" destId="{07156610-A2C4-4939-A8E5-5658EFF235DF}" srcOrd="2" destOrd="0" presId="urn:microsoft.com/office/officeart/2005/8/layout/vList2"/>
    <dgm:cxn modelId="{6BEBD2CD-F79F-415E-B190-1B5C45970D36}" type="presParOf" srcId="{BB114D63-B205-4460-9515-108669EEC3B3}" destId="{9FB4DB21-9825-4CD2-842A-F49C061170F5}" srcOrd="3" destOrd="0" presId="urn:microsoft.com/office/officeart/2005/8/layout/vList2"/>
    <dgm:cxn modelId="{CF7D74DB-F4AA-43C9-80F8-1B87A08D6760}" type="presParOf" srcId="{BB114D63-B205-4460-9515-108669EEC3B3}" destId="{0A1A53DC-16AA-42EA-B341-A15448BD07C1}" srcOrd="4" destOrd="0" presId="urn:microsoft.com/office/officeart/2005/8/layout/vList2"/>
    <dgm:cxn modelId="{A87A561A-4896-43EC-8AAD-96DCE7B7A1DF}" type="presParOf" srcId="{BB114D63-B205-4460-9515-108669EEC3B3}" destId="{9E1EACCB-272F-4DFC-8AF2-E08FFA9C4244}" srcOrd="5" destOrd="0" presId="urn:microsoft.com/office/officeart/2005/8/layout/vList2"/>
    <dgm:cxn modelId="{FF84A3C4-9B3E-45A8-8DF7-98157CDCF8C8}" type="presParOf" srcId="{BB114D63-B205-4460-9515-108669EEC3B3}" destId="{28ED3354-A367-4E9C-93D2-7F72C935A6AE}" srcOrd="6" destOrd="0" presId="urn:microsoft.com/office/officeart/2005/8/layout/vList2"/>
    <dgm:cxn modelId="{D6F2824C-C637-44AB-AC5A-1F8964C3AB75}" type="presParOf" srcId="{BB114D63-B205-4460-9515-108669EEC3B3}" destId="{C32011C1-D192-4D24-865B-7525B850DD6D}" srcOrd="7" destOrd="0" presId="urn:microsoft.com/office/officeart/2005/8/layout/vList2"/>
    <dgm:cxn modelId="{71D8FD93-1AC7-46C5-93E8-33EE41D14950}" type="presParOf" srcId="{BB114D63-B205-4460-9515-108669EEC3B3}" destId="{0F986B80-8800-4FBF-A8CE-8AFFA76BD7DA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6880BAC-25DD-4FBA-84ED-5B9AD5060A4A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9AE420CA-755B-4683-A018-0FF061879D58}">
      <dgm:prSet/>
      <dgm:spPr/>
      <dgm:t>
        <a:bodyPr/>
        <a:lstStyle/>
        <a:p>
          <a:pPr rtl="0"/>
          <a:r>
            <a:rPr lang="ru-RU"/>
            <a:t>ЗАГАЛЬНЕ ПРАВИЛО:</a:t>
          </a:r>
        </a:p>
      </dgm:t>
    </dgm:pt>
    <dgm:pt modelId="{3ADCA185-5C68-40AB-8467-00E5172C0D8C}" type="parTrans" cxnId="{138E9B09-5FE0-4005-B92E-96EE903C4016}">
      <dgm:prSet/>
      <dgm:spPr/>
      <dgm:t>
        <a:bodyPr/>
        <a:lstStyle/>
        <a:p>
          <a:endParaRPr lang="ru-RU"/>
        </a:p>
      </dgm:t>
    </dgm:pt>
    <dgm:pt modelId="{6B8B36AB-C631-4FA3-9CC6-B3181B77DD01}" type="sibTrans" cxnId="{138E9B09-5FE0-4005-B92E-96EE903C4016}">
      <dgm:prSet/>
      <dgm:spPr/>
      <dgm:t>
        <a:bodyPr/>
        <a:lstStyle/>
        <a:p>
          <a:endParaRPr lang="ru-RU"/>
        </a:p>
      </dgm:t>
    </dgm:pt>
    <dgm:pt modelId="{6FFC4A30-2A74-4F3D-A574-8A9EDD90E29B}">
      <dgm:prSet/>
      <dgm:spPr/>
      <dgm:t>
        <a:bodyPr/>
        <a:lstStyle/>
        <a:p>
          <a:pPr rtl="0"/>
          <a:r>
            <a:rPr lang="ru-RU" b="1" dirty="0" err="1"/>
            <a:t>власність</a:t>
          </a:r>
          <a:r>
            <a:rPr lang="ru-RU" b="1" dirty="0"/>
            <a:t> і право на права </a:t>
          </a:r>
          <a:r>
            <a:rPr lang="ru-RU" b="1" dirty="0" err="1"/>
            <a:t>інтелектуальної</a:t>
          </a:r>
          <a:r>
            <a:rPr lang="ru-RU" b="1" dirty="0"/>
            <a:t> та </a:t>
          </a:r>
          <a:r>
            <a:rPr lang="ru-RU" b="1" dirty="0" err="1"/>
            <a:t>промислової</a:t>
          </a:r>
          <a:r>
            <a:rPr lang="ru-RU" b="1" dirty="0"/>
            <a:t> </a:t>
          </a:r>
          <a:r>
            <a:rPr lang="ru-RU" b="1" dirty="0" err="1"/>
            <a:t>власності</a:t>
          </a:r>
          <a:r>
            <a:rPr lang="ru-RU" b="1" dirty="0"/>
            <a:t> на </a:t>
          </a:r>
          <a:r>
            <a:rPr lang="ru-RU" b="1" dirty="0" err="1"/>
            <a:t>результати</a:t>
          </a:r>
          <a:r>
            <a:rPr lang="ru-RU" b="1" dirty="0"/>
            <a:t>, </a:t>
          </a:r>
          <a:r>
            <a:rPr lang="ru-RU" b="1" dirty="0" err="1"/>
            <a:t>звіти</a:t>
          </a:r>
          <a:r>
            <a:rPr lang="ru-RU" b="1" dirty="0"/>
            <a:t> та </a:t>
          </a:r>
          <a:r>
            <a:rPr lang="ru-RU" b="1" dirty="0" err="1"/>
            <a:t>інші</a:t>
          </a:r>
          <a:r>
            <a:rPr lang="ru-RU" b="1" dirty="0"/>
            <a:t> </a:t>
          </a:r>
          <a:r>
            <a:rPr lang="ru-RU" b="1" dirty="0" err="1"/>
            <a:t>пов’язані</a:t>
          </a:r>
          <a:r>
            <a:rPr lang="ru-RU" b="1" dirty="0"/>
            <a:t> </a:t>
          </a:r>
          <a:r>
            <a:rPr lang="ru-RU" b="1" dirty="0" err="1"/>
            <a:t>документи</a:t>
          </a:r>
          <a:r>
            <a:rPr lang="ru-RU" b="1" dirty="0"/>
            <a:t> належать </a:t>
          </a:r>
          <a:r>
            <a:rPr lang="ru-RU" b="1" dirty="0" err="1"/>
            <a:t>Грантоотримувачу</a:t>
          </a:r>
          <a:r>
            <a:rPr lang="ru-RU" b="1" dirty="0"/>
            <a:t>(</a:t>
          </a:r>
          <a:r>
            <a:rPr lang="ru-RU" b="1" dirty="0" err="1"/>
            <a:t>ам</a:t>
          </a:r>
          <a:r>
            <a:rPr lang="ru-RU" b="1" dirty="0"/>
            <a:t>)</a:t>
          </a:r>
        </a:p>
      </dgm:t>
    </dgm:pt>
    <dgm:pt modelId="{2457437D-B9CE-442B-B727-5C05C062BC3F}" type="parTrans" cxnId="{0C6AD00F-4E5F-46D7-BF6E-ED809B76A11F}">
      <dgm:prSet/>
      <dgm:spPr/>
      <dgm:t>
        <a:bodyPr/>
        <a:lstStyle/>
        <a:p>
          <a:endParaRPr lang="ru-RU"/>
        </a:p>
      </dgm:t>
    </dgm:pt>
    <dgm:pt modelId="{D5AFB145-AA64-4B09-8D65-1CC99609837C}" type="sibTrans" cxnId="{0C6AD00F-4E5F-46D7-BF6E-ED809B76A11F}">
      <dgm:prSet/>
      <dgm:spPr/>
      <dgm:t>
        <a:bodyPr/>
        <a:lstStyle/>
        <a:p>
          <a:endParaRPr lang="ru-RU"/>
        </a:p>
      </dgm:t>
    </dgm:pt>
    <dgm:pt modelId="{85ACE298-70F0-4F4B-985A-B22A0D7AF0B9}" type="pres">
      <dgm:prSet presAssocID="{E6880BAC-25DD-4FBA-84ED-5B9AD5060A4A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FDE86AE4-8939-4827-A576-B4755263713F}" type="pres">
      <dgm:prSet presAssocID="{9AE420CA-755B-4683-A018-0FF061879D58}" presName="circle1" presStyleLbl="node1" presStyleIdx="0" presStyleCnt="2"/>
      <dgm:spPr/>
    </dgm:pt>
    <dgm:pt modelId="{DD3D197D-CD41-47A6-811E-5FB501AB25C8}" type="pres">
      <dgm:prSet presAssocID="{9AE420CA-755B-4683-A018-0FF061879D58}" presName="space" presStyleCnt="0"/>
      <dgm:spPr/>
    </dgm:pt>
    <dgm:pt modelId="{73644738-AAC1-4D36-8899-016452533502}" type="pres">
      <dgm:prSet presAssocID="{9AE420CA-755B-4683-A018-0FF061879D58}" presName="rect1" presStyleLbl="alignAcc1" presStyleIdx="0" presStyleCnt="2"/>
      <dgm:spPr/>
    </dgm:pt>
    <dgm:pt modelId="{CDFBB7A7-D345-4439-A1C6-CB0C0BEC336A}" type="pres">
      <dgm:prSet presAssocID="{6FFC4A30-2A74-4F3D-A574-8A9EDD90E29B}" presName="vertSpace2" presStyleLbl="node1" presStyleIdx="0" presStyleCnt="2"/>
      <dgm:spPr/>
    </dgm:pt>
    <dgm:pt modelId="{914779ED-8622-4750-8AF7-4995EA770FF3}" type="pres">
      <dgm:prSet presAssocID="{6FFC4A30-2A74-4F3D-A574-8A9EDD90E29B}" presName="circle2" presStyleLbl="node1" presStyleIdx="1" presStyleCnt="2"/>
      <dgm:spPr/>
    </dgm:pt>
    <dgm:pt modelId="{BC81D849-73B5-40DC-9EB8-1C8561D7BF61}" type="pres">
      <dgm:prSet presAssocID="{6FFC4A30-2A74-4F3D-A574-8A9EDD90E29B}" presName="rect2" presStyleLbl="alignAcc1" presStyleIdx="1" presStyleCnt="2"/>
      <dgm:spPr/>
    </dgm:pt>
    <dgm:pt modelId="{3D6B136D-29D1-4889-9947-72D20AB686B7}" type="pres">
      <dgm:prSet presAssocID="{9AE420CA-755B-4683-A018-0FF061879D58}" presName="rect1ParTxNoCh" presStyleLbl="alignAcc1" presStyleIdx="1" presStyleCnt="2">
        <dgm:presLayoutVars>
          <dgm:chMax val="1"/>
          <dgm:bulletEnabled val="1"/>
        </dgm:presLayoutVars>
      </dgm:prSet>
      <dgm:spPr/>
    </dgm:pt>
    <dgm:pt modelId="{0DAB5943-EF5F-48FE-AD4E-FF03CB382075}" type="pres">
      <dgm:prSet presAssocID="{6FFC4A30-2A74-4F3D-A574-8A9EDD90E29B}" presName="rect2ParTxNoCh" presStyleLbl="alignAcc1" presStyleIdx="1" presStyleCnt="2">
        <dgm:presLayoutVars>
          <dgm:chMax val="1"/>
          <dgm:bulletEnabled val="1"/>
        </dgm:presLayoutVars>
      </dgm:prSet>
      <dgm:spPr/>
    </dgm:pt>
  </dgm:ptLst>
  <dgm:cxnLst>
    <dgm:cxn modelId="{138E9B09-5FE0-4005-B92E-96EE903C4016}" srcId="{E6880BAC-25DD-4FBA-84ED-5B9AD5060A4A}" destId="{9AE420CA-755B-4683-A018-0FF061879D58}" srcOrd="0" destOrd="0" parTransId="{3ADCA185-5C68-40AB-8467-00E5172C0D8C}" sibTransId="{6B8B36AB-C631-4FA3-9CC6-B3181B77DD01}"/>
    <dgm:cxn modelId="{0C6AD00F-4E5F-46D7-BF6E-ED809B76A11F}" srcId="{E6880BAC-25DD-4FBA-84ED-5B9AD5060A4A}" destId="{6FFC4A30-2A74-4F3D-A574-8A9EDD90E29B}" srcOrd="1" destOrd="0" parTransId="{2457437D-B9CE-442B-B727-5C05C062BC3F}" sibTransId="{D5AFB145-AA64-4B09-8D65-1CC99609837C}"/>
    <dgm:cxn modelId="{666CF637-2550-4B8A-A58A-56F2EE6A6349}" type="presOf" srcId="{E6880BAC-25DD-4FBA-84ED-5B9AD5060A4A}" destId="{85ACE298-70F0-4F4B-985A-B22A0D7AF0B9}" srcOrd="0" destOrd="0" presId="urn:microsoft.com/office/officeart/2005/8/layout/target3"/>
    <dgm:cxn modelId="{4C7A6A73-522E-443B-8329-0F78CC5CD635}" type="presOf" srcId="{6FFC4A30-2A74-4F3D-A574-8A9EDD90E29B}" destId="{BC81D849-73B5-40DC-9EB8-1C8561D7BF61}" srcOrd="0" destOrd="0" presId="urn:microsoft.com/office/officeart/2005/8/layout/target3"/>
    <dgm:cxn modelId="{5ECB4A84-9877-4C8B-AF82-CB11AC2AF961}" type="presOf" srcId="{6FFC4A30-2A74-4F3D-A574-8A9EDD90E29B}" destId="{0DAB5943-EF5F-48FE-AD4E-FF03CB382075}" srcOrd="1" destOrd="0" presId="urn:microsoft.com/office/officeart/2005/8/layout/target3"/>
    <dgm:cxn modelId="{563C87B8-C806-462E-A8C3-ACE3654D27B0}" type="presOf" srcId="{9AE420CA-755B-4683-A018-0FF061879D58}" destId="{73644738-AAC1-4D36-8899-016452533502}" srcOrd="0" destOrd="0" presId="urn:microsoft.com/office/officeart/2005/8/layout/target3"/>
    <dgm:cxn modelId="{6786E1D7-9BBE-45BE-A669-4C316DB7BF85}" type="presOf" srcId="{9AE420CA-755B-4683-A018-0FF061879D58}" destId="{3D6B136D-29D1-4889-9947-72D20AB686B7}" srcOrd="1" destOrd="0" presId="urn:microsoft.com/office/officeart/2005/8/layout/target3"/>
    <dgm:cxn modelId="{4C82583C-A659-4418-8399-75BC852A9681}" type="presParOf" srcId="{85ACE298-70F0-4F4B-985A-B22A0D7AF0B9}" destId="{FDE86AE4-8939-4827-A576-B4755263713F}" srcOrd="0" destOrd="0" presId="urn:microsoft.com/office/officeart/2005/8/layout/target3"/>
    <dgm:cxn modelId="{C618AECD-BF6B-41EC-BC36-6D4195FCD6FC}" type="presParOf" srcId="{85ACE298-70F0-4F4B-985A-B22A0D7AF0B9}" destId="{DD3D197D-CD41-47A6-811E-5FB501AB25C8}" srcOrd="1" destOrd="0" presId="urn:microsoft.com/office/officeart/2005/8/layout/target3"/>
    <dgm:cxn modelId="{861C0B80-B1BF-4EC7-9ED2-16B5B596F040}" type="presParOf" srcId="{85ACE298-70F0-4F4B-985A-B22A0D7AF0B9}" destId="{73644738-AAC1-4D36-8899-016452533502}" srcOrd="2" destOrd="0" presId="urn:microsoft.com/office/officeart/2005/8/layout/target3"/>
    <dgm:cxn modelId="{8C28051D-E810-4195-86E0-BE4747C7C1D8}" type="presParOf" srcId="{85ACE298-70F0-4F4B-985A-B22A0D7AF0B9}" destId="{CDFBB7A7-D345-4439-A1C6-CB0C0BEC336A}" srcOrd="3" destOrd="0" presId="urn:microsoft.com/office/officeart/2005/8/layout/target3"/>
    <dgm:cxn modelId="{8D036B5B-84E2-4881-8109-906B5D6ADE0E}" type="presParOf" srcId="{85ACE298-70F0-4F4B-985A-B22A0D7AF0B9}" destId="{914779ED-8622-4750-8AF7-4995EA770FF3}" srcOrd="4" destOrd="0" presId="urn:microsoft.com/office/officeart/2005/8/layout/target3"/>
    <dgm:cxn modelId="{4CA141CD-CBFF-4247-91C0-1FE37289AC0F}" type="presParOf" srcId="{85ACE298-70F0-4F4B-985A-B22A0D7AF0B9}" destId="{BC81D849-73B5-40DC-9EB8-1C8561D7BF61}" srcOrd="5" destOrd="0" presId="urn:microsoft.com/office/officeart/2005/8/layout/target3"/>
    <dgm:cxn modelId="{77FE5E8F-8BA8-415E-AA80-FD6E724C456C}" type="presParOf" srcId="{85ACE298-70F0-4F4B-985A-B22A0D7AF0B9}" destId="{3D6B136D-29D1-4889-9947-72D20AB686B7}" srcOrd="6" destOrd="0" presId="urn:microsoft.com/office/officeart/2005/8/layout/target3"/>
    <dgm:cxn modelId="{C51D32AE-F598-4588-8132-27B83541F0A4}" type="presParOf" srcId="{85ACE298-70F0-4F4B-985A-B22A0D7AF0B9}" destId="{0DAB5943-EF5F-48FE-AD4E-FF03CB382075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409DCB-C20A-BA43-A8FD-56DCD7442EC9}">
      <dsp:nvSpPr>
        <dsp:cNvPr id="0" name=""/>
        <dsp:cNvSpPr/>
      </dsp:nvSpPr>
      <dsp:spPr>
        <a:xfrm>
          <a:off x="0" y="0"/>
          <a:ext cx="1333298" cy="666649"/>
        </a:xfrm>
        <a:prstGeom prst="roundRect">
          <a:avLst>
            <a:gd name="adj" fmla="val 10000"/>
          </a:avLst>
        </a:prstGeom>
        <a:solidFill>
          <a:srgbClr val="E9A3A3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>
              <a:solidFill>
                <a:schemeClr val="accent3">
                  <a:lumMod val="25000"/>
                </a:schemeClr>
              </a:solidFill>
            </a:rPr>
            <a:t>аналіз  ситуації</a:t>
          </a:r>
          <a:endParaRPr lang="en-US" sz="1400" b="1" kern="1200" dirty="0">
            <a:solidFill>
              <a:schemeClr val="accent3">
                <a:lumMod val="25000"/>
              </a:schemeClr>
            </a:solidFill>
          </a:endParaRPr>
        </a:p>
      </dsp:txBody>
      <dsp:txXfrm>
        <a:off x="19525" y="19525"/>
        <a:ext cx="1294248" cy="627599"/>
      </dsp:txXfrm>
    </dsp:sp>
    <dsp:sp modelId="{199DE173-82D6-194B-995A-EB52430C3F18}">
      <dsp:nvSpPr>
        <dsp:cNvPr id="0" name=""/>
        <dsp:cNvSpPr/>
      </dsp:nvSpPr>
      <dsp:spPr>
        <a:xfrm>
          <a:off x="133329" y="666649"/>
          <a:ext cx="153050" cy="6494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9474"/>
              </a:lnTo>
              <a:lnTo>
                <a:pt x="153050" y="649474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BE7458-F454-3C48-B8A2-CBB41314E8ED}">
      <dsp:nvSpPr>
        <dsp:cNvPr id="0" name=""/>
        <dsp:cNvSpPr/>
      </dsp:nvSpPr>
      <dsp:spPr>
        <a:xfrm>
          <a:off x="286379" y="1001175"/>
          <a:ext cx="1574742" cy="6298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визначення проблеми</a:t>
          </a:r>
          <a:endParaRPr lang="en-US" sz="1400" b="1" kern="1200" dirty="0"/>
        </a:p>
      </dsp:txBody>
      <dsp:txXfrm>
        <a:off x="304828" y="1019624"/>
        <a:ext cx="1537844" cy="592998"/>
      </dsp:txXfrm>
    </dsp:sp>
    <dsp:sp modelId="{EE28B492-93E7-A641-9638-E4D2470A8500}">
      <dsp:nvSpPr>
        <dsp:cNvPr id="0" name=""/>
        <dsp:cNvSpPr/>
      </dsp:nvSpPr>
      <dsp:spPr>
        <a:xfrm>
          <a:off x="133329" y="666649"/>
          <a:ext cx="158212" cy="14347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4717"/>
              </a:lnTo>
              <a:lnTo>
                <a:pt x="158212" y="1434717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F36B3E-364B-B244-8EED-760645E1E51D}">
      <dsp:nvSpPr>
        <dsp:cNvPr id="0" name=""/>
        <dsp:cNvSpPr/>
      </dsp:nvSpPr>
      <dsp:spPr>
        <a:xfrm>
          <a:off x="291542" y="1768041"/>
          <a:ext cx="1574742" cy="6666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544494"/>
              <a:satOff val="-2265"/>
              <a:lumOff val="53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визначення зацікавлених сторін</a:t>
          </a:r>
          <a:endParaRPr lang="en-US" sz="1400" b="1" kern="1200" dirty="0"/>
        </a:p>
      </dsp:txBody>
      <dsp:txXfrm>
        <a:off x="311067" y="1787566"/>
        <a:ext cx="1535692" cy="627599"/>
      </dsp:txXfrm>
    </dsp:sp>
    <dsp:sp modelId="{4D451954-A8E6-3746-873F-3910C6A1AF04}">
      <dsp:nvSpPr>
        <dsp:cNvPr id="0" name=""/>
        <dsp:cNvSpPr/>
      </dsp:nvSpPr>
      <dsp:spPr>
        <a:xfrm>
          <a:off x="133329" y="666649"/>
          <a:ext cx="135546" cy="22745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4588"/>
              </a:lnTo>
              <a:lnTo>
                <a:pt x="135546" y="2274588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3E3DA0-8074-9547-93F7-B2A4C9A744E6}">
      <dsp:nvSpPr>
        <dsp:cNvPr id="0" name=""/>
        <dsp:cNvSpPr/>
      </dsp:nvSpPr>
      <dsp:spPr>
        <a:xfrm>
          <a:off x="268876" y="2607912"/>
          <a:ext cx="1574742" cy="6666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1088988"/>
              <a:satOff val="-4531"/>
              <a:lumOff val="106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аналіз проблем (дерево)</a:t>
          </a:r>
          <a:endParaRPr lang="en-US" sz="1400" b="1" kern="1200" dirty="0"/>
        </a:p>
      </dsp:txBody>
      <dsp:txXfrm>
        <a:off x="288401" y="2627437"/>
        <a:ext cx="1535692" cy="627599"/>
      </dsp:txXfrm>
    </dsp:sp>
    <dsp:sp modelId="{927D2FA7-9F7F-D34D-A68F-A3D8FEAC2718}">
      <dsp:nvSpPr>
        <dsp:cNvPr id="0" name=""/>
        <dsp:cNvSpPr/>
      </dsp:nvSpPr>
      <dsp:spPr>
        <a:xfrm>
          <a:off x="1893617" y="0"/>
          <a:ext cx="1333298" cy="666649"/>
        </a:xfrm>
        <a:prstGeom prst="roundRect">
          <a:avLst>
            <a:gd name="adj" fmla="val 10000"/>
          </a:avLst>
        </a:prstGeom>
        <a:solidFill>
          <a:srgbClr val="9C9DD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>
              <a:solidFill>
                <a:schemeClr val="accent3">
                  <a:lumMod val="25000"/>
                </a:schemeClr>
              </a:solidFill>
            </a:rPr>
            <a:t>визначення бажаних досягнень</a:t>
          </a:r>
          <a:endParaRPr lang="en-US" sz="1400" b="1" kern="1200" dirty="0">
            <a:solidFill>
              <a:schemeClr val="accent3">
                <a:lumMod val="25000"/>
              </a:schemeClr>
            </a:solidFill>
          </a:endParaRPr>
        </a:p>
      </dsp:txBody>
      <dsp:txXfrm>
        <a:off x="1913142" y="19525"/>
        <a:ext cx="1294248" cy="627599"/>
      </dsp:txXfrm>
    </dsp:sp>
    <dsp:sp modelId="{D1C54F04-3E48-D445-9ED7-0926F4AFA2E7}">
      <dsp:nvSpPr>
        <dsp:cNvPr id="0" name=""/>
        <dsp:cNvSpPr/>
      </dsp:nvSpPr>
      <dsp:spPr>
        <a:xfrm>
          <a:off x="2026947" y="666649"/>
          <a:ext cx="149996" cy="6446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4658"/>
              </a:lnTo>
              <a:lnTo>
                <a:pt x="149996" y="644658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2FF829-B4EF-354C-BE0A-474F019F8028}">
      <dsp:nvSpPr>
        <dsp:cNvPr id="0" name=""/>
        <dsp:cNvSpPr/>
      </dsp:nvSpPr>
      <dsp:spPr>
        <a:xfrm>
          <a:off x="2176943" y="977982"/>
          <a:ext cx="1611893" cy="6666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1633482"/>
              <a:satOff val="-6796"/>
              <a:lumOff val="160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аналіз цілей (дерево)</a:t>
          </a:r>
          <a:endParaRPr lang="en-US" sz="1400" b="1" kern="1200" dirty="0"/>
        </a:p>
      </dsp:txBody>
      <dsp:txXfrm>
        <a:off x="2196468" y="997507"/>
        <a:ext cx="1572843" cy="627599"/>
      </dsp:txXfrm>
    </dsp:sp>
    <dsp:sp modelId="{ADCCCADC-213E-0B48-9F6C-17A0974E88A4}">
      <dsp:nvSpPr>
        <dsp:cNvPr id="0" name=""/>
        <dsp:cNvSpPr/>
      </dsp:nvSpPr>
      <dsp:spPr>
        <a:xfrm>
          <a:off x="2026947" y="666649"/>
          <a:ext cx="149996" cy="14779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7969"/>
              </a:lnTo>
              <a:lnTo>
                <a:pt x="149996" y="1477969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DA65C6-99CA-1F4A-963B-8512F88FD095}">
      <dsp:nvSpPr>
        <dsp:cNvPr id="0" name=""/>
        <dsp:cNvSpPr/>
      </dsp:nvSpPr>
      <dsp:spPr>
        <a:xfrm>
          <a:off x="2176943" y="1811293"/>
          <a:ext cx="1611893" cy="6666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2177976"/>
              <a:satOff val="-9062"/>
              <a:lumOff val="213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вибір шляху впровадження</a:t>
          </a:r>
          <a:endParaRPr lang="en-US" sz="1400" b="1" kern="1200" dirty="0"/>
        </a:p>
      </dsp:txBody>
      <dsp:txXfrm>
        <a:off x="2196468" y="1830818"/>
        <a:ext cx="1572843" cy="627599"/>
      </dsp:txXfrm>
    </dsp:sp>
    <dsp:sp modelId="{E2322A7F-3905-9D44-99DA-EE5B91994034}">
      <dsp:nvSpPr>
        <dsp:cNvPr id="0" name=""/>
        <dsp:cNvSpPr/>
      </dsp:nvSpPr>
      <dsp:spPr>
        <a:xfrm>
          <a:off x="3838835" y="0"/>
          <a:ext cx="1333298" cy="666649"/>
        </a:xfrm>
        <a:prstGeom prst="roundRect">
          <a:avLst>
            <a:gd name="adj" fmla="val 10000"/>
          </a:avLst>
        </a:prstGeom>
        <a:solidFill>
          <a:srgbClr val="4D9BD4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>
              <a:solidFill>
                <a:schemeClr val="accent3">
                  <a:lumMod val="25000"/>
                </a:schemeClr>
              </a:solidFill>
            </a:rPr>
            <a:t>визначення дій</a:t>
          </a:r>
          <a:endParaRPr lang="en-US" sz="1400" b="1" kern="1200" dirty="0">
            <a:solidFill>
              <a:schemeClr val="accent3">
                <a:lumMod val="25000"/>
              </a:schemeClr>
            </a:solidFill>
          </a:endParaRPr>
        </a:p>
      </dsp:txBody>
      <dsp:txXfrm>
        <a:off x="3858360" y="19525"/>
        <a:ext cx="1294248" cy="627599"/>
      </dsp:txXfrm>
    </dsp:sp>
    <dsp:sp modelId="{67E2713A-80CF-E841-9579-A1CA67EE26A9}">
      <dsp:nvSpPr>
        <dsp:cNvPr id="0" name=""/>
        <dsp:cNvSpPr/>
      </dsp:nvSpPr>
      <dsp:spPr>
        <a:xfrm>
          <a:off x="3972165" y="666649"/>
          <a:ext cx="149996" cy="6446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4658"/>
              </a:lnTo>
              <a:lnTo>
                <a:pt x="149996" y="644658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A8EDA5-5748-9D40-B3C4-6549D5D1ABF4}">
      <dsp:nvSpPr>
        <dsp:cNvPr id="0" name=""/>
        <dsp:cNvSpPr/>
      </dsp:nvSpPr>
      <dsp:spPr>
        <a:xfrm>
          <a:off x="4122161" y="977982"/>
          <a:ext cx="1657001" cy="6666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2722470"/>
              <a:satOff val="-11327"/>
              <a:lumOff val="266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пошук дій для досягнення цілей</a:t>
          </a:r>
          <a:endParaRPr lang="en-US" sz="1400" b="1" kern="1200" dirty="0"/>
        </a:p>
      </dsp:txBody>
      <dsp:txXfrm>
        <a:off x="4141686" y="997507"/>
        <a:ext cx="1617951" cy="627599"/>
      </dsp:txXfrm>
    </dsp:sp>
    <dsp:sp modelId="{1D7580C7-55E0-384E-BB42-4F9522557098}">
      <dsp:nvSpPr>
        <dsp:cNvPr id="0" name=""/>
        <dsp:cNvSpPr/>
      </dsp:nvSpPr>
      <dsp:spPr>
        <a:xfrm>
          <a:off x="3972165" y="666649"/>
          <a:ext cx="149996" cy="14779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7969"/>
              </a:lnTo>
              <a:lnTo>
                <a:pt x="149996" y="1477969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C85269-448E-3A4C-BE31-1CCBD496544B}">
      <dsp:nvSpPr>
        <dsp:cNvPr id="0" name=""/>
        <dsp:cNvSpPr/>
      </dsp:nvSpPr>
      <dsp:spPr>
        <a:xfrm>
          <a:off x="4122161" y="1811293"/>
          <a:ext cx="1657001" cy="6666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3266964"/>
              <a:satOff val="-13592"/>
              <a:lumOff val="320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перевірка логіки проєкту</a:t>
          </a:r>
          <a:endParaRPr lang="en-US" sz="1400" b="1" kern="1200" dirty="0"/>
        </a:p>
      </dsp:txBody>
      <dsp:txXfrm>
        <a:off x="4141686" y="1830818"/>
        <a:ext cx="1617951" cy="627599"/>
      </dsp:txXfrm>
    </dsp:sp>
    <dsp:sp modelId="{06963240-46A0-0147-BC23-6D04285F406C}">
      <dsp:nvSpPr>
        <dsp:cNvPr id="0" name=""/>
        <dsp:cNvSpPr/>
      </dsp:nvSpPr>
      <dsp:spPr>
        <a:xfrm>
          <a:off x="3972165" y="666649"/>
          <a:ext cx="149996" cy="23112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1280"/>
              </a:lnTo>
              <a:lnTo>
                <a:pt x="149996" y="231128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F0DE09-147C-5445-8094-D3A9D8BDD946}">
      <dsp:nvSpPr>
        <dsp:cNvPr id="0" name=""/>
        <dsp:cNvSpPr/>
      </dsp:nvSpPr>
      <dsp:spPr>
        <a:xfrm>
          <a:off x="4122161" y="2644605"/>
          <a:ext cx="1657001" cy="6666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3811458"/>
              <a:satOff val="-15858"/>
              <a:lumOff val="373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аналіз ризиків та припущень</a:t>
          </a:r>
          <a:endParaRPr lang="en-US" sz="1400" b="1" kern="1200" dirty="0"/>
        </a:p>
      </dsp:txBody>
      <dsp:txXfrm>
        <a:off x="4141686" y="2664130"/>
        <a:ext cx="1617951" cy="627599"/>
      </dsp:txXfrm>
    </dsp:sp>
    <dsp:sp modelId="{2249A738-245A-FE44-BB82-E35CC9C40F0F}">
      <dsp:nvSpPr>
        <dsp:cNvPr id="0" name=""/>
        <dsp:cNvSpPr/>
      </dsp:nvSpPr>
      <dsp:spPr>
        <a:xfrm>
          <a:off x="3972165" y="666649"/>
          <a:ext cx="149996" cy="31445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44592"/>
              </a:lnTo>
              <a:lnTo>
                <a:pt x="149996" y="3144592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0FC242-B7F3-EE46-8230-A790FA1351A2}">
      <dsp:nvSpPr>
        <dsp:cNvPr id="0" name=""/>
        <dsp:cNvSpPr/>
      </dsp:nvSpPr>
      <dsp:spPr>
        <a:xfrm>
          <a:off x="4122161" y="3477916"/>
          <a:ext cx="1657001" cy="6666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4355951"/>
              <a:satOff val="-18123"/>
              <a:lumOff val="427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визначення показників впровадження</a:t>
          </a:r>
          <a:endParaRPr lang="en-US" sz="1400" b="1" kern="1200" dirty="0"/>
        </a:p>
      </dsp:txBody>
      <dsp:txXfrm>
        <a:off x="4141686" y="3497441"/>
        <a:ext cx="1617951" cy="627599"/>
      </dsp:txXfrm>
    </dsp:sp>
    <dsp:sp modelId="{71192B3C-26DD-4F46-82B3-F4E8BE61A7E6}">
      <dsp:nvSpPr>
        <dsp:cNvPr id="0" name=""/>
        <dsp:cNvSpPr/>
      </dsp:nvSpPr>
      <dsp:spPr>
        <a:xfrm>
          <a:off x="5829161" y="0"/>
          <a:ext cx="1333298" cy="666649"/>
        </a:xfrm>
        <a:prstGeom prst="roundRect">
          <a:avLst>
            <a:gd name="adj" fmla="val 10000"/>
          </a:avLst>
        </a:prstGeom>
        <a:solidFill>
          <a:srgbClr val="BBE0E4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>
              <a:solidFill>
                <a:schemeClr val="accent3">
                  <a:lumMod val="25000"/>
                </a:schemeClr>
              </a:solidFill>
            </a:rPr>
            <a:t>визначення ресурсів</a:t>
          </a:r>
          <a:endParaRPr lang="en-US" sz="1400" b="1" kern="1200" dirty="0">
            <a:solidFill>
              <a:schemeClr val="accent3">
                <a:lumMod val="25000"/>
              </a:schemeClr>
            </a:solidFill>
          </a:endParaRPr>
        </a:p>
      </dsp:txBody>
      <dsp:txXfrm>
        <a:off x="5848686" y="19525"/>
        <a:ext cx="1294248" cy="627599"/>
      </dsp:txXfrm>
    </dsp:sp>
    <dsp:sp modelId="{E0D9E0F7-2DEF-0649-B04A-F782F6F2CA15}">
      <dsp:nvSpPr>
        <dsp:cNvPr id="0" name=""/>
        <dsp:cNvSpPr/>
      </dsp:nvSpPr>
      <dsp:spPr>
        <a:xfrm>
          <a:off x="5962491" y="666649"/>
          <a:ext cx="149996" cy="6446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4658"/>
              </a:lnTo>
              <a:lnTo>
                <a:pt x="149996" y="644658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5415BE-97E9-9447-98D7-D092A1FC9FFC}">
      <dsp:nvSpPr>
        <dsp:cNvPr id="0" name=""/>
        <dsp:cNvSpPr/>
      </dsp:nvSpPr>
      <dsp:spPr>
        <a:xfrm>
          <a:off x="6112487" y="977982"/>
          <a:ext cx="1711282" cy="6666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графік впровадження</a:t>
          </a:r>
          <a:endParaRPr lang="en-US" sz="1400" b="1" kern="1200" dirty="0"/>
        </a:p>
      </dsp:txBody>
      <dsp:txXfrm>
        <a:off x="6132012" y="997507"/>
        <a:ext cx="1672232" cy="627599"/>
      </dsp:txXfrm>
    </dsp:sp>
    <dsp:sp modelId="{226D7709-C52B-634F-B0D9-4BB5032F42DA}">
      <dsp:nvSpPr>
        <dsp:cNvPr id="0" name=""/>
        <dsp:cNvSpPr/>
      </dsp:nvSpPr>
      <dsp:spPr>
        <a:xfrm>
          <a:off x="5962491" y="666649"/>
          <a:ext cx="149996" cy="16228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2858"/>
              </a:lnTo>
              <a:lnTo>
                <a:pt x="149996" y="1622858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A66D03-69F1-8E44-8FC6-B51CDAADB139}">
      <dsp:nvSpPr>
        <dsp:cNvPr id="0" name=""/>
        <dsp:cNvSpPr/>
      </dsp:nvSpPr>
      <dsp:spPr>
        <a:xfrm>
          <a:off x="6112487" y="1811293"/>
          <a:ext cx="1711282" cy="9564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5444940"/>
              <a:satOff val="-22654"/>
              <a:lumOff val="533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обрахування людських і матеріальних ресурсів</a:t>
          </a:r>
          <a:endParaRPr lang="en-US" sz="1400" b="1" kern="1200" dirty="0"/>
        </a:p>
      </dsp:txBody>
      <dsp:txXfrm>
        <a:off x="6140500" y="1839306"/>
        <a:ext cx="1655256" cy="900402"/>
      </dsp:txXfrm>
    </dsp:sp>
    <dsp:sp modelId="{7BF81EB4-4A9A-4749-8AE0-F11B015B83B0}">
      <dsp:nvSpPr>
        <dsp:cNvPr id="0" name=""/>
        <dsp:cNvSpPr/>
      </dsp:nvSpPr>
      <dsp:spPr>
        <a:xfrm>
          <a:off x="5962491" y="666649"/>
          <a:ext cx="149996" cy="26010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01059"/>
              </a:lnTo>
              <a:lnTo>
                <a:pt x="149996" y="2601059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B43028-6CE0-D445-A38A-A29B598A202A}">
      <dsp:nvSpPr>
        <dsp:cNvPr id="0" name=""/>
        <dsp:cNvSpPr/>
      </dsp:nvSpPr>
      <dsp:spPr>
        <a:xfrm>
          <a:off x="6112487" y="2934384"/>
          <a:ext cx="1711282" cy="6666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5989433"/>
              <a:satOff val="-24919"/>
              <a:lumOff val="587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обрахування бюджету проєкту</a:t>
          </a:r>
          <a:endParaRPr lang="en-US" sz="1400" b="1" kern="1200" dirty="0"/>
        </a:p>
      </dsp:txBody>
      <dsp:txXfrm>
        <a:off x="6132012" y="2953909"/>
        <a:ext cx="1672232" cy="627599"/>
      </dsp:txXfrm>
    </dsp:sp>
    <dsp:sp modelId="{160CA0C1-51B9-734F-8E40-EEB65657F0AA}">
      <dsp:nvSpPr>
        <dsp:cNvPr id="0" name=""/>
        <dsp:cNvSpPr/>
      </dsp:nvSpPr>
      <dsp:spPr>
        <a:xfrm>
          <a:off x="5962491" y="666649"/>
          <a:ext cx="149996" cy="34343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34371"/>
              </a:lnTo>
              <a:lnTo>
                <a:pt x="149996" y="3434371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F88D2A-3057-8041-9799-6936E6564433}">
      <dsp:nvSpPr>
        <dsp:cNvPr id="0" name=""/>
        <dsp:cNvSpPr/>
      </dsp:nvSpPr>
      <dsp:spPr>
        <a:xfrm>
          <a:off x="6112487" y="3767695"/>
          <a:ext cx="1711282" cy="6666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6533927"/>
              <a:satOff val="-27185"/>
              <a:lumOff val="640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визначення джерел (спів-) фінансування</a:t>
          </a:r>
          <a:endParaRPr lang="en-US" sz="1400" b="1" kern="1200" dirty="0"/>
        </a:p>
      </dsp:txBody>
      <dsp:txXfrm>
        <a:off x="6132012" y="3787220"/>
        <a:ext cx="1672232" cy="627599"/>
      </dsp:txXfrm>
    </dsp:sp>
    <dsp:sp modelId="{627CF21A-C1B9-E542-A99C-38A1B25A03BC}">
      <dsp:nvSpPr>
        <dsp:cNvPr id="0" name=""/>
        <dsp:cNvSpPr/>
      </dsp:nvSpPr>
      <dsp:spPr>
        <a:xfrm>
          <a:off x="7873769" y="0"/>
          <a:ext cx="1333298" cy="666649"/>
        </a:xfrm>
        <a:prstGeom prst="roundRect">
          <a:avLst>
            <a:gd name="adj" fmla="val 10000"/>
          </a:avLst>
        </a:prstGeom>
        <a:solidFill>
          <a:srgbClr val="BBE393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>
              <a:solidFill>
                <a:schemeClr val="accent3">
                  <a:lumMod val="25000"/>
                </a:schemeClr>
              </a:solidFill>
            </a:rPr>
            <a:t>впровадження і моніторинг</a:t>
          </a:r>
          <a:endParaRPr lang="en-US" sz="1400" b="1" kern="1200" dirty="0">
            <a:solidFill>
              <a:schemeClr val="accent3">
                <a:lumMod val="25000"/>
              </a:schemeClr>
            </a:solidFill>
          </a:endParaRPr>
        </a:p>
      </dsp:txBody>
      <dsp:txXfrm>
        <a:off x="7893294" y="19525"/>
        <a:ext cx="1294248" cy="627599"/>
      </dsp:txXfrm>
    </dsp:sp>
    <dsp:sp modelId="{D4807325-2B71-3F42-8CE0-D3846C81618F}">
      <dsp:nvSpPr>
        <dsp:cNvPr id="0" name=""/>
        <dsp:cNvSpPr/>
      </dsp:nvSpPr>
      <dsp:spPr>
        <a:xfrm>
          <a:off x="8007098" y="666649"/>
          <a:ext cx="149996" cy="7628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2814"/>
              </a:lnTo>
              <a:lnTo>
                <a:pt x="149996" y="762814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BF4336-DBDE-0547-B8FA-25FA776E7039}">
      <dsp:nvSpPr>
        <dsp:cNvPr id="0" name=""/>
        <dsp:cNvSpPr/>
      </dsp:nvSpPr>
      <dsp:spPr>
        <a:xfrm>
          <a:off x="8157094" y="1096139"/>
          <a:ext cx="1770993" cy="6666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7078421"/>
              <a:satOff val="-29450"/>
              <a:lumOff val="693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переговори та укладання контракту</a:t>
          </a:r>
          <a:endParaRPr lang="en-US" sz="1400" b="1" kern="1200" dirty="0"/>
        </a:p>
      </dsp:txBody>
      <dsp:txXfrm>
        <a:off x="8176619" y="1115664"/>
        <a:ext cx="1731943" cy="627599"/>
      </dsp:txXfrm>
    </dsp:sp>
    <dsp:sp modelId="{F592CB63-5228-9E4C-97C4-15AB27AAAEB1}">
      <dsp:nvSpPr>
        <dsp:cNvPr id="0" name=""/>
        <dsp:cNvSpPr/>
      </dsp:nvSpPr>
      <dsp:spPr>
        <a:xfrm>
          <a:off x="8007098" y="666649"/>
          <a:ext cx="149996" cy="17269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26979"/>
              </a:lnTo>
              <a:lnTo>
                <a:pt x="149996" y="1726979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B5916-0D55-C04A-BE70-ED72A3773E10}">
      <dsp:nvSpPr>
        <dsp:cNvPr id="0" name=""/>
        <dsp:cNvSpPr/>
      </dsp:nvSpPr>
      <dsp:spPr>
        <a:xfrm>
          <a:off x="8157094" y="1912244"/>
          <a:ext cx="1770993" cy="9627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7622915"/>
              <a:satOff val="-31715"/>
              <a:lumOff val="747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формування команди проєкту, внутрішня комунікація</a:t>
          </a:r>
          <a:endParaRPr lang="en-US" sz="1400" b="1" kern="1200" dirty="0"/>
        </a:p>
      </dsp:txBody>
      <dsp:txXfrm>
        <a:off x="8185292" y="1940442"/>
        <a:ext cx="1714597" cy="906371"/>
      </dsp:txXfrm>
    </dsp:sp>
    <dsp:sp modelId="{513F9497-5652-F84C-8C64-581487C93865}">
      <dsp:nvSpPr>
        <dsp:cNvPr id="0" name=""/>
        <dsp:cNvSpPr/>
      </dsp:nvSpPr>
      <dsp:spPr>
        <a:xfrm>
          <a:off x="8007098" y="666649"/>
          <a:ext cx="181717" cy="26785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8557"/>
              </a:lnTo>
              <a:lnTo>
                <a:pt x="181717" y="2678557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7D16C2-86B8-1742-AE98-04035D486F54}">
      <dsp:nvSpPr>
        <dsp:cNvPr id="0" name=""/>
        <dsp:cNvSpPr/>
      </dsp:nvSpPr>
      <dsp:spPr>
        <a:xfrm>
          <a:off x="8188816" y="3011882"/>
          <a:ext cx="1770993" cy="6666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8167408"/>
              <a:satOff val="-33981"/>
              <a:lumOff val="800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встановлення системи моніторингу</a:t>
          </a:r>
          <a:endParaRPr lang="en-US" sz="1400" b="1" kern="1200" dirty="0"/>
        </a:p>
      </dsp:txBody>
      <dsp:txXfrm>
        <a:off x="8208341" y="3031407"/>
        <a:ext cx="1731943" cy="627599"/>
      </dsp:txXfrm>
    </dsp:sp>
    <dsp:sp modelId="{CB232C5D-242D-0848-BC2A-79D5D2B25F13}">
      <dsp:nvSpPr>
        <dsp:cNvPr id="0" name=""/>
        <dsp:cNvSpPr/>
      </dsp:nvSpPr>
      <dsp:spPr>
        <a:xfrm>
          <a:off x="8007098" y="666649"/>
          <a:ext cx="193536" cy="34774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77409"/>
              </a:lnTo>
              <a:lnTo>
                <a:pt x="193536" y="3477409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8E795E-23FD-CD4C-8924-B11FEFDD8256}">
      <dsp:nvSpPr>
        <dsp:cNvPr id="0" name=""/>
        <dsp:cNvSpPr/>
      </dsp:nvSpPr>
      <dsp:spPr>
        <a:xfrm>
          <a:off x="8200635" y="3810734"/>
          <a:ext cx="1723154" cy="6666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8711903"/>
              <a:satOff val="-36246"/>
              <a:lumOff val="854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реалізація дій проєкту</a:t>
          </a:r>
          <a:endParaRPr lang="en-US" sz="1400" b="1" kern="1200" dirty="0"/>
        </a:p>
      </dsp:txBody>
      <dsp:txXfrm>
        <a:off x="8220160" y="3830259"/>
        <a:ext cx="1684104" cy="627599"/>
      </dsp:txXfrm>
    </dsp:sp>
    <dsp:sp modelId="{E046EFA8-9BF7-2546-9F2A-FF8F5CB139CD}">
      <dsp:nvSpPr>
        <dsp:cNvPr id="0" name=""/>
        <dsp:cNvSpPr/>
      </dsp:nvSpPr>
      <dsp:spPr>
        <a:xfrm>
          <a:off x="8007098" y="666649"/>
          <a:ext cx="163361" cy="42735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73588"/>
              </a:lnTo>
              <a:lnTo>
                <a:pt x="163361" y="4273588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BF3F4A-E9C2-6B44-9534-45C8F0D2B8DA}">
      <dsp:nvSpPr>
        <dsp:cNvPr id="0" name=""/>
        <dsp:cNvSpPr/>
      </dsp:nvSpPr>
      <dsp:spPr>
        <a:xfrm>
          <a:off x="8170459" y="4606913"/>
          <a:ext cx="1770993" cy="6666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9256396"/>
              <a:satOff val="-38512"/>
              <a:lumOff val="907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зовнішня комунікація в проєкті</a:t>
          </a:r>
          <a:endParaRPr lang="en-US" sz="1400" b="1" kern="1200" dirty="0"/>
        </a:p>
      </dsp:txBody>
      <dsp:txXfrm>
        <a:off x="8189984" y="4626438"/>
        <a:ext cx="1731943" cy="627599"/>
      </dsp:txXfrm>
    </dsp:sp>
    <dsp:sp modelId="{70A8A6B6-3E02-3A47-BC64-7AE1940AA1CD}">
      <dsp:nvSpPr>
        <dsp:cNvPr id="0" name=""/>
        <dsp:cNvSpPr/>
      </dsp:nvSpPr>
      <dsp:spPr>
        <a:xfrm>
          <a:off x="9978086" y="0"/>
          <a:ext cx="1333298" cy="666649"/>
        </a:xfrm>
        <a:prstGeom prst="roundRect">
          <a:avLst>
            <a:gd name="adj" fmla="val 10000"/>
          </a:avLst>
        </a:prstGeom>
        <a:solidFill>
          <a:srgbClr val="FFE09C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>
              <a:solidFill>
                <a:schemeClr val="accent3">
                  <a:lumMod val="25000"/>
                </a:schemeClr>
              </a:solidFill>
            </a:rPr>
            <a:t>перегляд та оцінка досягнень</a:t>
          </a:r>
          <a:endParaRPr lang="en-US" sz="1400" b="1" kern="1200" dirty="0">
            <a:solidFill>
              <a:schemeClr val="accent3">
                <a:lumMod val="25000"/>
              </a:schemeClr>
            </a:solidFill>
          </a:endParaRPr>
        </a:p>
      </dsp:txBody>
      <dsp:txXfrm>
        <a:off x="9997611" y="19525"/>
        <a:ext cx="1294248" cy="627599"/>
      </dsp:txXfrm>
    </dsp:sp>
    <dsp:sp modelId="{DCF19B5D-BC5C-774B-B2F5-015631D1C806}">
      <dsp:nvSpPr>
        <dsp:cNvPr id="0" name=""/>
        <dsp:cNvSpPr/>
      </dsp:nvSpPr>
      <dsp:spPr>
        <a:xfrm>
          <a:off x="10059686" y="666649"/>
          <a:ext cx="91440" cy="3881879"/>
        </a:xfrm>
        <a:custGeom>
          <a:avLst/>
          <a:gdLst/>
          <a:ahLst/>
          <a:cxnLst/>
          <a:rect l="0" t="0" r="0" b="0"/>
          <a:pathLst>
            <a:path>
              <a:moveTo>
                <a:pt x="51730" y="0"/>
              </a:moveTo>
              <a:lnTo>
                <a:pt x="45720" y="3881879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222138-0D1D-964E-B4C8-32E5B8F9A917}">
      <dsp:nvSpPr>
        <dsp:cNvPr id="0" name=""/>
        <dsp:cNvSpPr/>
      </dsp:nvSpPr>
      <dsp:spPr>
        <a:xfrm>
          <a:off x="10105406" y="4215203"/>
          <a:ext cx="949638" cy="6666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звіт</a:t>
          </a:r>
          <a:endParaRPr lang="en-US" sz="1400" b="1" kern="1200" dirty="0"/>
        </a:p>
      </dsp:txBody>
      <dsp:txXfrm>
        <a:off x="10124931" y="4234728"/>
        <a:ext cx="910588" cy="6275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523F73-DE67-7D4D-95BB-6E6324B9F117}">
      <dsp:nvSpPr>
        <dsp:cNvPr id="0" name=""/>
        <dsp:cNvSpPr/>
      </dsp:nvSpPr>
      <dsp:spPr>
        <a:xfrm>
          <a:off x="0" y="1351040"/>
          <a:ext cx="3119592" cy="3119592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8FF4694-D7E3-F549-A6E1-3284ADA85F3B}">
      <dsp:nvSpPr>
        <dsp:cNvPr id="0" name=""/>
        <dsp:cNvSpPr/>
      </dsp:nvSpPr>
      <dsp:spPr>
        <a:xfrm>
          <a:off x="623918" y="1974958"/>
          <a:ext cx="1871755" cy="1871755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1A30D5D-14F3-4C4A-8281-FC6F79CC8840}">
      <dsp:nvSpPr>
        <dsp:cNvPr id="0" name=""/>
        <dsp:cNvSpPr/>
      </dsp:nvSpPr>
      <dsp:spPr>
        <a:xfrm>
          <a:off x="1247837" y="2598877"/>
          <a:ext cx="623918" cy="62391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F0BDA98-D74B-AD4E-8F33-207F2B9EA777}">
      <dsp:nvSpPr>
        <dsp:cNvPr id="0" name=""/>
        <dsp:cNvSpPr/>
      </dsp:nvSpPr>
      <dsp:spPr>
        <a:xfrm>
          <a:off x="3639524" y="311176"/>
          <a:ext cx="1559796" cy="9098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/>
            <a:t>Цільові групи</a:t>
          </a:r>
          <a:endParaRPr lang="en-US" sz="2000" b="1" kern="1200" dirty="0"/>
        </a:p>
      </dsp:txBody>
      <dsp:txXfrm>
        <a:off x="3639524" y="311176"/>
        <a:ext cx="1559796" cy="909881"/>
      </dsp:txXfrm>
    </dsp:sp>
    <dsp:sp modelId="{72861561-7AF5-0D44-B91E-81C367568699}">
      <dsp:nvSpPr>
        <dsp:cNvPr id="0" name=""/>
        <dsp:cNvSpPr/>
      </dsp:nvSpPr>
      <dsp:spPr>
        <a:xfrm>
          <a:off x="3249575" y="766116"/>
          <a:ext cx="38994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993AAA6-326B-C241-AB96-D743B96F6ED0}">
      <dsp:nvSpPr>
        <dsp:cNvPr id="0" name=""/>
        <dsp:cNvSpPr/>
      </dsp:nvSpPr>
      <dsp:spPr>
        <a:xfrm rot="5400000">
          <a:off x="1331806" y="994626"/>
          <a:ext cx="2144199" cy="1688219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45AB0CF-9218-7044-B033-8250500C8226}">
      <dsp:nvSpPr>
        <dsp:cNvPr id="0" name=""/>
        <dsp:cNvSpPr/>
      </dsp:nvSpPr>
      <dsp:spPr>
        <a:xfrm>
          <a:off x="3639524" y="1221057"/>
          <a:ext cx="1559796" cy="9098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/>
            <a:t>Бенефіціари</a:t>
          </a:r>
          <a:endParaRPr lang="en-US" sz="2000" b="1" kern="1200" dirty="0"/>
        </a:p>
      </dsp:txBody>
      <dsp:txXfrm>
        <a:off x="3639524" y="1221057"/>
        <a:ext cx="1559796" cy="909881"/>
      </dsp:txXfrm>
    </dsp:sp>
    <dsp:sp modelId="{4434C0E7-B1A4-B447-BF37-144FF5847AFC}">
      <dsp:nvSpPr>
        <dsp:cNvPr id="0" name=""/>
        <dsp:cNvSpPr/>
      </dsp:nvSpPr>
      <dsp:spPr>
        <a:xfrm>
          <a:off x="3249575" y="1675997"/>
          <a:ext cx="38994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3B72ACB-03EA-A347-A802-ECCECEE0F040}">
      <dsp:nvSpPr>
        <dsp:cNvPr id="0" name=""/>
        <dsp:cNvSpPr/>
      </dsp:nvSpPr>
      <dsp:spPr>
        <a:xfrm rot="5400000">
          <a:off x="1792049" y="1890313"/>
          <a:ext cx="1670853" cy="1241077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F519003-A736-C34E-B6E8-1D0958EEC8DC}">
      <dsp:nvSpPr>
        <dsp:cNvPr id="0" name=""/>
        <dsp:cNvSpPr/>
      </dsp:nvSpPr>
      <dsp:spPr>
        <a:xfrm>
          <a:off x="3639524" y="2130938"/>
          <a:ext cx="1559796" cy="9098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/>
            <a:t>Зацікавлені сторони</a:t>
          </a:r>
          <a:endParaRPr lang="en-US" sz="2000" b="1" kern="1200" dirty="0"/>
        </a:p>
      </dsp:txBody>
      <dsp:txXfrm>
        <a:off x="3639524" y="2130938"/>
        <a:ext cx="1559796" cy="909881"/>
      </dsp:txXfrm>
    </dsp:sp>
    <dsp:sp modelId="{69FF47D2-5361-324B-B204-5CDF6046EE55}">
      <dsp:nvSpPr>
        <dsp:cNvPr id="0" name=""/>
        <dsp:cNvSpPr/>
      </dsp:nvSpPr>
      <dsp:spPr>
        <a:xfrm>
          <a:off x="3249575" y="2585879"/>
          <a:ext cx="38994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6FFBDAC-BF7C-D64A-A101-C0011599E647}">
      <dsp:nvSpPr>
        <dsp:cNvPr id="0" name=""/>
        <dsp:cNvSpPr/>
      </dsp:nvSpPr>
      <dsp:spPr>
        <a:xfrm rot="5400000">
          <a:off x="2252865" y="2785272"/>
          <a:ext cx="1193764" cy="793936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7D9485-B576-413B-9D2E-EA038E6AA134}">
      <dsp:nvSpPr>
        <dsp:cNvPr id="0" name=""/>
        <dsp:cNvSpPr/>
      </dsp:nvSpPr>
      <dsp:spPr>
        <a:xfrm>
          <a:off x="5217" y="0"/>
          <a:ext cx="10675285" cy="18420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 err="1"/>
            <a:t>Включає</a:t>
          </a:r>
          <a:r>
            <a:rPr lang="ru-RU" sz="3000" kern="1200" dirty="0"/>
            <a:t> </a:t>
          </a:r>
          <a:r>
            <a:rPr lang="ru-RU" sz="3000" kern="1200" dirty="0" err="1"/>
            <a:t>збір</a:t>
          </a:r>
          <a:r>
            <a:rPr lang="ru-RU" sz="3000" kern="1200" dirty="0"/>
            <a:t>, </a:t>
          </a:r>
          <a:r>
            <a:rPr lang="ru-RU" sz="3000" kern="1200" dirty="0" err="1"/>
            <a:t>обробку</a:t>
          </a:r>
          <a:r>
            <a:rPr lang="ru-RU" sz="3000" kern="1200" dirty="0"/>
            <a:t>, </a:t>
          </a:r>
          <a:r>
            <a:rPr lang="ru-RU" sz="3000" kern="1200" dirty="0" err="1"/>
            <a:t>аналіз</a:t>
          </a:r>
          <a:r>
            <a:rPr lang="ru-RU" sz="3000" kern="1200" dirty="0"/>
            <a:t> </a:t>
          </a:r>
          <a:r>
            <a:rPr lang="ru-RU" sz="3000" kern="1200" dirty="0" err="1"/>
            <a:t>інформації</a:t>
          </a:r>
          <a:r>
            <a:rPr lang="ru-RU" sz="3000" kern="1200" dirty="0"/>
            <a:t>, </a:t>
          </a:r>
          <a:r>
            <a:rPr lang="ru-RU" sz="3000" kern="1200" dirty="0" err="1"/>
            <a:t>що</a:t>
          </a:r>
          <a:r>
            <a:rPr lang="ru-RU" sz="3000" kern="1200" dirty="0"/>
            <a:t> </a:t>
          </a:r>
          <a:r>
            <a:rPr lang="ru-RU" sz="3000" kern="1200" dirty="0" err="1"/>
            <a:t>здійснюються</a:t>
          </a:r>
          <a:r>
            <a:rPr lang="ru-RU" sz="3000" kern="1200" dirty="0"/>
            <a:t> з метою </a:t>
          </a:r>
          <a:r>
            <a:rPr lang="ru-RU" sz="3000" kern="1200" dirty="0" err="1"/>
            <a:t>аналізу</a:t>
          </a:r>
          <a:r>
            <a:rPr lang="ru-RU" sz="3000" kern="1200" dirty="0"/>
            <a:t> </a:t>
          </a:r>
          <a:r>
            <a:rPr lang="ru-RU" sz="3000" kern="1200" dirty="0" err="1"/>
            <a:t>досягнень</a:t>
          </a:r>
          <a:r>
            <a:rPr lang="ru-RU" sz="3000" kern="1200" dirty="0"/>
            <a:t> і </a:t>
          </a:r>
          <a:r>
            <a:rPr lang="ru-RU" sz="3000" kern="1200" dirty="0" err="1"/>
            <a:t>прогресу</a:t>
          </a:r>
          <a:r>
            <a:rPr lang="ru-RU" sz="3000" kern="1200" dirty="0"/>
            <a:t> в </a:t>
          </a:r>
          <a:r>
            <a:rPr lang="ru-RU" sz="3000" kern="1200" dirty="0" err="1"/>
            <a:t>реалізації</a:t>
          </a:r>
          <a:r>
            <a:rPr lang="ru-RU" sz="3000" kern="1200" dirty="0"/>
            <a:t> </a:t>
          </a:r>
          <a:r>
            <a:rPr lang="ru-RU" sz="3000" kern="1200" dirty="0" err="1"/>
            <a:t>проєкту</a:t>
          </a:r>
          <a:r>
            <a:rPr lang="ru-RU" sz="3000" kern="1200" dirty="0"/>
            <a:t> </a:t>
          </a:r>
          <a:r>
            <a:rPr lang="ru-RU" sz="3000" kern="1200" dirty="0" err="1"/>
            <a:t>або</a:t>
          </a:r>
          <a:r>
            <a:rPr lang="ru-RU" sz="3000" kern="1200" dirty="0"/>
            <a:t> </a:t>
          </a:r>
          <a:r>
            <a:rPr lang="ru-RU" sz="3000" kern="1200" dirty="0" err="1"/>
            <a:t>визначення</a:t>
          </a:r>
          <a:r>
            <a:rPr lang="ru-RU" sz="3000" kern="1200" dirty="0"/>
            <a:t> </a:t>
          </a:r>
          <a:r>
            <a:rPr lang="ru-RU" sz="3000" kern="1200" dirty="0" err="1"/>
            <a:t>ризиків</a:t>
          </a:r>
          <a:r>
            <a:rPr lang="ru-RU" sz="3000" kern="1200" dirty="0"/>
            <a:t> та проблем у </a:t>
          </a:r>
          <a:r>
            <a:rPr lang="ru-RU" sz="3000" kern="1200" dirty="0" err="1"/>
            <a:t>процесі</a:t>
          </a:r>
          <a:r>
            <a:rPr lang="ru-RU" sz="3000" kern="1200" dirty="0"/>
            <a:t> </a:t>
          </a:r>
          <a:r>
            <a:rPr lang="ru-RU" sz="3000" kern="1200" dirty="0" err="1"/>
            <a:t>його</a:t>
          </a:r>
          <a:r>
            <a:rPr lang="ru-RU" sz="3000" kern="1200" dirty="0"/>
            <a:t> </a:t>
          </a:r>
          <a:r>
            <a:rPr lang="ru-RU" sz="3000" kern="1200" dirty="0" err="1"/>
            <a:t>впровадження</a:t>
          </a:r>
          <a:r>
            <a:rPr lang="ru-RU" sz="3000" kern="1200" dirty="0"/>
            <a:t> </a:t>
          </a:r>
        </a:p>
      </dsp:txBody>
      <dsp:txXfrm>
        <a:off x="59169" y="53952"/>
        <a:ext cx="10567381" cy="17341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CF358E-0EB1-4C82-9E39-B99685E5B3A8}">
      <dsp:nvSpPr>
        <dsp:cNvPr id="0" name=""/>
        <dsp:cNvSpPr/>
      </dsp:nvSpPr>
      <dsp:spPr>
        <a:xfrm>
          <a:off x="0" y="19165"/>
          <a:ext cx="11498505" cy="16309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100" b="1" kern="1200" dirty="0" err="1"/>
            <a:t>Моніторинг</a:t>
          </a:r>
          <a:r>
            <a:rPr lang="ru-RU" sz="4100" kern="1200" dirty="0"/>
            <a:t> – </a:t>
          </a:r>
          <a:r>
            <a:rPr lang="ru-RU" sz="4100" kern="1200" dirty="0" err="1"/>
            <a:t>це</a:t>
          </a:r>
          <a:r>
            <a:rPr lang="ru-RU" sz="4100" kern="1200" dirty="0"/>
            <a:t> </a:t>
          </a:r>
          <a:r>
            <a:rPr lang="ru-RU" sz="4100" kern="1200" dirty="0" err="1"/>
            <a:t>важливий</a:t>
          </a:r>
          <a:r>
            <a:rPr lang="ru-RU" sz="4100" kern="1200" dirty="0"/>
            <a:t> та </a:t>
          </a:r>
          <a:r>
            <a:rPr lang="ru-RU" sz="4100" kern="1200" dirty="0" err="1"/>
            <a:t>обов’язковий</a:t>
          </a:r>
          <a:r>
            <a:rPr lang="ru-RU" sz="4100" kern="1200" dirty="0"/>
            <a:t> </a:t>
          </a:r>
          <a:r>
            <a:rPr lang="ru-RU" sz="4100" kern="1200" dirty="0" err="1"/>
            <a:t>етап</a:t>
          </a:r>
          <a:r>
            <a:rPr lang="ru-RU" sz="4100" kern="1200" dirty="0"/>
            <a:t> у </a:t>
          </a:r>
          <a:r>
            <a:rPr lang="ru-RU" sz="4100" kern="1200" dirty="0" err="1"/>
            <a:t>процесі</a:t>
          </a:r>
          <a:r>
            <a:rPr lang="ru-RU" sz="4100" kern="1200" dirty="0"/>
            <a:t> </a:t>
          </a:r>
          <a:r>
            <a:rPr lang="ru-RU" sz="4100" kern="1200" dirty="0" err="1"/>
            <a:t>реалізації</a:t>
          </a:r>
          <a:r>
            <a:rPr lang="ru-RU" sz="4100" kern="1200" dirty="0"/>
            <a:t> </a:t>
          </a:r>
          <a:r>
            <a:rPr lang="ru-RU" sz="4100" kern="1200" dirty="0" err="1"/>
            <a:t>проєкту</a:t>
          </a:r>
          <a:endParaRPr lang="ru-RU" sz="4100" kern="1200" dirty="0"/>
        </a:p>
      </dsp:txBody>
      <dsp:txXfrm>
        <a:off x="79618" y="98783"/>
        <a:ext cx="11339269" cy="147174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E3EBA4-D7A9-46DA-8FF8-22B9D637C31D}">
      <dsp:nvSpPr>
        <dsp:cNvPr id="0" name=""/>
        <dsp:cNvSpPr/>
      </dsp:nvSpPr>
      <dsp:spPr>
        <a:xfrm>
          <a:off x="475822" y="205"/>
          <a:ext cx="4990333" cy="49903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 err="1"/>
            <a:t>Моніторинг</a:t>
          </a:r>
          <a:r>
            <a:rPr lang="ru-RU" sz="2400" kern="1200" dirty="0"/>
            <a:t> – </a:t>
          </a:r>
          <a:r>
            <a:rPr lang="ru-RU" sz="2400" kern="1200" dirty="0" err="1"/>
            <a:t>це</a:t>
          </a:r>
          <a:r>
            <a:rPr lang="ru-RU" sz="2400" kern="1200" dirty="0"/>
            <a:t> </a:t>
          </a:r>
          <a:r>
            <a:rPr lang="ru-RU" sz="2400" kern="1200" dirty="0" err="1"/>
            <a:t>механізм</a:t>
          </a:r>
          <a:r>
            <a:rPr lang="ru-RU" sz="2400" kern="1200" dirty="0"/>
            <a:t> </a:t>
          </a:r>
          <a:r>
            <a:rPr lang="ru-RU" sz="2400" kern="1200" dirty="0" err="1"/>
            <a:t>здійснення</a:t>
          </a:r>
          <a:r>
            <a:rPr lang="ru-RU" sz="2400" kern="1200" dirty="0"/>
            <a:t> </a:t>
          </a:r>
          <a:r>
            <a:rPr lang="ru-RU" sz="2400" kern="1200" dirty="0" err="1"/>
            <a:t>постійного</a:t>
          </a:r>
          <a:r>
            <a:rPr lang="ru-RU" sz="2400" kern="1200" dirty="0"/>
            <a:t> </a:t>
          </a:r>
          <a:r>
            <a:rPr lang="ru-RU" sz="2400" kern="1200" dirty="0" err="1"/>
            <a:t>спостереження</a:t>
          </a:r>
          <a:r>
            <a:rPr lang="ru-RU" sz="2400" kern="1200" dirty="0"/>
            <a:t> за </a:t>
          </a:r>
          <a:r>
            <a:rPr lang="ru-RU" sz="2400" kern="1200" dirty="0" err="1"/>
            <a:t>найважливішими</a:t>
          </a:r>
          <a:r>
            <a:rPr lang="ru-RU" sz="2400" kern="1200" dirty="0"/>
            <a:t> </a:t>
          </a:r>
          <a:r>
            <a:rPr lang="ru-RU" sz="2400" kern="1200" dirty="0" err="1"/>
            <a:t>поточними</a:t>
          </a:r>
          <a:r>
            <a:rPr lang="ru-RU" sz="2400" kern="1200" dirty="0"/>
            <a:t> результатами </a:t>
          </a:r>
          <a:r>
            <a:rPr lang="ru-RU" sz="2400" kern="1200" dirty="0" err="1"/>
            <a:t>реалізації</a:t>
          </a:r>
          <a:r>
            <a:rPr lang="ru-RU" sz="2400" kern="1200" dirty="0"/>
            <a:t> </a:t>
          </a:r>
          <a:r>
            <a:rPr lang="ru-RU" sz="2400" kern="1200" dirty="0" err="1"/>
            <a:t>проєкту</a:t>
          </a:r>
          <a:r>
            <a:rPr lang="ru-RU" sz="2400" kern="1200" dirty="0"/>
            <a:t> з метою </a:t>
          </a:r>
          <a:r>
            <a:rPr lang="ru-RU" sz="2400" kern="1200" dirty="0" err="1"/>
            <a:t>своєчасного</a:t>
          </a:r>
          <a:r>
            <a:rPr lang="ru-RU" sz="2400" kern="1200" dirty="0"/>
            <a:t> </a:t>
          </a:r>
          <a:r>
            <a:rPr lang="ru-RU" sz="2400" kern="1200" dirty="0" err="1"/>
            <a:t>виявлення</a:t>
          </a:r>
          <a:r>
            <a:rPr lang="ru-RU" sz="2400" kern="1200" dirty="0"/>
            <a:t> </a:t>
          </a:r>
          <a:r>
            <a:rPr lang="ru-RU" sz="2400" kern="1200" dirty="0" err="1"/>
            <a:t>відхилень</a:t>
          </a:r>
          <a:r>
            <a:rPr lang="ru-RU" sz="2400" kern="1200" dirty="0"/>
            <a:t> </a:t>
          </a:r>
          <a:r>
            <a:rPr lang="ru-RU" sz="2400" kern="1200" dirty="0" err="1"/>
            <a:t>від</a:t>
          </a:r>
          <a:r>
            <a:rPr lang="ru-RU" sz="2400" kern="1200" dirty="0"/>
            <a:t> календарного плану та бюджету.</a:t>
          </a:r>
        </a:p>
      </dsp:txBody>
      <dsp:txXfrm>
        <a:off x="1206639" y="731022"/>
        <a:ext cx="3528699" cy="352869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12A596-6AF6-4CCB-95DE-7437E560E32E}">
      <dsp:nvSpPr>
        <dsp:cNvPr id="0" name=""/>
        <dsp:cNvSpPr/>
      </dsp:nvSpPr>
      <dsp:spPr>
        <a:xfrm>
          <a:off x="0" y="282609"/>
          <a:ext cx="5181600" cy="18556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 err="1"/>
            <a:t>Моніторинг</a:t>
          </a:r>
          <a:r>
            <a:rPr lang="ru-RU" sz="2600" kern="1200" dirty="0"/>
            <a:t> </a:t>
          </a:r>
          <a:r>
            <a:rPr lang="ru-RU" sz="2600" kern="1200" dirty="0" err="1"/>
            <a:t>дозволяє</a:t>
          </a:r>
          <a:r>
            <a:rPr lang="ru-RU" sz="2600" kern="1200" dirty="0"/>
            <a:t> </a:t>
          </a:r>
          <a:r>
            <a:rPr lang="ru-RU" sz="2600" kern="1200" dirty="0" err="1"/>
            <a:t>здійснити</a:t>
          </a:r>
          <a:r>
            <a:rPr lang="ru-RU" sz="2600" kern="1200" dirty="0"/>
            <a:t> </a:t>
          </a:r>
          <a:r>
            <a:rPr lang="ru-RU" sz="2600" kern="1200" dirty="0" err="1"/>
            <a:t>порівняння</a:t>
          </a:r>
          <a:r>
            <a:rPr lang="ru-RU" sz="2600" kern="1200" dirty="0"/>
            <a:t> </a:t>
          </a:r>
          <a:r>
            <a:rPr lang="ru-RU" sz="2600" kern="1200" dirty="0" err="1"/>
            <a:t>заданих</a:t>
          </a:r>
          <a:r>
            <a:rPr lang="ru-RU" sz="2600" kern="1200" dirty="0"/>
            <a:t> і </a:t>
          </a:r>
          <a:r>
            <a:rPr lang="ru-RU" sz="2600" kern="1200" dirty="0" err="1"/>
            <a:t>фактичних</a:t>
          </a:r>
          <a:r>
            <a:rPr lang="ru-RU" sz="2600" kern="1200" dirty="0"/>
            <a:t> </a:t>
          </a:r>
          <a:r>
            <a:rPr lang="ru-RU" sz="2600" kern="1200" dirty="0" err="1"/>
            <a:t>даних</a:t>
          </a:r>
          <a:r>
            <a:rPr lang="ru-RU" sz="2600" kern="1200" dirty="0"/>
            <a:t>, </a:t>
          </a:r>
          <a:r>
            <a:rPr lang="ru-RU" sz="2600" kern="1200" dirty="0" err="1"/>
            <a:t>що</a:t>
          </a:r>
          <a:r>
            <a:rPr lang="ru-RU" sz="2600" kern="1200" dirty="0"/>
            <a:t> </a:t>
          </a:r>
          <a:r>
            <a:rPr lang="ru-RU" sz="2600" kern="1200" dirty="0" err="1"/>
            <a:t>стосуються</a:t>
          </a:r>
          <a:r>
            <a:rPr lang="ru-RU" sz="2600" kern="1200" dirty="0"/>
            <a:t> </a:t>
          </a:r>
          <a:r>
            <a:rPr lang="ru-RU" sz="2600" kern="1200" dirty="0" err="1"/>
            <a:t>планування</a:t>
          </a:r>
          <a:r>
            <a:rPr lang="ru-RU" sz="2600" kern="1200" dirty="0"/>
            <a:t> проекту та </a:t>
          </a:r>
          <a:r>
            <a:rPr lang="ru-RU" sz="2600" kern="1200" dirty="0" err="1"/>
            <a:t>його</a:t>
          </a:r>
          <a:r>
            <a:rPr lang="ru-RU" sz="2600" kern="1200" dirty="0"/>
            <a:t> </a:t>
          </a:r>
          <a:r>
            <a:rPr lang="ru-RU" sz="2600" kern="1200" dirty="0" err="1"/>
            <a:t>реалізації</a:t>
          </a:r>
          <a:r>
            <a:rPr lang="ru-RU" sz="2600" kern="1200" dirty="0"/>
            <a:t>. є</a:t>
          </a:r>
        </a:p>
      </dsp:txBody>
      <dsp:txXfrm>
        <a:off x="90584" y="373193"/>
        <a:ext cx="5000432" cy="1674452"/>
      </dsp:txXfrm>
    </dsp:sp>
    <dsp:sp modelId="{FFC9974A-6F89-4E40-982B-1760ACED5E24}">
      <dsp:nvSpPr>
        <dsp:cNvPr id="0" name=""/>
        <dsp:cNvSpPr/>
      </dsp:nvSpPr>
      <dsp:spPr>
        <a:xfrm>
          <a:off x="0" y="2213109"/>
          <a:ext cx="5181600" cy="18556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/>
            <a:t>Здійснювати моніторинг може як команда проєкту, так і організації, що працюють поза його рамками</a:t>
          </a:r>
        </a:p>
      </dsp:txBody>
      <dsp:txXfrm>
        <a:off x="90584" y="2303693"/>
        <a:ext cx="5000432" cy="167445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B28C68-E26B-4400-8BA2-1CC4D3CDFC8F}">
      <dsp:nvSpPr>
        <dsp:cNvPr id="0" name=""/>
        <dsp:cNvSpPr/>
      </dsp:nvSpPr>
      <dsp:spPr>
        <a:xfrm rot="10800000">
          <a:off x="2329682" y="1585"/>
          <a:ext cx="7717390" cy="154331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558" tIns="91440" rIns="170688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 err="1"/>
            <a:t>Превентивний</a:t>
          </a:r>
          <a:r>
            <a:rPr lang="ru-RU" sz="2400" b="1" kern="1200" dirty="0"/>
            <a:t> </a:t>
          </a:r>
          <a:r>
            <a:rPr lang="ru-RU" sz="2400" b="1" kern="1200" dirty="0" err="1"/>
            <a:t>моніторинг</a:t>
          </a:r>
          <a:r>
            <a:rPr lang="ru-RU" sz="2400" kern="1200" dirty="0"/>
            <a:t> </a:t>
          </a:r>
          <a:r>
            <a:rPr lang="ru-RU" sz="2400" kern="1200" dirty="0" err="1"/>
            <a:t>сфокусований</a:t>
          </a:r>
          <a:r>
            <a:rPr lang="ru-RU" sz="2400" kern="1200" dirty="0"/>
            <a:t> на </a:t>
          </a:r>
          <a:r>
            <a:rPr lang="ru-RU" sz="2400" kern="1200" dirty="0" err="1"/>
            <a:t>завданнях</a:t>
          </a:r>
          <a:r>
            <a:rPr lang="ru-RU" sz="2400" kern="1200" dirty="0"/>
            <a:t> </a:t>
          </a:r>
          <a:r>
            <a:rPr lang="ru-RU" sz="2400" kern="1200" dirty="0" err="1"/>
            <a:t>проєкту</a:t>
          </a:r>
          <a:r>
            <a:rPr lang="ru-RU" sz="2400" kern="1200" dirty="0"/>
            <a:t>, </a:t>
          </a:r>
          <a:r>
            <a:rPr lang="ru-RU" sz="2400" kern="1200" dirty="0" err="1"/>
            <a:t>пріоритетах</a:t>
          </a:r>
          <a:r>
            <a:rPr lang="ru-RU" sz="2400" kern="1200" dirty="0"/>
            <a:t>, </a:t>
          </a:r>
          <a:r>
            <a:rPr lang="ru-RU" sz="2400" kern="1200" dirty="0" err="1"/>
            <a:t>методології</a:t>
          </a:r>
          <a:r>
            <a:rPr lang="ru-RU" sz="2400" kern="1200" dirty="0"/>
            <a:t>, </a:t>
          </a:r>
          <a:r>
            <a:rPr lang="ru-RU" sz="2400" kern="1200" dirty="0" err="1"/>
            <a:t>запланованих</a:t>
          </a:r>
          <a:r>
            <a:rPr lang="ru-RU" sz="2400" kern="1200" dirty="0"/>
            <a:t> заходах</a:t>
          </a:r>
        </a:p>
      </dsp:txBody>
      <dsp:txXfrm rot="10800000">
        <a:off x="2715510" y="1585"/>
        <a:ext cx="7331562" cy="1543313"/>
      </dsp:txXfrm>
    </dsp:sp>
    <dsp:sp modelId="{E39A9B62-746A-4BD3-86C7-6224CF985066}">
      <dsp:nvSpPr>
        <dsp:cNvPr id="0" name=""/>
        <dsp:cNvSpPr/>
      </dsp:nvSpPr>
      <dsp:spPr>
        <a:xfrm>
          <a:off x="1558025" y="1585"/>
          <a:ext cx="1543313" cy="1543313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164DEA-F650-40A0-8EB2-A4F2BA94B14D}">
      <dsp:nvSpPr>
        <dsp:cNvPr id="0" name=""/>
        <dsp:cNvSpPr/>
      </dsp:nvSpPr>
      <dsp:spPr>
        <a:xfrm rot="10800000">
          <a:off x="2329682" y="2005589"/>
          <a:ext cx="7717390" cy="154331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558" tIns="91440" rIns="170688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 err="1"/>
            <a:t>Рекомендаційний</a:t>
          </a:r>
          <a:r>
            <a:rPr lang="ru-RU" sz="2400" b="1" kern="1200" dirty="0"/>
            <a:t> </a:t>
          </a:r>
          <a:r>
            <a:rPr lang="ru-RU" sz="2400" b="1" kern="1200" dirty="0" err="1"/>
            <a:t>моніторинг</a:t>
          </a:r>
          <a:r>
            <a:rPr lang="ru-RU" sz="2400" kern="1200" dirty="0"/>
            <a:t> </a:t>
          </a:r>
          <a:r>
            <a:rPr lang="ru-RU" sz="2400" kern="1200" dirty="0" err="1"/>
            <a:t>має</a:t>
          </a:r>
          <a:r>
            <a:rPr lang="ru-RU" sz="2400" kern="1200" dirty="0"/>
            <a:t> </a:t>
          </a:r>
          <a:r>
            <a:rPr lang="ru-RU" sz="2400" kern="1200" dirty="0" err="1"/>
            <a:t>надати</a:t>
          </a:r>
          <a:r>
            <a:rPr lang="ru-RU" sz="2400" kern="1200" dirty="0"/>
            <a:t> </a:t>
          </a:r>
          <a:r>
            <a:rPr lang="ru-RU" sz="2400" kern="1200" dirty="0" err="1"/>
            <a:t>рекомендації</a:t>
          </a:r>
          <a:r>
            <a:rPr lang="ru-RU" sz="2400" kern="1200" dirty="0"/>
            <a:t> </a:t>
          </a:r>
          <a:r>
            <a:rPr lang="ru-RU" sz="2400" kern="1200" dirty="0" err="1"/>
            <a:t>щодо</a:t>
          </a:r>
          <a:r>
            <a:rPr lang="ru-RU" sz="2400" kern="1200" dirty="0"/>
            <a:t> </a:t>
          </a:r>
          <a:r>
            <a:rPr lang="ru-RU" sz="2400" kern="1200" dirty="0" err="1"/>
            <a:t>змісту</a:t>
          </a:r>
          <a:r>
            <a:rPr lang="ru-RU" sz="2400" kern="1200" dirty="0"/>
            <a:t> та </a:t>
          </a:r>
          <a:r>
            <a:rPr lang="ru-RU" sz="2400" kern="1200" dirty="0" err="1"/>
            <a:t>фінансових</a:t>
          </a:r>
          <a:r>
            <a:rPr lang="ru-RU" sz="2400" kern="1200" dirty="0"/>
            <a:t> </a:t>
          </a:r>
          <a:r>
            <a:rPr lang="ru-RU" sz="2400" kern="1200" dirty="0" err="1"/>
            <a:t>аспектів</a:t>
          </a:r>
          <a:r>
            <a:rPr lang="ru-RU" sz="2400" kern="1200" dirty="0"/>
            <a:t> </a:t>
          </a:r>
          <a:r>
            <a:rPr lang="ru-RU" sz="2400" kern="1200" dirty="0" err="1"/>
            <a:t>реалізації</a:t>
          </a:r>
          <a:r>
            <a:rPr lang="ru-RU" sz="2400" kern="1200" dirty="0"/>
            <a:t> </a:t>
          </a:r>
          <a:r>
            <a:rPr lang="ru-RU" sz="2400" kern="1200" dirty="0" err="1"/>
            <a:t>проєкту</a:t>
          </a:r>
          <a:endParaRPr lang="ru-RU" sz="2400" kern="1200" dirty="0"/>
        </a:p>
      </dsp:txBody>
      <dsp:txXfrm rot="10800000">
        <a:off x="2715510" y="2005589"/>
        <a:ext cx="7331562" cy="1543313"/>
      </dsp:txXfrm>
    </dsp:sp>
    <dsp:sp modelId="{F3935674-0D9B-4E1C-892A-3AF5969E2A71}">
      <dsp:nvSpPr>
        <dsp:cNvPr id="0" name=""/>
        <dsp:cNvSpPr/>
      </dsp:nvSpPr>
      <dsp:spPr>
        <a:xfrm>
          <a:off x="1558025" y="2005589"/>
          <a:ext cx="1543313" cy="1543313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F5CEB4-3DE3-4523-B08E-FB695C3A79FC}">
      <dsp:nvSpPr>
        <dsp:cNvPr id="0" name=""/>
        <dsp:cNvSpPr/>
      </dsp:nvSpPr>
      <dsp:spPr>
        <a:xfrm rot="10800000">
          <a:off x="2329682" y="4009594"/>
          <a:ext cx="7717390" cy="154331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558" tIns="91440" rIns="170688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 err="1"/>
            <a:t>Контрольний</a:t>
          </a:r>
          <a:r>
            <a:rPr lang="ru-RU" sz="2400" b="1" kern="1200" dirty="0"/>
            <a:t> </a:t>
          </a:r>
          <a:r>
            <a:rPr lang="ru-RU" sz="2400" b="1" kern="1200" dirty="0" err="1"/>
            <a:t>моніторинг</a:t>
          </a:r>
          <a:r>
            <a:rPr lang="ru-RU" sz="2400" b="1" kern="1200" dirty="0"/>
            <a:t> </a:t>
          </a:r>
          <a:r>
            <a:rPr lang="ru-RU" sz="2400" kern="1200" dirty="0" err="1"/>
            <a:t>спрямований</a:t>
          </a:r>
          <a:r>
            <a:rPr lang="ru-RU" sz="2400" kern="1200" dirty="0"/>
            <a:t> на </a:t>
          </a:r>
          <a:r>
            <a:rPr lang="ru-RU" sz="2400" kern="1200" dirty="0" err="1"/>
            <a:t>оцінювання</a:t>
          </a:r>
          <a:r>
            <a:rPr lang="ru-RU" sz="2400" kern="1200" dirty="0"/>
            <a:t> </a:t>
          </a:r>
          <a:r>
            <a:rPr lang="ru-RU" sz="2400" kern="1200" dirty="0" err="1"/>
            <a:t>отриманих</a:t>
          </a:r>
          <a:r>
            <a:rPr lang="ru-RU" sz="2400" kern="1200" dirty="0"/>
            <a:t> </a:t>
          </a:r>
          <a:r>
            <a:rPr lang="ru-RU" sz="2400" kern="1200" dirty="0" err="1"/>
            <a:t>результатів</a:t>
          </a:r>
          <a:r>
            <a:rPr lang="ru-RU" sz="2400" kern="1200" dirty="0"/>
            <a:t> та </a:t>
          </a:r>
          <a:r>
            <a:rPr lang="ru-RU" sz="2400" kern="1200" dirty="0" err="1"/>
            <a:t>забезпечення</a:t>
          </a:r>
          <a:r>
            <a:rPr lang="ru-RU" sz="2400" kern="1200" dirty="0"/>
            <a:t> </a:t>
          </a:r>
          <a:r>
            <a:rPr lang="ru-RU" sz="2400" kern="1200" dirty="0" err="1"/>
            <a:t>їх</a:t>
          </a:r>
          <a:r>
            <a:rPr lang="ru-RU" sz="2400" kern="1200" dirty="0"/>
            <a:t> </a:t>
          </a:r>
          <a:r>
            <a:rPr lang="ru-RU" sz="2400" kern="1200" dirty="0" err="1"/>
            <a:t>сталості</a:t>
          </a:r>
          <a:r>
            <a:rPr lang="ru-RU" sz="2400" kern="1200" dirty="0"/>
            <a:t> (</a:t>
          </a:r>
          <a:r>
            <a:rPr lang="ru-RU" sz="2400" kern="1200" dirty="0" err="1"/>
            <a:t>зазвичай</a:t>
          </a:r>
          <a:r>
            <a:rPr lang="ru-RU" sz="2400" kern="1200" dirty="0"/>
            <a:t> проводиться </a:t>
          </a:r>
          <a:r>
            <a:rPr lang="ru-RU" sz="2400" kern="1200" dirty="0" err="1"/>
            <a:t>наприкінці</a:t>
          </a:r>
          <a:r>
            <a:rPr lang="ru-RU" sz="2400" kern="1200" dirty="0"/>
            <a:t> </a:t>
          </a:r>
          <a:r>
            <a:rPr lang="ru-RU" sz="2400" kern="1200" dirty="0" err="1"/>
            <a:t>чи</a:t>
          </a:r>
          <a:r>
            <a:rPr lang="ru-RU" sz="2400" kern="1200" dirty="0"/>
            <a:t> </a:t>
          </a:r>
          <a:r>
            <a:rPr lang="ru-RU" sz="2400" kern="1200" dirty="0" err="1"/>
            <a:t>після</a:t>
          </a:r>
          <a:r>
            <a:rPr lang="ru-RU" sz="2400" kern="1200" dirty="0"/>
            <a:t> </a:t>
          </a:r>
          <a:r>
            <a:rPr lang="ru-RU" sz="2400" kern="1200" dirty="0" err="1"/>
            <a:t>закінчення</a:t>
          </a:r>
          <a:r>
            <a:rPr lang="ru-RU" sz="2400" kern="1200" dirty="0"/>
            <a:t> про</a:t>
          </a:r>
          <a:r>
            <a:rPr lang="uk-UA" sz="2400" kern="1200" dirty="0"/>
            <a:t>є</a:t>
          </a:r>
          <a:r>
            <a:rPr lang="ru-RU" sz="2400" kern="1200" dirty="0" err="1"/>
            <a:t>кту</a:t>
          </a:r>
          <a:r>
            <a:rPr lang="ru-RU" sz="2400" kern="1200" dirty="0"/>
            <a:t>)</a:t>
          </a:r>
        </a:p>
      </dsp:txBody>
      <dsp:txXfrm rot="10800000">
        <a:off x="2715510" y="4009594"/>
        <a:ext cx="7331562" cy="1543313"/>
      </dsp:txXfrm>
    </dsp:sp>
    <dsp:sp modelId="{00D88FC5-F0BF-466A-929F-7E260DAC6468}">
      <dsp:nvSpPr>
        <dsp:cNvPr id="0" name=""/>
        <dsp:cNvSpPr/>
      </dsp:nvSpPr>
      <dsp:spPr>
        <a:xfrm>
          <a:off x="1558025" y="4009594"/>
          <a:ext cx="1543313" cy="1543313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17A38C-477C-4312-AC17-F533F9B5A4A6}">
      <dsp:nvSpPr>
        <dsp:cNvPr id="0" name=""/>
        <dsp:cNvSpPr/>
      </dsp:nvSpPr>
      <dsp:spPr>
        <a:xfrm>
          <a:off x="0" y="0"/>
          <a:ext cx="3822970" cy="382297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5AF612-37EE-4D64-A26F-95B0B89EF0C9}">
      <dsp:nvSpPr>
        <dsp:cNvPr id="0" name=""/>
        <dsp:cNvSpPr/>
      </dsp:nvSpPr>
      <dsp:spPr>
        <a:xfrm>
          <a:off x="1911485" y="0"/>
          <a:ext cx="9820071" cy="382297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100" kern="1200" dirty="0" err="1"/>
            <a:t>це</a:t>
          </a:r>
          <a:r>
            <a:rPr lang="ru-RU" sz="4100" kern="1200" dirty="0"/>
            <a:t>  </a:t>
          </a:r>
          <a:r>
            <a:rPr lang="ru-RU" sz="4100" kern="1200" dirty="0" err="1"/>
            <a:t>процес</a:t>
          </a:r>
          <a:r>
            <a:rPr lang="ru-RU" sz="4100" kern="1200" dirty="0"/>
            <a:t> </a:t>
          </a:r>
          <a:r>
            <a:rPr lang="ru-RU" sz="4100" kern="1200" dirty="0" err="1"/>
            <a:t>прогнозування</a:t>
          </a:r>
          <a:r>
            <a:rPr lang="ru-RU" sz="4100" kern="1200" dirty="0"/>
            <a:t> та </a:t>
          </a:r>
          <a:r>
            <a:rPr lang="ru-RU" sz="4100" kern="1200" dirty="0" err="1"/>
            <a:t>планування</a:t>
          </a:r>
          <a:r>
            <a:rPr lang="ru-RU" sz="4100" kern="1200" dirty="0"/>
            <a:t> </a:t>
          </a:r>
          <a:r>
            <a:rPr lang="ru-RU" sz="4100" kern="1200" dirty="0" err="1"/>
            <a:t>майбутніх</a:t>
          </a:r>
          <a:r>
            <a:rPr lang="ru-RU" sz="4100" kern="1200" dirty="0"/>
            <a:t> </a:t>
          </a:r>
          <a:r>
            <a:rPr lang="ru-RU" sz="4100" kern="1200" dirty="0" err="1"/>
            <a:t>змін</a:t>
          </a:r>
          <a:r>
            <a:rPr lang="ru-RU" sz="4100" kern="1200" dirty="0"/>
            <a:t>, </a:t>
          </a:r>
          <a:r>
            <a:rPr lang="ru-RU" sz="4100" kern="1200" dirty="0" err="1"/>
            <a:t>реєстрація</a:t>
          </a:r>
          <a:r>
            <a:rPr lang="ru-RU" sz="4100" kern="1200" dirty="0"/>
            <a:t> </a:t>
          </a:r>
          <a:r>
            <a:rPr lang="ru-RU" sz="4100" kern="1200" dirty="0" err="1"/>
            <a:t>всіх</a:t>
          </a:r>
          <a:r>
            <a:rPr lang="ru-RU" sz="4100" kern="1200" dirty="0"/>
            <a:t> </a:t>
          </a:r>
          <a:r>
            <a:rPr lang="ru-RU" sz="4100" kern="1200" dirty="0" err="1"/>
            <a:t>потенційних</a:t>
          </a:r>
          <a:r>
            <a:rPr lang="ru-RU" sz="4100" kern="1200" dirty="0"/>
            <a:t> </a:t>
          </a:r>
          <a:r>
            <a:rPr lang="ru-RU" sz="4100" kern="1200" dirty="0" err="1"/>
            <a:t>змін</a:t>
          </a:r>
          <a:r>
            <a:rPr lang="ru-RU" sz="4100" kern="1200" dirty="0"/>
            <a:t> для </a:t>
          </a:r>
          <a:r>
            <a:rPr lang="ru-RU" sz="4100" kern="1200" dirty="0" err="1"/>
            <a:t>оцінки</a:t>
          </a:r>
          <a:r>
            <a:rPr lang="ru-RU" sz="4100" kern="1200" dirty="0"/>
            <a:t> </a:t>
          </a:r>
          <a:r>
            <a:rPr lang="ru-RU" sz="4100" kern="1200" dirty="0" err="1"/>
            <a:t>їх</a:t>
          </a:r>
          <a:r>
            <a:rPr lang="ru-RU" sz="4100" kern="1200" dirty="0"/>
            <a:t> </a:t>
          </a:r>
          <a:r>
            <a:rPr lang="ru-RU" sz="4100" kern="1200" dirty="0" err="1"/>
            <a:t>наслідків</a:t>
          </a:r>
          <a:r>
            <a:rPr lang="ru-RU" sz="4100" kern="1200" dirty="0"/>
            <a:t>, </a:t>
          </a:r>
          <a:r>
            <a:rPr lang="ru-RU" sz="4100" kern="1200" dirty="0" err="1"/>
            <a:t>схвалення</a:t>
          </a:r>
          <a:r>
            <a:rPr lang="ru-RU" sz="4100" kern="1200" dirty="0"/>
            <a:t> </a:t>
          </a:r>
          <a:r>
            <a:rPr lang="ru-RU" sz="4100" kern="1200" dirty="0" err="1"/>
            <a:t>або</a:t>
          </a:r>
          <a:r>
            <a:rPr lang="ru-RU" sz="4100" kern="1200" dirty="0"/>
            <a:t> </a:t>
          </a:r>
          <a:r>
            <a:rPr lang="ru-RU" sz="4100" kern="1200" dirty="0" err="1"/>
            <a:t>відхилень</a:t>
          </a:r>
          <a:r>
            <a:rPr lang="ru-RU" sz="4100" kern="1200" dirty="0"/>
            <a:t>, а </a:t>
          </a:r>
          <a:r>
            <a:rPr lang="ru-RU" sz="4100" kern="1200" dirty="0" err="1"/>
            <a:t>також</a:t>
          </a:r>
          <a:r>
            <a:rPr lang="ru-RU" sz="4100" kern="1200" dirty="0"/>
            <a:t> </a:t>
          </a:r>
          <a:r>
            <a:rPr lang="ru-RU" sz="4100" kern="1200" dirty="0" err="1"/>
            <a:t>організація</a:t>
          </a:r>
          <a:r>
            <a:rPr lang="ru-RU" sz="4100" kern="1200" dirty="0"/>
            <a:t> </a:t>
          </a:r>
          <a:r>
            <a:rPr lang="ru-RU" sz="4100" kern="1200" dirty="0" err="1"/>
            <a:t>моніторингу</a:t>
          </a:r>
          <a:r>
            <a:rPr lang="ru-RU" sz="4100" kern="1200" dirty="0"/>
            <a:t> та </a:t>
          </a:r>
          <a:r>
            <a:rPr lang="ru-RU" sz="4100" kern="1200" dirty="0" err="1"/>
            <a:t>координації</a:t>
          </a:r>
          <a:r>
            <a:rPr lang="ru-RU" sz="4100" kern="1200" dirty="0"/>
            <a:t> </a:t>
          </a:r>
          <a:r>
            <a:rPr lang="ru-RU" sz="4100" kern="1200" dirty="0" err="1"/>
            <a:t>виконавців</a:t>
          </a:r>
          <a:r>
            <a:rPr lang="ru-RU" sz="4100" kern="1200" dirty="0"/>
            <a:t>, </a:t>
          </a:r>
          <a:r>
            <a:rPr lang="ru-RU" sz="4100" kern="1200" dirty="0" err="1"/>
            <a:t>які</a:t>
          </a:r>
          <a:r>
            <a:rPr lang="ru-RU" sz="4100" kern="1200" dirty="0"/>
            <a:t> </a:t>
          </a:r>
          <a:r>
            <a:rPr lang="ru-RU" sz="4100" kern="1200" dirty="0" err="1"/>
            <a:t>реалізують</a:t>
          </a:r>
          <a:r>
            <a:rPr lang="ru-RU" sz="4100" kern="1200" dirty="0"/>
            <a:t> </a:t>
          </a:r>
          <a:r>
            <a:rPr lang="ru-RU" sz="4100" kern="1200" dirty="0" err="1"/>
            <a:t>зміни</a:t>
          </a:r>
          <a:r>
            <a:rPr lang="ru-RU" sz="4100" kern="1200" dirty="0"/>
            <a:t> в </a:t>
          </a:r>
          <a:r>
            <a:rPr lang="ru-RU" sz="4100" kern="1200" dirty="0" err="1"/>
            <a:t>проєкті</a:t>
          </a:r>
          <a:endParaRPr lang="ru-RU" sz="4100" kern="1200" dirty="0"/>
        </a:p>
      </dsp:txBody>
      <dsp:txXfrm>
        <a:off x="1911485" y="0"/>
        <a:ext cx="9820071" cy="382297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585536-B758-4A58-BD1E-A81312350E77}">
      <dsp:nvSpPr>
        <dsp:cNvPr id="0" name=""/>
        <dsp:cNvSpPr/>
      </dsp:nvSpPr>
      <dsp:spPr>
        <a:xfrm>
          <a:off x="2518" y="0"/>
          <a:ext cx="5152750" cy="23339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/>
            <a:t>Передбачає опис заходів, досягнутих результатів, інформаційного супровіду, взаємодії з партнерами, виявлених проблем та труднощів в реалізації тощо</a:t>
          </a:r>
          <a:endParaRPr lang="ru-RU" sz="2400" kern="1200"/>
        </a:p>
      </dsp:txBody>
      <dsp:txXfrm>
        <a:off x="70877" y="68359"/>
        <a:ext cx="5016032" cy="219722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48E63B-DC43-4A5A-AF6F-6642A941B4AB}">
      <dsp:nvSpPr>
        <dsp:cNvPr id="0" name=""/>
        <dsp:cNvSpPr/>
      </dsp:nvSpPr>
      <dsp:spPr>
        <a:xfrm>
          <a:off x="2530" y="0"/>
          <a:ext cx="5178126" cy="23187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 dirty="0"/>
            <a:t>Передбачає детальний опис всіх використаних коштів, укладених фінансових угод із постачальниками послуг, тренерами, експертами тощо</a:t>
          </a:r>
          <a:endParaRPr lang="ru-RU" sz="2800" kern="1200" dirty="0"/>
        </a:p>
      </dsp:txBody>
      <dsp:txXfrm>
        <a:off x="70442" y="67912"/>
        <a:ext cx="5042302" cy="218287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BF1615-8660-4E0B-B690-C799A8F9ECF2}">
      <dsp:nvSpPr>
        <dsp:cNvPr id="0" name=""/>
        <dsp:cNvSpPr/>
      </dsp:nvSpPr>
      <dsp:spPr>
        <a:xfrm>
          <a:off x="2432" y="0"/>
          <a:ext cx="4977026" cy="22120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kern="1200"/>
            <a:t>Готується за підсумками реалізації першої частини проекту та використання першого траншу</a:t>
          </a:r>
          <a:endParaRPr lang="ru-RU" sz="3200" kern="1200"/>
        </a:p>
      </dsp:txBody>
      <dsp:txXfrm>
        <a:off x="67220" y="64788"/>
        <a:ext cx="4847450" cy="208244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5E5A75-BB16-4310-9B4D-166D8F4B58E5}">
      <dsp:nvSpPr>
        <dsp:cNvPr id="0" name=""/>
        <dsp:cNvSpPr/>
      </dsp:nvSpPr>
      <dsp:spPr>
        <a:xfrm>
          <a:off x="2388" y="0"/>
          <a:ext cx="4887262" cy="23796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300" kern="1200"/>
            <a:t>Готується за підсумками реалізації всього проекту та використання всіх наданих коштів</a:t>
          </a:r>
          <a:endParaRPr lang="ru-RU" sz="3300" kern="1200"/>
        </a:p>
      </dsp:txBody>
      <dsp:txXfrm>
        <a:off x="72086" y="69698"/>
        <a:ext cx="4747866" cy="224026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D4EBAC-49A4-4A09-83AC-FE3A73286813}">
      <dsp:nvSpPr>
        <dsp:cNvPr id="0" name=""/>
        <dsp:cNvSpPr/>
      </dsp:nvSpPr>
      <dsp:spPr>
        <a:xfrm>
          <a:off x="0" y="20333"/>
          <a:ext cx="11770468" cy="9931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 err="1"/>
            <a:t>охоплювати</a:t>
          </a:r>
          <a:r>
            <a:rPr lang="ru-RU" sz="2500" kern="1200" dirty="0"/>
            <a:t> </a:t>
          </a:r>
          <a:r>
            <a:rPr lang="ru-RU" sz="2500" kern="1200" dirty="0" err="1"/>
            <a:t>проєкт</a:t>
          </a:r>
          <a:r>
            <a:rPr lang="ru-RU" sz="2500" kern="1200" dirty="0"/>
            <a:t> у </a:t>
          </a:r>
          <a:r>
            <a:rPr lang="ru-RU" sz="2500" kern="1200" dirty="0" err="1"/>
            <a:t>цілому</a:t>
          </a:r>
          <a:r>
            <a:rPr lang="ru-RU" sz="2500" kern="1200" dirty="0"/>
            <a:t>, </a:t>
          </a:r>
          <a:r>
            <a:rPr lang="ru-RU" sz="2500" kern="1200" dirty="0" err="1"/>
            <a:t>незважаючи</a:t>
          </a:r>
          <a:r>
            <a:rPr lang="ru-RU" sz="2500" kern="1200" dirty="0"/>
            <a:t> на те, </a:t>
          </a:r>
          <a:r>
            <a:rPr lang="ru-RU" sz="2500" kern="1200" dirty="0" err="1"/>
            <a:t>що</a:t>
          </a:r>
          <a:r>
            <a:rPr lang="ru-RU" sz="2500" kern="1200" dirty="0"/>
            <a:t> </a:t>
          </a:r>
          <a:r>
            <a:rPr lang="ru-RU" sz="2500" kern="1200" dirty="0" err="1"/>
            <a:t>фінансуються</a:t>
          </a:r>
          <a:r>
            <a:rPr lang="ru-RU" sz="2500" kern="1200" dirty="0"/>
            <a:t> з </a:t>
          </a:r>
          <a:r>
            <a:rPr lang="ru-RU" sz="2500" kern="1200" dirty="0" err="1"/>
            <a:t>різних</a:t>
          </a:r>
          <a:r>
            <a:rPr lang="ru-RU" sz="2500" kern="1200" dirty="0"/>
            <a:t> </a:t>
          </a:r>
          <a:r>
            <a:rPr lang="ru-RU" sz="2500" kern="1200" dirty="0" err="1"/>
            <a:t>джерел</a:t>
          </a:r>
          <a:r>
            <a:rPr lang="ru-RU" sz="2500" kern="1200" dirty="0"/>
            <a:t>; </a:t>
          </a:r>
        </a:p>
      </dsp:txBody>
      <dsp:txXfrm>
        <a:off x="48481" y="68814"/>
        <a:ext cx="11673506" cy="896166"/>
      </dsp:txXfrm>
    </dsp:sp>
    <dsp:sp modelId="{07156610-A2C4-4939-A8E5-5658EFF235DF}">
      <dsp:nvSpPr>
        <dsp:cNvPr id="0" name=""/>
        <dsp:cNvSpPr/>
      </dsp:nvSpPr>
      <dsp:spPr>
        <a:xfrm>
          <a:off x="0" y="1085462"/>
          <a:ext cx="11770468" cy="9931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/>
            <a:t>бути підготовленими на основі встановленого зразка;</a:t>
          </a:r>
        </a:p>
      </dsp:txBody>
      <dsp:txXfrm>
        <a:off x="48481" y="1133943"/>
        <a:ext cx="11673506" cy="896166"/>
      </dsp:txXfrm>
    </dsp:sp>
    <dsp:sp modelId="{0A1A53DC-16AA-42EA-B341-A15448BD07C1}">
      <dsp:nvSpPr>
        <dsp:cNvPr id="0" name=""/>
        <dsp:cNvSpPr/>
      </dsp:nvSpPr>
      <dsp:spPr>
        <a:xfrm>
          <a:off x="0" y="2150591"/>
          <a:ext cx="11770468" cy="9931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 err="1"/>
            <a:t>надавати</a:t>
          </a:r>
          <a:r>
            <a:rPr lang="ru-RU" sz="2500" kern="1200" dirty="0"/>
            <a:t> </a:t>
          </a:r>
          <a:r>
            <a:rPr lang="ru-RU" sz="2500" kern="1200" dirty="0" err="1"/>
            <a:t>повний</a:t>
          </a:r>
          <a:r>
            <a:rPr lang="ru-RU" sz="2500" kern="1200" dirty="0"/>
            <a:t> </a:t>
          </a:r>
          <a:r>
            <a:rPr lang="ru-RU" sz="2500" kern="1200" dirty="0" err="1"/>
            <a:t>опис</a:t>
          </a:r>
          <a:r>
            <a:rPr lang="ru-RU" sz="2500" kern="1200" dirty="0"/>
            <a:t> </a:t>
          </a:r>
          <a:r>
            <a:rPr lang="ru-RU" sz="2500" kern="1200" dirty="0" err="1"/>
            <a:t>аспектів</a:t>
          </a:r>
          <a:r>
            <a:rPr lang="ru-RU" sz="2500" kern="1200" dirty="0"/>
            <a:t> </a:t>
          </a:r>
          <a:r>
            <a:rPr lang="ru-RU" sz="2500" kern="1200" dirty="0" err="1"/>
            <a:t>виконання</a:t>
          </a:r>
          <a:r>
            <a:rPr lang="ru-RU" sz="2500" kern="1200" dirty="0"/>
            <a:t> </a:t>
          </a:r>
          <a:r>
            <a:rPr lang="ru-RU" sz="2500" kern="1200" dirty="0" err="1"/>
            <a:t>проєкту</a:t>
          </a:r>
          <a:r>
            <a:rPr lang="ru-RU" sz="2500" kern="1200" dirty="0"/>
            <a:t> за </a:t>
          </a:r>
          <a:r>
            <a:rPr lang="ru-RU" sz="2500" kern="1200" dirty="0" err="1"/>
            <a:t>звітний</a:t>
          </a:r>
          <a:r>
            <a:rPr lang="ru-RU" sz="2500" kern="1200" dirty="0"/>
            <a:t> </a:t>
          </a:r>
          <a:r>
            <a:rPr lang="ru-RU" sz="2500" kern="1200" dirty="0" err="1"/>
            <a:t>період</a:t>
          </a:r>
          <a:r>
            <a:rPr lang="ru-RU" sz="2500" kern="1200" dirty="0"/>
            <a:t>, </a:t>
          </a:r>
          <a:r>
            <a:rPr lang="ru-RU" sz="2500" kern="1200" dirty="0" err="1"/>
            <a:t>включаючи</a:t>
          </a:r>
          <a:r>
            <a:rPr lang="ru-RU" sz="2500" kern="1200" dirty="0"/>
            <a:t> </a:t>
          </a:r>
          <a:r>
            <a:rPr lang="ru-RU" sz="2500" kern="1200" dirty="0" err="1"/>
            <a:t>кількісну</a:t>
          </a:r>
          <a:r>
            <a:rPr lang="ru-RU" sz="2500" kern="1200" dirty="0"/>
            <a:t> та </a:t>
          </a:r>
          <a:r>
            <a:rPr lang="ru-RU" sz="2500" kern="1200" dirty="0" err="1"/>
            <a:t>якісну</a:t>
          </a:r>
          <a:r>
            <a:rPr lang="ru-RU" sz="2500" kern="1200" dirty="0"/>
            <a:t> </a:t>
          </a:r>
          <a:r>
            <a:rPr lang="ru-RU" sz="2500" kern="1200" dirty="0" err="1"/>
            <a:t>інформацію</a:t>
          </a:r>
          <a:r>
            <a:rPr lang="ru-RU" sz="2500" kern="1200" dirty="0"/>
            <a:t>, </a:t>
          </a:r>
          <a:r>
            <a:rPr lang="ru-RU" sz="2500" kern="1200" dirty="0" err="1"/>
            <a:t>необхідну</a:t>
          </a:r>
          <a:r>
            <a:rPr lang="ru-RU" sz="2500" kern="1200" dirty="0"/>
            <a:t>;</a:t>
          </a:r>
        </a:p>
      </dsp:txBody>
      <dsp:txXfrm>
        <a:off x="48481" y="2199072"/>
        <a:ext cx="11673506" cy="896166"/>
      </dsp:txXfrm>
    </dsp:sp>
    <dsp:sp modelId="{28ED3354-A367-4E9C-93D2-7F72C935A6AE}">
      <dsp:nvSpPr>
        <dsp:cNvPr id="0" name=""/>
        <dsp:cNvSpPr/>
      </dsp:nvSpPr>
      <dsp:spPr>
        <a:xfrm>
          <a:off x="0" y="3215719"/>
          <a:ext cx="11770468" cy="9931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/>
            <a:t>бути виконані у валюті наданого гранту та мовою контракту; </a:t>
          </a:r>
        </a:p>
      </dsp:txBody>
      <dsp:txXfrm>
        <a:off x="48481" y="3264200"/>
        <a:ext cx="11673506" cy="896166"/>
      </dsp:txXfrm>
    </dsp:sp>
    <dsp:sp modelId="{0F986B80-8800-4FBF-A8CE-8AFFA76BD7DA}">
      <dsp:nvSpPr>
        <dsp:cNvPr id="0" name=""/>
        <dsp:cNvSpPr/>
      </dsp:nvSpPr>
      <dsp:spPr>
        <a:xfrm>
          <a:off x="0" y="4280848"/>
          <a:ext cx="11770468" cy="9931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 err="1"/>
            <a:t>включати</a:t>
          </a:r>
          <a:r>
            <a:rPr lang="ru-RU" sz="2500" kern="1200" dirty="0"/>
            <a:t> будь-</a:t>
          </a:r>
          <a:r>
            <a:rPr lang="ru-RU" sz="2500" kern="1200" dirty="0" err="1"/>
            <a:t>які</a:t>
          </a:r>
          <a:r>
            <a:rPr lang="ru-RU" sz="2500" kern="1200" dirty="0"/>
            <a:t> </a:t>
          </a:r>
          <a:r>
            <a:rPr lang="ru-RU" sz="2500" kern="1200" dirty="0" err="1"/>
            <a:t>відповідні</a:t>
          </a:r>
          <a:r>
            <a:rPr lang="ru-RU" sz="2500" kern="1200" dirty="0"/>
            <a:t> </a:t>
          </a:r>
          <a:r>
            <a:rPr lang="ru-RU" sz="2500" kern="1200" dirty="0" err="1"/>
            <a:t>публікації</a:t>
          </a:r>
          <a:r>
            <a:rPr lang="ru-RU" sz="2500" kern="1200" dirty="0"/>
            <a:t>, </a:t>
          </a:r>
          <a:r>
            <a:rPr lang="ru-RU" sz="2500" kern="1200" dirty="0" err="1"/>
            <a:t>прес-релізи</a:t>
          </a:r>
          <a:r>
            <a:rPr lang="ru-RU" sz="2500" kern="1200" dirty="0"/>
            <a:t> та </a:t>
          </a:r>
          <a:r>
            <a:rPr lang="ru-RU" sz="2500" kern="1200" dirty="0" err="1"/>
            <a:t>повідомлення</a:t>
          </a:r>
          <a:r>
            <a:rPr lang="ru-RU" sz="2500" kern="1200" dirty="0"/>
            <a:t>, </a:t>
          </a:r>
          <a:r>
            <a:rPr lang="ru-RU" sz="2500" kern="1200" dirty="0" err="1"/>
            <a:t>пов’язані</a:t>
          </a:r>
          <a:r>
            <a:rPr lang="ru-RU" sz="2500" kern="1200" dirty="0"/>
            <a:t> з </a:t>
          </a:r>
          <a:r>
            <a:rPr lang="ru-RU" sz="2500" kern="1200" dirty="0" err="1"/>
            <a:t>проєктом</a:t>
          </a:r>
          <a:endParaRPr lang="ru-RU" sz="2500" kern="1200" dirty="0"/>
        </a:p>
      </dsp:txBody>
      <dsp:txXfrm>
        <a:off x="48481" y="4329329"/>
        <a:ext cx="11673506" cy="89616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E86AE4-8939-4827-A576-B4755263713F}">
      <dsp:nvSpPr>
        <dsp:cNvPr id="0" name=""/>
        <dsp:cNvSpPr/>
      </dsp:nvSpPr>
      <dsp:spPr>
        <a:xfrm>
          <a:off x="0" y="942655"/>
          <a:ext cx="3785914" cy="378591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644738-AAC1-4D36-8899-016452533502}">
      <dsp:nvSpPr>
        <dsp:cNvPr id="0" name=""/>
        <dsp:cNvSpPr/>
      </dsp:nvSpPr>
      <dsp:spPr>
        <a:xfrm>
          <a:off x="1892957" y="942655"/>
          <a:ext cx="4416900" cy="378591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/>
            <a:t>ЗАГАЛЬНЕ ПРАВИЛО:</a:t>
          </a:r>
        </a:p>
      </dsp:txBody>
      <dsp:txXfrm>
        <a:off x="1892957" y="942655"/>
        <a:ext cx="4416900" cy="1798309"/>
      </dsp:txXfrm>
    </dsp:sp>
    <dsp:sp modelId="{914779ED-8622-4750-8AF7-4995EA770FF3}">
      <dsp:nvSpPr>
        <dsp:cNvPr id="0" name=""/>
        <dsp:cNvSpPr/>
      </dsp:nvSpPr>
      <dsp:spPr>
        <a:xfrm>
          <a:off x="993802" y="2740964"/>
          <a:ext cx="1798309" cy="179830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81D849-73B5-40DC-9EB8-1C8561D7BF61}">
      <dsp:nvSpPr>
        <dsp:cNvPr id="0" name=""/>
        <dsp:cNvSpPr/>
      </dsp:nvSpPr>
      <dsp:spPr>
        <a:xfrm>
          <a:off x="1892957" y="2740964"/>
          <a:ext cx="4416900" cy="179830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 err="1"/>
            <a:t>власність</a:t>
          </a:r>
          <a:r>
            <a:rPr lang="ru-RU" sz="2300" b="1" kern="1200" dirty="0"/>
            <a:t> і право на права </a:t>
          </a:r>
          <a:r>
            <a:rPr lang="ru-RU" sz="2300" b="1" kern="1200" dirty="0" err="1"/>
            <a:t>інтелектуальної</a:t>
          </a:r>
          <a:r>
            <a:rPr lang="ru-RU" sz="2300" b="1" kern="1200" dirty="0"/>
            <a:t> та </a:t>
          </a:r>
          <a:r>
            <a:rPr lang="ru-RU" sz="2300" b="1" kern="1200" dirty="0" err="1"/>
            <a:t>промислової</a:t>
          </a:r>
          <a:r>
            <a:rPr lang="ru-RU" sz="2300" b="1" kern="1200" dirty="0"/>
            <a:t> </a:t>
          </a:r>
          <a:r>
            <a:rPr lang="ru-RU" sz="2300" b="1" kern="1200" dirty="0" err="1"/>
            <a:t>власності</a:t>
          </a:r>
          <a:r>
            <a:rPr lang="ru-RU" sz="2300" b="1" kern="1200" dirty="0"/>
            <a:t> на </a:t>
          </a:r>
          <a:r>
            <a:rPr lang="ru-RU" sz="2300" b="1" kern="1200" dirty="0" err="1"/>
            <a:t>результати</a:t>
          </a:r>
          <a:r>
            <a:rPr lang="ru-RU" sz="2300" b="1" kern="1200" dirty="0"/>
            <a:t>, </a:t>
          </a:r>
          <a:r>
            <a:rPr lang="ru-RU" sz="2300" b="1" kern="1200" dirty="0" err="1"/>
            <a:t>звіти</a:t>
          </a:r>
          <a:r>
            <a:rPr lang="ru-RU" sz="2300" b="1" kern="1200" dirty="0"/>
            <a:t> та </a:t>
          </a:r>
          <a:r>
            <a:rPr lang="ru-RU" sz="2300" b="1" kern="1200" dirty="0" err="1"/>
            <a:t>інші</a:t>
          </a:r>
          <a:r>
            <a:rPr lang="ru-RU" sz="2300" b="1" kern="1200" dirty="0"/>
            <a:t> </a:t>
          </a:r>
          <a:r>
            <a:rPr lang="ru-RU" sz="2300" b="1" kern="1200" dirty="0" err="1"/>
            <a:t>пов’язані</a:t>
          </a:r>
          <a:r>
            <a:rPr lang="ru-RU" sz="2300" b="1" kern="1200" dirty="0"/>
            <a:t> </a:t>
          </a:r>
          <a:r>
            <a:rPr lang="ru-RU" sz="2300" b="1" kern="1200" dirty="0" err="1"/>
            <a:t>документи</a:t>
          </a:r>
          <a:r>
            <a:rPr lang="ru-RU" sz="2300" b="1" kern="1200" dirty="0"/>
            <a:t> належать </a:t>
          </a:r>
          <a:r>
            <a:rPr lang="ru-RU" sz="2300" b="1" kern="1200" dirty="0" err="1"/>
            <a:t>Грантоотримувачу</a:t>
          </a:r>
          <a:r>
            <a:rPr lang="ru-RU" sz="2300" b="1" kern="1200" dirty="0"/>
            <a:t>(</a:t>
          </a:r>
          <a:r>
            <a:rPr lang="ru-RU" sz="2300" b="1" kern="1200" dirty="0" err="1"/>
            <a:t>ам</a:t>
          </a:r>
          <a:r>
            <a:rPr lang="ru-RU" sz="2300" b="1" kern="1200" dirty="0"/>
            <a:t>)</a:t>
          </a:r>
        </a:p>
      </dsp:txBody>
      <dsp:txXfrm>
        <a:off x="1892957" y="2740964"/>
        <a:ext cx="4416900" cy="17983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E97E01-9FFC-41E9-91D3-04011788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890CEF79-3124-498A-BB69-3D9749A6A6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CF0BD7D-7A0B-4D03-8748-F544A0826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609D-34F6-4EC9-A57F-AB8556CA3F48}" type="datetimeFigureOut">
              <a:rPr lang="uk-UA" smtClean="0"/>
              <a:pPr/>
              <a:t>16.03.2026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124B7B4-336D-43E8-883C-C83A78A01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BC8409A6-BD90-449D-BDCC-AAAA8A1CF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4491-AD0C-4017-9FCE-4B71D2F741A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2726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10016C-8E74-492A-967E-3DA9454C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AAD8E22-982D-4F7E-A02B-A0B7033550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1F3FFF1-F5FD-465E-91ED-535592669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609D-34F6-4EC9-A57F-AB8556CA3F48}" type="datetimeFigureOut">
              <a:rPr lang="uk-UA" smtClean="0"/>
              <a:pPr/>
              <a:t>16.03.2026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26E94CE2-4D78-4755-BB17-9AC0B3E89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709F48C-ECE5-48D6-AD06-E530CA4A0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4491-AD0C-4017-9FCE-4B71D2F741A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246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C027BE-F310-4AAA-B9F1-C38ACE13C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99E5203E-D05F-4416-A7CC-827E49EDA6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0770B95-FCC9-4DC1-B214-003671F58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609D-34F6-4EC9-A57F-AB8556CA3F48}" type="datetimeFigureOut">
              <a:rPr lang="uk-UA" smtClean="0"/>
              <a:pPr/>
              <a:t>16.03.2026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0545B7C-F632-49CD-955E-947609890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1981FB89-179D-43CC-BC67-A6E608689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4491-AD0C-4017-9FCE-4B71D2F741A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13779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564231-2091-46AD-A60F-4E9C18525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AE38B58-D1F3-4383-A956-F21715EFF6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54361675-3211-47C3-9467-D33BC670FE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E3179BC0-AD83-47F8-9BFD-798034DC8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609D-34F6-4EC9-A57F-AB8556CA3F48}" type="datetimeFigureOut">
              <a:rPr lang="uk-UA" smtClean="0"/>
              <a:pPr/>
              <a:t>16.03.2026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28F4750E-4FFD-4DE9-82AC-78FEB97AD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0F3E4ECC-A970-435F-9DD4-62B447B42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4491-AD0C-4017-9FCE-4B71D2F741A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7035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6A4B60-C59A-4189-A64A-D092C49AE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C2936842-60DD-4098-B95F-6480F55A0E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D6F9FEF-9BFF-44D7-8A2E-A6D87B6C64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8C25720F-3599-42C5-8E07-4BD7D7D6AD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84D87711-0780-40F8-9A1F-8F55C662DC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AE5B7CFF-8C8C-4BD2-A0AD-C4B65656D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609D-34F6-4EC9-A57F-AB8556CA3F48}" type="datetimeFigureOut">
              <a:rPr lang="uk-UA" smtClean="0"/>
              <a:pPr/>
              <a:t>16.03.2026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534B1D74-19F0-4951-8FB9-F4E8522B2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25EFD00A-5F3A-442C-8679-EF2EF54C4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4491-AD0C-4017-9FCE-4B71D2F741A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8384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3BAF0A-8F71-4D68-8DF9-9974F5B1A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C6E6E230-D624-4166-AAEE-7A6D30969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609D-34F6-4EC9-A57F-AB8556CA3F48}" type="datetimeFigureOut">
              <a:rPr lang="uk-UA" smtClean="0"/>
              <a:pPr/>
              <a:t>16.03.2026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DCF32350-8617-4338-AAFB-5F942B7F1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9502DC64-1034-4CC8-838D-69213784F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4491-AD0C-4017-9FCE-4B71D2F741A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708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0E8DEC27-5A6F-4FB2-877F-AF5D61CA8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609D-34F6-4EC9-A57F-AB8556CA3F48}" type="datetimeFigureOut">
              <a:rPr lang="uk-UA" smtClean="0"/>
              <a:pPr/>
              <a:t>16.03.2026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64CE55F3-3B98-4EEB-8CFC-7CB64B167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104CB29C-0D63-4CE0-B42A-843D8B2FA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4491-AD0C-4017-9FCE-4B71D2F741A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2918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0EE3C4-DF7F-42FC-9253-6CA40C6F1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D2CFB36-B14E-4924-8048-B8ADED57F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E948A736-7B63-4DD2-9C28-AB7441AB7C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60A71074-F72D-4A24-A216-84CFC719E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609D-34F6-4EC9-A57F-AB8556CA3F48}" type="datetimeFigureOut">
              <a:rPr lang="uk-UA" smtClean="0"/>
              <a:pPr/>
              <a:t>16.03.2026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8DA9169E-C34B-4694-A1ED-FA233FAFF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66D256F4-F6ED-43DE-BA80-C4B7304C9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4491-AD0C-4017-9FCE-4B71D2F741A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8440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490314-4B58-4D71-BF31-409C9CC56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78B0248C-9D4D-4E56-9F2A-9EEBCC64B6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024BFD43-B779-4EA5-A9D1-E86890AF80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CC1688EB-95A0-4704-84BD-E6A9DF57E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609D-34F6-4EC9-A57F-AB8556CA3F48}" type="datetimeFigureOut">
              <a:rPr lang="uk-UA" smtClean="0"/>
              <a:pPr/>
              <a:t>16.03.2026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2DE4B1C6-80AD-4710-85DC-1C59CD38B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A5243131-844F-4632-9710-C53E3C801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4491-AD0C-4017-9FCE-4B71D2F741A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82688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A54D3-00AE-47E8-A29C-835B6CDC2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617BFD00-8B1D-48B7-8A32-7743C28908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3CCBD098-7497-43DF-8D81-90FA94956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609D-34F6-4EC9-A57F-AB8556CA3F48}" type="datetimeFigureOut">
              <a:rPr lang="uk-UA" smtClean="0"/>
              <a:pPr/>
              <a:t>16.03.2026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BEB14E28-0FC2-4A02-93DB-D0F87531D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1B347CD-B078-4624-A763-1F1705F5A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4491-AD0C-4017-9FCE-4B71D2F741A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3442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6613C0F1-B35B-4DE1-BF0E-5E4E586ADC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E15C921D-2B0A-4DB7-9DE2-032A1A3B1F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DD568BA-9D72-4C48-BC87-312C17EE8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609D-34F6-4EC9-A57F-AB8556CA3F48}" type="datetimeFigureOut">
              <a:rPr lang="uk-UA" smtClean="0"/>
              <a:pPr/>
              <a:t>16.03.2026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E3A75AB-191E-40CB-8E19-EF140F135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B71CD9A1-BA4E-49DD-A7B8-068341A6F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4491-AD0C-4017-9FCE-4B71D2F741A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4002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3EBC4B6D-0FF5-4F19-B114-7CC53E34C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728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A0B6C10-C520-42F6-8D29-2C3B1E45A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352198"/>
            <a:ext cx="10515600" cy="4526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63496A-B0A9-4B48-A478-B7B4051332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36788" y="4584254"/>
            <a:ext cx="7766050" cy="46672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4801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AA22089-3B8D-4A5A-8BA0-9008F119F2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86" r="25420"/>
          <a:stretch/>
        </p:blipFill>
        <p:spPr>
          <a:xfrm>
            <a:off x="3099222" y="0"/>
            <a:ext cx="9092778" cy="30115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6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53C2F865-727B-4881-8475-BD8876955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1B2BF2EE-3CAB-47E9-A328-01112C6A2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6ECFDCD-AB78-400A-852A-A900210E97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9609D-34F6-4EC9-A57F-AB8556CA3F48}" type="datetimeFigureOut">
              <a:rPr lang="uk-UA" smtClean="0"/>
              <a:pPr/>
              <a:t>16.03.2026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F44CAD0-4F11-4FC5-A78D-79E0D90C4F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F80450B-1FFD-4D77-9BE8-BB96DD14AC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E4491-AD0C-4017-9FCE-4B71D2F741A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5759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BE1F7F6-EC75-453B-8094-923F77806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947" y="2303982"/>
            <a:ext cx="10515600" cy="1647128"/>
          </a:xfrm>
        </p:spPr>
        <p:txBody>
          <a:bodyPr>
            <a:normAutofit/>
          </a:bodyPr>
          <a:lstStyle/>
          <a:p>
            <a:pPr algn="ctr"/>
            <a:r>
              <a:rPr lang="uk-UA" sz="5500" b="1" dirty="0">
                <a:solidFill>
                  <a:srgbClr val="002060"/>
                </a:solidFill>
                <a:latin typeface="+mn-lt"/>
              </a:rPr>
              <a:t>Управління </a:t>
            </a:r>
            <a:r>
              <a:rPr lang="uk-UA" sz="5500" b="1" dirty="0" err="1">
                <a:solidFill>
                  <a:srgbClr val="002060"/>
                </a:solidFill>
                <a:latin typeface="+mn-lt"/>
              </a:rPr>
              <a:t>проєктним</a:t>
            </a:r>
            <a:r>
              <a:rPr lang="uk-UA" sz="5500" b="1" dirty="0">
                <a:solidFill>
                  <a:srgbClr val="002060"/>
                </a:solidFill>
                <a:latin typeface="+mn-lt"/>
              </a:rPr>
              <a:t> циклом: від ідеї до звітності</a:t>
            </a:r>
            <a:endParaRPr lang="en-US" sz="5500" b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994E882B-8394-430E-A620-67F708EBD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4637" y="692782"/>
            <a:ext cx="8939719" cy="487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200" b="1" dirty="0"/>
              <a:t>Чернігівський регіональний центр підвищення кваліфікації</a:t>
            </a:r>
            <a:endParaRPr lang="en-US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4165059" y="5734331"/>
            <a:ext cx="38618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002060"/>
                </a:solidFill>
              </a:rPr>
              <a:t>202</a:t>
            </a:r>
            <a:r>
              <a:rPr lang="uk-UA" sz="2200" dirty="0">
                <a:solidFill>
                  <a:srgbClr val="002060"/>
                </a:solidFill>
              </a:rPr>
              <a:t>6</a:t>
            </a:r>
            <a:r>
              <a:rPr lang="en-US" sz="2200" dirty="0">
                <a:solidFill>
                  <a:srgbClr val="002060"/>
                </a:solidFill>
              </a:rPr>
              <a:t> </a:t>
            </a:r>
            <a:r>
              <a:rPr lang="uk-UA" sz="2200" dirty="0">
                <a:solidFill>
                  <a:srgbClr val="002060"/>
                </a:solidFill>
              </a:rPr>
              <a:t>р.</a:t>
            </a:r>
            <a:endParaRPr lang="ru-RU" sz="2200" dirty="0">
              <a:solidFill>
                <a:srgbClr val="002060"/>
              </a:solidFill>
            </a:endParaRPr>
          </a:p>
        </p:txBody>
      </p:sp>
      <p:pic>
        <p:nvPicPr>
          <p:cNvPr id="1026" name="Picture 2" descr="На зображенні може бути: текст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98" y="143517"/>
            <a:ext cx="1313268" cy="1313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0F8A1F1-B0CE-8D77-AAB1-52F971BEEF73}"/>
              </a:ext>
            </a:extLst>
          </p:cNvPr>
          <p:cNvSpPr txBox="1"/>
          <p:nvPr/>
        </p:nvSpPr>
        <p:spPr>
          <a:xfrm>
            <a:off x="8026941" y="4903334"/>
            <a:ext cx="38618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dirty="0">
                <a:solidFill>
                  <a:srgbClr val="002060"/>
                </a:solidFill>
              </a:rPr>
              <a:t>В презентації використані матеріали, отримані в рамках програми </a:t>
            </a:r>
            <a:r>
              <a:rPr lang="en-US" sz="1600" dirty="0">
                <a:solidFill>
                  <a:srgbClr val="002060"/>
                </a:solidFill>
              </a:rPr>
              <a:t>U-LEAD </a:t>
            </a:r>
            <a:r>
              <a:rPr lang="uk-UA" sz="1600" dirty="0">
                <a:solidFill>
                  <a:srgbClr val="002060"/>
                </a:solidFill>
              </a:rPr>
              <a:t>з Європою та програми </a:t>
            </a:r>
            <a:r>
              <a:rPr lang="en-US" sz="1600" dirty="0">
                <a:solidFill>
                  <a:srgbClr val="002060"/>
                </a:solidFill>
              </a:rPr>
              <a:t>DOBRE</a:t>
            </a:r>
            <a:endParaRPr lang="ru-RU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53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2401937" y="367377"/>
            <a:ext cx="727629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5000" b="1" dirty="0">
                <a:solidFill>
                  <a:srgbClr val="174576"/>
                </a:solidFill>
                <a:ea typeface="Meiryo" pitchFamily="34" charset="-128"/>
                <a:cs typeface="Meiryo" pitchFamily="34" charset="-128"/>
              </a:rPr>
              <a:t>Про що навчання?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6136" y="1584927"/>
            <a:ext cx="1089449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sz="3000" dirty="0"/>
              <a:t>Що таке </a:t>
            </a:r>
            <a:r>
              <a:rPr lang="uk-UA" sz="3000" dirty="0" err="1"/>
              <a:t>проєкт</a:t>
            </a:r>
            <a:r>
              <a:rPr lang="uk-UA" sz="3000" dirty="0"/>
              <a:t> як інструмент планування та організації роботи,  </a:t>
            </a:r>
            <a:r>
              <a:rPr lang="uk-UA" sz="3000" dirty="0" err="1"/>
              <a:t>проєктний</a:t>
            </a:r>
            <a:r>
              <a:rPr lang="uk-UA" sz="3000" dirty="0"/>
              <a:t> цикл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sz="3000" dirty="0"/>
              <a:t>Визначення </a:t>
            </a:r>
            <a:r>
              <a:rPr lang="uk-UA" sz="3000" dirty="0" err="1"/>
              <a:t>проєктної</a:t>
            </a:r>
            <a:r>
              <a:rPr lang="uk-UA" sz="3000" dirty="0"/>
              <a:t> ідеї, зацікавлених сторін та партнерів</a:t>
            </a:r>
            <a:r>
              <a:rPr lang="uk-UA" sz="3000" b="1" dirty="0"/>
              <a:t>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sz="3000" dirty="0"/>
              <a:t>Як побудувати «дерево проблем» та «дерево цілей» </a:t>
            </a:r>
            <a:r>
              <a:rPr lang="uk-UA" sz="3000" dirty="0" err="1"/>
              <a:t>проєкту</a:t>
            </a:r>
            <a:r>
              <a:rPr lang="uk-UA" sz="3000" dirty="0"/>
              <a:t>, щ</a:t>
            </a:r>
            <a:r>
              <a:rPr lang="ru-RU" sz="3000" dirty="0"/>
              <a:t>о </a:t>
            </a:r>
            <a:r>
              <a:rPr lang="ru-RU" sz="3000" dirty="0" err="1"/>
              <a:t>таке</a:t>
            </a:r>
            <a:r>
              <a:rPr lang="ru-RU" sz="3000" dirty="0"/>
              <a:t> </a:t>
            </a:r>
            <a:r>
              <a:rPr lang="ru-RU" sz="3000" dirty="0" err="1"/>
              <a:t>логіка</a:t>
            </a:r>
            <a:r>
              <a:rPr lang="ru-RU" sz="3000" dirty="0"/>
              <a:t> </a:t>
            </a:r>
            <a:r>
              <a:rPr lang="ru-RU" sz="3000" dirty="0" err="1"/>
              <a:t>проєкту</a:t>
            </a:r>
            <a:r>
              <a:rPr lang="ru-RU" sz="3000" dirty="0"/>
              <a:t> 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000" dirty="0" err="1"/>
              <a:t>Припущення</a:t>
            </a:r>
            <a:r>
              <a:rPr lang="en-US" sz="3000" dirty="0"/>
              <a:t>/</a:t>
            </a:r>
            <a:r>
              <a:rPr lang="uk-UA" sz="3000" dirty="0"/>
              <a:t>ризики, </a:t>
            </a:r>
            <a:r>
              <a:rPr lang="ru-RU" sz="3000" dirty="0" err="1"/>
              <a:t>показники</a:t>
            </a:r>
            <a:r>
              <a:rPr lang="uk-UA" sz="3000" dirty="0"/>
              <a:t> </a:t>
            </a:r>
            <a:r>
              <a:rPr lang="uk-UA" sz="3000" dirty="0" err="1"/>
              <a:t>проєкту</a:t>
            </a:r>
            <a:r>
              <a:rPr lang="uk-UA" sz="3000" dirty="0"/>
              <a:t>, джерела перевірки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sz="3000" dirty="0"/>
              <a:t>Бюджет </a:t>
            </a:r>
            <a:r>
              <a:rPr lang="uk-UA" sz="3000" dirty="0" err="1"/>
              <a:t>проєкту</a:t>
            </a:r>
            <a:r>
              <a:rPr lang="uk-UA" sz="3000" dirty="0"/>
              <a:t> – на що варто звернути увагу</a:t>
            </a:r>
            <a:endParaRPr lang="ru-RU" sz="30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sz="3000" dirty="0"/>
              <a:t>Моніторинг, управління змінами та звітність </a:t>
            </a:r>
            <a:r>
              <a:rPr lang="uk-UA" sz="3000" dirty="0" err="1"/>
              <a:t>проєкту</a:t>
            </a:r>
            <a:r>
              <a:rPr lang="uk-UA" sz="3000" b="1" dirty="0"/>
              <a:t>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sz="3000" dirty="0"/>
              <a:t>Комунікація з цільовими аудиторіями, візуалізація 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2282409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65262" y="1279886"/>
            <a:ext cx="1160059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>
              <a:buFont typeface="Wingdings" pitchFamily="2" charset="2"/>
              <a:buChar char="ü"/>
              <a:tabLst>
                <a:tab pos="2486025" algn="l"/>
              </a:tabLst>
            </a:pPr>
            <a:r>
              <a:rPr lang="uk-UA" sz="2400" b="1" dirty="0"/>
              <a:t>Грант</a:t>
            </a:r>
            <a:r>
              <a:rPr lang="uk-UA" sz="2400" dirty="0"/>
              <a:t> – грошові або інші засоби, що </a:t>
            </a:r>
            <a:r>
              <a:rPr lang="uk-UA" sz="2400"/>
              <a:t>передаються безоплатно т</a:t>
            </a:r>
            <a:r>
              <a:rPr lang="uk-UA" sz="2400" dirty="0"/>
              <a:t>а</a:t>
            </a:r>
            <a:r>
              <a:rPr lang="uk-UA" sz="2400"/>
              <a:t> </a:t>
            </a:r>
            <a:r>
              <a:rPr lang="uk-UA" sz="2400" dirty="0"/>
              <a:t>безповоротно громадянами та юридичними особами (в тому числі іноземними), а також міжнародними організаціями для проведення наукових досліджень, розробки законопроектів, підготовки кадрів та інших цілей на умовах, передбачених </a:t>
            </a:r>
            <a:r>
              <a:rPr lang="uk-UA" sz="2400" dirty="0" err="1"/>
              <a:t>грантодавцем</a:t>
            </a:r>
            <a:r>
              <a:rPr lang="uk-UA" sz="2400" dirty="0"/>
              <a:t>.</a:t>
            </a:r>
          </a:p>
          <a:p>
            <a:pPr indent="342900">
              <a:buFont typeface="Wingdings" pitchFamily="2" charset="2"/>
              <a:buChar char="ü"/>
              <a:tabLst>
                <a:tab pos="2486025" algn="l"/>
              </a:tabLst>
            </a:pPr>
            <a:r>
              <a:rPr lang="uk-UA" sz="2400" b="1" dirty="0"/>
              <a:t>Донори</a:t>
            </a:r>
            <a:r>
              <a:rPr lang="uk-UA" sz="2400" dirty="0"/>
              <a:t> </a:t>
            </a:r>
            <a:r>
              <a:rPr lang="uk-UA" sz="2400" b="1" dirty="0"/>
              <a:t>(</a:t>
            </a:r>
            <a:r>
              <a:rPr lang="uk-UA" sz="2400" b="1" dirty="0" err="1"/>
              <a:t>грантодавці</a:t>
            </a:r>
            <a:r>
              <a:rPr lang="uk-UA" sz="2400" b="1" dirty="0"/>
              <a:t>, спонсори)</a:t>
            </a:r>
            <a:r>
              <a:rPr lang="uk-UA" sz="2400" dirty="0"/>
              <a:t> – приватні особи чи організації, що розглядають заявки на грант та надають гранти. </a:t>
            </a:r>
          </a:p>
          <a:p>
            <a:pPr indent="342900">
              <a:buFont typeface="Wingdings" pitchFamily="2" charset="2"/>
              <a:buChar char="ü"/>
              <a:tabLst>
                <a:tab pos="2486025" algn="l"/>
              </a:tabLst>
            </a:pPr>
            <a:r>
              <a:rPr lang="ru-RU" sz="2400" b="1" dirty="0"/>
              <a:t>Ре</a:t>
            </a:r>
            <a:r>
              <a:rPr lang="uk-UA" sz="2400" b="1" dirty="0" err="1"/>
              <a:t>ципієнт</a:t>
            </a:r>
            <a:r>
              <a:rPr lang="en-US" sz="2400" b="1" dirty="0"/>
              <a:t> </a:t>
            </a:r>
            <a:r>
              <a:rPr lang="uk-UA" sz="2400" dirty="0"/>
              <a:t>– резидент (фізична чи юридична особа), який безпосередньо одержує кошти згідно проекту.</a:t>
            </a:r>
          </a:p>
          <a:p>
            <a:pPr indent="342900">
              <a:buFont typeface="Wingdings" pitchFamily="2" charset="2"/>
              <a:buChar char="ü"/>
              <a:tabLst>
                <a:tab pos="2486025" algn="l"/>
              </a:tabLst>
            </a:pPr>
            <a:r>
              <a:rPr lang="uk-UA" sz="2400" b="1" dirty="0"/>
              <a:t>Заявка</a:t>
            </a:r>
            <a:r>
              <a:rPr lang="uk-UA" sz="2400" dirty="0"/>
              <a:t> – письмове звернення з проханням про виділення гранту. Заявка є своєрідним бізнес-планом та необхідна для того, аби переконати </a:t>
            </a:r>
            <a:r>
              <a:rPr lang="uk-UA" sz="2400" dirty="0" err="1"/>
              <a:t>грантодавця</a:t>
            </a:r>
            <a:r>
              <a:rPr lang="uk-UA" sz="2400" dirty="0"/>
              <a:t> вкласти гроші в ваш проект. Але, </a:t>
            </a:r>
            <a:r>
              <a:rPr lang="uk-UA" sz="2400" u="sng" dirty="0"/>
              <a:t>на відміну від бізнес-плану заявка пишеться, аби отримати гроші на некомерційний </a:t>
            </a:r>
            <a:r>
              <a:rPr lang="uk-UA" sz="2400" u="sng" dirty="0" err="1"/>
              <a:t>проєкт</a:t>
            </a:r>
            <a:r>
              <a:rPr lang="uk-UA" sz="2400" u="sng" dirty="0"/>
              <a:t>, тобто на неприбуткову справу. </a:t>
            </a:r>
          </a:p>
          <a:p>
            <a:pPr indent="342900">
              <a:buFont typeface="Wingdings" pitchFamily="2" charset="2"/>
              <a:buChar char="ü"/>
              <a:tabLst>
                <a:tab pos="2486025" algn="l"/>
              </a:tabLst>
            </a:pPr>
            <a:r>
              <a:rPr lang="uk-UA" sz="2400" b="1" dirty="0"/>
              <a:t>Заявники</a:t>
            </a:r>
            <a:r>
              <a:rPr lang="uk-UA" sz="2400" dirty="0"/>
              <a:t> </a:t>
            </a:r>
            <a:r>
              <a:rPr lang="uk-UA" sz="2400" b="1" dirty="0"/>
              <a:t>/ </a:t>
            </a:r>
            <a:r>
              <a:rPr lang="uk-UA" sz="2400" b="1" dirty="0" err="1"/>
              <a:t>апліканти</a:t>
            </a:r>
            <a:r>
              <a:rPr lang="uk-UA" sz="2400" dirty="0"/>
              <a:t> – особи чи організації, що подають заявки на грант. 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106343" y="237040"/>
            <a:ext cx="9781857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1" dirty="0">
                <a:solidFill>
                  <a:srgbClr val="174576"/>
                </a:solidFill>
                <a:latin typeface="+mn-lt"/>
                <a:ea typeface="Meiryo" pitchFamily="34" charset="-128"/>
                <a:cs typeface="Meiryo" pitchFamily="34" charset="-128"/>
              </a:rPr>
              <a:t>Основні визначення </a:t>
            </a:r>
          </a:p>
        </p:txBody>
      </p:sp>
    </p:spTree>
    <p:extLst>
      <p:ext uri="{BB962C8B-B14F-4D97-AF65-F5344CB8AC3E}">
        <p14:creationId xmlns:p14="http://schemas.microsoft.com/office/powerpoint/2010/main" val="1242184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47781" y="634770"/>
            <a:ext cx="11859491" cy="6009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uk-UA" sz="2400" b="1" dirty="0"/>
              <a:t>Результати </a:t>
            </a:r>
            <a:r>
              <a:rPr lang="uk-UA" sz="2400" dirty="0"/>
              <a:t>–  «продукти» (виходи) заходів  у  рамках </a:t>
            </a:r>
            <a:r>
              <a:rPr lang="uk-UA" sz="2400" dirty="0" err="1"/>
              <a:t>проєкту</a:t>
            </a:r>
            <a:r>
              <a:rPr lang="uk-UA" sz="2400" dirty="0"/>
              <a:t>,  які виробляються у короткий період після завершення </a:t>
            </a:r>
            <a:r>
              <a:rPr lang="uk-UA" sz="2400" dirty="0" err="1"/>
              <a:t>проєкту</a:t>
            </a:r>
            <a:r>
              <a:rPr lang="uk-UA" sz="2400" dirty="0"/>
              <a:t>, безпосередні, матеріальні ефекти реалізованих дій. </a:t>
            </a:r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uk-UA" sz="2400" b="1" dirty="0"/>
              <a:t>Дії /заходи </a:t>
            </a:r>
            <a:r>
              <a:rPr lang="uk-UA" sz="2400" b="1" dirty="0" err="1"/>
              <a:t>проєкту</a:t>
            </a:r>
            <a:r>
              <a:rPr lang="uk-UA" sz="2400" dirty="0"/>
              <a:t> – кроки, які потрібно здійснити впродовж </a:t>
            </a:r>
            <a:r>
              <a:rPr lang="uk-UA" sz="2400" dirty="0" err="1"/>
              <a:t>проєкту</a:t>
            </a:r>
            <a:r>
              <a:rPr lang="uk-UA" sz="2400" dirty="0"/>
              <a:t> для досягнення  результатів. Вони повинні  бути  пов’язаними  з  результатами,  та пов’язаними між собою. </a:t>
            </a:r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uk-UA" sz="2400" b="1" dirty="0" err="1"/>
              <a:t>Бенефіціар</a:t>
            </a:r>
            <a:r>
              <a:rPr lang="uk-UA" sz="2400" b="1" dirty="0"/>
              <a:t> </a:t>
            </a:r>
            <a:r>
              <a:rPr lang="uk-UA" sz="2400" dirty="0"/>
              <a:t>– одержувач вигоди, що виникає в результаті реалізації </a:t>
            </a:r>
            <a:r>
              <a:rPr lang="uk-UA" sz="2400" dirty="0" err="1"/>
              <a:t>проєкту</a:t>
            </a:r>
            <a:r>
              <a:rPr lang="uk-UA" sz="2400" dirty="0"/>
              <a:t>.</a:t>
            </a:r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uk-UA" sz="2400" b="1" dirty="0" err="1"/>
              <a:t>Проєктна</a:t>
            </a:r>
            <a:r>
              <a:rPr lang="uk-UA" sz="2400" b="1" dirty="0"/>
              <a:t> записка </a:t>
            </a:r>
            <a:r>
              <a:rPr lang="uk-UA" sz="2400" dirty="0"/>
              <a:t> – </a:t>
            </a:r>
            <a:r>
              <a:rPr lang="ru-RU" sz="2400" dirty="0" err="1"/>
              <a:t>стисла</a:t>
            </a:r>
            <a:r>
              <a:rPr lang="ru-RU" sz="2400" dirty="0"/>
              <a:t> </a:t>
            </a:r>
            <a:r>
              <a:rPr lang="uk-UA" sz="2400" dirty="0"/>
              <a:t>інформація про </a:t>
            </a:r>
            <a:r>
              <a:rPr lang="uk-UA" sz="2400" dirty="0" err="1"/>
              <a:t>проєкт</a:t>
            </a:r>
            <a:r>
              <a:rPr lang="uk-UA" sz="2400" dirty="0"/>
              <a:t>, концепція</a:t>
            </a:r>
            <a:r>
              <a:rPr lang="ru-RU" sz="2400" dirty="0"/>
              <a:t>.</a:t>
            </a:r>
            <a:endParaRPr lang="uk-UA" sz="2400" dirty="0"/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uk-UA" sz="2400" b="1" dirty="0"/>
              <a:t>Моніторинг</a:t>
            </a:r>
            <a:r>
              <a:rPr lang="uk-UA" sz="2400" dirty="0"/>
              <a:t>  –  систематичне та тривале збирання, аналіз та використання інформації з метою контролю управління та прийняття рішення</a:t>
            </a:r>
            <a:r>
              <a:rPr lang="ru-RU" sz="2400" dirty="0"/>
              <a:t>.</a:t>
            </a:r>
            <a:endParaRPr lang="uk-UA" sz="2400" dirty="0"/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uk-UA" sz="2400" b="1" dirty="0"/>
              <a:t>Партнери </a:t>
            </a:r>
            <a:r>
              <a:rPr lang="uk-UA" sz="2400" dirty="0"/>
              <a:t>– суб’єкти, установи, що братимуть участь у реалізації </a:t>
            </a:r>
            <a:r>
              <a:rPr lang="uk-UA" sz="2400" dirty="0" err="1"/>
              <a:t>проєкту</a:t>
            </a:r>
            <a:r>
              <a:rPr lang="ru-RU" sz="2400" dirty="0"/>
              <a:t>.</a:t>
            </a:r>
            <a:r>
              <a:rPr lang="uk-UA" sz="2400" dirty="0"/>
              <a:t>	</a:t>
            </a:r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uk-UA" sz="2400" b="1" dirty="0"/>
              <a:t>Цільова група </a:t>
            </a:r>
            <a:r>
              <a:rPr lang="uk-UA" sz="2400" dirty="0"/>
              <a:t> – все середовище, або конкретно визначене середовище, ситуацію якого прагнемо змінити даним </a:t>
            </a:r>
            <a:r>
              <a:rPr lang="uk-UA" sz="2400" dirty="0" err="1"/>
              <a:t>проєктом</a:t>
            </a:r>
            <a:r>
              <a:rPr lang="ru-RU" sz="2400" dirty="0"/>
              <a:t>.</a:t>
            </a:r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ru-RU" sz="2400" b="1" dirty="0" err="1"/>
              <a:t>Зацікавлені</a:t>
            </a:r>
            <a:r>
              <a:rPr lang="ru-RU" sz="2400" b="1" dirty="0"/>
              <a:t> </a:t>
            </a:r>
            <a:r>
              <a:rPr lang="ru-RU" sz="2400" b="1" dirty="0" err="1"/>
              <a:t>сторони</a:t>
            </a:r>
            <a:r>
              <a:rPr lang="ru-RU" sz="2400" b="1" dirty="0"/>
              <a:t> (с</a:t>
            </a:r>
            <a:r>
              <a:rPr lang="uk-UA" sz="2400" b="1" dirty="0" err="1"/>
              <a:t>тейкхолдери</a:t>
            </a:r>
            <a:r>
              <a:rPr lang="uk-UA" sz="2400" b="1" dirty="0"/>
              <a:t>) </a:t>
            </a:r>
            <a:r>
              <a:rPr lang="uk-UA" sz="2400" dirty="0"/>
              <a:t>– </a:t>
            </a:r>
            <a:r>
              <a:rPr lang="ru-RU" sz="2400" dirty="0" err="1"/>
              <a:t>це</a:t>
            </a:r>
            <a:r>
              <a:rPr lang="ru-RU" sz="2400" dirty="0"/>
              <a:t> особи </a:t>
            </a:r>
            <a:r>
              <a:rPr lang="ru-RU" sz="2400" dirty="0" err="1"/>
              <a:t>чи</a:t>
            </a:r>
            <a:r>
              <a:rPr lang="ru-RU" sz="2400" dirty="0"/>
              <a:t> </a:t>
            </a:r>
            <a:r>
              <a:rPr lang="ru-RU" sz="2400" dirty="0" err="1"/>
              <a:t>організації</a:t>
            </a:r>
            <a:r>
              <a:rPr lang="ru-RU" sz="2400" dirty="0"/>
              <a:t>,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можуть</a:t>
            </a:r>
            <a:r>
              <a:rPr lang="ru-RU" sz="2400" dirty="0"/>
              <a:t> </a:t>
            </a:r>
            <a:r>
              <a:rPr lang="ru-RU" sz="2400" dirty="0" err="1"/>
              <a:t>безпосередньо</a:t>
            </a:r>
            <a:r>
              <a:rPr lang="ru-RU" sz="2400" dirty="0"/>
              <a:t> </a:t>
            </a:r>
            <a:r>
              <a:rPr lang="ru-RU" sz="2400" dirty="0" err="1"/>
              <a:t>чи</a:t>
            </a:r>
            <a:r>
              <a:rPr lang="ru-RU" sz="2400" dirty="0"/>
              <a:t> </a:t>
            </a:r>
            <a:r>
              <a:rPr lang="ru-RU" sz="2400" dirty="0" err="1"/>
              <a:t>опосередковано</a:t>
            </a:r>
            <a:r>
              <a:rPr lang="ru-RU" sz="2400" dirty="0"/>
              <a:t>, позитивно </a:t>
            </a:r>
            <a:r>
              <a:rPr lang="ru-RU" sz="2400" dirty="0" err="1"/>
              <a:t>чи</a:t>
            </a:r>
            <a:r>
              <a:rPr lang="ru-RU" sz="2400" dirty="0"/>
              <a:t> негативно </a:t>
            </a:r>
            <a:r>
              <a:rPr lang="ru-RU" sz="2400" dirty="0" err="1"/>
              <a:t>впливати</a:t>
            </a:r>
            <a:r>
              <a:rPr lang="ru-RU" sz="2400" dirty="0"/>
              <a:t> на </a:t>
            </a:r>
            <a:r>
              <a:rPr lang="ru-RU" sz="2400" dirty="0" err="1"/>
              <a:t>проєкт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відчувати</a:t>
            </a:r>
            <a:r>
              <a:rPr lang="ru-RU" sz="2400" dirty="0"/>
              <a:t> </a:t>
            </a:r>
            <a:r>
              <a:rPr lang="ru-RU" sz="2400" dirty="0" err="1"/>
              <a:t>його</a:t>
            </a:r>
            <a:r>
              <a:rPr lang="ru-RU" sz="2400" dirty="0"/>
              <a:t> </a:t>
            </a:r>
            <a:r>
              <a:rPr lang="ru-RU" sz="2400" dirty="0" err="1"/>
              <a:t>вплив</a:t>
            </a:r>
            <a:r>
              <a:rPr lang="ru-RU" sz="2400" dirty="0"/>
              <a:t>. </a:t>
            </a:r>
            <a:r>
              <a:rPr lang="ru-RU" sz="2400" dirty="0" err="1"/>
              <a:t>Якщо</a:t>
            </a:r>
            <a:r>
              <a:rPr lang="ru-RU" sz="2400" dirty="0"/>
              <a:t> негативно, то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b="1" dirty="0" err="1"/>
              <a:t>антирозвиткові</a:t>
            </a:r>
            <a:r>
              <a:rPr lang="ru-RU" sz="2400" b="1" dirty="0"/>
              <a:t> </a:t>
            </a:r>
            <a:r>
              <a:rPr lang="ru-RU" sz="2400" b="1" dirty="0" err="1"/>
              <a:t>групи</a:t>
            </a:r>
            <a:r>
              <a:rPr lang="ru-RU" sz="2400" b="1" dirty="0"/>
              <a:t> </a:t>
            </a:r>
            <a:r>
              <a:rPr lang="ru-RU" sz="2400" b="1" dirty="0" err="1"/>
              <a:t>інтересів</a:t>
            </a:r>
            <a:r>
              <a:rPr lang="ru-RU" sz="2400" dirty="0"/>
              <a:t> – </a:t>
            </a:r>
            <a:r>
              <a:rPr lang="ru-RU" sz="2400" dirty="0" err="1"/>
              <a:t>свідоме</a:t>
            </a:r>
            <a:r>
              <a:rPr lang="ru-RU" sz="2400" dirty="0"/>
              <a:t> </a:t>
            </a:r>
            <a:r>
              <a:rPr lang="ru-RU" sz="2400" dirty="0" err="1"/>
              <a:t>об'єднання</a:t>
            </a:r>
            <a:r>
              <a:rPr lang="ru-RU" sz="2400" dirty="0"/>
              <a:t> людей на </a:t>
            </a:r>
            <a:r>
              <a:rPr lang="ru-RU" sz="2400" dirty="0" err="1"/>
              <a:t>ґрунті</a:t>
            </a:r>
            <a:r>
              <a:rPr lang="ru-RU" sz="2400" dirty="0"/>
              <a:t> потреб та </a:t>
            </a:r>
            <a:r>
              <a:rPr lang="ru-RU" sz="2400" dirty="0" err="1"/>
              <a:t>інтересів</a:t>
            </a:r>
            <a:r>
              <a:rPr lang="ru-RU" sz="2400" dirty="0"/>
              <a:t>, чий </a:t>
            </a:r>
            <a:r>
              <a:rPr lang="ru-RU" sz="2400" dirty="0" err="1"/>
              <a:t>свідомий</a:t>
            </a:r>
            <a:r>
              <a:rPr lang="ru-RU" sz="2400" dirty="0"/>
              <a:t> </a:t>
            </a:r>
            <a:r>
              <a:rPr lang="ru-RU" sz="2400" dirty="0" err="1"/>
              <a:t>вплив</a:t>
            </a:r>
            <a:r>
              <a:rPr lang="ru-RU" sz="2400" dirty="0"/>
              <a:t> на </a:t>
            </a:r>
            <a:r>
              <a:rPr lang="ru-RU" sz="2400" dirty="0" err="1"/>
              <a:t>владу</a:t>
            </a:r>
            <a:r>
              <a:rPr lang="ru-RU" sz="2400" dirty="0"/>
              <a:t> </a:t>
            </a:r>
            <a:r>
              <a:rPr lang="ru-RU" sz="2400" dirty="0" err="1"/>
              <a:t>призводить</a:t>
            </a:r>
            <a:r>
              <a:rPr lang="ru-RU" sz="2400" dirty="0"/>
              <a:t> до </a:t>
            </a:r>
            <a:r>
              <a:rPr lang="ru-RU" sz="2400" dirty="0" err="1"/>
              <a:t>гальмування</a:t>
            </a:r>
            <a:r>
              <a:rPr lang="ru-RU" sz="2400" dirty="0"/>
              <a:t> </a:t>
            </a:r>
            <a:r>
              <a:rPr lang="ru-RU" sz="2400" dirty="0" err="1"/>
              <a:t>розвитку</a:t>
            </a:r>
            <a:r>
              <a:rPr lang="ru-RU" sz="2400" dirty="0"/>
              <a:t> </a:t>
            </a:r>
            <a:r>
              <a:rPr lang="ru-RU" sz="2400" dirty="0" err="1"/>
              <a:t>спільноти</a:t>
            </a:r>
            <a:r>
              <a:rPr lang="ru-RU" sz="2400" dirty="0"/>
              <a:t>. </a:t>
            </a:r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ru-RU" sz="2400" b="1" dirty="0"/>
              <a:t>Схема </a:t>
            </a:r>
            <a:r>
              <a:rPr lang="ru-RU" sz="2400" b="1" dirty="0" err="1"/>
              <a:t>Ганта</a:t>
            </a:r>
            <a:r>
              <a:rPr lang="ru-RU" sz="2400" b="1" dirty="0"/>
              <a:t> </a:t>
            </a:r>
            <a:r>
              <a:rPr lang="ru-RU" sz="2400" dirty="0"/>
              <a:t>–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графічний</a:t>
            </a:r>
            <a:r>
              <a:rPr lang="ru-RU" sz="2400" dirty="0"/>
              <a:t> метод </a:t>
            </a:r>
            <a:r>
              <a:rPr lang="ru-RU" sz="2400" dirty="0" err="1"/>
              <a:t>презентації</a:t>
            </a:r>
            <a:r>
              <a:rPr lang="ru-RU" sz="2400" dirty="0"/>
              <a:t>, </a:t>
            </a:r>
            <a:r>
              <a:rPr lang="ru-RU" sz="2400" dirty="0" err="1"/>
              <a:t>інструмент</a:t>
            </a:r>
            <a:r>
              <a:rPr lang="ru-RU" sz="2400" dirty="0"/>
              <a:t> </a:t>
            </a:r>
            <a:r>
              <a:rPr lang="ru-RU" sz="2400" dirty="0" err="1"/>
              <a:t>планування</a:t>
            </a:r>
            <a:r>
              <a:rPr lang="ru-RU" sz="2400" dirty="0"/>
              <a:t> та </a:t>
            </a:r>
            <a:r>
              <a:rPr lang="ru-RU" sz="2400" dirty="0" err="1"/>
              <a:t>моніторингу</a:t>
            </a:r>
            <a:r>
              <a:rPr lang="ru-RU" sz="2400" dirty="0"/>
              <a:t> </a:t>
            </a:r>
            <a:r>
              <a:rPr lang="ru-RU" sz="2400" dirty="0" err="1"/>
              <a:t>всіх</a:t>
            </a:r>
            <a:r>
              <a:rPr lang="ru-RU" sz="2400" dirty="0"/>
              <a:t> </a:t>
            </a:r>
            <a:r>
              <a:rPr lang="ru-RU" sz="2400" dirty="0" err="1"/>
              <a:t>планових</a:t>
            </a:r>
            <a:r>
              <a:rPr lang="ru-RU" sz="2400" dirty="0"/>
              <a:t> до </a:t>
            </a:r>
            <a:r>
              <a:rPr lang="ru-RU" sz="2400" dirty="0" err="1"/>
              <a:t>реалізації</a:t>
            </a:r>
            <a:r>
              <a:rPr lang="ru-RU" sz="2400" dirty="0"/>
              <a:t> </a:t>
            </a:r>
            <a:r>
              <a:rPr lang="ru-RU" sz="2400" dirty="0" err="1"/>
              <a:t>заходів</a:t>
            </a:r>
            <a:r>
              <a:rPr lang="ru-RU" sz="2400" dirty="0"/>
              <a:t> та </a:t>
            </a:r>
            <a:r>
              <a:rPr lang="ru-RU" sz="2400" dirty="0" err="1"/>
              <a:t>дій</a:t>
            </a:r>
            <a:r>
              <a:rPr lang="ru-RU" sz="2400" dirty="0"/>
              <a:t> в рамках </a:t>
            </a:r>
            <a:r>
              <a:rPr lang="ru-RU" sz="2400" dirty="0" err="1"/>
              <a:t>проєкту</a:t>
            </a:r>
            <a:r>
              <a:rPr lang="ru-RU" sz="2400" dirty="0"/>
              <a:t>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112500" y="5281684"/>
            <a:ext cx="104471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i="1" dirty="0">
                <a:solidFill>
                  <a:srgbClr val="0070C0"/>
                </a:solidFill>
              </a:rPr>
              <a:t>з</a:t>
            </a:r>
            <a:endParaRPr lang="en-GB" sz="2400" b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828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iped Right Arrow 2"/>
          <p:cNvSpPr/>
          <p:nvPr/>
        </p:nvSpPr>
        <p:spPr>
          <a:xfrm rot="16200000">
            <a:off x="1941658" y="1694399"/>
            <a:ext cx="3338678" cy="4795834"/>
          </a:xfrm>
          <a:prstGeom prst="stripedRightArrow">
            <a:avLst>
              <a:gd name="adj1" fmla="val 72462"/>
              <a:gd name="adj2" fmla="val 50000"/>
            </a:avLst>
          </a:prstGeom>
          <a:solidFill>
            <a:schemeClr val="accent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8668B5A9-2DA8-4071-B6EA-752FB4E65547}"/>
              </a:ext>
            </a:extLst>
          </p:cNvPr>
          <p:cNvSpPr txBox="1">
            <a:spLocks/>
          </p:cNvSpPr>
          <p:nvPr/>
        </p:nvSpPr>
        <p:spPr>
          <a:xfrm>
            <a:off x="1862919" y="398717"/>
            <a:ext cx="8177374" cy="80363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000" b="1" dirty="0">
                <a:solidFill>
                  <a:srgbClr val="0070C0"/>
                </a:solidFill>
                <a:latin typeface="+mn-lt"/>
                <a:ea typeface="+mn-ea"/>
                <a:cs typeface="Arial" panose="020B0604020202020204" pitchFamily="34" charset="0"/>
              </a:rPr>
              <a:t>ЩО ТАКЕ ПРОЄКТ?</a:t>
            </a:r>
            <a:endParaRPr lang="en-US" sz="4000" b="1" dirty="0">
              <a:solidFill>
                <a:srgbClr val="0070C0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hteck 4"/>
          <p:cNvSpPr/>
          <p:nvPr/>
        </p:nvSpPr>
        <p:spPr>
          <a:xfrm>
            <a:off x="6931585" y="2063153"/>
            <a:ext cx="496129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err="1"/>
              <a:t>Проєкт</a:t>
            </a:r>
            <a:r>
              <a:rPr lang="uk-UA" sz="2800" b="1" dirty="0"/>
              <a:t> – набір дій, спрямованих на досягнення чітко і конкретно сформульованих цілей у певних часових та бюджетних рамках</a:t>
            </a:r>
          </a:p>
        </p:txBody>
      </p:sp>
      <p:sp>
        <p:nvSpPr>
          <p:cNvPr id="4" name="Left-Right Arrow 9"/>
          <p:cNvSpPr/>
          <p:nvPr/>
        </p:nvSpPr>
        <p:spPr>
          <a:xfrm>
            <a:off x="762969" y="1167521"/>
            <a:ext cx="5692116" cy="895632"/>
          </a:xfrm>
          <a:prstGeom prst="left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/>
              <a:t>час</a:t>
            </a:r>
            <a:endParaRPr lang="en-US" sz="28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1537999" y="1945923"/>
            <a:ext cx="40026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/>
              <a:t>цілі/результати</a:t>
            </a:r>
            <a:endParaRPr lang="uk-UA" sz="2800" dirty="0"/>
          </a:p>
          <a:p>
            <a:pPr algn="ctr"/>
            <a:r>
              <a:rPr lang="uk-UA" sz="2800" dirty="0"/>
              <a:t>(</a:t>
            </a:r>
            <a:r>
              <a:rPr lang="uk-UA" sz="2800" b="1" u="sng" dirty="0">
                <a:solidFill>
                  <a:srgbClr val="FF0000"/>
                </a:solidFill>
              </a:rPr>
              <a:t>яких змін </a:t>
            </a:r>
            <a:br>
              <a:rPr lang="uk-UA" sz="2800" b="1" u="sng" dirty="0">
                <a:solidFill>
                  <a:srgbClr val="FF0000"/>
                </a:solidFill>
              </a:rPr>
            </a:br>
            <a:r>
              <a:rPr lang="uk-UA" sz="2800" b="1" u="sng" dirty="0">
                <a:solidFill>
                  <a:srgbClr val="FF0000"/>
                </a:solidFill>
              </a:rPr>
              <a:t>хочемо досягти</a:t>
            </a:r>
            <a:r>
              <a:rPr lang="uk-UA" sz="2800" dirty="0"/>
              <a:t>?)</a:t>
            </a:r>
            <a:endParaRPr lang="en-US" sz="2800" dirty="0"/>
          </a:p>
        </p:txBody>
      </p:sp>
      <p:sp>
        <p:nvSpPr>
          <p:cNvPr id="6" name="Left Brace 6"/>
          <p:cNvSpPr/>
          <p:nvPr/>
        </p:nvSpPr>
        <p:spPr>
          <a:xfrm>
            <a:off x="762969" y="3330918"/>
            <a:ext cx="810211" cy="2640371"/>
          </a:xfrm>
          <a:prstGeom prst="leftBrace">
            <a:avLst>
              <a:gd name="adj1" fmla="val 111980"/>
              <a:gd name="adj2" fmla="val 50426"/>
            </a:avLst>
          </a:prstGeom>
          <a:noFill/>
          <a:ln w="12700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e 7"/>
          <p:cNvSpPr/>
          <p:nvPr/>
        </p:nvSpPr>
        <p:spPr>
          <a:xfrm rot="10800000">
            <a:off x="5644874" y="3330917"/>
            <a:ext cx="810211" cy="2640371"/>
          </a:xfrm>
          <a:prstGeom prst="leftBrace">
            <a:avLst>
              <a:gd name="adj1" fmla="val 111980"/>
              <a:gd name="adj2" fmla="val 50426"/>
            </a:avLst>
          </a:prstGeom>
          <a:noFill/>
          <a:ln w="12700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862919" y="3353838"/>
            <a:ext cx="34182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charset="0"/>
              <a:buChar char="•"/>
            </a:pPr>
            <a:r>
              <a:rPr lang="uk-UA" sz="2800" b="1" dirty="0"/>
              <a:t>дія</a:t>
            </a:r>
            <a:r>
              <a:rPr lang="uk-UA" sz="2800" dirty="0"/>
              <a:t> (що робимо?)</a:t>
            </a:r>
          </a:p>
          <a:p>
            <a:pPr marL="285750" indent="-285750">
              <a:buFont typeface="Arial" charset="0"/>
              <a:buChar char="•"/>
            </a:pPr>
            <a:r>
              <a:rPr lang="uk-UA" sz="2800" b="1" dirty="0"/>
              <a:t>дія</a:t>
            </a:r>
            <a:r>
              <a:rPr lang="uk-UA" sz="2800" dirty="0"/>
              <a:t> (що робимо?)</a:t>
            </a:r>
          </a:p>
          <a:p>
            <a:pPr marL="285750" indent="-285750">
              <a:buFont typeface="Arial" charset="0"/>
              <a:buChar char="•"/>
            </a:pPr>
            <a:r>
              <a:rPr lang="uk-UA" sz="2800" b="1" dirty="0"/>
              <a:t>дія</a:t>
            </a:r>
            <a:r>
              <a:rPr lang="uk-UA" sz="2800" dirty="0"/>
              <a:t> (що робимо?)</a:t>
            </a:r>
          </a:p>
          <a:p>
            <a:pPr marL="285750" indent="-285750">
              <a:buFont typeface="Arial" charset="0"/>
              <a:buChar char="•"/>
            </a:pPr>
            <a:r>
              <a:rPr lang="uk-UA" sz="2800" b="1" dirty="0"/>
              <a:t>дія</a:t>
            </a:r>
            <a:r>
              <a:rPr lang="uk-UA" sz="2800" dirty="0"/>
              <a:t> (що робимо?)</a:t>
            </a:r>
          </a:p>
          <a:p>
            <a:pPr marL="285750" indent="-285750">
              <a:buFont typeface="Arial" charset="0"/>
              <a:buChar char="•"/>
            </a:pPr>
            <a:r>
              <a:rPr lang="uk-UA" sz="2800" b="1" dirty="0"/>
              <a:t>дія</a:t>
            </a:r>
            <a:r>
              <a:rPr lang="uk-UA" sz="2800" dirty="0"/>
              <a:t> (що робимо?)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08720" y="5710035"/>
            <a:ext cx="2836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>
                <a:solidFill>
                  <a:schemeClr val="accent6"/>
                </a:solidFill>
              </a:rPr>
              <a:t>ресурси</a:t>
            </a:r>
            <a:endParaRPr lang="en-US" sz="2800" b="1" i="1" dirty="0">
              <a:solidFill>
                <a:schemeClr val="accent6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340448" y="5249040"/>
            <a:ext cx="41435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altLang="uk-UA" sz="2400" b="1" dirty="0" err="1">
                <a:solidFill>
                  <a:schemeClr val="accent1"/>
                </a:solidFill>
              </a:rPr>
              <a:t>Проєкт</a:t>
            </a:r>
            <a:r>
              <a:rPr lang="uk-UA" altLang="uk-UA" sz="2400" b="1" dirty="0">
                <a:solidFill>
                  <a:schemeClr val="accent1"/>
                </a:solidFill>
              </a:rPr>
              <a:t> завжди зорієнтований на зміни та конкретні вимірні результати</a:t>
            </a:r>
          </a:p>
        </p:txBody>
      </p:sp>
    </p:spTree>
    <p:extLst>
      <p:ext uri="{BB962C8B-B14F-4D97-AF65-F5344CB8AC3E}">
        <p14:creationId xmlns:p14="http://schemas.microsoft.com/office/powerpoint/2010/main" val="3592859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577830" y="117965"/>
            <a:ext cx="727629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5000" b="1" dirty="0" err="1">
                <a:solidFill>
                  <a:srgbClr val="174576"/>
                </a:solidFill>
                <a:ea typeface="Meiryo" pitchFamily="34" charset="-128"/>
                <a:cs typeface="Meiryo" pitchFamily="34" charset="-128"/>
              </a:rPr>
              <a:t>Проєктне</a:t>
            </a:r>
            <a:r>
              <a:rPr lang="uk-UA" sz="5000" b="1" dirty="0">
                <a:solidFill>
                  <a:srgbClr val="174576"/>
                </a:solidFill>
                <a:ea typeface="Meiryo" pitchFamily="34" charset="-128"/>
                <a:cs typeface="Meiryo" pitchFamily="34" charset="-128"/>
              </a:rPr>
              <a:t> управління 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76653" y="975215"/>
            <a:ext cx="11332723" cy="11758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800" dirty="0" err="1">
                <a:latin typeface="+mn-lt"/>
                <a:ea typeface="Meiryo" pitchFamily="34" charset="-128"/>
                <a:cs typeface="Meiryo" pitchFamily="34" charset="-128"/>
              </a:rPr>
              <a:t>Проєктне</a:t>
            </a:r>
            <a:r>
              <a:rPr lang="uk-UA" sz="2800" dirty="0">
                <a:latin typeface="+mn-lt"/>
                <a:ea typeface="Meiryo" pitchFamily="34" charset="-128"/>
                <a:cs typeface="Meiryo" pitchFamily="34" charset="-128"/>
              </a:rPr>
              <a:t> управління (</a:t>
            </a:r>
            <a:r>
              <a:rPr lang="uk-UA" sz="2800" dirty="0" err="1">
                <a:latin typeface="+mn-lt"/>
                <a:ea typeface="Meiryo" pitchFamily="34" charset="-128"/>
                <a:cs typeface="Meiryo" pitchFamily="34" charset="-128"/>
              </a:rPr>
              <a:t>проєктний</a:t>
            </a:r>
            <a:r>
              <a:rPr lang="uk-UA" sz="2800" dirty="0">
                <a:latin typeface="+mn-lt"/>
                <a:ea typeface="Meiryo" pitchFamily="34" charset="-128"/>
                <a:cs typeface="Meiryo" pitchFamily="34" charset="-128"/>
              </a:rPr>
              <a:t> менеджмент) – це сфера діяльності, у процесі якої визначаються та досягаються цілі </a:t>
            </a:r>
            <a:r>
              <a:rPr lang="uk-UA" sz="2800" dirty="0" err="1">
                <a:latin typeface="+mn-lt"/>
                <a:ea typeface="Meiryo" pitchFamily="34" charset="-128"/>
                <a:cs typeface="Meiryo" pitchFamily="34" charset="-128"/>
              </a:rPr>
              <a:t>проєкту</a:t>
            </a:r>
            <a:r>
              <a:rPr lang="uk-UA" sz="2800" dirty="0">
                <a:latin typeface="+mn-lt"/>
                <a:ea typeface="Meiryo" pitchFamily="34" charset="-128"/>
                <a:cs typeface="Meiryo" pitchFamily="34" charset="-128"/>
              </a:rPr>
              <a:t> при балансуванні між обсягом робіт, ресурсами, якістю та ризиками </a:t>
            </a:r>
            <a:endParaRPr lang="uk-UA" sz="2800" b="1" dirty="0">
              <a:solidFill>
                <a:srgbClr val="174576"/>
              </a:solidFill>
              <a:ea typeface="Meiryo" pitchFamily="34" charset="-128"/>
              <a:cs typeface="Meiryo" pitchFamily="34" charset="-128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2647" y="2193972"/>
            <a:ext cx="116731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altLang="uk-UA" sz="3600" b="1" dirty="0">
                <a:solidFill>
                  <a:srgbClr val="0070C0"/>
                </a:solidFill>
              </a:rPr>
              <a:t>Процес </a:t>
            </a:r>
            <a:r>
              <a:rPr lang="uk-UA" altLang="uk-UA" sz="3600" b="1" dirty="0" err="1">
                <a:solidFill>
                  <a:srgbClr val="0070C0"/>
                </a:solidFill>
              </a:rPr>
              <a:t>проєктного</a:t>
            </a:r>
            <a:r>
              <a:rPr lang="uk-UA" altLang="uk-UA" sz="3600" b="1" dirty="0">
                <a:solidFill>
                  <a:srgbClr val="0070C0"/>
                </a:solidFill>
              </a:rPr>
              <a:t> управління </a:t>
            </a:r>
          </a:p>
          <a:p>
            <a:pPr algn="ctr"/>
            <a:r>
              <a:rPr lang="uk-UA" altLang="uk-UA" sz="3600" b="1" dirty="0">
                <a:solidFill>
                  <a:srgbClr val="0070C0"/>
                </a:solidFill>
              </a:rPr>
              <a:t>включає кілька процедур:</a:t>
            </a:r>
            <a:endParaRPr lang="uk-UA" altLang="uk-UA" sz="3600" i="1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6655" y="3436965"/>
            <a:ext cx="1145918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altLang="uk-UA" sz="2600" dirty="0"/>
              <a:t>визначення вимог до </a:t>
            </a:r>
            <a:r>
              <a:rPr lang="uk-UA" altLang="uk-UA" sz="2600" dirty="0" err="1"/>
              <a:t>проєкту</a:t>
            </a:r>
            <a:r>
              <a:rPr lang="uk-UA" altLang="uk-UA" sz="2600" dirty="0"/>
              <a:t>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altLang="uk-UA" sz="2600" dirty="0"/>
              <a:t>постановка чітких та досяжних цілей;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altLang="uk-UA" sz="2600" dirty="0"/>
              <a:t>балансування конкуруючих вимог за якістю, можливостями, часом і вартістю;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altLang="uk-UA" sz="2600" dirty="0"/>
              <a:t>адаптація специфікацій, планів та підходів до потреб і проблем різних зацікавлених сторін (</a:t>
            </a:r>
            <a:r>
              <a:rPr lang="uk-UA" altLang="uk-UA" sz="2600" dirty="0" err="1"/>
              <a:t>стейкхолдерів</a:t>
            </a:r>
            <a:r>
              <a:rPr lang="uk-UA" altLang="uk-UA" sz="2600" dirty="0"/>
              <a:t>)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50195" y="5922678"/>
            <a:ext cx="1158564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400" b="1" i="1" dirty="0">
                <a:solidFill>
                  <a:srgbClr val="0070C0"/>
                </a:solidFill>
                <a:latin typeface="+mn-lt"/>
                <a:ea typeface="Meiryo" pitchFamily="34" charset="-128"/>
                <a:cs typeface="Meiryo" pitchFamily="34" charset="-128"/>
              </a:rPr>
              <a:t>Методологія </a:t>
            </a:r>
            <a:r>
              <a:rPr lang="uk-UA" sz="2400" b="1" i="1" dirty="0" err="1">
                <a:solidFill>
                  <a:srgbClr val="0070C0"/>
                </a:solidFill>
                <a:latin typeface="+mn-lt"/>
                <a:ea typeface="Meiryo" pitchFamily="34" charset="-128"/>
                <a:cs typeface="Meiryo" pitchFamily="34" charset="-128"/>
              </a:rPr>
              <a:t>проєктного</a:t>
            </a:r>
            <a:r>
              <a:rPr lang="uk-UA" sz="2400" b="1" i="1" dirty="0">
                <a:solidFill>
                  <a:srgbClr val="0070C0"/>
                </a:solidFill>
                <a:latin typeface="+mn-lt"/>
                <a:ea typeface="Meiryo" pitchFamily="34" charset="-128"/>
                <a:cs typeface="Meiryo" pitchFamily="34" charset="-128"/>
              </a:rPr>
              <a:t> менеджменту дає можливість отримувати заплановані якісні результати з дотриманням часових та фінансових обмежень</a:t>
            </a:r>
            <a:r>
              <a:rPr lang="uk-UA" sz="2400" b="1" i="1" dirty="0">
                <a:solidFill>
                  <a:srgbClr val="0070C0"/>
                </a:solidFill>
                <a:ea typeface="Meiryo" pitchFamily="34" charset="-128"/>
                <a:cs typeface="Meiryo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46341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5033" y="204280"/>
            <a:ext cx="10515600" cy="1131461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Що не є </a:t>
            </a:r>
            <a:r>
              <a:rPr lang="uk-UA" b="1" dirty="0" err="1">
                <a:solidFill>
                  <a:srgbClr val="0070C0"/>
                </a:solidFill>
                <a:latin typeface="+mn-lt"/>
                <a:ea typeface="Meiryo" pitchFamily="34" charset="-128"/>
              </a:rPr>
              <a:t>проєктом</a:t>
            </a:r>
            <a:r>
              <a:rPr lang="uk-UA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?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" name="Rechteck 4"/>
          <p:cNvSpPr/>
          <p:nvPr/>
        </p:nvSpPr>
        <p:spPr>
          <a:xfrm>
            <a:off x="733647" y="1184639"/>
            <a:ext cx="10898372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altLang="uk-UA" sz="3200" b="1" dirty="0" err="1">
                <a:solidFill>
                  <a:schemeClr val="accent3">
                    <a:lumMod val="25000"/>
                  </a:schemeClr>
                </a:solidFill>
              </a:rPr>
              <a:t>Проєкт</a:t>
            </a:r>
            <a:r>
              <a:rPr lang="uk-UA" altLang="uk-UA" sz="3200" b="1" dirty="0">
                <a:solidFill>
                  <a:schemeClr val="accent3">
                    <a:lumMod val="25000"/>
                  </a:schemeClr>
                </a:solidFill>
              </a:rPr>
              <a:t> </a:t>
            </a:r>
            <a:r>
              <a:rPr lang="uk-UA" altLang="uk-UA" sz="3200" dirty="0">
                <a:solidFill>
                  <a:schemeClr val="accent3">
                    <a:lumMod val="25000"/>
                  </a:schemeClr>
                </a:solidFill>
              </a:rPr>
              <a:t>– частина системи </a:t>
            </a:r>
            <a:r>
              <a:rPr lang="uk-UA" altLang="uk-UA" sz="3200" b="1" dirty="0">
                <a:solidFill>
                  <a:schemeClr val="accent3">
                    <a:lumMod val="25000"/>
                  </a:schemeClr>
                </a:solidFill>
              </a:rPr>
              <a:t>планування</a:t>
            </a:r>
          </a:p>
          <a:p>
            <a:endParaRPr lang="uk-UA" altLang="uk-UA" sz="2500" dirty="0">
              <a:solidFill>
                <a:schemeClr val="accent3">
                  <a:lumMod val="2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altLang="uk-UA" sz="3200" b="1" dirty="0">
                <a:solidFill>
                  <a:schemeClr val="accent3">
                    <a:lumMod val="25000"/>
                  </a:schemeClr>
                </a:solidFill>
              </a:rPr>
              <a:t>Проєкт</a:t>
            </a:r>
            <a:r>
              <a:rPr lang="uk-UA" altLang="uk-UA" sz="3200" dirty="0">
                <a:solidFill>
                  <a:schemeClr val="accent3">
                    <a:lumMod val="25000"/>
                  </a:schemeClr>
                </a:solidFill>
              </a:rPr>
              <a:t> – форма організації своєї роботи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8403" y="3056938"/>
            <a:ext cx="1094361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altLang="uk-UA" sz="4000" dirty="0">
                <a:solidFill>
                  <a:srgbClr val="0070C0"/>
                </a:solidFill>
              </a:rPr>
              <a:t>УВАГА! </a:t>
            </a:r>
          </a:p>
          <a:p>
            <a:pPr algn="ctr"/>
            <a:r>
              <a:rPr lang="uk-UA" altLang="uk-UA" sz="4000" i="1" dirty="0">
                <a:solidFill>
                  <a:srgbClr val="0070C0"/>
                </a:solidFill>
              </a:rPr>
              <a:t>Поточна діяльність не є </a:t>
            </a:r>
            <a:r>
              <a:rPr lang="uk-UA" altLang="uk-UA" sz="4000" i="1" dirty="0" err="1">
                <a:solidFill>
                  <a:srgbClr val="0070C0"/>
                </a:solidFill>
              </a:rPr>
              <a:t>проєктом</a:t>
            </a:r>
            <a:r>
              <a:rPr lang="uk-UA" altLang="uk-UA" sz="4000" i="1" dirty="0">
                <a:solidFill>
                  <a:srgbClr val="0070C0"/>
                </a:solidFill>
              </a:rPr>
              <a:t>. </a:t>
            </a:r>
            <a:r>
              <a:rPr lang="uk-UA" altLang="uk-UA" sz="4000" i="1" u="sng" dirty="0">
                <a:solidFill>
                  <a:srgbClr val="0070C0"/>
                </a:solidFill>
              </a:rPr>
              <a:t>Важлива унікальність результатів (змін). </a:t>
            </a:r>
            <a:r>
              <a:rPr lang="uk-UA" altLang="uk-UA" sz="4000" i="1" dirty="0">
                <a:solidFill>
                  <a:srgbClr val="0070C0"/>
                </a:solidFill>
              </a:rPr>
              <a:t>Однак майже будь-яку поточну діяльність можна перебудувати у </a:t>
            </a:r>
            <a:r>
              <a:rPr lang="uk-UA" altLang="uk-UA" sz="4000" i="1" dirty="0" err="1">
                <a:solidFill>
                  <a:srgbClr val="0070C0"/>
                </a:solidFill>
              </a:rPr>
              <a:t>проєктний</a:t>
            </a:r>
            <a:r>
              <a:rPr lang="uk-UA" altLang="uk-UA" sz="4000" i="1" dirty="0">
                <a:solidFill>
                  <a:srgbClr val="0070C0"/>
                </a:solidFill>
              </a:rPr>
              <a:t> спосіб </a:t>
            </a:r>
          </a:p>
        </p:txBody>
      </p:sp>
    </p:spTree>
    <p:extLst>
      <p:ext uri="{BB962C8B-B14F-4D97-AF65-F5344CB8AC3E}">
        <p14:creationId xmlns:p14="http://schemas.microsoft.com/office/powerpoint/2010/main" val="4271297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/>
          </p:cNvSpPr>
          <p:nvPr/>
        </p:nvSpPr>
        <p:spPr>
          <a:xfrm>
            <a:off x="269964" y="1368747"/>
            <a:ext cx="11573691" cy="3308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uk-UA" sz="3000" dirty="0"/>
              <a:t>«М'які» – </a:t>
            </a:r>
            <a:r>
              <a:rPr lang="uk-UA" altLang="uk-UA" sz="3000" dirty="0" err="1"/>
              <a:t>проєкти</a:t>
            </a:r>
            <a:r>
              <a:rPr lang="uk-UA" altLang="uk-UA" sz="3000" dirty="0"/>
              <a:t>, що спрямовуються на розвиток людського капіталу</a:t>
            </a:r>
          </a:p>
          <a:p>
            <a:pPr>
              <a:buFont typeface="Arial" charset="0"/>
              <a:buNone/>
            </a:pPr>
            <a:endParaRPr lang="uk-UA" altLang="uk-UA" sz="2400" dirty="0"/>
          </a:p>
          <a:p>
            <a:r>
              <a:rPr lang="uk-UA" altLang="uk-UA" sz="3000" dirty="0"/>
              <a:t>«Тверді» –  інвестиційні, </a:t>
            </a:r>
            <a:r>
              <a:rPr lang="uk-UA" altLang="uk-UA" sz="3000" dirty="0" err="1"/>
              <a:t>проєкти</a:t>
            </a:r>
            <a:r>
              <a:rPr lang="uk-UA" altLang="uk-UA" sz="3000" dirty="0"/>
              <a:t>, що витрачаються на так звану тверду інфраструктуру – дороги, капітальне будівництво, капітальні ремонти, оновлення дахів, фасадів та ін. Після тверді результати – основні фонди</a:t>
            </a:r>
            <a:endParaRPr lang="ru-RU" sz="3000" dirty="0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252363" y="4677097"/>
            <a:ext cx="877252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400" b="1" dirty="0" err="1">
                <a:solidFill>
                  <a:schemeClr val="tx2"/>
                </a:solidFill>
              </a:rPr>
              <a:t>Проєкти</a:t>
            </a:r>
            <a:r>
              <a:rPr lang="uk-UA" sz="2400" b="1" dirty="0">
                <a:solidFill>
                  <a:schemeClr val="tx2"/>
                </a:solidFill>
              </a:rPr>
              <a:t> великих донорів можуть містити одночасну “тверду” та “м</a:t>
            </a:r>
            <a:r>
              <a:rPr lang="en-US" sz="2400" b="1" dirty="0">
                <a:solidFill>
                  <a:schemeClr val="tx2"/>
                </a:solidFill>
              </a:rPr>
              <a:t>`</a:t>
            </a:r>
            <a:r>
              <a:rPr lang="uk-UA" sz="2400" b="1" dirty="0">
                <a:solidFill>
                  <a:schemeClr val="tx2"/>
                </a:solidFill>
              </a:rPr>
              <a:t>яку” складові, мішані. Питання пропорції</a:t>
            </a:r>
          </a:p>
          <a:p>
            <a:pPr algn="ctr">
              <a:spcBef>
                <a:spcPct val="50000"/>
              </a:spcBef>
            </a:pPr>
            <a:r>
              <a:rPr lang="uk-UA" sz="2400" b="1" dirty="0" err="1">
                <a:solidFill>
                  <a:schemeClr val="tx2"/>
                </a:solidFill>
              </a:rPr>
              <a:t>Проєкти</a:t>
            </a:r>
            <a:r>
              <a:rPr lang="uk-UA" sz="2400" b="1" dirty="0">
                <a:solidFill>
                  <a:schemeClr val="tx2"/>
                </a:solidFill>
              </a:rPr>
              <a:t> місцевого та регіонального розвитку переважно “тверді”, але донори хочуть бачити більше “м</a:t>
            </a:r>
            <a:r>
              <a:rPr lang="en-US" sz="2400" b="1" dirty="0">
                <a:solidFill>
                  <a:schemeClr val="tx2"/>
                </a:solidFill>
              </a:rPr>
              <a:t>`</a:t>
            </a:r>
            <a:r>
              <a:rPr lang="uk-UA" sz="2400" b="1" dirty="0" err="1">
                <a:solidFill>
                  <a:schemeClr val="tx2"/>
                </a:solidFill>
              </a:rPr>
              <a:t>якої”</a:t>
            </a:r>
            <a:r>
              <a:rPr lang="uk-UA" sz="2400" b="1" dirty="0">
                <a:solidFill>
                  <a:schemeClr val="tx2"/>
                </a:solidFill>
              </a:rPr>
              <a:t> складової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7" name="Rectangle 2"/>
          <p:cNvSpPr txBox="1">
            <a:spLocks/>
          </p:cNvSpPr>
          <p:nvPr/>
        </p:nvSpPr>
        <p:spPr>
          <a:xfrm>
            <a:off x="1353001" y="404948"/>
            <a:ext cx="9407619" cy="7707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1" dirty="0">
                <a:solidFill>
                  <a:srgbClr val="174576"/>
                </a:solidFill>
                <a:latin typeface="+mn-lt"/>
                <a:ea typeface="Meiryo" pitchFamily="34" charset="-128"/>
                <a:cs typeface="Meiryo" pitchFamily="34" charset="-128"/>
              </a:rPr>
              <a:t>М</a:t>
            </a:r>
            <a:r>
              <a:rPr lang="en-US" sz="4000" b="1" dirty="0">
                <a:solidFill>
                  <a:srgbClr val="174576"/>
                </a:solidFill>
                <a:latin typeface="+mn-lt"/>
                <a:ea typeface="Meiryo" pitchFamily="34" charset="-128"/>
                <a:cs typeface="Meiryo" pitchFamily="34" charset="-128"/>
              </a:rPr>
              <a:t>`</a:t>
            </a:r>
            <a:r>
              <a:rPr lang="uk-UA" sz="4000" b="1" dirty="0">
                <a:solidFill>
                  <a:srgbClr val="174576"/>
                </a:solidFill>
                <a:latin typeface="+mn-lt"/>
                <a:ea typeface="Meiryo" pitchFamily="34" charset="-128"/>
                <a:cs typeface="Meiryo" pitchFamily="34" charset="-128"/>
              </a:rPr>
              <a:t>які та тверді </a:t>
            </a:r>
            <a:r>
              <a:rPr lang="uk-UA" sz="4000" b="1" dirty="0" err="1">
                <a:solidFill>
                  <a:srgbClr val="174576"/>
                </a:solidFill>
                <a:latin typeface="+mn-lt"/>
                <a:ea typeface="Meiryo" pitchFamily="34" charset="-128"/>
                <a:cs typeface="Meiryo" pitchFamily="34" charset="-128"/>
              </a:rPr>
              <a:t>проєкти</a:t>
            </a:r>
            <a:endParaRPr lang="ru-RU" sz="4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20150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135525" y="218192"/>
            <a:ext cx="9781857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1" dirty="0">
                <a:solidFill>
                  <a:srgbClr val="174576"/>
                </a:solidFill>
                <a:latin typeface="+mn-lt"/>
                <a:ea typeface="Meiryo" pitchFamily="34" charset="-128"/>
                <a:cs typeface="Meiryo" pitchFamily="34" charset="-128"/>
              </a:rPr>
              <a:t>Складові </a:t>
            </a:r>
            <a:r>
              <a:rPr lang="uk-UA" sz="4000" b="1" dirty="0" err="1">
                <a:solidFill>
                  <a:srgbClr val="174576"/>
                </a:solidFill>
                <a:latin typeface="+mn-lt"/>
                <a:ea typeface="Meiryo" pitchFamily="34" charset="-128"/>
                <a:cs typeface="Meiryo" pitchFamily="34" charset="-128"/>
              </a:rPr>
              <a:t>проєкту</a:t>
            </a:r>
            <a:r>
              <a:rPr lang="uk-UA" sz="4000" b="1" dirty="0">
                <a:solidFill>
                  <a:srgbClr val="174576"/>
                </a:solidFill>
                <a:latin typeface="+mn-lt"/>
                <a:ea typeface="Meiryo" pitchFamily="34" charset="-128"/>
                <a:cs typeface="Meiryo" pitchFamily="34" charset="-128"/>
              </a:rPr>
              <a:t> як документу 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65706" y="1303506"/>
            <a:ext cx="9781857" cy="4503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200" b="1" dirty="0">
                <a:solidFill>
                  <a:srgbClr val="174576"/>
                </a:solidFill>
                <a:ea typeface="Meiryo" pitchFamily="34" charset="-128"/>
                <a:cs typeface="Meiryo" pitchFamily="34" charset="-128"/>
              </a:rPr>
              <a:t>Актуальність </a:t>
            </a:r>
            <a:r>
              <a:rPr lang="uk-UA" sz="3200" b="1" dirty="0" err="1">
                <a:solidFill>
                  <a:srgbClr val="174576"/>
                </a:solidFill>
                <a:ea typeface="Meiryo" pitchFamily="34" charset="-128"/>
                <a:cs typeface="Meiryo" pitchFamily="34" charset="-128"/>
              </a:rPr>
              <a:t>проєкту</a:t>
            </a:r>
            <a:r>
              <a:rPr lang="uk-UA" sz="3200" b="1" dirty="0">
                <a:solidFill>
                  <a:srgbClr val="174576"/>
                </a:solidFill>
                <a:ea typeface="Meiryo" pitchFamily="34" charset="-128"/>
                <a:cs typeface="Meiryo" pitchFamily="34" charset="-128"/>
              </a:rPr>
              <a:t> (опис проблеми)</a:t>
            </a:r>
          </a:p>
          <a:p>
            <a:pPr algn="ctr"/>
            <a:r>
              <a:rPr lang="uk-UA" sz="3200" b="1" dirty="0">
                <a:solidFill>
                  <a:srgbClr val="174576"/>
                </a:solidFill>
                <a:ea typeface="Meiryo" pitchFamily="34" charset="-128"/>
                <a:cs typeface="Meiryo" pitchFamily="34" charset="-128"/>
              </a:rPr>
              <a:t>Мета та результати</a:t>
            </a:r>
          </a:p>
          <a:p>
            <a:pPr algn="ctr"/>
            <a:r>
              <a:rPr lang="uk-UA" sz="3200" b="1" dirty="0">
                <a:solidFill>
                  <a:srgbClr val="174576"/>
                </a:solidFill>
                <a:ea typeface="Meiryo" pitchFamily="34" charset="-128"/>
                <a:cs typeface="Meiryo" pitchFamily="34" charset="-128"/>
              </a:rPr>
              <a:t>Цільові групи (в т.ч. – вразливі)</a:t>
            </a:r>
          </a:p>
          <a:p>
            <a:pPr algn="ctr"/>
            <a:r>
              <a:rPr lang="uk-UA" sz="3200" b="1" dirty="0">
                <a:solidFill>
                  <a:srgbClr val="174576"/>
                </a:solidFill>
                <a:ea typeface="Meiryo" pitchFamily="34" charset="-128"/>
                <a:cs typeface="Meiryo" pitchFamily="34" charset="-128"/>
              </a:rPr>
              <a:t>Опис діяльності</a:t>
            </a:r>
          </a:p>
          <a:p>
            <a:pPr algn="ctr"/>
            <a:r>
              <a:rPr lang="uk-UA" sz="3200" b="1" dirty="0">
                <a:solidFill>
                  <a:srgbClr val="174576"/>
                </a:solidFill>
                <a:ea typeface="Meiryo" pitchFamily="34" charset="-128"/>
                <a:cs typeface="Meiryo" pitchFamily="34" charset="-128"/>
              </a:rPr>
              <a:t>Інформаційна складова</a:t>
            </a:r>
          </a:p>
          <a:p>
            <a:pPr algn="ctr"/>
            <a:r>
              <a:rPr lang="uk-UA" sz="3200" b="1" dirty="0" err="1">
                <a:solidFill>
                  <a:srgbClr val="174576"/>
                </a:solidFill>
                <a:ea typeface="Meiryo" pitchFamily="34" charset="-128"/>
                <a:cs typeface="Meiryo" pitchFamily="34" charset="-128"/>
              </a:rPr>
              <a:t>Інноваційність</a:t>
            </a:r>
            <a:r>
              <a:rPr lang="uk-UA" sz="3200" b="1" dirty="0">
                <a:solidFill>
                  <a:srgbClr val="174576"/>
                </a:solidFill>
                <a:ea typeface="Meiryo" pitchFamily="34" charset="-128"/>
                <a:cs typeface="Meiryo" pitchFamily="34" charset="-128"/>
              </a:rPr>
              <a:t> </a:t>
            </a:r>
          </a:p>
          <a:p>
            <a:pPr algn="ctr"/>
            <a:r>
              <a:rPr lang="uk-UA" sz="3200" b="1" dirty="0">
                <a:solidFill>
                  <a:srgbClr val="174576"/>
                </a:solidFill>
                <a:ea typeface="Meiryo" pitchFamily="34" charset="-128"/>
                <a:cs typeface="Meiryo" pitchFamily="34" charset="-128"/>
              </a:rPr>
              <a:t> Календарний план  (Робочий план)</a:t>
            </a:r>
          </a:p>
          <a:p>
            <a:pPr algn="ctr"/>
            <a:r>
              <a:rPr lang="uk-UA" sz="3200" b="1" dirty="0">
                <a:solidFill>
                  <a:srgbClr val="174576"/>
                </a:solidFill>
                <a:ea typeface="Meiryo" pitchFamily="34" charset="-128"/>
                <a:cs typeface="Meiryo" pitchFamily="34" charset="-128"/>
              </a:rPr>
              <a:t>Показники (індикатори – кількісна та якісні)</a:t>
            </a:r>
          </a:p>
          <a:p>
            <a:pPr algn="ctr"/>
            <a:r>
              <a:rPr lang="uk-UA" sz="3200" b="1" dirty="0">
                <a:solidFill>
                  <a:srgbClr val="174576"/>
                </a:solidFill>
                <a:ea typeface="Meiryo" pitchFamily="34" charset="-128"/>
                <a:cs typeface="Meiryo" pitchFamily="34" charset="-128"/>
              </a:rPr>
              <a:t>Ризики</a:t>
            </a:r>
          </a:p>
          <a:p>
            <a:pPr algn="ctr"/>
            <a:r>
              <a:rPr lang="uk-UA" sz="3200" b="1" dirty="0">
                <a:solidFill>
                  <a:srgbClr val="174576"/>
                </a:solidFill>
                <a:ea typeface="Meiryo" pitchFamily="34" charset="-128"/>
                <a:cs typeface="Meiryo" pitchFamily="34" charset="-128"/>
              </a:rPr>
              <a:t>Моніторинг та оцінка </a:t>
            </a:r>
          </a:p>
          <a:p>
            <a:pPr algn="ctr"/>
            <a:r>
              <a:rPr lang="uk-UA" sz="3200" b="1" dirty="0">
                <a:solidFill>
                  <a:srgbClr val="174576"/>
                </a:solidFill>
                <a:ea typeface="Meiryo" pitchFamily="34" charset="-128"/>
                <a:cs typeface="Meiryo" pitchFamily="34" charset="-128"/>
              </a:rPr>
              <a:t>Команда </a:t>
            </a:r>
          </a:p>
          <a:p>
            <a:pPr algn="ctr"/>
            <a:r>
              <a:rPr lang="uk-UA" sz="3200" b="1" dirty="0">
                <a:solidFill>
                  <a:srgbClr val="174576"/>
                </a:solidFill>
                <a:ea typeface="Meiryo" pitchFamily="34" charset="-128"/>
                <a:cs typeface="Meiryo" pitchFamily="34" charset="-128"/>
              </a:rPr>
              <a:t>Сталість (фінансова, інституційна, політична, екологічна)</a:t>
            </a:r>
          </a:p>
          <a:p>
            <a:pPr algn="ctr"/>
            <a:r>
              <a:rPr lang="uk-UA" sz="3200" b="1" dirty="0">
                <a:solidFill>
                  <a:srgbClr val="174576"/>
                </a:solidFill>
                <a:ea typeface="Meiryo" pitchFamily="34" charset="-128"/>
                <a:cs typeface="Meiryo" pitchFamily="34" charset="-128"/>
              </a:rPr>
              <a:t>Бюджет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16598" y="897688"/>
            <a:ext cx="3670947" cy="5022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400" b="1" dirty="0">
                <a:solidFill>
                  <a:srgbClr val="174576"/>
                </a:solidFill>
                <a:ea typeface="Meiryo" pitchFamily="34" charset="-128"/>
                <a:cs typeface="Meiryo" pitchFamily="34" charset="-128"/>
              </a:rPr>
              <a:t>Анотація</a:t>
            </a:r>
          </a:p>
        </p:txBody>
      </p:sp>
      <p:sp>
        <p:nvSpPr>
          <p:cNvPr id="8" name="Стрелка вправо 7"/>
          <p:cNvSpPr/>
          <p:nvPr/>
        </p:nvSpPr>
        <p:spPr>
          <a:xfrm>
            <a:off x="2152073" y="5898602"/>
            <a:ext cx="8765309" cy="3786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1468588" y="5941333"/>
            <a:ext cx="692727" cy="3775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400" b="1" dirty="0">
                <a:solidFill>
                  <a:srgbClr val="174576"/>
                </a:solidFill>
                <a:ea typeface="Meiryo" pitchFamily="34" charset="-128"/>
                <a:cs typeface="Meiryo" pitchFamily="34" charset="-128"/>
              </a:rPr>
              <a:t>А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0894297" y="5937207"/>
            <a:ext cx="692727" cy="3775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400" b="1" dirty="0">
                <a:solidFill>
                  <a:srgbClr val="174576"/>
                </a:solidFill>
                <a:ea typeface="Meiryo" pitchFamily="34" charset="-128"/>
                <a:cs typeface="Meiryo" pitchFamily="34" charset="-128"/>
              </a:rPr>
              <a:t>В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2613806" y="6268223"/>
            <a:ext cx="7398412" cy="5022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400" b="1" dirty="0">
                <a:solidFill>
                  <a:srgbClr val="174576"/>
                </a:solidFill>
                <a:ea typeface="Meiryo" pitchFamily="34" charset="-128"/>
                <a:cs typeface="Meiryo" pitchFamily="34" charset="-128"/>
              </a:rPr>
              <a:t>Які ресурси та скільки часу необхідно, аби досягнути бажаних змін?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106342" y="703515"/>
            <a:ext cx="10275019" cy="871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1" dirty="0" err="1">
                <a:solidFill>
                  <a:srgbClr val="174576"/>
                </a:solidFill>
                <a:latin typeface="+mn-lt"/>
                <a:ea typeface="Meiryo" pitchFamily="34" charset="-128"/>
                <a:cs typeface="Meiryo" pitchFamily="34" charset="-128"/>
              </a:rPr>
              <a:t>Проєкт</a:t>
            </a:r>
            <a:r>
              <a:rPr lang="uk-UA" sz="4000" b="1" dirty="0">
                <a:solidFill>
                  <a:srgbClr val="174576"/>
                </a:solidFill>
                <a:latin typeface="+mn-lt"/>
                <a:ea typeface="Meiryo" pitchFamily="34" charset="-128"/>
                <a:cs typeface="Meiryo" pitchFamily="34" charset="-128"/>
              </a:rPr>
              <a:t> – елемент, фрагмент, етап у виконанні певних програм та стратегій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03504" y="2163766"/>
            <a:ext cx="962065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i="1" dirty="0">
                <a:ea typeface="Meiryo" pitchFamily="34" charset="-128"/>
                <a:cs typeface="Meiryo" pitchFamily="34" charset="-128"/>
              </a:rPr>
              <a:t>Таке тлумачення означає постановку конкретного завдання, обмеженого визначеними часовими рамками, рівнем фінансуванням, іншими складовими та </a:t>
            </a:r>
            <a:r>
              <a:rPr lang="uk-UA" sz="4000" i="1" u="sng" dirty="0" err="1">
                <a:solidFill>
                  <a:schemeClr val="accent1"/>
                </a:solidFill>
                <a:ea typeface="Meiryo" pitchFamily="34" charset="-128"/>
                <a:cs typeface="Meiryo" pitchFamily="34" charset="-128"/>
              </a:rPr>
              <a:t>зв</a:t>
            </a:r>
            <a:r>
              <a:rPr lang="en-US" sz="4000" i="1" u="sng" dirty="0">
                <a:solidFill>
                  <a:schemeClr val="accent1"/>
                </a:solidFill>
                <a:ea typeface="Meiryo" pitchFamily="34" charset="-128"/>
                <a:cs typeface="Meiryo" pitchFamily="34" charset="-128"/>
              </a:rPr>
              <a:t>`</a:t>
            </a:r>
            <a:r>
              <a:rPr lang="uk-UA" sz="4000" i="1" u="sng" dirty="0" err="1">
                <a:solidFill>
                  <a:schemeClr val="accent1"/>
                </a:solidFill>
                <a:ea typeface="Meiryo" pitchFamily="34" charset="-128"/>
                <a:cs typeface="Meiryo" pitchFamily="34" charset="-128"/>
              </a:rPr>
              <a:t>язок</a:t>
            </a:r>
            <a:r>
              <a:rPr lang="uk-UA" sz="4000" i="1" u="sng" dirty="0">
                <a:solidFill>
                  <a:schemeClr val="accent1"/>
                </a:solidFill>
                <a:ea typeface="Meiryo" pitchFamily="34" charset="-128"/>
                <a:cs typeface="Meiryo" pitchFamily="34" charset="-128"/>
              </a:rPr>
              <a:t> з вищими рівня планування</a:t>
            </a:r>
          </a:p>
        </p:txBody>
      </p:sp>
    </p:spTree>
    <p:extLst>
      <p:ext uri="{BB962C8B-B14F-4D97-AF65-F5344CB8AC3E}">
        <p14:creationId xmlns:p14="http://schemas.microsoft.com/office/powerpoint/2010/main" val="2998533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8668B5A9-2DA8-4071-B6EA-752FB4E65547}"/>
              </a:ext>
            </a:extLst>
          </p:cNvPr>
          <p:cNvSpPr txBox="1">
            <a:spLocks/>
          </p:cNvSpPr>
          <p:nvPr/>
        </p:nvSpPr>
        <p:spPr>
          <a:xfrm>
            <a:off x="1435345" y="292387"/>
            <a:ext cx="10329082" cy="80363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2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Основні категорії планів</a:t>
            </a:r>
            <a:endParaRPr lang="en-US" sz="4200" b="1" dirty="0">
              <a:solidFill>
                <a:srgbClr val="0070C0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55F133F7-A102-0D49-8582-F17A0998F5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2112680"/>
              </p:ext>
            </p:extLst>
          </p:nvPr>
        </p:nvGraphicFramePr>
        <p:xfrm>
          <a:off x="552893" y="1348193"/>
          <a:ext cx="11121656" cy="5120958"/>
        </p:xfrm>
        <a:graphic>
          <a:graphicData uri="http://schemas.openxmlformats.org/drawingml/2006/table">
            <a:tbl>
              <a:tblPr/>
              <a:tblGrid>
                <a:gridCol w="2447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73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23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rgbClr val="376092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rgbClr val="376092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uk-UA" altLang="x-none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Trebuchet MS" charset="0"/>
                        </a:rPr>
                        <a:t>Політика</a:t>
                      </a:r>
                      <a:endParaRPr kumimoji="0" lang="en-US" altLang="x-none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Trebuchet MS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7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rgbClr val="376092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rgbClr val="376092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Trebuchet MS" charset="0"/>
                        </a:rPr>
                        <a:t>Інструмент високого рівня, що стосується масштабних цілей, констатує наміри </a:t>
                      </a:r>
                      <a:r>
                        <a:rPr kumimoji="0" lang="uk-UA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Trebuchet MS" charset="0"/>
                        </a:rPr>
                        <a:t>танаправляє</a:t>
                      </a:r>
                      <a:r>
                        <a:rPr kumimoji="0" lang="uk-UA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Trebuchet MS" charset="0"/>
                        </a:rPr>
                        <a:t> процес прийняття рішень</a:t>
                      </a:r>
                      <a:endParaRPr kumimoji="0" lang="be-BY" altLang="x-non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Trebuchet M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7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3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rgbClr val="376092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rgbClr val="376092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x-none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Trebuchet MS" charset="0"/>
                        </a:rPr>
                        <a:t>Стратегія</a:t>
                      </a:r>
                      <a:endParaRPr kumimoji="0" lang="en-US" altLang="x-none" sz="2800" b="0" i="0" u="none" strike="noStrike" cap="none" normalizeH="0" baseline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Trebuchet MS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7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7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rgbClr val="376092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rgbClr val="376092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Trebuchet MS" charset="0"/>
                        </a:rPr>
                        <a:t>Інструмент побудови консенсусу та підтримки впровадження політики, побудова легітимованої згоди щодо бажаного майбутнього. Стратегії визначають бачення, напрямки, принципи та цілі</a:t>
                      </a:r>
                      <a:endParaRPr kumimoji="0" lang="be-BY" altLang="x-non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Trebuchet M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7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7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90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rgbClr val="376092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rgbClr val="376092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x-none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Trebuchet MS" charset="0"/>
                        </a:rPr>
                        <a:t>Програма</a:t>
                      </a:r>
                      <a:endParaRPr kumimoji="0" lang="en-US" altLang="x-none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Trebuchet MS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7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7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rgbClr val="376092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rgbClr val="376092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Trebuchet MS" charset="0"/>
                        </a:rPr>
                        <a:t>Інструмент забезпечення ефективного розподілу та використання фінансових ресурсів, задає набір та послідовність речей </a:t>
                      </a:r>
                      <a:endParaRPr kumimoji="0" lang="be-BY" altLang="x-non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Trebuchet M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7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7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6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rgbClr val="376092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rgbClr val="376092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x-none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Trebuchet MS" charset="0"/>
                        </a:rPr>
                        <a:t>Проєкт</a:t>
                      </a:r>
                      <a:endParaRPr kumimoji="0" lang="en-US" altLang="x-none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Trebuchet MS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7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7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rgbClr val="376092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rgbClr val="376092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Trebuchet MS" charset="0"/>
                        </a:rPr>
                        <a:t>Інструмент вирішення </a:t>
                      </a:r>
                      <a:r>
                        <a:rPr kumimoji="0" lang="uk-UA" altLang="x-none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Trebuchet MS" charset="0"/>
                        </a:rPr>
                        <a:t>окремих проблем </a:t>
                      </a:r>
                      <a:r>
                        <a:rPr kumimoji="0" lang="uk-UA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Trebuchet MS" charset="0"/>
                        </a:rPr>
                        <a:t>та впровадження </a:t>
                      </a:r>
                      <a:r>
                        <a:rPr kumimoji="0" lang="uk-UA" altLang="x-none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Trebuchet MS" charset="0"/>
                        </a:rPr>
                        <a:t>окремих дій</a:t>
                      </a:r>
                      <a:r>
                        <a:rPr kumimoji="0" lang="uk-UA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Trebuchet MS" charset="0"/>
                        </a:rPr>
                        <a:t>, які </a:t>
                      </a:r>
                      <a:r>
                        <a:rPr kumimoji="0" lang="uk-UA" altLang="x-none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Trebuchet MS" charset="0"/>
                        </a:rPr>
                        <a:t>ведуть до конкретних змін </a:t>
                      </a:r>
                      <a:r>
                        <a:rPr kumimoji="0" lang="uk-UA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Trebuchet MS" charset="0"/>
                        </a:rPr>
                        <a:t>задля досягнення цілей</a:t>
                      </a:r>
                      <a:endParaRPr kumimoji="0" lang="be-BY" altLang="x-non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Trebuchet M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7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7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7032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8668B5A9-2DA8-4071-B6EA-752FB4E65547}"/>
              </a:ext>
            </a:extLst>
          </p:cNvPr>
          <p:cNvSpPr txBox="1">
            <a:spLocks/>
          </p:cNvSpPr>
          <p:nvPr/>
        </p:nvSpPr>
        <p:spPr>
          <a:xfrm>
            <a:off x="1537143" y="332204"/>
            <a:ext cx="10329082" cy="80363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2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Основні категорії планів (приклад)</a:t>
            </a:r>
            <a:endParaRPr lang="en-US" sz="4200" b="1" dirty="0">
              <a:solidFill>
                <a:srgbClr val="0070C0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55F133F7-A102-0D49-8582-F17A0998F5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7406532"/>
              </p:ext>
            </p:extLst>
          </p:nvPr>
        </p:nvGraphicFramePr>
        <p:xfrm>
          <a:off x="552893" y="1348193"/>
          <a:ext cx="11121656" cy="4999991"/>
        </p:xfrm>
        <a:graphic>
          <a:graphicData uri="http://schemas.openxmlformats.org/drawingml/2006/table">
            <a:tbl>
              <a:tblPr/>
              <a:tblGrid>
                <a:gridCol w="2447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73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23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rgbClr val="376092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rgbClr val="376092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uk-UA" altLang="x-none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Trebuchet MS" charset="0"/>
                        </a:rPr>
                        <a:t>Політика</a:t>
                      </a:r>
                      <a:endParaRPr kumimoji="0" lang="en-US" altLang="x-none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Trebuchet MS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7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rgbClr val="376092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rgbClr val="376092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x-non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Trebuchet MS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Trebuchet MS" charset="0"/>
                        </a:rPr>
                        <a:t>Європейська інтеграція України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e-BY" altLang="x-non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Trebuchet MS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7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3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rgbClr val="376092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rgbClr val="376092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x-none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Trebuchet MS" charset="0"/>
                        </a:rPr>
                        <a:t>Стратегія</a:t>
                      </a:r>
                      <a:endParaRPr kumimoji="0" lang="en-US" altLang="x-none" sz="2800" b="0" i="0" u="none" strike="noStrike" cap="none" normalizeH="0" baseline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Trebuchet MS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7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7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rgbClr val="376092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rgbClr val="376092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Trebuchet MS" charset="0"/>
                        </a:rPr>
                        <a:t>Впровадження стандартів ЄС до роботи інституцій публічного адміністрування … області</a:t>
                      </a:r>
                      <a:endParaRPr kumimoji="0" lang="be-BY" altLang="x-non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Trebuchet MS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7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7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90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rgbClr val="376092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rgbClr val="376092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x-none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Trebuchet MS" charset="0"/>
                        </a:rPr>
                        <a:t>Програма</a:t>
                      </a:r>
                      <a:endParaRPr kumimoji="0" lang="en-US" altLang="x-none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Trebuchet MS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7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7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rgbClr val="376092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rgbClr val="376092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Trebuchet MS" charset="0"/>
                        </a:rPr>
                        <a:t>Впровадження засад </a:t>
                      </a:r>
                      <a:r>
                        <a:rPr kumimoji="0" lang="uk-UA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Trebuchet MS" charset="0"/>
                        </a:rPr>
                        <a:t>проєктного</a:t>
                      </a:r>
                      <a:r>
                        <a:rPr kumimoji="0" lang="uk-UA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Trebuchet MS" charset="0"/>
                        </a:rPr>
                        <a:t> менеджменту до діяльності  органів державної влади та місцевого самоврядування … області</a:t>
                      </a:r>
                      <a:endParaRPr kumimoji="0" lang="be-BY" altLang="x-non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Trebuchet MS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7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7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6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rgbClr val="376092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rgbClr val="376092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x-none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Trebuchet MS" charset="0"/>
                        </a:rPr>
                        <a:t>Проєкт</a:t>
                      </a:r>
                      <a:endParaRPr kumimoji="0" lang="en-US" altLang="x-none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Trebuchet MS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7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7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rgbClr val="376092"/>
                          </a:solidFill>
                          <a:latin typeface="Trebuchet M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rgbClr val="376092"/>
                          </a:solidFill>
                          <a:latin typeface="Trebuchet M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rgbClr val="376092"/>
                          </a:solidFill>
                          <a:latin typeface="Trebuchet M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Trebuchet MS" charset="0"/>
                        </a:rPr>
                        <a:t>Підвищення кваліфікації співробітників органів державної влади та місцевого самоврядування … області з </a:t>
                      </a:r>
                      <a:r>
                        <a:rPr kumimoji="0" lang="uk-UA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Trebuchet MS" charset="0"/>
                        </a:rPr>
                        <a:t>проєктного</a:t>
                      </a:r>
                      <a:r>
                        <a:rPr kumimoji="0" lang="uk-UA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76092"/>
                          </a:solidFill>
                          <a:effectLst/>
                          <a:latin typeface="Trebuchet MS" charset="0"/>
                        </a:rPr>
                        <a:t> менеджменту</a:t>
                      </a:r>
                      <a:endParaRPr kumimoji="0" lang="be-BY" altLang="x-non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76092"/>
                        </a:solidFill>
                        <a:effectLst/>
                        <a:latin typeface="Trebuchet MS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7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7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5267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8668B5A9-2DA8-4071-B6EA-752FB4E65547}"/>
              </a:ext>
            </a:extLst>
          </p:cNvPr>
          <p:cNvSpPr txBox="1">
            <a:spLocks/>
          </p:cNvSpPr>
          <p:nvPr/>
        </p:nvSpPr>
        <p:spPr>
          <a:xfrm>
            <a:off x="859140" y="174981"/>
            <a:ext cx="10329082" cy="80363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2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Підпорядкованість рівнів планування</a:t>
            </a:r>
            <a:endParaRPr lang="en-US" sz="4200" b="1" dirty="0">
              <a:solidFill>
                <a:srgbClr val="0070C0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EACFD5-688B-DF45-A526-772542315E18}"/>
              </a:ext>
            </a:extLst>
          </p:cNvPr>
          <p:cNvSpPr txBox="1"/>
          <p:nvPr/>
        </p:nvSpPr>
        <p:spPr>
          <a:xfrm>
            <a:off x="1024932" y="978611"/>
            <a:ext cx="100081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chemeClr val="accent3">
                    <a:lumMod val="25000"/>
                  </a:schemeClr>
                </a:solidFill>
              </a:rPr>
              <a:t>як рівні планування мають певну ієрархічну підпорядкованість, так і відповідні цілі та результати ієрархічно пов’язані між собою  </a:t>
            </a:r>
            <a:endParaRPr lang="en-US" sz="3200" dirty="0">
              <a:solidFill>
                <a:schemeClr val="accent3">
                  <a:lumMod val="25000"/>
                </a:schemeClr>
              </a:solidFill>
            </a:endParaRPr>
          </a:p>
        </p:txBody>
      </p:sp>
      <p:sp>
        <p:nvSpPr>
          <p:cNvPr id="4" name="Rounded Rectangle 9">
            <a:extLst>
              <a:ext uri="{FF2B5EF4-FFF2-40B4-BE49-F238E27FC236}">
                <a16:creationId xmlns:a16="http://schemas.microsoft.com/office/drawing/2014/main" id="{96AEA77D-831A-9049-9D65-ED91359878AF}"/>
              </a:ext>
            </a:extLst>
          </p:cNvPr>
          <p:cNvSpPr/>
          <p:nvPr/>
        </p:nvSpPr>
        <p:spPr>
          <a:xfrm>
            <a:off x="1631504" y="3164298"/>
            <a:ext cx="2844800" cy="2447925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e-BY"/>
          </a:p>
        </p:txBody>
      </p:sp>
      <p:sp>
        <p:nvSpPr>
          <p:cNvPr id="5" name="Rounded Rectangle 11">
            <a:extLst>
              <a:ext uri="{FF2B5EF4-FFF2-40B4-BE49-F238E27FC236}">
                <a16:creationId xmlns:a16="http://schemas.microsoft.com/office/drawing/2014/main" id="{8A8B20F8-B3EE-6F4F-A921-36814548B99D}"/>
              </a:ext>
            </a:extLst>
          </p:cNvPr>
          <p:cNvSpPr/>
          <p:nvPr/>
        </p:nvSpPr>
        <p:spPr>
          <a:xfrm>
            <a:off x="4500206" y="3717033"/>
            <a:ext cx="2844800" cy="2447925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e-BY"/>
          </a:p>
        </p:txBody>
      </p:sp>
      <p:sp>
        <p:nvSpPr>
          <p:cNvPr id="6" name="Rounded Rectangle 10">
            <a:extLst>
              <a:ext uri="{FF2B5EF4-FFF2-40B4-BE49-F238E27FC236}">
                <a16:creationId xmlns:a16="http://schemas.microsoft.com/office/drawing/2014/main" id="{D867C22D-AB0D-094B-8485-A8ED97C22ABA}"/>
              </a:ext>
            </a:extLst>
          </p:cNvPr>
          <p:cNvSpPr/>
          <p:nvPr/>
        </p:nvSpPr>
        <p:spPr>
          <a:xfrm>
            <a:off x="7338110" y="4293444"/>
            <a:ext cx="3168650" cy="2447925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e-BY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F80F8C-AC52-D747-BD3C-AA11FFF0F169}"/>
              </a:ext>
            </a:extLst>
          </p:cNvPr>
          <p:cNvSpPr txBox="1"/>
          <p:nvPr/>
        </p:nvSpPr>
        <p:spPr>
          <a:xfrm>
            <a:off x="8280272" y="4303195"/>
            <a:ext cx="1284327" cy="4924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uk-UA" sz="2600" b="1" dirty="0">
                <a:solidFill>
                  <a:schemeClr val="tx1">
                    <a:lumMod val="50000"/>
                  </a:schemeClr>
                </a:solidFill>
                <a:latin typeface="Trebuchet MS" pitchFamily="34" charset="0"/>
              </a:rPr>
              <a:t>проєкт</a:t>
            </a:r>
            <a:endParaRPr lang="be-BY" sz="2600" b="1" dirty="0">
              <a:solidFill>
                <a:schemeClr val="tx1">
                  <a:lumMod val="50000"/>
                </a:schemeClr>
              </a:solidFill>
              <a:latin typeface="Trebuchet MS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285D85-D388-0B42-91A9-F441513FBF89}"/>
              </a:ext>
            </a:extLst>
          </p:cNvPr>
          <p:cNvSpPr txBox="1"/>
          <p:nvPr/>
        </p:nvSpPr>
        <p:spPr>
          <a:xfrm>
            <a:off x="7766209" y="4884309"/>
            <a:ext cx="2271776" cy="49244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uk-UA" sz="2600" dirty="0">
                <a:solidFill>
                  <a:srgbClr val="C00000"/>
                </a:solidFill>
                <a:latin typeface="Trebuchet MS" pitchFamily="34" charset="0"/>
              </a:rPr>
              <a:t>загальна ціль</a:t>
            </a:r>
            <a:endParaRPr lang="be-BY" sz="2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FE1CA2-A966-B542-BF91-B727AE4E176D}"/>
              </a:ext>
            </a:extLst>
          </p:cNvPr>
          <p:cNvSpPr txBox="1"/>
          <p:nvPr/>
        </p:nvSpPr>
        <p:spPr>
          <a:xfrm>
            <a:off x="7670057" y="5399978"/>
            <a:ext cx="2505814" cy="49244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uk-UA" sz="2600" dirty="0">
                <a:solidFill>
                  <a:srgbClr val="FFC000"/>
                </a:solidFill>
                <a:latin typeface="Trebuchet MS" pitchFamily="34" charset="0"/>
              </a:rPr>
              <a:t>конкретна ціль</a:t>
            </a:r>
            <a:endParaRPr lang="be-BY" sz="2600" dirty="0">
              <a:solidFill>
                <a:srgbClr val="FFC000"/>
              </a:solidFill>
              <a:latin typeface="Trebuchet MS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E53186-CF5D-E240-AB5C-441FC9DF8B3E}"/>
              </a:ext>
            </a:extLst>
          </p:cNvPr>
          <p:cNvSpPr txBox="1"/>
          <p:nvPr/>
        </p:nvSpPr>
        <p:spPr>
          <a:xfrm>
            <a:off x="8146024" y="5904034"/>
            <a:ext cx="1697901" cy="49244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uk-UA" sz="2600" dirty="0"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itchFamily="34" charset="0"/>
              </a:rPr>
              <a:t>результат</a:t>
            </a:r>
            <a:endParaRPr lang="be-BY" sz="2600" dirty="0">
              <a:solidFill>
                <a:schemeClr val="accent2">
                  <a:lumMod val="40000"/>
                  <a:lumOff val="60000"/>
                </a:schemeClr>
              </a:solidFill>
              <a:latin typeface="Trebuchet MS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605D19-DFC0-0840-A30A-1EBDDFEE7F95}"/>
              </a:ext>
            </a:extLst>
          </p:cNvPr>
          <p:cNvSpPr txBox="1"/>
          <p:nvPr/>
        </p:nvSpPr>
        <p:spPr>
          <a:xfrm>
            <a:off x="5096309" y="3728964"/>
            <a:ext cx="1710726" cy="4924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uk-UA" sz="2600" b="1" dirty="0">
                <a:solidFill>
                  <a:schemeClr val="tx1">
                    <a:lumMod val="50000"/>
                  </a:schemeClr>
                </a:solidFill>
                <a:latin typeface="Trebuchet MS" pitchFamily="34" charset="0"/>
              </a:rPr>
              <a:t>програма</a:t>
            </a:r>
            <a:endParaRPr lang="be-BY" sz="2600" b="1" dirty="0">
              <a:solidFill>
                <a:schemeClr val="tx1">
                  <a:lumMod val="50000"/>
                </a:schemeClr>
              </a:solidFill>
              <a:latin typeface="Trebuchet MS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911C9A-BD19-8F4B-82E2-56E36090A55A}"/>
              </a:ext>
            </a:extLst>
          </p:cNvPr>
          <p:cNvSpPr txBox="1"/>
          <p:nvPr/>
        </p:nvSpPr>
        <p:spPr>
          <a:xfrm>
            <a:off x="4794916" y="4365105"/>
            <a:ext cx="2271776" cy="49244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uk-UA" sz="2600" dirty="0">
                <a:solidFill>
                  <a:srgbClr val="92D050"/>
                </a:solidFill>
                <a:latin typeface="Trebuchet MS" pitchFamily="34" charset="0"/>
              </a:rPr>
              <a:t>загальна ціль</a:t>
            </a:r>
            <a:endParaRPr lang="be-BY" sz="2600" dirty="0">
              <a:solidFill>
                <a:srgbClr val="92D050"/>
              </a:solidFill>
              <a:latin typeface="Trebuchet MS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80922C5-5941-9B4B-AE19-8B8F6B4A805C}"/>
              </a:ext>
            </a:extLst>
          </p:cNvPr>
          <p:cNvSpPr txBox="1"/>
          <p:nvPr/>
        </p:nvSpPr>
        <p:spPr>
          <a:xfrm>
            <a:off x="4698764" y="4880774"/>
            <a:ext cx="2505814" cy="49244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uk-UA" sz="2600" dirty="0">
                <a:solidFill>
                  <a:srgbClr val="C00000"/>
                </a:solidFill>
                <a:latin typeface="Trebuchet MS" pitchFamily="34" charset="0"/>
              </a:rPr>
              <a:t>конкретна ціль</a:t>
            </a:r>
            <a:endParaRPr lang="be-BY" sz="2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B92F27-A0DA-1441-8ECC-DCEB5C0D123A}"/>
              </a:ext>
            </a:extLst>
          </p:cNvPr>
          <p:cNvSpPr txBox="1"/>
          <p:nvPr/>
        </p:nvSpPr>
        <p:spPr>
          <a:xfrm>
            <a:off x="5174731" y="5384830"/>
            <a:ext cx="1697901" cy="49244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uk-UA" sz="2600" dirty="0">
                <a:solidFill>
                  <a:srgbClr val="FFC000"/>
                </a:solidFill>
                <a:latin typeface="Trebuchet MS" pitchFamily="34" charset="0"/>
              </a:rPr>
              <a:t>результат</a:t>
            </a:r>
            <a:endParaRPr lang="be-BY" sz="2600" dirty="0">
              <a:solidFill>
                <a:srgbClr val="FFC000"/>
              </a:solidFill>
              <a:latin typeface="Trebuchet MS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8B4C23-10EE-A74E-B32C-74CBCA9749EF}"/>
              </a:ext>
            </a:extLst>
          </p:cNvPr>
          <p:cNvSpPr txBox="1"/>
          <p:nvPr/>
        </p:nvSpPr>
        <p:spPr>
          <a:xfrm>
            <a:off x="2262604" y="4880774"/>
            <a:ext cx="1697901" cy="49244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uk-UA" sz="2600" dirty="0">
                <a:solidFill>
                  <a:srgbClr val="C00000"/>
                </a:solidFill>
                <a:latin typeface="Trebuchet MS" pitchFamily="34" charset="0"/>
              </a:rPr>
              <a:t>результат</a:t>
            </a:r>
            <a:endParaRPr lang="be-BY" sz="2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4D177E9-7EC1-6145-8BAF-AEEF31759FF4}"/>
              </a:ext>
            </a:extLst>
          </p:cNvPr>
          <p:cNvSpPr txBox="1"/>
          <p:nvPr/>
        </p:nvSpPr>
        <p:spPr>
          <a:xfrm>
            <a:off x="1786637" y="4376718"/>
            <a:ext cx="2505814" cy="49244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uk-UA" sz="2600" dirty="0">
                <a:solidFill>
                  <a:srgbClr val="92D050"/>
                </a:solidFill>
                <a:latin typeface="Trebuchet MS" pitchFamily="34" charset="0"/>
              </a:rPr>
              <a:t>конкретна ціль</a:t>
            </a:r>
            <a:endParaRPr lang="be-BY" sz="2600" dirty="0">
              <a:solidFill>
                <a:srgbClr val="92D050"/>
              </a:solidFill>
              <a:latin typeface="Trebuchet MS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FBA312-34D5-E04C-BAEA-C9F70D504AFC}"/>
              </a:ext>
            </a:extLst>
          </p:cNvPr>
          <p:cNvSpPr txBox="1"/>
          <p:nvPr/>
        </p:nvSpPr>
        <p:spPr>
          <a:xfrm>
            <a:off x="1882789" y="3861049"/>
            <a:ext cx="2271776" cy="49244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uk-UA" sz="2600" dirty="0">
                <a:solidFill>
                  <a:srgbClr val="0070C0"/>
                </a:solidFill>
                <a:latin typeface="Trebuchet MS" pitchFamily="34" charset="0"/>
              </a:rPr>
              <a:t>загальна ціль</a:t>
            </a:r>
            <a:endParaRPr lang="be-BY" sz="2600" dirty="0">
              <a:solidFill>
                <a:srgbClr val="0070C0"/>
              </a:solidFill>
              <a:latin typeface="Trebuchet MS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7CAE0D1-A721-4446-8393-532E1B42FDC8}"/>
              </a:ext>
            </a:extLst>
          </p:cNvPr>
          <p:cNvSpPr txBox="1"/>
          <p:nvPr/>
        </p:nvSpPr>
        <p:spPr>
          <a:xfrm>
            <a:off x="2196208" y="3182024"/>
            <a:ext cx="1686680" cy="492443"/>
          </a:xfrm>
          <a:prstGeom prst="rect">
            <a:avLst/>
          </a:prstGeom>
          <a:solidFill>
            <a:srgbClr val="FFD579"/>
          </a:solidFill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uk-UA" sz="2600" b="1" dirty="0">
                <a:solidFill>
                  <a:schemeClr val="tx1">
                    <a:lumMod val="50000"/>
                  </a:schemeClr>
                </a:solidFill>
                <a:latin typeface="Trebuchet MS" pitchFamily="34" charset="0"/>
              </a:rPr>
              <a:t>стратегія</a:t>
            </a:r>
            <a:endParaRPr lang="be-BY" sz="2600" b="1" dirty="0">
              <a:solidFill>
                <a:schemeClr val="tx1">
                  <a:lumMod val="50000"/>
                </a:schemeClr>
              </a:solidFill>
              <a:latin typeface="Trebuchet MS" pitchFamily="34" charset="0"/>
            </a:endParaRPr>
          </a:p>
        </p:txBody>
      </p:sp>
      <p:cxnSp>
        <p:nvCxnSpPr>
          <p:cNvPr id="20" name="Straight Arrow Connector 23">
            <a:extLst>
              <a:ext uri="{FF2B5EF4-FFF2-40B4-BE49-F238E27FC236}">
                <a16:creationId xmlns:a16="http://schemas.microsoft.com/office/drawing/2014/main" id="{02790AAE-637B-0D47-9A84-201BBDBB27A6}"/>
              </a:ext>
            </a:extLst>
          </p:cNvPr>
          <p:cNvCxnSpPr/>
          <p:nvPr/>
        </p:nvCxnSpPr>
        <p:spPr>
          <a:xfrm flipV="1">
            <a:off x="4295365" y="4622939"/>
            <a:ext cx="487601" cy="1"/>
          </a:xfrm>
          <a:prstGeom prst="straightConnector1">
            <a:avLst/>
          </a:prstGeom>
          <a:ln w="57150">
            <a:solidFill>
              <a:schemeClr val="tx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2">
            <a:extLst>
              <a:ext uri="{FF2B5EF4-FFF2-40B4-BE49-F238E27FC236}">
                <a16:creationId xmlns:a16="http://schemas.microsoft.com/office/drawing/2014/main" id="{9F4E9BFD-C699-1B48-A4AB-0E903BE27890}"/>
              </a:ext>
            </a:extLst>
          </p:cNvPr>
          <p:cNvCxnSpPr/>
          <p:nvPr/>
        </p:nvCxnSpPr>
        <p:spPr>
          <a:xfrm flipV="1">
            <a:off x="4151785" y="5157365"/>
            <a:ext cx="487601" cy="1"/>
          </a:xfrm>
          <a:prstGeom prst="straightConnector1">
            <a:avLst/>
          </a:prstGeom>
          <a:ln w="57150">
            <a:solidFill>
              <a:schemeClr val="tx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DB4B624-5E5B-274C-90C8-BBFFEA170303}"/>
              </a:ext>
            </a:extLst>
          </p:cNvPr>
          <p:cNvCxnSpPr/>
          <p:nvPr/>
        </p:nvCxnSpPr>
        <p:spPr>
          <a:xfrm flipV="1">
            <a:off x="7264584" y="5173339"/>
            <a:ext cx="487601" cy="1"/>
          </a:xfrm>
          <a:prstGeom prst="straightConnector1">
            <a:avLst/>
          </a:prstGeom>
          <a:ln w="57150">
            <a:solidFill>
              <a:schemeClr val="tx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0">
            <a:extLst>
              <a:ext uri="{FF2B5EF4-FFF2-40B4-BE49-F238E27FC236}">
                <a16:creationId xmlns:a16="http://schemas.microsoft.com/office/drawing/2014/main" id="{79CB07D6-A81B-934D-8598-88E26E1A0FF1}"/>
              </a:ext>
            </a:extLst>
          </p:cNvPr>
          <p:cNvCxnSpPr/>
          <p:nvPr/>
        </p:nvCxnSpPr>
        <p:spPr>
          <a:xfrm flipV="1">
            <a:off x="7152827" y="5669312"/>
            <a:ext cx="487601" cy="1"/>
          </a:xfrm>
          <a:prstGeom prst="straightConnector1">
            <a:avLst/>
          </a:prstGeom>
          <a:ln w="57150">
            <a:solidFill>
              <a:schemeClr val="tx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2094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8668B5A9-2DA8-4071-B6EA-752FB4E65547}"/>
              </a:ext>
            </a:extLst>
          </p:cNvPr>
          <p:cNvSpPr txBox="1">
            <a:spLocks/>
          </p:cNvSpPr>
          <p:nvPr/>
        </p:nvSpPr>
        <p:spPr>
          <a:xfrm>
            <a:off x="1201438" y="224968"/>
            <a:ext cx="10329082" cy="80363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Підпорядкованість рівнів планування</a:t>
            </a:r>
            <a:endParaRPr lang="en-US" sz="4000" b="1" dirty="0">
              <a:solidFill>
                <a:srgbClr val="0070C0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3" name="Table 25">
            <a:extLst>
              <a:ext uri="{FF2B5EF4-FFF2-40B4-BE49-F238E27FC236}">
                <a16:creationId xmlns:a16="http://schemas.microsoft.com/office/drawing/2014/main" id="{427E3226-663E-FC4B-BBEC-90DB6AF9D0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542257"/>
              </p:ext>
            </p:extLst>
          </p:nvPr>
        </p:nvGraphicFramePr>
        <p:xfrm>
          <a:off x="361507" y="1010963"/>
          <a:ext cx="11461899" cy="5496812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38206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06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06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9601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Стратегія</a:t>
                      </a:r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Програма</a:t>
                      </a:r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Проєкт</a:t>
                      </a:r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4475">
                <a:tc>
                  <a:txBody>
                    <a:bodyPr/>
                    <a:lstStyle/>
                    <a:p>
                      <a:r>
                        <a:rPr lang="uk-UA" sz="16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Загальна</a:t>
                      </a:r>
                      <a:r>
                        <a:rPr lang="uk-UA" sz="1600" b="1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ціль: </a:t>
                      </a:r>
                      <a:r>
                        <a:rPr lang="uk-UA" sz="1600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Сприяти покращенню рівня життя фермерів у гірських районах</a:t>
                      </a:r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0676">
                <a:tc>
                  <a:txBody>
                    <a:bodyPr/>
                    <a:lstStyle/>
                    <a:p>
                      <a:r>
                        <a:rPr lang="uk-UA" sz="16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Конкретна ціль: </a:t>
                      </a:r>
                      <a:r>
                        <a:rPr lang="uk-UA" sz="16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Підвищення обсягу виробництва,</a:t>
                      </a:r>
                      <a:r>
                        <a:rPr lang="uk-UA" sz="1600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uk-UA" sz="16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продуктивності та доходів</a:t>
                      </a:r>
                      <a:r>
                        <a:rPr lang="uk-UA" sz="1600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фермерів у гірських районах</a:t>
                      </a:r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Загальна</a:t>
                      </a:r>
                      <a:r>
                        <a:rPr lang="uk-UA" sz="1600" b="1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ціль: </a:t>
                      </a:r>
                      <a:r>
                        <a:rPr lang="uk-UA" sz="1600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Сприяти п</a:t>
                      </a:r>
                      <a:r>
                        <a:rPr lang="uk-UA" sz="16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ідвищенню обсягу виробництва,</a:t>
                      </a:r>
                      <a:r>
                        <a:rPr lang="uk-UA" sz="1600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uk-UA" sz="16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продуктивності та доходів</a:t>
                      </a:r>
                      <a:r>
                        <a:rPr lang="uk-UA" sz="1600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фермерів у гірських </a:t>
                      </a:r>
                      <a:r>
                        <a:rPr lang="uk-UA" sz="1600" baseline="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р-х</a:t>
                      </a:r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7745">
                <a:tc>
                  <a:txBody>
                    <a:bodyPr/>
                    <a:lstStyle/>
                    <a:p>
                      <a:r>
                        <a:rPr lang="uk-UA" sz="16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Результат:</a:t>
                      </a:r>
                      <a:r>
                        <a:rPr lang="uk-UA" sz="1600" b="1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uk-UA" sz="1600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Використання фермерами у гірських районах покращених агропромислових технологій</a:t>
                      </a:r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Конкретна ціль: </a:t>
                      </a:r>
                      <a:r>
                        <a:rPr lang="uk-UA" sz="16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Збільшення</a:t>
                      </a:r>
                      <a:r>
                        <a:rPr lang="uk-UA" sz="1600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використання фермерами у гірських </a:t>
                      </a:r>
                      <a:r>
                        <a:rPr lang="uk-UA" sz="1600" baseline="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р-х</a:t>
                      </a:r>
                      <a:r>
                        <a:rPr lang="uk-UA" sz="1600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покращених </a:t>
                      </a:r>
                      <a:r>
                        <a:rPr lang="uk-UA" sz="1600" baseline="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агропром</a:t>
                      </a:r>
                      <a:r>
                        <a:rPr lang="uk-UA" sz="1600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. технологій</a:t>
                      </a:r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Загальна</a:t>
                      </a:r>
                      <a:r>
                        <a:rPr lang="uk-UA" sz="1600" b="1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ціль: </a:t>
                      </a:r>
                      <a:r>
                        <a:rPr lang="uk-UA" sz="1600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Сприяти збільшенню використання рекомендованих покращених технологій</a:t>
                      </a:r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16913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Результат:</a:t>
                      </a:r>
                      <a:r>
                        <a:rPr lang="uk-UA" sz="1600" b="1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uk-UA" sz="1600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Надано та розповсюджено рекомендації щодо технологій</a:t>
                      </a:r>
                      <a:endParaRPr lang="en-US" sz="1600" b="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Конкретна ціль: </a:t>
                      </a:r>
                      <a:r>
                        <a:rPr lang="uk-UA" sz="16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Забезпечено надання рекомендацій</a:t>
                      </a:r>
                      <a:r>
                        <a:rPr lang="uk-UA" sz="1600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щодо покращених технологій, що відповідають потребам</a:t>
                      </a:r>
                      <a:endParaRPr lang="en-US" sz="1600" b="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14224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Результати:</a:t>
                      </a:r>
                      <a:r>
                        <a:rPr lang="uk-UA" sz="1600" b="1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uk-UA" sz="1600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Визначено технології що відповідають потребам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uk-UA" sz="1600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Технології розроблено і адаптовано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uk-UA" sz="1600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Технології випробувано у господарствах</a:t>
                      </a:r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7891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8668B5A9-2DA8-4071-B6EA-752FB4E65547}"/>
              </a:ext>
            </a:extLst>
          </p:cNvPr>
          <p:cNvSpPr txBox="1">
            <a:spLocks/>
          </p:cNvSpPr>
          <p:nvPr/>
        </p:nvSpPr>
        <p:spPr>
          <a:xfrm>
            <a:off x="1862919" y="228589"/>
            <a:ext cx="8831585" cy="80363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200" b="1" dirty="0" err="1">
                <a:solidFill>
                  <a:srgbClr val="0070C0"/>
                </a:solidFill>
                <a:latin typeface="+mn-lt"/>
                <a:ea typeface="Meiryo" pitchFamily="34" charset="-128"/>
              </a:rPr>
              <a:t>Проєкт</a:t>
            </a:r>
            <a:r>
              <a:rPr lang="uk-UA" sz="42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 у циклі планування</a:t>
            </a:r>
          </a:p>
        </p:txBody>
      </p:sp>
      <p:grpSp>
        <p:nvGrpSpPr>
          <p:cNvPr id="3" name="Группа 8">
            <a:extLst>
              <a:ext uri="{FF2B5EF4-FFF2-40B4-BE49-F238E27FC236}">
                <a16:creationId xmlns:a16="http://schemas.microsoft.com/office/drawing/2014/main" id="{E9DBF023-CA34-064E-A90C-80D7C9D40F7C}"/>
              </a:ext>
            </a:extLst>
          </p:cNvPr>
          <p:cNvGrpSpPr/>
          <p:nvPr/>
        </p:nvGrpSpPr>
        <p:grpSpPr>
          <a:xfrm>
            <a:off x="2855641" y="2010111"/>
            <a:ext cx="6192687" cy="4280570"/>
            <a:chOff x="1935126" y="1201479"/>
            <a:chExt cx="8293396" cy="5305647"/>
          </a:xfrm>
        </p:grpSpPr>
        <p:pic>
          <p:nvPicPr>
            <p:cNvPr id="4" name="Picture 5">
              <a:extLst>
                <a:ext uri="{FF2B5EF4-FFF2-40B4-BE49-F238E27FC236}">
                  <a16:creationId xmlns:a16="http://schemas.microsoft.com/office/drawing/2014/main" id="{FE9C0CD8-7DB8-3C4D-B160-D49D4EBD177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35" t="4913" r="12497" b="4881"/>
            <a:stretch/>
          </p:blipFill>
          <p:spPr bwMode="auto">
            <a:xfrm>
              <a:off x="1935126" y="1201479"/>
              <a:ext cx="8293396" cy="53056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Rectangle 11">
              <a:extLst>
                <a:ext uri="{FF2B5EF4-FFF2-40B4-BE49-F238E27FC236}">
                  <a16:creationId xmlns:a16="http://schemas.microsoft.com/office/drawing/2014/main" id="{792F19FB-BD19-A742-920E-3CE3AA277A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5290" y="2977116"/>
              <a:ext cx="2538338" cy="355244"/>
            </a:xfrm>
            <a:prstGeom prst="rect">
              <a:avLst/>
            </a:prstGeom>
            <a:solidFill>
              <a:srgbClr val="ADD8E6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uk-UA" altLang="uk-UA" sz="1575" b="1" dirty="0">
                  <a:solidFill>
                    <a:schemeClr val="tx1">
                      <a:lumMod val="50000"/>
                    </a:schemeClr>
                  </a:solidFill>
                </a:rPr>
                <a:t>Оцінка і аудит</a:t>
              </a:r>
            </a:p>
          </p:txBody>
        </p:sp>
        <p:sp>
          <p:nvSpPr>
            <p:cNvPr id="6" name="Rectangle 11">
              <a:extLst>
                <a:ext uri="{FF2B5EF4-FFF2-40B4-BE49-F238E27FC236}">
                  <a16:creationId xmlns:a16="http://schemas.microsoft.com/office/drawing/2014/main" id="{00791ABD-F526-7746-89E3-E8C59F7E6C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6491" y="1321981"/>
              <a:ext cx="2538338" cy="355244"/>
            </a:xfrm>
            <a:prstGeom prst="rect">
              <a:avLst/>
            </a:prstGeom>
            <a:solidFill>
              <a:srgbClr val="ADD8E6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uk-UA" altLang="uk-UA" sz="1575" b="1" dirty="0">
                  <a:solidFill>
                    <a:schemeClr val="tx1">
                      <a:lumMod val="50000"/>
                    </a:schemeClr>
                  </a:solidFill>
                </a:rPr>
                <a:t>Програмування</a:t>
              </a:r>
            </a:p>
          </p:txBody>
        </p:sp>
        <p:sp>
          <p:nvSpPr>
            <p:cNvPr id="7" name="Rectangle 11">
              <a:extLst>
                <a:ext uri="{FF2B5EF4-FFF2-40B4-BE49-F238E27FC236}">
                  <a16:creationId xmlns:a16="http://schemas.microsoft.com/office/drawing/2014/main" id="{2BC01822-FD1D-0749-83A2-C6A54716A3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11724" y="2964600"/>
              <a:ext cx="2538338" cy="355244"/>
            </a:xfrm>
            <a:prstGeom prst="rect">
              <a:avLst/>
            </a:prstGeom>
            <a:solidFill>
              <a:srgbClr val="ADD8E6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uk-UA" altLang="uk-UA" sz="1575" b="1" dirty="0">
                  <a:solidFill>
                    <a:schemeClr val="tx1">
                      <a:lumMod val="50000"/>
                    </a:schemeClr>
                  </a:solidFill>
                </a:rPr>
                <a:t>Ідентифікація</a:t>
              </a:r>
            </a:p>
          </p:txBody>
        </p:sp>
        <p:sp>
          <p:nvSpPr>
            <p:cNvPr id="8" name="Rectangle 11">
              <a:extLst>
                <a:ext uri="{FF2B5EF4-FFF2-40B4-BE49-F238E27FC236}">
                  <a16:creationId xmlns:a16="http://schemas.microsoft.com/office/drawing/2014/main" id="{CB90AC03-3D30-254F-8823-89B6B3EBDF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110" y="5271872"/>
              <a:ext cx="2538338" cy="355244"/>
            </a:xfrm>
            <a:prstGeom prst="rect">
              <a:avLst/>
            </a:prstGeom>
            <a:solidFill>
              <a:srgbClr val="ADD8E6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uk-UA" altLang="uk-UA" sz="1575" b="1" dirty="0">
                  <a:solidFill>
                    <a:schemeClr val="tx1">
                      <a:lumMod val="50000"/>
                    </a:schemeClr>
                  </a:solidFill>
                </a:rPr>
                <a:t>Виконання</a:t>
              </a:r>
            </a:p>
          </p:txBody>
        </p:sp>
        <p:sp>
          <p:nvSpPr>
            <p:cNvPr id="9" name="Rectangle 11">
              <a:extLst>
                <a:ext uri="{FF2B5EF4-FFF2-40B4-BE49-F238E27FC236}">
                  <a16:creationId xmlns:a16="http://schemas.microsoft.com/office/drawing/2014/main" id="{1069822E-E797-944C-99A8-0BD2DDF11A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82872" y="5247475"/>
              <a:ext cx="2538338" cy="355244"/>
            </a:xfrm>
            <a:prstGeom prst="rect">
              <a:avLst/>
            </a:prstGeom>
            <a:solidFill>
              <a:srgbClr val="ADD8E6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uk-UA" altLang="uk-UA" sz="1575" b="1" dirty="0">
                  <a:solidFill>
                    <a:schemeClr val="tx1">
                      <a:lumMod val="50000"/>
                    </a:schemeClr>
                  </a:solidFill>
                </a:rPr>
                <a:t>Формулювання</a:t>
              </a:r>
            </a:p>
          </p:txBody>
        </p:sp>
      </p:grpSp>
      <p:sp>
        <p:nvSpPr>
          <p:cNvPr id="10" name="Овальная выноска 10">
            <a:extLst>
              <a:ext uri="{FF2B5EF4-FFF2-40B4-BE49-F238E27FC236}">
                <a16:creationId xmlns:a16="http://schemas.microsoft.com/office/drawing/2014/main" id="{9AED3506-3508-BA42-A158-C2E40C70843B}"/>
              </a:ext>
            </a:extLst>
          </p:cNvPr>
          <p:cNvSpPr/>
          <p:nvPr/>
        </p:nvSpPr>
        <p:spPr>
          <a:xfrm>
            <a:off x="7996042" y="1052736"/>
            <a:ext cx="2183319" cy="698864"/>
          </a:xfrm>
          <a:prstGeom prst="wedgeEllipseCallout">
            <a:avLst>
              <a:gd name="adj1" fmla="val -113504"/>
              <a:gd name="adj2" fmla="val 98155"/>
            </a:avLst>
          </a:prstGeom>
          <a:solidFill>
            <a:schemeClr val="accent1">
              <a:alpha val="3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013" b="1" dirty="0">
                <a:solidFill>
                  <a:schemeClr val="tx1">
                    <a:lumMod val="75000"/>
                  </a:schemeClr>
                </a:solidFill>
              </a:rPr>
              <a:t>Стратегія розвитку регіону/країни</a:t>
            </a:r>
          </a:p>
        </p:txBody>
      </p:sp>
      <p:sp>
        <p:nvSpPr>
          <p:cNvPr id="11" name="Овальная выноска 11">
            <a:extLst>
              <a:ext uri="{FF2B5EF4-FFF2-40B4-BE49-F238E27FC236}">
                <a16:creationId xmlns:a16="http://schemas.microsoft.com/office/drawing/2014/main" id="{3306BF50-5F0E-5F45-92CC-6CA9F41AEEE6}"/>
              </a:ext>
            </a:extLst>
          </p:cNvPr>
          <p:cNvSpPr/>
          <p:nvPr/>
        </p:nvSpPr>
        <p:spPr>
          <a:xfrm>
            <a:off x="7783002" y="2036022"/>
            <a:ext cx="2609397" cy="1236019"/>
          </a:xfrm>
          <a:prstGeom prst="wedgeEllipseCallout">
            <a:avLst>
              <a:gd name="adj1" fmla="val -53741"/>
              <a:gd name="adj2" fmla="val 67560"/>
            </a:avLst>
          </a:prstGeom>
          <a:solidFill>
            <a:schemeClr val="accent1">
              <a:alpha val="3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013" b="1" dirty="0">
                <a:solidFill>
                  <a:schemeClr val="tx1">
                    <a:lumMod val="75000"/>
                  </a:schemeClr>
                </a:solidFill>
              </a:rPr>
              <a:t>План реалізації стратегії - ТЗ на проєкти розвитку / Програми регіонального розвитку </a:t>
            </a:r>
          </a:p>
        </p:txBody>
      </p:sp>
      <p:sp>
        <p:nvSpPr>
          <p:cNvPr id="12" name="Овальная выноска 12">
            <a:extLst>
              <a:ext uri="{FF2B5EF4-FFF2-40B4-BE49-F238E27FC236}">
                <a16:creationId xmlns:a16="http://schemas.microsoft.com/office/drawing/2014/main" id="{5E5E61A2-EC3E-D84B-8752-351597DB59B9}"/>
              </a:ext>
            </a:extLst>
          </p:cNvPr>
          <p:cNvSpPr/>
          <p:nvPr/>
        </p:nvSpPr>
        <p:spPr>
          <a:xfrm>
            <a:off x="8247012" y="4075339"/>
            <a:ext cx="2183319" cy="796521"/>
          </a:xfrm>
          <a:prstGeom prst="wedgeEllipseCallout">
            <a:avLst>
              <a:gd name="adj1" fmla="val -84777"/>
              <a:gd name="adj2" fmla="val 92121"/>
            </a:avLst>
          </a:prstGeom>
          <a:solidFill>
            <a:schemeClr val="accent1">
              <a:alpha val="3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013" b="1" dirty="0">
                <a:solidFill>
                  <a:schemeClr val="tx1">
                    <a:lumMod val="75000"/>
                  </a:schemeClr>
                </a:solidFill>
              </a:rPr>
              <a:t>Проєкт розвитку</a:t>
            </a:r>
          </a:p>
        </p:txBody>
      </p:sp>
      <p:sp>
        <p:nvSpPr>
          <p:cNvPr id="13" name="Овальная выноска 13">
            <a:extLst>
              <a:ext uri="{FF2B5EF4-FFF2-40B4-BE49-F238E27FC236}">
                <a16:creationId xmlns:a16="http://schemas.microsoft.com/office/drawing/2014/main" id="{6E28CF4F-618B-9B46-B9B0-EFEC67A35FE2}"/>
              </a:ext>
            </a:extLst>
          </p:cNvPr>
          <p:cNvSpPr/>
          <p:nvPr/>
        </p:nvSpPr>
        <p:spPr>
          <a:xfrm>
            <a:off x="1703513" y="4368308"/>
            <a:ext cx="2183319" cy="796521"/>
          </a:xfrm>
          <a:prstGeom prst="wedgeEllipseCallout">
            <a:avLst>
              <a:gd name="adj1" fmla="val 68678"/>
              <a:gd name="adj2" fmla="val 61966"/>
            </a:avLst>
          </a:prstGeom>
          <a:solidFill>
            <a:schemeClr val="accent1">
              <a:alpha val="3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013" b="1" dirty="0">
                <a:solidFill>
                  <a:schemeClr val="tx1">
                    <a:lumMod val="75000"/>
                  </a:schemeClr>
                </a:solidFill>
              </a:rPr>
              <a:t>Звіт про виконання проєкту</a:t>
            </a:r>
          </a:p>
        </p:txBody>
      </p:sp>
      <p:sp>
        <p:nvSpPr>
          <p:cNvPr id="14" name="Овальная выноска 14">
            <a:extLst>
              <a:ext uri="{FF2B5EF4-FFF2-40B4-BE49-F238E27FC236}">
                <a16:creationId xmlns:a16="http://schemas.microsoft.com/office/drawing/2014/main" id="{860D2088-7FD6-0340-AEF8-276E82616D67}"/>
              </a:ext>
            </a:extLst>
          </p:cNvPr>
          <p:cNvSpPr/>
          <p:nvPr/>
        </p:nvSpPr>
        <p:spPr>
          <a:xfrm>
            <a:off x="1681896" y="2445934"/>
            <a:ext cx="2183319" cy="796521"/>
          </a:xfrm>
          <a:prstGeom prst="wedgeEllipseCallout">
            <a:avLst>
              <a:gd name="adj1" fmla="val 68314"/>
              <a:gd name="adj2" fmla="val 72736"/>
            </a:avLst>
          </a:prstGeom>
          <a:solidFill>
            <a:schemeClr val="accent1">
              <a:alpha val="3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013" b="1" dirty="0">
                <a:solidFill>
                  <a:schemeClr val="tx1">
                    <a:lumMod val="75000"/>
                  </a:schemeClr>
                </a:solidFill>
              </a:rPr>
              <a:t>Звіт про виконання стратегії/програми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59488" y="6211669"/>
            <a:ext cx="1161075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err="1">
                <a:solidFill>
                  <a:schemeClr val="accent5">
                    <a:lumMod val="50000"/>
                  </a:schemeClr>
                </a:solidFill>
              </a:rPr>
              <a:t>Стратегії</a:t>
            </a:r>
            <a:r>
              <a:rPr lang="ru-RU" sz="2200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2200" dirty="0" err="1">
                <a:solidFill>
                  <a:schemeClr val="accent5">
                    <a:lumMod val="50000"/>
                  </a:schemeClr>
                </a:solidFill>
              </a:rPr>
              <a:t>програми</a:t>
            </a:r>
            <a:r>
              <a:rPr lang="ru-RU" sz="2200" dirty="0">
                <a:solidFill>
                  <a:schemeClr val="accent5">
                    <a:lumMod val="50000"/>
                  </a:schemeClr>
                </a:solidFill>
              </a:rPr>
              <a:t> та </a:t>
            </a:r>
            <a:r>
              <a:rPr lang="ru-RU" sz="2200" dirty="0" err="1">
                <a:solidFill>
                  <a:schemeClr val="accent5">
                    <a:lumMod val="50000"/>
                  </a:schemeClr>
                </a:solidFill>
              </a:rPr>
              <a:t>проєкти</a:t>
            </a:r>
            <a:r>
              <a:rPr lang="ru-RU" sz="2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200" dirty="0" err="1">
                <a:solidFill>
                  <a:schemeClr val="accent5">
                    <a:lumMod val="50000"/>
                  </a:schemeClr>
                </a:solidFill>
              </a:rPr>
              <a:t>співіснують</a:t>
            </a:r>
            <a:r>
              <a:rPr lang="ru-RU" sz="2200" dirty="0">
                <a:solidFill>
                  <a:schemeClr val="accent5">
                    <a:lumMod val="50000"/>
                  </a:schemeClr>
                </a:solidFill>
              </a:rPr>
              <a:t> у рамках так званого «</a:t>
            </a:r>
            <a:r>
              <a:rPr lang="ru-RU" sz="2200" dirty="0" err="1">
                <a:solidFill>
                  <a:schemeClr val="accent5">
                    <a:lumMod val="50000"/>
                  </a:schemeClr>
                </a:solidFill>
              </a:rPr>
              <a:t>програмно-проєктного</a:t>
            </a:r>
            <a:r>
              <a:rPr lang="ru-RU" sz="2200" dirty="0">
                <a:solidFill>
                  <a:schemeClr val="accent5">
                    <a:lumMod val="50000"/>
                  </a:schemeClr>
                </a:solidFill>
              </a:rPr>
              <a:t> циклу»</a:t>
            </a:r>
          </a:p>
        </p:txBody>
      </p:sp>
    </p:spTree>
    <p:extLst>
      <p:ext uri="{BB962C8B-B14F-4D97-AF65-F5344CB8AC3E}">
        <p14:creationId xmlns:p14="http://schemas.microsoft.com/office/powerpoint/2010/main" val="408904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8668B5A9-2DA8-4071-B6EA-752FB4E65547}"/>
              </a:ext>
            </a:extLst>
          </p:cNvPr>
          <p:cNvSpPr txBox="1">
            <a:spLocks/>
          </p:cNvSpPr>
          <p:nvPr/>
        </p:nvSpPr>
        <p:spPr>
          <a:xfrm>
            <a:off x="857747" y="252897"/>
            <a:ext cx="10329082" cy="80363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1" dirty="0">
                <a:solidFill>
                  <a:srgbClr val="0070C0"/>
                </a:solidFill>
                <a:latin typeface="+mn-lt"/>
                <a:ea typeface="+mn-ea"/>
                <a:cs typeface="Arial" panose="020B0604020202020204" pitchFamily="34" charset="0"/>
              </a:rPr>
              <a:t>Процес розробки та впровадження в цілому</a:t>
            </a:r>
            <a:endParaRPr lang="en-US" sz="4000" b="1" dirty="0">
              <a:solidFill>
                <a:srgbClr val="0070C0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3" name="Diagram 9"/>
          <p:cNvGraphicFramePr/>
          <p:nvPr>
            <p:extLst>
              <p:ext uri="{D42A27DB-BD31-4B8C-83A1-F6EECF244321}">
                <p14:modId xmlns:p14="http://schemas.microsoft.com/office/powerpoint/2010/main" val="2769475689"/>
              </p:ext>
            </p:extLst>
          </p:nvPr>
        </p:nvGraphicFramePr>
        <p:xfrm>
          <a:off x="628650" y="1186195"/>
          <a:ext cx="1133026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ounded Rectangle 10">
            <a:extLst>
              <a:ext uri="{FF2B5EF4-FFF2-40B4-BE49-F238E27FC236}">
                <a16:creationId xmlns:a16="http://schemas.microsoft.com/office/drawing/2014/main" id="{839F2540-0728-5F4B-84D1-C1B1A70E5E58}"/>
              </a:ext>
            </a:extLst>
          </p:cNvPr>
          <p:cNvSpPr/>
          <p:nvPr/>
        </p:nvSpPr>
        <p:spPr>
          <a:xfrm>
            <a:off x="6742136" y="5795007"/>
            <a:ext cx="1703294" cy="67191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>
                <a:solidFill>
                  <a:schemeClr val="tx1">
                    <a:lumMod val="75000"/>
                  </a:schemeClr>
                </a:solidFill>
              </a:rPr>
              <a:t>подання заявки на конкурс </a:t>
            </a:r>
          </a:p>
        </p:txBody>
      </p:sp>
    </p:spTree>
    <p:extLst>
      <p:ext uri="{BB962C8B-B14F-4D97-AF65-F5344CB8AC3E}">
        <p14:creationId xmlns:p14="http://schemas.microsoft.com/office/powerpoint/2010/main" val="41839847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idx="1"/>
          </p:nvPr>
        </p:nvSpPr>
        <p:spPr>
          <a:xfrm>
            <a:off x="742506" y="1028182"/>
            <a:ext cx="10687493" cy="4957947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uk-UA" altLang="uk-UA" sz="5000" b="1" dirty="0">
                <a:solidFill>
                  <a:srgbClr val="0070C0"/>
                </a:solidFill>
                <a:latin typeface="Calibri" pitchFamily="34" charset="0"/>
                <a:cs typeface="+mn-cs"/>
              </a:rPr>
              <a:t>Ідея </a:t>
            </a:r>
            <a:r>
              <a:rPr lang="uk-UA" altLang="uk-UA" sz="5000" b="1" dirty="0" err="1">
                <a:solidFill>
                  <a:srgbClr val="0070C0"/>
                </a:solidFill>
                <a:latin typeface="Calibri" pitchFamily="34" charset="0"/>
                <a:cs typeface="+mn-cs"/>
              </a:rPr>
              <a:t>проєкту</a:t>
            </a:r>
            <a:r>
              <a:rPr lang="uk-UA" altLang="uk-UA" sz="5000" b="1" dirty="0">
                <a:solidFill>
                  <a:srgbClr val="0070C0"/>
                </a:solidFill>
                <a:latin typeface="Calibri" pitchFamily="34" charset="0"/>
                <a:cs typeface="+mn-cs"/>
              </a:rPr>
              <a:t> </a:t>
            </a:r>
            <a:r>
              <a:rPr lang="uk-UA" altLang="uk-UA" sz="5000" dirty="0">
                <a:solidFill>
                  <a:srgbClr val="0070C0"/>
                </a:solidFill>
                <a:latin typeface="Calibri" pitchFamily="34" charset="0"/>
                <a:cs typeface="+mn-cs"/>
              </a:rPr>
              <a:t>– базова причина (підстава) того, чому і на кого/що ми хочемо здійснити управлінський вплив </a:t>
            </a:r>
            <a:r>
              <a:rPr lang="uk-UA" altLang="uk-UA" sz="5000" b="1" dirty="0">
                <a:solidFill>
                  <a:srgbClr val="0070C0"/>
                </a:solidFill>
                <a:latin typeface="Calibri" pitchFamily="34" charset="0"/>
                <a:cs typeface="+mn-cs"/>
              </a:rPr>
              <a:t>з метою внесення бажаних змін у суспільне життя </a:t>
            </a:r>
            <a:r>
              <a:rPr lang="uk-UA" altLang="uk-UA" sz="5000" dirty="0">
                <a:solidFill>
                  <a:srgbClr val="0070C0"/>
                </a:solidFill>
                <a:latin typeface="Calibri" pitchFamily="34" charset="0"/>
                <a:cs typeface="+mn-cs"/>
              </a:rPr>
              <a:t>(життя громади) загалом або окрему суспільну сферу</a:t>
            </a:r>
            <a:r>
              <a:rPr lang="ru-RU" altLang="uk-UA" sz="5000" dirty="0">
                <a:solidFill>
                  <a:srgbClr val="0070C0"/>
                </a:solidFill>
                <a:latin typeface="Calibri" pitchFamily="34" charset="0"/>
                <a:cs typeface="+mn-cs"/>
              </a:rPr>
              <a:t> </a:t>
            </a:r>
          </a:p>
          <a:p>
            <a:pPr algn="ctr" fontAlgn="auto">
              <a:lnSpc>
                <a:spcPct val="90000"/>
              </a:lnSpc>
              <a:spcAft>
                <a:spcPts val="0"/>
              </a:spcAft>
              <a:defRPr/>
            </a:pPr>
            <a:endParaRPr lang="ru-RU" sz="5000" b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250573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3"/>
          <p:cNvSpPr>
            <a:spLocks noChangeArrowheads="1"/>
          </p:cNvSpPr>
          <p:nvPr/>
        </p:nvSpPr>
        <p:spPr bwMode="auto">
          <a:xfrm>
            <a:off x="2909347" y="2931975"/>
            <a:ext cx="3657600" cy="3657600"/>
          </a:xfrm>
          <a:prstGeom prst="ellipse">
            <a:avLst/>
          </a:prstGeom>
          <a:solidFill>
            <a:srgbClr val="FF99CC">
              <a:alpha val="50195"/>
            </a:srgbClr>
          </a:solidFill>
          <a:ln w="1908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" name="Oval 4"/>
          <p:cNvSpPr>
            <a:spLocks noChangeArrowheads="1"/>
          </p:cNvSpPr>
          <p:nvPr/>
        </p:nvSpPr>
        <p:spPr bwMode="auto">
          <a:xfrm>
            <a:off x="5512403" y="2973540"/>
            <a:ext cx="3656012" cy="3656013"/>
          </a:xfrm>
          <a:prstGeom prst="ellipse">
            <a:avLst/>
          </a:prstGeom>
          <a:solidFill>
            <a:srgbClr val="00FF00">
              <a:alpha val="50195"/>
            </a:srgbClr>
          </a:solidFill>
          <a:ln w="1908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" name="Oval 2"/>
          <p:cNvSpPr>
            <a:spLocks noChangeArrowheads="1"/>
          </p:cNvSpPr>
          <p:nvPr/>
        </p:nvSpPr>
        <p:spPr bwMode="auto">
          <a:xfrm>
            <a:off x="3979869" y="1369036"/>
            <a:ext cx="3657600" cy="3657600"/>
          </a:xfrm>
          <a:prstGeom prst="ellipse">
            <a:avLst/>
          </a:prstGeom>
          <a:solidFill>
            <a:srgbClr val="FFCC00">
              <a:alpha val="50195"/>
            </a:srgbClr>
          </a:solidFill>
          <a:ln w="1908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" name="Text Box 12"/>
          <p:cNvSpPr txBox="1">
            <a:spLocks noChangeArrowheads="1"/>
          </p:cNvSpPr>
          <p:nvPr/>
        </p:nvSpPr>
        <p:spPr bwMode="auto">
          <a:xfrm>
            <a:off x="5366333" y="4072863"/>
            <a:ext cx="1265238" cy="92551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Clr>
                <a:srgbClr val="FF3300"/>
              </a:buClr>
              <a:buFont typeface="Arial" panose="020B0604020202020204" pitchFamily="34" charset="0"/>
              <a:buNone/>
              <a:defRPr/>
            </a:pPr>
            <a:r>
              <a:rPr lang="uk-UA" altLang="uk-UA" sz="18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ІДЕЯ </a:t>
            </a:r>
          </a:p>
          <a:p>
            <a:pPr algn="ctr">
              <a:buClr>
                <a:srgbClr val="FF3300"/>
              </a:buClr>
              <a:buFont typeface="Arial" panose="020B0604020202020204" pitchFamily="34" charset="0"/>
              <a:buNone/>
              <a:defRPr/>
            </a:pPr>
            <a:r>
              <a:rPr lang="uk-UA" altLang="uk-UA" sz="18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ДЛЯ</a:t>
            </a:r>
          </a:p>
          <a:p>
            <a:pPr algn="ctr">
              <a:buClr>
                <a:srgbClr val="FF3300"/>
              </a:buClr>
              <a:buFont typeface="Arial" panose="020B0604020202020204" pitchFamily="34" charset="0"/>
              <a:buNone/>
              <a:defRPr/>
            </a:pPr>
            <a:r>
              <a:rPr lang="uk-UA" altLang="uk-UA" sz="18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ПРОЕКТУ</a:t>
            </a:r>
            <a:endParaRPr lang="en-GB" altLang="uk-UA" sz="1800" b="1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8" name="Text Box 13"/>
          <p:cNvSpPr txBox="1">
            <a:spLocks noChangeArrowheads="1"/>
          </p:cNvSpPr>
          <p:nvPr/>
        </p:nvSpPr>
        <p:spPr bwMode="auto">
          <a:xfrm rot="2400000">
            <a:off x="2668045" y="4814342"/>
            <a:ext cx="311943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buClr>
                <a:srgbClr val="808080"/>
              </a:buClr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altLang="uk-UA" b="1" dirty="0">
                <a:solidFill>
                  <a:srgbClr val="808080"/>
                </a:solidFill>
              </a:rPr>
              <a:t>КОНКУРЕНТНІ ПЕРЕВАГИ</a:t>
            </a:r>
          </a:p>
          <a:p>
            <a:pPr algn="ctr">
              <a:buClr>
                <a:srgbClr val="808080"/>
              </a:buClr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altLang="uk-UA" b="1" dirty="0">
                <a:solidFill>
                  <a:srgbClr val="808080"/>
                </a:solidFill>
              </a:rPr>
              <a:t>ЗАЯВНИКА</a:t>
            </a:r>
            <a:endParaRPr lang="en-GB" altLang="uk-UA" b="1" dirty="0">
              <a:solidFill>
                <a:srgbClr val="808080"/>
              </a:solidFill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 rot="-3000000">
            <a:off x="6470455" y="4906653"/>
            <a:ext cx="2236423" cy="3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buClr>
                <a:srgbClr val="808080"/>
              </a:buClr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altLang="uk-UA" b="1" dirty="0">
                <a:solidFill>
                  <a:srgbClr val="808080"/>
                </a:solidFill>
              </a:rPr>
              <a:t>ПОТРЕБИ ЗАЯВНИКА</a:t>
            </a:r>
            <a:endParaRPr lang="en-GB" altLang="uk-UA" b="1" dirty="0">
              <a:solidFill>
                <a:srgbClr val="808080"/>
              </a:solidFill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4616259" y="2339180"/>
            <a:ext cx="272415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808080"/>
              </a:buClr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altLang="uk-UA" b="1" dirty="0">
                <a:solidFill>
                  <a:srgbClr val="808080"/>
                </a:solidFill>
              </a:rPr>
              <a:t>ПРІОРИТЕТИ ДОНОРА</a:t>
            </a:r>
            <a:endParaRPr lang="en-GB" altLang="uk-UA" b="1" dirty="0">
              <a:solidFill>
                <a:srgbClr val="808080"/>
              </a:solidFill>
            </a:endParaRPr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365133" y="3713372"/>
            <a:ext cx="2439407" cy="1990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lnSpc>
                <a:spcPct val="110000"/>
              </a:lnSpc>
              <a:buClr>
                <a:srgbClr val="000099"/>
              </a:buClr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altLang="uk-UA" sz="1600" b="1" dirty="0">
                <a:solidFill>
                  <a:srgbClr val="000099"/>
                </a:solidFill>
              </a:rPr>
              <a:t>Наявність унікальних особливостей (досвід, професійність, географія…), які вигідно відрізняють </a:t>
            </a:r>
            <a:r>
              <a:rPr lang="uk-UA" altLang="uk-UA" sz="1600" b="1" dirty="0" err="1">
                <a:solidFill>
                  <a:srgbClr val="000099"/>
                </a:solidFill>
              </a:rPr>
              <a:t>проєкт</a:t>
            </a:r>
            <a:r>
              <a:rPr lang="uk-UA" altLang="uk-UA" sz="1600" b="1" dirty="0">
                <a:solidFill>
                  <a:srgbClr val="000099"/>
                </a:solidFill>
              </a:rPr>
              <a:t> від </a:t>
            </a:r>
            <a:r>
              <a:rPr lang="uk-UA" altLang="uk-UA" sz="1600" b="1" dirty="0" err="1">
                <a:solidFill>
                  <a:srgbClr val="000099"/>
                </a:solidFill>
              </a:rPr>
              <a:t>проєктів</a:t>
            </a:r>
            <a:r>
              <a:rPr lang="uk-UA" altLang="uk-UA" sz="1600" b="1" dirty="0">
                <a:solidFill>
                  <a:srgbClr val="000099"/>
                </a:solidFill>
              </a:rPr>
              <a:t> інших претендентів</a:t>
            </a:r>
            <a:r>
              <a:rPr kumimoji="1" lang="uk-UA" altLang="uk-UA" sz="16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en-GB" altLang="uk-UA" sz="1600" b="1" dirty="0">
              <a:solidFill>
                <a:srgbClr val="000099"/>
              </a:solidFill>
            </a:endParaRPr>
          </a:p>
        </p:txBody>
      </p:sp>
      <p:sp>
        <p:nvSpPr>
          <p:cNvPr id="23" name="Text Box 8"/>
          <p:cNvSpPr txBox="1">
            <a:spLocks noChangeArrowheads="1"/>
          </p:cNvSpPr>
          <p:nvPr/>
        </p:nvSpPr>
        <p:spPr bwMode="auto">
          <a:xfrm>
            <a:off x="8395591" y="1196975"/>
            <a:ext cx="3483295" cy="2162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lnSpc>
                <a:spcPct val="120000"/>
              </a:lnSpc>
              <a:buClr>
                <a:srgbClr val="000099"/>
              </a:buClr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altLang="uk-UA" sz="1600" b="1" dirty="0">
                <a:solidFill>
                  <a:srgbClr val="000099"/>
                </a:solidFill>
              </a:rPr>
              <a:t>Кожен вітчизняний, або міжнародний донор має чітко визначений перелік пріоритетних видів діяльності, яким готовий надавати підтримку. Всі інші види діяльності не підтримуються цим донором</a:t>
            </a:r>
            <a:endParaRPr lang="en-GB" altLang="uk-UA" sz="1600" b="1" dirty="0">
              <a:solidFill>
                <a:srgbClr val="000099"/>
              </a:solidFill>
            </a:endParaRPr>
          </a:p>
        </p:txBody>
      </p:sp>
      <p:sp>
        <p:nvSpPr>
          <p:cNvPr id="24" name="Text Box 9"/>
          <p:cNvSpPr txBox="1">
            <a:spLocks noChangeArrowheads="1"/>
          </p:cNvSpPr>
          <p:nvPr/>
        </p:nvSpPr>
        <p:spPr bwMode="auto">
          <a:xfrm>
            <a:off x="9268429" y="4204538"/>
            <a:ext cx="2510443" cy="1867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lnSpc>
                <a:spcPct val="120000"/>
              </a:lnSpc>
              <a:buClr>
                <a:srgbClr val="000099"/>
              </a:buClr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altLang="uk-UA" sz="1600" b="1" dirty="0">
                <a:solidFill>
                  <a:srgbClr val="000099"/>
                </a:solidFill>
              </a:rPr>
              <a:t>Глибоке розуміння проблем і потреб спільноти є запорукою підтримки проекту мешканцями та місцевою владою</a:t>
            </a:r>
            <a:endParaRPr lang="en-GB" altLang="uk-UA" sz="1600" b="1" dirty="0">
              <a:solidFill>
                <a:srgbClr val="000099"/>
              </a:solidFill>
            </a:endParaRPr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8668B5A9-2DA8-4071-B6EA-752FB4E65547}"/>
              </a:ext>
            </a:extLst>
          </p:cNvPr>
          <p:cNvSpPr txBox="1">
            <a:spLocks/>
          </p:cNvSpPr>
          <p:nvPr/>
        </p:nvSpPr>
        <p:spPr>
          <a:xfrm>
            <a:off x="1549804" y="251438"/>
            <a:ext cx="10329082" cy="80363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200" b="1" dirty="0">
                <a:solidFill>
                  <a:srgbClr val="0070C0"/>
                </a:solidFill>
                <a:latin typeface="+mn-lt"/>
                <a:ea typeface="Meiryo" pitchFamily="34" charset="-128"/>
                <a:cs typeface="Arial" panose="020B0604020202020204" pitchFamily="34" charset="0"/>
              </a:rPr>
              <a:t>Ідея, що має найбільше шансів</a:t>
            </a:r>
            <a:endParaRPr lang="en-US" sz="4200" b="1" dirty="0">
              <a:solidFill>
                <a:srgbClr val="0070C0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999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595040" y="1750932"/>
            <a:ext cx="11188931" cy="2087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8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Ідеї </a:t>
            </a:r>
            <a:r>
              <a:rPr lang="uk-UA" sz="4800" b="1" dirty="0" err="1">
                <a:solidFill>
                  <a:srgbClr val="0070C0"/>
                </a:solidFill>
                <a:latin typeface="+mn-lt"/>
                <a:ea typeface="Meiryo" pitchFamily="34" charset="-128"/>
              </a:rPr>
              <a:t>проєкту</a:t>
            </a:r>
            <a:r>
              <a:rPr lang="uk-UA" sz="48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 – похідна від проблеми, яку ми збираємося </a:t>
            </a:r>
            <a:r>
              <a:rPr lang="uk-UA" sz="4800" b="1" dirty="0" err="1">
                <a:solidFill>
                  <a:srgbClr val="0070C0"/>
                </a:solidFill>
                <a:latin typeface="+mn-lt"/>
                <a:ea typeface="Meiryo" pitchFamily="34" charset="-128"/>
              </a:rPr>
              <a:t>розв</a:t>
            </a:r>
            <a:r>
              <a:rPr lang="en-US" sz="48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`</a:t>
            </a:r>
            <a:r>
              <a:rPr lang="uk-UA" sz="4800" b="1" dirty="0" err="1">
                <a:solidFill>
                  <a:srgbClr val="0070C0"/>
                </a:solidFill>
                <a:latin typeface="+mn-lt"/>
                <a:ea typeface="Meiryo" pitchFamily="34" charset="-128"/>
              </a:rPr>
              <a:t>язати</a:t>
            </a:r>
            <a:endParaRPr lang="ru-RU" sz="48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67532" y="4856788"/>
            <a:ext cx="905255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000" b="1" dirty="0"/>
              <a:t>Аналіз проблем: </a:t>
            </a:r>
            <a:r>
              <a:rPr lang="uk-UA" sz="3000" dirty="0"/>
              <a:t>виявляє негативні аспекти поточної ситуації та визначає </a:t>
            </a:r>
            <a:r>
              <a:rPr lang="uk-UA" sz="3000" b="1" i="1" dirty="0"/>
              <a:t>причинно-наслідкові зв</a:t>
            </a:r>
            <a:r>
              <a:rPr lang="en-US" sz="3000" b="1" i="1" dirty="0"/>
              <a:t>’</a:t>
            </a:r>
            <a:r>
              <a:rPr lang="uk-UA" sz="3000" b="1" i="1" dirty="0" err="1"/>
              <a:t>язки</a:t>
            </a:r>
            <a:r>
              <a:rPr lang="uk-UA" sz="3000" dirty="0"/>
              <a:t> між визначеними проблемами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0305" y="406132"/>
            <a:ext cx="10058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u="sng" dirty="0">
                <a:solidFill>
                  <a:srgbClr val="002060"/>
                </a:solidFill>
              </a:rPr>
              <a:t>Гроші – не головне, головне – вирішити соціально значиму проблему.</a:t>
            </a:r>
          </a:p>
          <a:p>
            <a:pPr algn="ctr"/>
            <a:r>
              <a:rPr lang="uk-UA" sz="2400" u="sng" dirty="0">
                <a:solidFill>
                  <a:srgbClr val="002060"/>
                </a:solidFill>
              </a:rPr>
              <a:t>Тобто, головне – ідея  </a:t>
            </a:r>
            <a:endParaRPr lang="ru-RU" sz="2400" u="sng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2147" y="112784"/>
            <a:ext cx="9601199" cy="985210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Як починається розробка </a:t>
            </a:r>
            <a:r>
              <a:rPr lang="uk-UA" b="1" dirty="0" err="1">
                <a:solidFill>
                  <a:srgbClr val="0070C0"/>
                </a:solidFill>
                <a:latin typeface="+mn-lt"/>
                <a:ea typeface="Meiryo" pitchFamily="34" charset="-128"/>
              </a:rPr>
              <a:t>проєкту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6" name="Rechteck 4"/>
          <p:cNvSpPr/>
          <p:nvPr/>
        </p:nvSpPr>
        <p:spPr>
          <a:xfrm>
            <a:off x="1146352" y="1097994"/>
            <a:ext cx="1038368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Розробка будь-якого проєкту починається з визначення та аналізу проблемних ситуацій – </a:t>
            </a:r>
            <a:r>
              <a:rPr lang="uk-UA" altLang="uk-UA" sz="2800" i="1" dirty="0">
                <a:solidFill>
                  <a:schemeClr val="accent3">
                    <a:lumMod val="25000"/>
                  </a:schemeClr>
                </a:solidFill>
              </a:rPr>
              <a:t>реальних труднощів або невикористовуваних можливостей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uk-UA" altLang="uk-UA" sz="2800" dirty="0">
              <a:solidFill>
                <a:schemeClr val="accent3">
                  <a:lumMod val="25000"/>
                </a:schemeClr>
              </a:solidFill>
            </a:endParaRPr>
          </a:p>
          <a:p>
            <a:pPr marL="457200" indent="-457200"/>
            <a:endParaRPr lang="uk-UA" altLang="uk-UA" sz="2800" dirty="0">
              <a:solidFill>
                <a:schemeClr val="accent3">
                  <a:lumMod val="25000"/>
                </a:schemeClr>
              </a:solidFill>
            </a:endParaRPr>
          </a:p>
          <a:p>
            <a:endParaRPr lang="uk-UA" altLang="uk-UA" sz="2800" b="1" dirty="0">
              <a:solidFill>
                <a:schemeClr val="accent3">
                  <a:lumMod val="2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Проаналізуйте ситуацію, перевірте наявні дані та інші схожі проєкти,  та дайте собі відповідь на такі питання: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uk-UA" altLang="uk-UA" sz="2400" i="1" dirty="0">
                <a:solidFill>
                  <a:schemeClr val="accent3">
                    <a:lumMod val="25000"/>
                  </a:schemeClr>
                </a:solidFill>
              </a:rPr>
              <a:t>Що і кого зачіпає проблемна ситуація?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uk-UA" altLang="uk-UA" sz="2400" i="1" dirty="0">
                <a:solidFill>
                  <a:schemeClr val="accent3">
                    <a:lumMod val="25000"/>
                  </a:schemeClr>
                </a:solidFill>
              </a:rPr>
              <a:t>Яким є масштаб проблемної ситуації? 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uk-UA" altLang="uk-UA" sz="2400" i="1" dirty="0">
                <a:solidFill>
                  <a:schemeClr val="accent3">
                    <a:lumMod val="25000"/>
                  </a:schemeClr>
                </a:solidFill>
              </a:rPr>
              <a:t>Звідки ми знаємо, що це є проблемою?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endParaRPr lang="uk-UA" altLang="uk-UA" sz="2000" dirty="0">
              <a:solidFill>
                <a:schemeClr val="accent3">
                  <a:lumMod val="25000"/>
                </a:schemeClr>
              </a:solidFill>
            </a:endParaRPr>
          </a:p>
          <a:p>
            <a:pPr marL="457200" indent="-457200" algn="ctr"/>
            <a:r>
              <a:rPr lang="uk-UA" altLang="uk-UA" sz="4000" b="1" dirty="0">
                <a:solidFill>
                  <a:schemeClr val="accent6">
                    <a:lumMod val="75000"/>
                  </a:schemeClr>
                </a:solidFill>
              </a:rPr>
              <a:t>Сформулюйте початкову проблему!</a:t>
            </a: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BCF5FFF8-5C70-D645-A984-0F92A9DB6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1639" y="2883858"/>
            <a:ext cx="60325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439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7732" y="174644"/>
            <a:ext cx="10719391" cy="1506205"/>
          </a:xfrm>
        </p:spPr>
        <p:txBody>
          <a:bodyPr>
            <a:normAutofit fontScale="90000"/>
          </a:bodyPr>
          <a:lstStyle/>
          <a:p>
            <a:pPr algn="ctr" eaLnBrk="0" hangingPunct="0"/>
            <a:r>
              <a:rPr lang="uk-UA" altLang="uk-UA" b="1" dirty="0">
                <a:solidFill>
                  <a:srgbClr val="0070C0"/>
                </a:solidFill>
                <a:latin typeface="Calibri" pitchFamily="34" charset="0"/>
                <a:ea typeface="Meiryo" pitchFamily="34" charset="-128"/>
                <a:cs typeface="Meiryo" pitchFamily="34" charset="-128"/>
              </a:rPr>
              <a:t>Попередній аналіз проблеми, яку вирішуватиме майбутній </a:t>
            </a:r>
            <a:r>
              <a:rPr lang="uk-UA" altLang="uk-UA" b="1" dirty="0" err="1">
                <a:solidFill>
                  <a:srgbClr val="0070C0"/>
                </a:solidFill>
                <a:latin typeface="Calibri" pitchFamily="34" charset="0"/>
                <a:ea typeface="Meiryo" pitchFamily="34" charset="-128"/>
                <a:cs typeface="Meiryo" pitchFamily="34" charset="-128"/>
              </a:rPr>
              <a:t>проєкт</a:t>
            </a:r>
            <a:r>
              <a:rPr lang="uk-UA" altLang="uk-UA" b="1" dirty="0">
                <a:solidFill>
                  <a:srgbClr val="0070C0"/>
                </a:solidFill>
                <a:latin typeface="Calibri" pitchFamily="34" charset="0"/>
                <a:ea typeface="Meiryo" pitchFamily="34" charset="-128"/>
                <a:cs typeface="Meiryo" pitchFamily="34" charset="-128"/>
              </a:rPr>
              <a:t>, має відповісти на такі питання:</a:t>
            </a:r>
            <a:endParaRPr lang="ru-RU" altLang="uk-UA" dirty="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4" name="TextBox 14"/>
          <p:cNvSpPr txBox="1">
            <a:spLocks noChangeArrowheads="1"/>
          </p:cNvSpPr>
          <p:nvPr/>
        </p:nvSpPr>
        <p:spPr bwMode="auto">
          <a:xfrm>
            <a:off x="702303" y="1977657"/>
            <a:ext cx="1089025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uk-UA" sz="2400" b="1" dirty="0">
                <a:latin typeface="Calibri" pitchFamily="34" charset="0"/>
              </a:rPr>
              <a:t>Сутність або зміст. </a:t>
            </a:r>
            <a:r>
              <a:rPr lang="uk-UA" sz="2400" dirty="0">
                <a:latin typeface="Calibri" pitchFamily="34" charset="0"/>
              </a:rPr>
              <a:t>З чим існуюча ситуація порівнюється та на якій підставі? Описати різні симптоми проблеми.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b="1" dirty="0" err="1">
                <a:latin typeface="Calibri" pitchFamily="34" charset="0"/>
              </a:rPr>
              <a:t>Організаційна</a:t>
            </a:r>
            <a:r>
              <a:rPr lang="ru-RU" sz="2400" b="1" dirty="0">
                <a:latin typeface="Calibri" pitchFamily="34" charset="0"/>
              </a:rPr>
              <a:t> </a:t>
            </a:r>
            <a:r>
              <a:rPr lang="ru-RU" sz="2400" b="1" dirty="0" err="1">
                <a:latin typeface="Calibri" pitchFamily="34" charset="0"/>
              </a:rPr>
              <a:t>або</a:t>
            </a:r>
            <a:r>
              <a:rPr lang="ru-RU" sz="2400" b="1" dirty="0">
                <a:latin typeface="Calibri" pitchFamily="34" charset="0"/>
              </a:rPr>
              <a:t> </a:t>
            </a:r>
            <a:r>
              <a:rPr lang="ru-RU" sz="2400" b="1" dirty="0" err="1">
                <a:latin typeface="Calibri" pitchFamily="34" charset="0"/>
              </a:rPr>
              <a:t>географічна</a:t>
            </a:r>
            <a:r>
              <a:rPr lang="ru-RU" sz="2400" b="1" dirty="0">
                <a:latin typeface="Calibri" pitchFamily="34" charset="0"/>
              </a:rPr>
              <a:t> </a:t>
            </a:r>
            <a:r>
              <a:rPr lang="ru-RU" sz="2400" b="1" dirty="0" err="1">
                <a:latin typeface="Calibri" pitchFamily="34" charset="0"/>
              </a:rPr>
              <a:t>локалізація</a:t>
            </a:r>
            <a:r>
              <a:rPr lang="ru-RU" sz="2400" b="1" dirty="0">
                <a:latin typeface="Calibri" pitchFamily="34" charset="0"/>
              </a:rPr>
              <a:t>. </a:t>
            </a:r>
            <a:r>
              <a:rPr lang="ru-RU" sz="2400" dirty="0">
                <a:latin typeface="Calibri" pitchFamily="34" charset="0"/>
              </a:rPr>
              <a:t>Де </a:t>
            </a:r>
            <a:r>
              <a:rPr lang="ru-RU" sz="2400" dirty="0" err="1">
                <a:latin typeface="Calibri" pitchFamily="34" charset="0"/>
              </a:rPr>
              <a:t>була</a:t>
            </a:r>
            <a:r>
              <a:rPr lang="ru-RU" sz="2400" dirty="0">
                <a:latin typeface="Calibri" pitchFamily="34" charset="0"/>
              </a:rPr>
              <a:t> </a:t>
            </a:r>
            <a:r>
              <a:rPr lang="ru-RU" sz="2400" dirty="0" err="1">
                <a:latin typeface="Calibri" pitchFamily="34" charset="0"/>
              </a:rPr>
              <a:t>виявлена</a:t>
            </a:r>
            <a:r>
              <a:rPr lang="ru-RU" sz="2400" dirty="0">
                <a:latin typeface="Calibri" pitchFamily="34" charset="0"/>
              </a:rPr>
              <a:t> </a:t>
            </a:r>
            <a:r>
              <a:rPr lang="ru-RU" sz="2400" dirty="0" err="1">
                <a:latin typeface="Calibri" pitchFamily="34" charset="0"/>
              </a:rPr>
              <a:t>проблемна</a:t>
            </a:r>
            <a:r>
              <a:rPr lang="ru-RU" sz="2400" dirty="0">
                <a:latin typeface="Calibri" pitchFamily="34" charset="0"/>
              </a:rPr>
              <a:t> </a:t>
            </a:r>
            <a:r>
              <a:rPr lang="ru-RU" sz="2400" dirty="0" err="1">
                <a:latin typeface="Calibri" pitchFamily="34" charset="0"/>
              </a:rPr>
              <a:t>ситуація</a:t>
            </a:r>
            <a:r>
              <a:rPr lang="ru-RU" sz="2400" dirty="0">
                <a:latin typeface="Calibri" pitchFamily="34" charset="0"/>
              </a:rPr>
              <a:t>? </a:t>
            </a:r>
            <a:r>
              <a:rPr lang="ru-RU" sz="2400" dirty="0" err="1">
                <a:latin typeface="Calibri" pitchFamily="34" charset="0"/>
              </a:rPr>
              <a:t>Наскільки</a:t>
            </a:r>
            <a:r>
              <a:rPr lang="ru-RU" sz="2400" dirty="0">
                <a:latin typeface="Calibri" pitchFamily="34" charset="0"/>
              </a:rPr>
              <a:t> </a:t>
            </a:r>
            <a:r>
              <a:rPr lang="uk-UA" sz="2400" dirty="0">
                <a:latin typeface="Calibri" pitchFamily="34" charset="0"/>
              </a:rPr>
              <a:t>вона поширена?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b="1" dirty="0" err="1">
                <a:latin typeface="Calibri" pitchFamily="34" charset="0"/>
              </a:rPr>
              <a:t>Тимчасова</a:t>
            </a:r>
            <a:r>
              <a:rPr lang="ru-RU" sz="2400" b="1" dirty="0">
                <a:latin typeface="Calibri" pitchFamily="34" charset="0"/>
              </a:rPr>
              <a:t> </a:t>
            </a:r>
            <a:r>
              <a:rPr lang="ru-RU" sz="2400" b="1" dirty="0" err="1">
                <a:latin typeface="Calibri" pitchFamily="34" charset="0"/>
              </a:rPr>
              <a:t>чи</a:t>
            </a:r>
            <a:r>
              <a:rPr lang="ru-RU" sz="2400" b="1" dirty="0">
                <a:latin typeface="Calibri" pitchFamily="34" charset="0"/>
              </a:rPr>
              <a:t> </a:t>
            </a:r>
            <a:r>
              <a:rPr lang="ru-RU" sz="2400" b="1" dirty="0" err="1">
                <a:latin typeface="Calibri" pitchFamily="34" charset="0"/>
              </a:rPr>
              <a:t>тривала</a:t>
            </a:r>
            <a:r>
              <a:rPr lang="ru-RU" sz="2400" b="1" dirty="0">
                <a:latin typeface="Calibri" pitchFamily="34" charset="0"/>
              </a:rPr>
              <a:t>. </a:t>
            </a:r>
            <a:r>
              <a:rPr lang="ru-RU" sz="2400" dirty="0">
                <a:latin typeface="Calibri" pitchFamily="34" charset="0"/>
              </a:rPr>
              <a:t>Як </a:t>
            </a:r>
            <a:r>
              <a:rPr lang="ru-RU" sz="2400" dirty="0" err="1">
                <a:latin typeface="Calibri" pitchFamily="34" charset="0"/>
              </a:rPr>
              <a:t>довго</a:t>
            </a:r>
            <a:r>
              <a:rPr lang="ru-RU" sz="2400" dirty="0">
                <a:latin typeface="Calibri" pitchFamily="34" charset="0"/>
              </a:rPr>
              <a:t> </a:t>
            </a:r>
            <a:r>
              <a:rPr lang="ru-RU" sz="2400" dirty="0" err="1">
                <a:latin typeface="Calibri" pitchFamily="34" charset="0"/>
              </a:rPr>
              <a:t>існує</a:t>
            </a:r>
            <a:r>
              <a:rPr lang="ru-RU" sz="2400" dirty="0">
                <a:latin typeface="Calibri" pitchFamily="34" charset="0"/>
              </a:rPr>
              <a:t> проблема? З </a:t>
            </a:r>
            <a:r>
              <a:rPr lang="ru-RU" sz="2400" dirty="0" err="1">
                <a:latin typeface="Calibri" pitchFamily="34" charset="0"/>
              </a:rPr>
              <a:t>якою</a:t>
            </a:r>
            <a:r>
              <a:rPr lang="ru-RU" sz="2400" dirty="0">
                <a:latin typeface="Calibri" pitchFamily="34" charset="0"/>
              </a:rPr>
              <a:t> </a:t>
            </a:r>
            <a:r>
              <a:rPr lang="ru-RU" sz="2400" dirty="0" err="1">
                <a:latin typeface="Calibri" pitchFamily="34" charset="0"/>
              </a:rPr>
              <a:t>періодичністю</a:t>
            </a:r>
            <a:r>
              <a:rPr lang="ru-RU" sz="2400" dirty="0">
                <a:latin typeface="Calibri" pitchFamily="34" charset="0"/>
              </a:rPr>
              <a:t> </a:t>
            </a:r>
            <a:r>
              <a:rPr lang="ru-RU" sz="2400" dirty="0" err="1">
                <a:latin typeface="Calibri" pitchFamily="34" charset="0"/>
              </a:rPr>
              <a:t>з’являється</a:t>
            </a:r>
            <a:r>
              <a:rPr lang="ru-RU" sz="2400" dirty="0">
                <a:latin typeface="Calibri" pitchFamily="34" charset="0"/>
              </a:rPr>
              <a:t>, в </a:t>
            </a:r>
            <a:r>
              <a:rPr lang="ru-RU" sz="2400" dirty="0" err="1">
                <a:latin typeface="Calibri" pitchFamily="34" charset="0"/>
              </a:rPr>
              <a:t>які</a:t>
            </a:r>
            <a:r>
              <a:rPr lang="ru-RU" sz="2400" dirty="0">
                <a:latin typeface="Calibri" pitchFamily="34" charset="0"/>
              </a:rPr>
              <a:t> строки </a:t>
            </a:r>
            <a:r>
              <a:rPr lang="ru-RU" sz="2400" dirty="0" err="1">
                <a:latin typeface="Calibri" pitchFamily="34" charset="0"/>
              </a:rPr>
              <a:t>або</a:t>
            </a:r>
            <a:r>
              <a:rPr lang="ru-RU" sz="2400" dirty="0">
                <a:latin typeface="Calibri" pitchFamily="34" charset="0"/>
              </a:rPr>
              <a:t> </a:t>
            </a:r>
            <a:r>
              <a:rPr lang="ru-RU" sz="2400" dirty="0" err="1">
                <a:latin typeface="Calibri" pitchFamily="34" charset="0"/>
              </a:rPr>
              <a:t>періоди</a:t>
            </a:r>
            <a:r>
              <a:rPr lang="ru-RU" sz="2400" dirty="0">
                <a:latin typeface="Calibri" pitchFamily="34" charset="0"/>
              </a:rPr>
              <a:t>? </a:t>
            </a:r>
            <a:r>
              <a:rPr lang="ru-RU" sz="2400" dirty="0" err="1">
                <a:latin typeface="Calibri" pitchFamily="34" charset="0"/>
              </a:rPr>
              <a:t>Які</a:t>
            </a:r>
            <a:r>
              <a:rPr lang="ru-RU" sz="2400" dirty="0">
                <a:latin typeface="Calibri" pitchFamily="34" charset="0"/>
              </a:rPr>
              <a:t> </a:t>
            </a:r>
            <a:r>
              <a:rPr lang="ru-RU" sz="2400" dirty="0" err="1">
                <a:latin typeface="Calibri" pitchFamily="34" charset="0"/>
              </a:rPr>
              <a:t>тенденції</a:t>
            </a:r>
            <a:r>
              <a:rPr lang="ru-RU" sz="2400" dirty="0">
                <a:latin typeface="Calibri" pitchFamily="34" charset="0"/>
              </a:rPr>
              <a:t> </a:t>
            </a:r>
            <a:r>
              <a:rPr lang="ru-RU" sz="2400" dirty="0" err="1">
                <a:latin typeface="Calibri" pitchFamily="34" charset="0"/>
              </a:rPr>
              <a:t>її</a:t>
            </a:r>
            <a:r>
              <a:rPr lang="ru-RU" sz="2400" dirty="0">
                <a:latin typeface="Calibri" pitchFamily="34" charset="0"/>
              </a:rPr>
              <a:t> </a:t>
            </a:r>
            <a:r>
              <a:rPr lang="ru-RU" sz="2400" dirty="0" err="1">
                <a:latin typeface="Calibri" pitchFamily="34" charset="0"/>
              </a:rPr>
              <a:t>розвитку</a:t>
            </a:r>
            <a:r>
              <a:rPr lang="ru-RU" sz="2400" dirty="0">
                <a:latin typeface="Calibri" pitchFamily="34" charset="0"/>
              </a:rPr>
              <a:t>?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b="1" dirty="0">
                <a:latin typeface="Calibri" pitchFamily="34" charset="0"/>
              </a:rPr>
              <a:t>Абсолютна та </a:t>
            </a:r>
            <a:r>
              <a:rPr lang="ru-RU" sz="2400" b="1" dirty="0" err="1">
                <a:latin typeface="Calibri" pitchFamily="34" charset="0"/>
              </a:rPr>
              <a:t>відносна</a:t>
            </a:r>
            <a:r>
              <a:rPr lang="ru-RU" sz="2400" b="1" dirty="0">
                <a:latin typeface="Calibri" pitchFamily="34" charset="0"/>
              </a:rPr>
              <a:t> величина. </a:t>
            </a:r>
            <a:r>
              <a:rPr lang="ru-RU" sz="2400" dirty="0" err="1">
                <a:latin typeface="Calibri" pitchFamily="34" charset="0"/>
              </a:rPr>
              <a:t>Наскільки</a:t>
            </a:r>
            <a:r>
              <a:rPr lang="ru-RU" sz="2400" dirty="0">
                <a:latin typeface="Calibri" pitchFamily="34" charset="0"/>
              </a:rPr>
              <a:t> </a:t>
            </a:r>
            <a:r>
              <a:rPr lang="ru-RU" sz="2400" dirty="0" err="1">
                <a:latin typeface="Calibri" pitchFamily="34" charset="0"/>
              </a:rPr>
              <a:t>серйозною</a:t>
            </a:r>
            <a:r>
              <a:rPr lang="ru-RU" sz="2400" dirty="0">
                <a:latin typeface="Calibri" pitchFamily="34" charset="0"/>
              </a:rPr>
              <a:t> </a:t>
            </a:r>
            <a:r>
              <a:rPr lang="ru-RU" sz="2400" dirty="0" err="1">
                <a:latin typeface="Calibri" pitchFamily="34" charset="0"/>
              </a:rPr>
              <a:t>і</a:t>
            </a:r>
            <a:r>
              <a:rPr lang="ru-RU" sz="2400" dirty="0">
                <a:latin typeface="Calibri" pitchFamily="34" charset="0"/>
              </a:rPr>
              <a:t> </a:t>
            </a:r>
            <a:r>
              <a:rPr lang="ru-RU" sz="2400" dirty="0" err="1">
                <a:latin typeface="Calibri" pitchFamily="34" charset="0"/>
              </a:rPr>
              <a:t>важливою</a:t>
            </a:r>
            <a:r>
              <a:rPr lang="ru-RU" sz="2400" dirty="0">
                <a:latin typeface="Calibri" pitchFamily="34" charset="0"/>
              </a:rPr>
              <a:t> </a:t>
            </a:r>
            <a:r>
              <a:rPr lang="ru-RU" sz="2400" dirty="0" err="1">
                <a:latin typeface="Calibri" pitchFamily="34" charset="0"/>
              </a:rPr>
              <a:t>є</a:t>
            </a:r>
            <a:r>
              <a:rPr lang="ru-RU" sz="2400" dirty="0">
                <a:latin typeface="Calibri" pitchFamily="34" charset="0"/>
              </a:rPr>
              <a:t> проблема в </a:t>
            </a:r>
            <a:r>
              <a:rPr lang="ru-RU" sz="2400" dirty="0" err="1">
                <a:latin typeface="Calibri" pitchFamily="34" charset="0"/>
              </a:rPr>
              <a:t>абсолютних</a:t>
            </a:r>
            <a:r>
              <a:rPr lang="ru-RU" sz="2400" dirty="0">
                <a:latin typeface="Calibri" pitchFamily="34" charset="0"/>
              </a:rPr>
              <a:t> величинах? </a:t>
            </a:r>
            <a:r>
              <a:rPr lang="ru-RU" sz="2400" dirty="0" err="1">
                <a:latin typeface="Calibri" pitchFamily="34" charset="0"/>
              </a:rPr>
              <a:t>Якої</a:t>
            </a:r>
            <a:r>
              <a:rPr lang="ru-RU" sz="2400" dirty="0">
                <a:latin typeface="Calibri" pitchFamily="34" charset="0"/>
              </a:rPr>
              <a:t> </a:t>
            </a:r>
            <a:r>
              <a:rPr lang="ru-RU" sz="2400" dirty="0" err="1">
                <a:latin typeface="Calibri" pitchFamily="34" charset="0"/>
              </a:rPr>
              <a:t>кількості</a:t>
            </a:r>
            <a:r>
              <a:rPr lang="ru-RU" sz="2400" dirty="0">
                <a:latin typeface="Calibri" pitchFamily="34" charset="0"/>
              </a:rPr>
              <a:t> людей вона </a:t>
            </a:r>
            <a:r>
              <a:rPr lang="ru-RU" sz="2400" dirty="0" err="1">
                <a:latin typeface="Calibri" pitchFamily="34" charset="0"/>
              </a:rPr>
              <a:t>стосується</a:t>
            </a:r>
            <a:r>
              <a:rPr lang="ru-RU" sz="2400" dirty="0">
                <a:latin typeface="Calibri" pitchFamily="34" charset="0"/>
              </a:rPr>
              <a:t>? Як </a:t>
            </a:r>
            <a:r>
              <a:rPr lang="ru-RU" sz="2400" dirty="0" err="1">
                <a:latin typeface="Calibri" pitchFamily="34" charset="0"/>
              </a:rPr>
              <a:t>і</a:t>
            </a:r>
            <a:r>
              <a:rPr lang="ru-RU" sz="2400" dirty="0">
                <a:latin typeface="Calibri" pitchFamily="34" charset="0"/>
              </a:rPr>
              <a:t> на </a:t>
            </a:r>
            <a:r>
              <a:rPr lang="ru-RU" sz="2400" dirty="0" err="1">
                <a:latin typeface="Calibri" pitchFamily="34" charset="0"/>
              </a:rPr>
              <a:t>що</a:t>
            </a:r>
            <a:r>
              <a:rPr lang="ru-RU" sz="2400" dirty="0">
                <a:latin typeface="Calibri" pitchFamily="34" charset="0"/>
              </a:rPr>
              <a:t> вона </a:t>
            </a:r>
            <a:r>
              <a:rPr lang="ru-RU" sz="2400" dirty="0" err="1">
                <a:latin typeface="Calibri" pitchFamily="34" charset="0"/>
              </a:rPr>
              <a:t>впливає</a:t>
            </a:r>
            <a:r>
              <a:rPr lang="ru-RU" sz="2400" dirty="0">
                <a:latin typeface="Calibri" pitchFamily="34" charset="0"/>
              </a:rPr>
              <a:t>? </a:t>
            </a:r>
            <a:r>
              <a:rPr lang="uk-UA" sz="2400" dirty="0">
                <a:latin typeface="Calibri" pitchFamily="34" charset="0"/>
              </a:rPr>
              <a:t>Хто і що отримає від її вирішення?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b="1" dirty="0" err="1">
                <a:latin typeface="Calibri" pitchFamily="34" charset="0"/>
              </a:rPr>
              <a:t>Наслідки</a:t>
            </a:r>
            <a:r>
              <a:rPr lang="ru-RU" sz="2400" b="1" dirty="0">
                <a:latin typeface="Calibri" pitchFamily="34" charset="0"/>
              </a:rPr>
              <a:t>. </a:t>
            </a:r>
            <a:r>
              <a:rPr lang="ru-RU" sz="2400" dirty="0">
                <a:latin typeface="Calibri" pitchFamily="34" charset="0"/>
              </a:rPr>
              <a:t>До </a:t>
            </a:r>
            <a:r>
              <a:rPr lang="ru-RU" sz="2400" dirty="0" err="1">
                <a:latin typeface="Calibri" pitchFamily="34" charset="0"/>
              </a:rPr>
              <a:t>чого</a:t>
            </a:r>
            <a:r>
              <a:rPr lang="ru-RU" sz="2400" dirty="0">
                <a:latin typeface="Calibri" pitchFamily="34" charset="0"/>
              </a:rPr>
              <a:t> </a:t>
            </a:r>
            <a:r>
              <a:rPr lang="ru-RU" sz="2400" dirty="0" err="1">
                <a:latin typeface="Calibri" pitchFamily="34" charset="0"/>
              </a:rPr>
              <a:t>може</a:t>
            </a:r>
            <a:r>
              <a:rPr lang="ru-RU" sz="2400" dirty="0">
                <a:latin typeface="Calibri" pitchFamily="34" charset="0"/>
              </a:rPr>
              <a:t> </a:t>
            </a:r>
            <a:r>
              <a:rPr lang="ru-RU" sz="2400" dirty="0" err="1">
                <a:latin typeface="Calibri" pitchFamily="34" charset="0"/>
              </a:rPr>
              <a:t>призвести</a:t>
            </a:r>
            <a:r>
              <a:rPr lang="ru-RU" sz="2400" dirty="0">
                <a:latin typeface="Calibri" pitchFamily="34" charset="0"/>
              </a:rPr>
              <a:t> </a:t>
            </a:r>
            <a:r>
              <a:rPr lang="ru-RU" sz="2400" dirty="0" err="1">
                <a:latin typeface="Calibri" pitchFamily="34" charset="0"/>
              </a:rPr>
              <a:t>нерозв’язання</a:t>
            </a:r>
            <a:r>
              <a:rPr lang="ru-RU" sz="2400" dirty="0">
                <a:latin typeface="Calibri" pitchFamily="34" charset="0"/>
              </a:rPr>
              <a:t> </a:t>
            </a:r>
            <a:r>
              <a:rPr lang="ru-RU" sz="2400" dirty="0" err="1">
                <a:latin typeface="Calibri" pitchFamily="34" charset="0"/>
              </a:rPr>
              <a:t>даної</a:t>
            </a:r>
            <a:r>
              <a:rPr lang="ru-RU" sz="2400" dirty="0">
                <a:latin typeface="Calibri" pitchFamily="34" charset="0"/>
              </a:rPr>
              <a:t> </a:t>
            </a:r>
            <a:r>
              <a:rPr lang="ru-RU" sz="2400" dirty="0" err="1">
                <a:latin typeface="Calibri" pitchFamily="34" charset="0"/>
              </a:rPr>
              <a:t>проблеми</a:t>
            </a:r>
            <a:r>
              <a:rPr lang="ru-RU" sz="2400" dirty="0">
                <a:latin typeface="Calibri" pitchFamily="34" charset="0"/>
              </a:rPr>
              <a:t>?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b="1" dirty="0" err="1">
                <a:latin typeface="Calibri" pitchFamily="34" charset="0"/>
              </a:rPr>
              <a:t>Спроби</a:t>
            </a:r>
            <a:r>
              <a:rPr lang="ru-RU" sz="2400" b="1" dirty="0">
                <a:latin typeface="Calibri" pitchFamily="34" charset="0"/>
              </a:rPr>
              <a:t> </a:t>
            </a:r>
            <a:r>
              <a:rPr lang="ru-RU" sz="2400" b="1" dirty="0" err="1">
                <a:latin typeface="Calibri" pitchFamily="34" charset="0"/>
              </a:rPr>
              <a:t>вирішення</a:t>
            </a:r>
            <a:r>
              <a:rPr lang="ru-RU" sz="2400" b="1" dirty="0">
                <a:latin typeface="Calibri" pitchFamily="34" charset="0"/>
              </a:rPr>
              <a:t> </a:t>
            </a:r>
            <a:r>
              <a:rPr lang="ru-RU" sz="2400" b="1" dirty="0" err="1">
                <a:latin typeface="Calibri" pitchFamily="34" charset="0"/>
              </a:rPr>
              <a:t>проблеми</a:t>
            </a:r>
            <a:r>
              <a:rPr lang="ru-RU" sz="2400" b="1" dirty="0">
                <a:latin typeface="Calibri" pitchFamily="34" charset="0"/>
              </a:rPr>
              <a:t>. </a:t>
            </a:r>
            <a:r>
              <a:rPr lang="ru-RU" sz="2400" dirty="0" err="1">
                <a:latin typeface="Calibri" pitchFamily="34" charset="0"/>
              </a:rPr>
              <a:t>Хто</a:t>
            </a:r>
            <a:r>
              <a:rPr lang="ru-RU" sz="2400" dirty="0">
                <a:latin typeface="Calibri" pitchFamily="34" charset="0"/>
              </a:rPr>
              <a:t> </a:t>
            </a:r>
            <a:r>
              <a:rPr lang="ru-RU" sz="2400" dirty="0" err="1">
                <a:latin typeface="Calibri" pitchFamily="34" charset="0"/>
              </a:rPr>
              <a:t>вже</a:t>
            </a:r>
            <a:r>
              <a:rPr lang="ru-RU" sz="2400" dirty="0">
                <a:latin typeface="Calibri" pitchFamily="34" charset="0"/>
              </a:rPr>
              <a:t> </a:t>
            </a:r>
            <a:r>
              <a:rPr lang="ru-RU" sz="2400" dirty="0" err="1">
                <a:latin typeface="Calibri" pitchFamily="34" charset="0"/>
              </a:rPr>
              <a:t>робив</a:t>
            </a:r>
            <a:r>
              <a:rPr lang="ru-RU" sz="2400" dirty="0">
                <a:latin typeface="Calibri" pitchFamily="34" charset="0"/>
              </a:rPr>
              <a:t> </a:t>
            </a:r>
            <a:r>
              <a:rPr lang="ru-RU" sz="2400" dirty="0" err="1">
                <a:latin typeface="Calibri" pitchFamily="34" charset="0"/>
              </a:rPr>
              <a:t>спроби</a:t>
            </a:r>
            <a:r>
              <a:rPr lang="ru-RU" sz="2400" dirty="0">
                <a:latin typeface="Calibri" pitchFamily="34" charset="0"/>
              </a:rPr>
              <a:t> </a:t>
            </a:r>
            <a:r>
              <a:rPr lang="ru-RU" sz="2400" dirty="0" err="1">
                <a:latin typeface="Calibri" pitchFamily="34" charset="0"/>
              </a:rPr>
              <a:t>вирішити</a:t>
            </a:r>
            <a:r>
              <a:rPr lang="ru-RU" sz="2400" dirty="0">
                <a:latin typeface="Calibri" pitchFamily="34" charset="0"/>
              </a:rPr>
              <a:t> проблему? </a:t>
            </a:r>
            <a:r>
              <a:rPr lang="ru-RU" sz="2400" dirty="0" err="1">
                <a:latin typeface="Calibri" pitchFamily="34" charset="0"/>
              </a:rPr>
              <a:t>Що</a:t>
            </a:r>
            <a:r>
              <a:rPr lang="ru-RU" sz="2400" dirty="0">
                <a:latin typeface="Calibri" pitchFamily="34" charset="0"/>
              </a:rPr>
              <a:t> </a:t>
            </a:r>
            <a:r>
              <a:rPr lang="ru-RU" sz="2400" dirty="0" err="1">
                <a:latin typeface="Calibri" pitchFamily="34" charset="0"/>
              </a:rPr>
              <a:t>було</a:t>
            </a:r>
            <a:r>
              <a:rPr lang="ru-RU" sz="2400" dirty="0">
                <a:latin typeface="Calibri" pitchFamily="34" charset="0"/>
              </a:rPr>
              <a:t> </a:t>
            </a:r>
            <a:r>
              <a:rPr lang="uk-UA" sz="2400" dirty="0">
                <a:latin typeface="Calibri" pitchFamily="34" charset="0"/>
              </a:rPr>
              <a:t>зроблено? Які результати отримано?</a:t>
            </a:r>
            <a:endParaRPr lang="ru-RU" altLang="uk-UA" sz="24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0323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9850" y="135732"/>
            <a:ext cx="11111024" cy="974578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Приклади формулювання проблем</a:t>
            </a:r>
            <a:endParaRPr lang="ru-RU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6" name="Rechteck 4"/>
          <p:cNvSpPr/>
          <p:nvPr/>
        </p:nvSpPr>
        <p:spPr>
          <a:xfrm>
            <a:off x="515567" y="1147239"/>
            <a:ext cx="11274356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Побутові відходи забруднюють територію міста </a:t>
            </a:r>
            <a:r>
              <a:rPr lang="uk-UA" altLang="uk-UA" sz="2800" dirty="0" err="1">
                <a:solidFill>
                  <a:schemeClr val="accent3">
                    <a:lumMod val="25000"/>
                  </a:schemeClr>
                </a:solidFill>
              </a:rPr>
              <a:t>Н</a:t>
            </a: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.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Зростання вартості енергоносіїв з'їдає фінансові ресурси громади О.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Мешканці </a:t>
            </a:r>
            <a:r>
              <a:rPr lang="uk-UA" altLang="uk-UA" sz="2800" dirty="0" err="1">
                <a:solidFill>
                  <a:schemeClr val="accent3">
                    <a:lumMod val="25000"/>
                  </a:schemeClr>
                </a:solidFill>
              </a:rPr>
              <a:t>Ч</a:t>
            </a: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. не мають доступу до інформації про те, що відбувається на теренах громади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Заклади освіти … громади не можуть розпочати навчальний рік за денною формою навчання через брак обладнаних укриттів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Після появи великої кількості ВПО зменшилася доступність послуг із охорони здоров</a:t>
            </a:r>
            <a:r>
              <a:rPr lang="en-US" altLang="uk-UA" sz="2800" dirty="0">
                <a:solidFill>
                  <a:schemeClr val="accent3">
                    <a:lumMod val="25000"/>
                  </a:schemeClr>
                </a:solidFill>
              </a:rPr>
              <a:t>`</a:t>
            </a:r>
            <a:r>
              <a:rPr lang="ru-RU" altLang="uk-UA" sz="2800" dirty="0">
                <a:solidFill>
                  <a:schemeClr val="accent3">
                    <a:lumMod val="25000"/>
                  </a:schemeClr>
                </a:solidFill>
              </a:rPr>
              <a:t>я в … </a:t>
            </a:r>
            <a:r>
              <a:rPr lang="ru-RU" altLang="uk-UA" sz="2800" dirty="0" err="1">
                <a:solidFill>
                  <a:schemeClr val="accent3">
                    <a:lumMod val="25000"/>
                  </a:schemeClr>
                </a:solidFill>
              </a:rPr>
              <a:t>територіальн</a:t>
            </a:r>
            <a:r>
              <a:rPr lang="uk-UA" altLang="uk-UA" sz="2800" dirty="0" err="1">
                <a:solidFill>
                  <a:schemeClr val="accent3">
                    <a:lumMod val="25000"/>
                  </a:schemeClr>
                </a:solidFill>
              </a:rPr>
              <a:t>ій</a:t>
            </a: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 громаді</a:t>
            </a:r>
            <a:r>
              <a:rPr lang="ru-RU" altLang="uk-UA" sz="2800" dirty="0">
                <a:solidFill>
                  <a:schemeClr val="accent3">
                    <a:lumMod val="25000"/>
                  </a:schemeClr>
                </a:solidFill>
              </a:rPr>
              <a:t> </a:t>
            </a:r>
            <a:endParaRPr lang="uk-UA" altLang="uk-UA" sz="2800" dirty="0">
              <a:solidFill>
                <a:schemeClr val="accent3">
                  <a:lumMod val="25000"/>
                </a:schemeClr>
              </a:solidFill>
            </a:endParaRP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Люди не можуть заробити гроші на життя у себе в </a:t>
            </a:r>
            <a:r>
              <a:rPr lang="uk-UA" altLang="uk-UA" sz="2800" dirty="0" err="1">
                <a:solidFill>
                  <a:schemeClr val="accent3">
                    <a:lumMod val="25000"/>
                  </a:schemeClr>
                </a:solidFill>
              </a:rPr>
              <a:t>Л-кій</a:t>
            </a:r>
            <a:endParaRPr lang="uk-UA" altLang="uk-UA" sz="2800" dirty="0">
              <a:solidFill>
                <a:schemeClr val="accent3">
                  <a:lumMod val="25000"/>
                </a:schemeClr>
              </a:solidFill>
            </a:endParaRP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Жителі </a:t>
            </a:r>
            <a:r>
              <a:rPr lang="uk-UA" altLang="uk-UA" sz="2800" dirty="0" err="1">
                <a:solidFill>
                  <a:schemeClr val="accent3">
                    <a:lumMod val="25000"/>
                  </a:schemeClr>
                </a:solidFill>
              </a:rPr>
              <a:t>Ж-кої</a:t>
            </a: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 територіальної громади витрачають забагато часу для отримання адміністративних послуг </a:t>
            </a:r>
          </a:p>
        </p:txBody>
      </p:sp>
    </p:spTree>
    <p:extLst>
      <p:ext uri="{BB962C8B-B14F-4D97-AF65-F5344CB8AC3E}">
        <p14:creationId xmlns:p14="http://schemas.microsoft.com/office/powerpoint/2010/main" val="33098479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18977" y="369649"/>
            <a:ext cx="11717079" cy="974578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Спробуйте сформулювати </a:t>
            </a:r>
            <a:br>
              <a:rPr lang="uk-UA" b="1" dirty="0">
                <a:solidFill>
                  <a:srgbClr val="0070C0"/>
                </a:solidFill>
                <a:latin typeface="+mn-lt"/>
                <a:ea typeface="Meiryo" pitchFamily="34" charset="-128"/>
              </a:rPr>
            </a:br>
            <a:r>
              <a:rPr lang="uk-UA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проблеми Вашої громади</a:t>
            </a:r>
            <a:endParaRPr lang="ru-RU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515567" y="1806457"/>
            <a:ext cx="1127435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…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…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…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…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8106866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8833" y="0"/>
            <a:ext cx="10515600" cy="921415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rgbClr val="0070C0"/>
                </a:solidFill>
                <a:latin typeface="+mn-lt"/>
              </a:rPr>
              <a:t>Формулювання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+mn-lt"/>
              </a:rPr>
              <a:t>проблеми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 1</a:t>
            </a:r>
          </a:p>
        </p:txBody>
      </p:sp>
      <p:graphicFrame>
        <p:nvGraphicFramePr>
          <p:cNvPr id="4" name="Content Placeholder 1">
            <a:extLst>
              <a:ext uri="{FF2B5EF4-FFF2-40B4-BE49-F238E27FC236}">
                <a16:creationId xmlns:a16="http://schemas.microsoft.com/office/drawing/2014/main" id="{98D3F5F8-DA0E-204C-9CB1-F65FBB3C69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8031900"/>
              </p:ext>
            </p:extLst>
          </p:nvPr>
        </p:nvGraphicFramePr>
        <p:xfrm>
          <a:off x="520505" y="858920"/>
          <a:ext cx="11099409" cy="5839591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5532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669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573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uk-UA" sz="18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Що НЕ робити?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>
                    <a:solidFill>
                      <a:srgbClr val="FF7E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uk-UA" sz="18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Що робити?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269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uk-UA" sz="1800" b="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Не застосовувати всеохоплюючі і розпливчасті формулювання:</a:t>
                      </a:r>
                      <a:endParaRPr lang="en-US" sz="1800" b="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uk-UA" sz="1800" b="0" i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"Відсутня інфраструктура"</a:t>
                      </a:r>
                      <a:endParaRPr lang="en-US" sz="1800" b="0" i="1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>
                    <a:solidFill>
                      <a:srgbClr val="FF7E79">
                        <a:alpha val="2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uk-UA" sz="1800" spc="-1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Використовуйте точні і конкретні</a:t>
                      </a:r>
                      <a:r>
                        <a:rPr lang="uk-UA" sz="1800" spc="-10" baseline="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</a:t>
                      </a:r>
                      <a:r>
                        <a:rPr lang="uk-UA" sz="1800" spc="-1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визначення:</a:t>
                      </a:r>
                      <a:endParaRPr lang="en-US" sz="1800" spc="-1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uk-UA" sz="1800" i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"Відсутня дорога з твердим асфальтовим покриттям, що з'єднує село </a:t>
                      </a:r>
                      <a:r>
                        <a:rPr lang="uk-UA" sz="1800" i="1" dirty="0" err="1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Н</a:t>
                      </a:r>
                      <a:r>
                        <a:rPr lang="uk-UA" sz="1800" i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з районним центром"</a:t>
                      </a:r>
                      <a:endParaRPr lang="en-US" sz="1800" i="1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>
                    <a:solidFill>
                      <a:srgbClr val="92D050">
                        <a:alpha val="2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546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uk-UA" sz="1800" b="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Не називати проблемою відсутність передбачуваного рішення, це блокує альтернативні можливості:</a:t>
                      </a:r>
                      <a:br>
                        <a:rPr lang="uk-UA" sz="1800" b="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</a:br>
                      <a:endParaRPr lang="en-US" sz="1800" b="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uk-UA" sz="1800" b="0" i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"Туристичні можливості міста не рекламуються”</a:t>
                      </a:r>
                      <a:br>
                        <a:rPr lang="uk-UA" sz="1800" b="0" i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</a:br>
                      <a:endParaRPr lang="uk-UA" sz="1800" b="0" i="1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uk-UA" sz="1800" b="0" i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“Не створено центр підвищення</a:t>
                      </a:r>
                      <a:r>
                        <a:rPr lang="uk-UA" sz="1800" b="0" i="1" baseline="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кваліфікації працівників ОДА”</a:t>
                      </a:r>
                      <a:endParaRPr lang="en-US" sz="1800" b="0" i="1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>
                    <a:solidFill>
                      <a:srgbClr val="FF7E79">
                        <a:alpha val="2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uk-UA" sz="180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Шукайте реальну проблему, як вона є </a:t>
                      </a:r>
                      <a:br>
                        <a:rPr lang="uk-UA" sz="180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</a:br>
                      <a:r>
                        <a:rPr lang="uk-UA" sz="180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(часто для цього необхідно досліджувати причини і наслідки початкової проблемної ситуації):</a:t>
                      </a:r>
                      <a:endParaRPr lang="en-US" sz="18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uk-UA" sz="1800" i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"Потенційні туристи не знають про туристичні принади міста”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uk-UA" sz="1800" i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“Працівники ОДА не мають можливості отримувати необхідні навички та знання”</a:t>
                      </a:r>
                      <a:endParaRPr lang="en-US" sz="1800" i="1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>
                    <a:solidFill>
                      <a:srgbClr val="92D050">
                        <a:alpha val="2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926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uk-UA" sz="1800" b="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Не використовувати в якості визначення проблеми оціночні судження:</a:t>
                      </a:r>
                      <a:endParaRPr lang="en-US" sz="1800" b="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uk-UA" sz="1800" b="0" i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"Чиновники не виконують свою роботу"</a:t>
                      </a:r>
                      <a:endParaRPr lang="en-US" sz="1800" b="0" i="1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>
                    <a:solidFill>
                      <a:srgbClr val="FF7E79">
                        <a:alpha val="2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uk-UA" sz="180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Констатуйте ситуацію, не даючи оцінки: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uk-UA" sz="1800" i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“Органи влади не видають ліцензії для ведення підприємницької діяльності в деревообробній галузі”</a:t>
                      </a:r>
                    </a:p>
                  </a:txBody>
                  <a:tcPr marL="68580" marR="68580" marT="0" marB="0">
                    <a:solidFill>
                      <a:srgbClr val="92D050">
                        <a:alpha val="2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9643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uk-UA" sz="1800" b="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Проблеми не повинні бути уявними:</a:t>
                      </a:r>
                      <a:endParaRPr lang="en-US" sz="1800" b="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uk-UA" sz="1800" b="0" i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"Недостатня увага до місцевих особливостей може привести до нестійкості ситуації в </a:t>
                      </a:r>
                      <a:r>
                        <a:rPr lang="uk-UA" sz="1800" b="0" i="1" dirty="0" err="1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регіоні”</a:t>
                      </a:r>
                      <a:endParaRPr lang="en-US" sz="1800" b="0" i="1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>
                    <a:solidFill>
                      <a:srgbClr val="FF7E79">
                        <a:alpha val="2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uk-UA" sz="180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Висловлюйте конкретні існуючі проблеми:</a:t>
                      </a:r>
                      <a:endParaRPr lang="en-US" sz="18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uk-UA" sz="1800" i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"Незнання і нерозуміння місцевих особливостей веде до соціальної ізоляції груп </a:t>
                      </a:r>
                      <a:r>
                        <a:rPr lang="uk-UA" sz="1800" i="1" dirty="0" err="1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переселенців”</a:t>
                      </a:r>
                      <a:endParaRPr lang="en-US" sz="1800" i="1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>
                    <a:solidFill>
                      <a:srgbClr val="92D050">
                        <a:alpha val="2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72655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0097" y="46143"/>
            <a:ext cx="10515600" cy="1325563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rgbClr val="0070C0"/>
                </a:solidFill>
                <a:latin typeface="+mn-lt"/>
              </a:rPr>
              <a:t>Формулювання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+mn-lt"/>
              </a:rPr>
              <a:t>проблеми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 2</a:t>
            </a:r>
            <a:endParaRPr lang="ru-RU" dirty="0">
              <a:solidFill>
                <a:srgbClr val="0070C0"/>
              </a:solidFill>
              <a:latin typeface="+mn-lt"/>
            </a:endParaRPr>
          </a:p>
        </p:txBody>
      </p:sp>
      <p:graphicFrame>
        <p:nvGraphicFramePr>
          <p:cNvPr id="4" name="Content Placeholder 1">
            <a:extLst>
              <a:ext uri="{FF2B5EF4-FFF2-40B4-BE49-F238E27FC236}">
                <a16:creationId xmlns:a16="http://schemas.microsoft.com/office/drawing/2014/main" id="{860D27C2-1851-A746-BCE8-0E4814995D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9487194"/>
              </p:ext>
            </p:extLst>
          </p:nvPr>
        </p:nvGraphicFramePr>
        <p:xfrm>
          <a:off x="202019" y="1358662"/>
          <a:ext cx="11823403" cy="5096236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54757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476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1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uk-UA" sz="18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Що НЕ робити?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>
                    <a:solidFill>
                      <a:srgbClr val="FF7E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uk-UA" sz="18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Що робити?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447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uk-UA" sz="1800" b="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Не вітаються невиразні або узагальнені позначення груп людей:</a:t>
                      </a:r>
                      <a:endParaRPr lang="en-US" sz="1800" b="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uk-UA" sz="1800" b="0" i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"Деякі молоді люди не можуть знайти собі роботу"</a:t>
                      </a:r>
                      <a:endParaRPr lang="en-US" sz="1800" b="0" i="1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>
                    <a:solidFill>
                      <a:srgbClr val="FF7E79">
                        <a:alpha val="2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uk-UA" sz="1800" b="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Чітко вказуйте зацікавлені сторони:</a:t>
                      </a:r>
                      <a:endParaRPr lang="en-US" sz="1800" b="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uk-UA" sz="1800" b="0" i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”Більше 50%</a:t>
                      </a:r>
                      <a:r>
                        <a:rPr lang="uk-UA" sz="1800" b="0" i="1" baseline="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в</a:t>
                      </a:r>
                      <a:r>
                        <a:rPr lang="uk-UA" sz="1800" b="0" i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ипускників ВНЗ у віці 22-25 років не можуть</a:t>
                      </a:r>
                      <a:r>
                        <a:rPr lang="uk-UA" sz="1800" b="0" i="1" baseline="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</a:t>
                      </a:r>
                      <a:r>
                        <a:rPr lang="uk-UA" sz="1800" b="0" i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працевлаштуватися"</a:t>
                      </a:r>
                      <a:endParaRPr lang="en-US" sz="1800" b="0" i="1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>
                    <a:solidFill>
                      <a:srgbClr val="92D050">
                        <a:alpha val="2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539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uk-UA" sz="1800" b="0" spc="-60" baseline="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Нечіткі визначення не дають можливість оцінити скільки людей стикаються з проблемою:</a:t>
                      </a:r>
                      <a:endParaRPr lang="en-US" sz="1800" b="0" spc="-60" baseline="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uk-UA" sz="1800" b="0" i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”Фермери, а також інші жителі села,</a:t>
                      </a:r>
                      <a:r>
                        <a:rPr lang="uk-UA" sz="1800" b="0" i="1" baseline="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</a:t>
                      </a:r>
                      <a:r>
                        <a:rPr lang="uk-UA" sz="1800" b="0" i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стикаються з браком фінансування</a:t>
                      </a:r>
                      <a:r>
                        <a:rPr lang="uk-UA" sz="1800" b="0" i="1" baseline="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для розвитку</a:t>
                      </a:r>
                      <a:r>
                        <a:rPr lang="uk-UA" sz="1800" b="0" i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”</a:t>
                      </a:r>
                    </a:p>
                  </a:txBody>
                  <a:tcPr marL="68580" marR="68580" marT="0" marB="0">
                    <a:solidFill>
                      <a:srgbClr val="FF7E79">
                        <a:alpha val="2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uk-UA" sz="1800" b="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Дайте базу для якісної і кількісної оцінки цільових груп і кінцевих бенефіціарів:</a:t>
                      </a:r>
                      <a:endParaRPr lang="en-US" sz="1800" b="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uk-UA" sz="1800" b="0" i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”Дрібні фермери і домашні господарства, що виробляють невеликі партії овочів для продажу на ринках, не мають грошей для розширення власного виробництва"</a:t>
                      </a:r>
                      <a:endParaRPr lang="en-US" sz="1800" b="0" i="1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>
                    <a:solidFill>
                      <a:srgbClr val="92D050">
                        <a:alpha val="2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8744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uk-UA" sz="1800" b="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Деякі формулювання не дають чіткого розуміння проблемності ситуації:</a:t>
                      </a:r>
                      <a:endParaRPr lang="en-US" sz="1800" b="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uk-UA" sz="1800" b="0" i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"Аграрні холдинги залучають власних працівників для обробки земель”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uk-UA" sz="1800" b="0" i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“Люди працюють не за фахом”</a:t>
                      </a:r>
                    </a:p>
                  </a:txBody>
                  <a:tcPr marL="68580" marR="68580" marT="0" marB="0">
                    <a:solidFill>
                      <a:srgbClr val="FF7E79">
                        <a:alpha val="2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uk-UA" sz="1800" b="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Негативний характер ситуації повинен бути ясний і однозначний:</a:t>
                      </a:r>
                      <a:endParaRPr lang="en-US" sz="1800" b="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uk-UA" sz="1800" b="0" i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"Низька кваліфікація не дозволяє сільським жителям конкурувати на ринку праці”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uk-UA" sz="1800" b="0" i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“Недостатня теоретична підготовка</a:t>
                      </a:r>
                      <a:r>
                        <a:rPr lang="uk-UA" sz="1800" b="0" i="1" baseline="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волонтерів не дозволяє їм повноцінно діагностувати стан </a:t>
                      </a:r>
                      <a:r>
                        <a:rPr lang="uk-UA" sz="1800" b="0" i="1" baseline="0" dirty="0" err="1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постраждалих”</a:t>
                      </a:r>
                      <a:endParaRPr lang="uk-UA" sz="1800" b="0" i="1" baseline="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>
                    <a:solidFill>
                      <a:srgbClr val="92D050">
                        <a:alpha val="2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52084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760228" y="480192"/>
            <a:ext cx="10515600" cy="1056236"/>
          </a:xfrm>
          <a:prstGeom prst="rect">
            <a:avLst/>
          </a:prstGeom>
        </p:spPr>
        <p:txBody>
          <a:bodyPr/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kumimoji="0" lang="uk-UA" sz="3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j-ea"/>
                <a:cs typeface="+mj-cs"/>
              </a:rPr>
              <a:t>Що </a:t>
            </a:r>
            <a:r>
              <a:rPr lang="uk-UA" sz="3600" b="1" dirty="0">
                <a:solidFill>
                  <a:srgbClr val="0070C0"/>
                </a:solidFill>
              </a:rPr>
              <a:t>потрібно проаналізувати, крім проблеми,</a:t>
            </a:r>
          </a:p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uk-UA" sz="3600" b="1" dirty="0">
                <a:solidFill>
                  <a:srgbClr val="0070C0"/>
                </a:solidFill>
              </a:rPr>
              <a:t>аби визначитися, чи готувати </a:t>
            </a:r>
            <a:r>
              <a:rPr lang="uk-UA" sz="3600" b="1" dirty="0" err="1">
                <a:solidFill>
                  <a:srgbClr val="0070C0"/>
                </a:solidFill>
              </a:rPr>
              <a:t>проєкт</a:t>
            </a:r>
            <a:r>
              <a:rPr lang="uk-UA" sz="3600" b="1" dirty="0">
                <a:solidFill>
                  <a:srgbClr val="0070C0"/>
                </a:solidFill>
              </a:rPr>
              <a:t>?</a:t>
            </a:r>
            <a:endParaRPr kumimoji="0" lang="ru-RU" sz="35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1378" y="2225681"/>
            <a:ext cx="5092995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sz="3000" b="1" dirty="0"/>
              <a:t>Зацікавлені сторони </a:t>
            </a:r>
            <a:r>
              <a:rPr lang="uk-UA" sz="3000" dirty="0"/>
              <a:t>(</a:t>
            </a:r>
            <a:r>
              <a:rPr lang="uk-UA" sz="3000" dirty="0" err="1"/>
              <a:t>стейкхолдери</a:t>
            </a:r>
            <a:r>
              <a:rPr lang="uk-UA" sz="3000" dirty="0"/>
              <a:t>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sz="3000" b="1" dirty="0"/>
              <a:t>Партнери</a:t>
            </a:r>
            <a:r>
              <a:rPr lang="uk-UA" sz="3000" dirty="0"/>
              <a:t>, які можуть бути залучені до підготовки та виконання </a:t>
            </a:r>
            <a:r>
              <a:rPr lang="uk-UA" sz="3000" dirty="0" err="1"/>
              <a:t>проєкту</a:t>
            </a:r>
            <a:endParaRPr lang="uk-UA" sz="30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sz="3000" dirty="0"/>
              <a:t>Оцінити </a:t>
            </a:r>
            <a:r>
              <a:rPr lang="uk-UA" sz="3000" b="1" dirty="0"/>
              <a:t>прийнятність</a:t>
            </a:r>
            <a:r>
              <a:rPr lang="uk-UA" sz="3000" dirty="0"/>
              <a:t> </a:t>
            </a:r>
            <a:r>
              <a:rPr lang="uk-UA" sz="3000" dirty="0" err="1"/>
              <a:t>проєкту</a:t>
            </a:r>
            <a:r>
              <a:rPr lang="uk-UA" sz="3000" dirty="0"/>
              <a:t> для донора</a:t>
            </a:r>
          </a:p>
        </p:txBody>
      </p:sp>
      <p:pic>
        <p:nvPicPr>
          <p:cNvPr id="4098" name="Picture 2" descr="https://kebeta.agency/img/articles/1580759628_d1ddbf5250ad83fffb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8025" y="2225681"/>
            <a:ext cx="6714454" cy="3323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10557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6181" y="36512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+mn-lt"/>
              </a:rPr>
              <a:t>Кого </a:t>
            </a:r>
            <a:r>
              <a:rPr lang="ru-RU" b="1" dirty="0" err="1">
                <a:solidFill>
                  <a:srgbClr val="0070C0"/>
                </a:solidFill>
                <a:latin typeface="+mn-lt"/>
              </a:rPr>
              <a:t>стосується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 наш </a:t>
            </a:r>
            <a:r>
              <a:rPr lang="ru-RU" b="1" dirty="0" err="1">
                <a:solidFill>
                  <a:srgbClr val="0070C0"/>
                </a:solidFill>
                <a:latin typeface="+mn-lt"/>
              </a:rPr>
              <a:t>проєкт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:</a:t>
            </a:r>
            <a:br>
              <a:rPr lang="ru-RU" b="1" dirty="0">
                <a:solidFill>
                  <a:srgbClr val="0070C0"/>
                </a:solidFill>
                <a:latin typeface="+mn-lt"/>
              </a:rPr>
            </a:br>
            <a:r>
              <a:rPr lang="ru-RU" b="1" dirty="0" err="1">
                <a:solidFill>
                  <a:srgbClr val="0070C0"/>
                </a:solidFill>
                <a:latin typeface="+mn-lt"/>
              </a:rPr>
              <a:t>цільові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+mn-lt"/>
              </a:rPr>
              <a:t>групи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 – </a:t>
            </a:r>
            <a:r>
              <a:rPr lang="ru-RU" b="1" dirty="0" err="1">
                <a:solidFill>
                  <a:srgbClr val="0070C0"/>
                </a:solidFill>
                <a:latin typeface="+mn-lt"/>
              </a:rPr>
              <a:t>бенефіціари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 – </a:t>
            </a:r>
            <a:r>
              <a:rPr lang="ru-RU" b="1" dirty="0" err="1">
                <a:solidFill>
                  <a:srgbClr val="0070C0"/>
                </a:solidFill>
                <a:latin typeface="+mn-lt"/>
              </a:rPr>
              <a:t>стейкхолдери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 </a:t>
            </a:r>
          </a:p>
        </p:txBody>
      </p:sp>
      <p:sp>
        <p:nvSpPr>
          <p:cNvPr id="4" name="Rechteck 4"/>
          <p:cNvSpPr/>
          <p:nvPr/>
        </p:nvSpPr>
        <p:spPr>
          <a:xfrm>
            <a:off x="465869" y="2129354"/>
            <a:ext cx="5795891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uk-UA" altLang="uk-UA" sz="2400" b="1" dirty="0">
                <a:solidFill>
                  <a:schemeClr val="accent3">
                    <a:lumMod val="25000"/>
                  </a:schemeClr>
                </a:solidFill>
              </a:rPr>
              <a:t>Цільові групи </a:t>
            </a: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– ті, на кого безпосередньо спрямовані дії проєкту</a:t>
            </a:r>
          </a:p>
          <a:p>
            <a:pPr>
              <a:spcBef>
                <a:spcPts val="600"/>
              </a:spcBef>
            </a:pPr>
            <a:endParaRPr lang="uk-UA" altLang="uk-UA" sz="2400" dirty="0">
              <a:solidFill>
                <a:schemeClr val="accent3">
                  <a:lumMod val="25000"/>
                </a:schemeClr>
              </a:solidFill>
            </a:endParaRPr>
          </a:p>
          <a:p>
            <a:pPr>
              <a:spcBef>
                <a:spcPts val="600"/>
              </a:spcBef>
            </a:pPr>
            <a:r>
              <a:rPr lang="uk-UA" altLang="uk-UA" sz="2400" b="1" dirty="0">
                <a:solidFill>
                  <a:schemeClr val="accent3">
                    <a:lumMod val="25000"/>
                  </a:schemeClr>
                </a:solidFill>
              </a:rPr>
              <a:t>Бенефіціари</a:t>
            </a: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 – ті, хто отримають користь від реалізації проєкту</a:t>
            </a:r>
          </a:p>
          <a:p>
            <a:pPr>
              <a:spcBef>
                <a:spcPts val="600"/>
              </a:spcBef>
            </a:pPr>
            <a:endParaRPr lang="uk-UA" altLang="uk-UA" sz="2400" b="1" dirty="0">
              <a:solidFill>
                <a:schemeClr val="accent3">
                  <a:lumMod val="25000"/>
                </a:schemeClr>
              </a:solidFill>
            </a:endParaRPr>
          </a:p>
          <a:p>
            <a:pPr>
              <a:spcBef>
                <a:spcPts val="600"/>
              </a:spcBef>
            </a:pPr>
            <a:r>
              <a:rPr lang="uk-UA" altLang="uk-UA" sz="2400" b="1" dirty="0">
                <a:solidFill>
                  <a:schemeClr val="accent3">
                    <a:lumMod val="25000"/>
                  </a:schemeClr>
                </a:solidFill>
              </a:rPr>
              <a:t>Зацікавлені сторони (</a:t>
            </a:r>
            <a:r>
              <a:rPr lang="uk-UA" altLang="uk-UA" sz="2400" b="1" dirty="0" err="1">
                <a:solidFill>
                  <a:schemeClr val="accent3">
                    <a:lumMod val="25000"/>
                  </a:schemeClr>
                </a:solidFill>
              </a:rPr>
              <a:t>стейкхолдери</a:t>
            </a:r>
            <a:r>
              <a:rPr lang="uk-UA" altLang="uk-UA" sz="2400" b="1" dirty="0">
                <a:solidFill>
                  <a:schemeClr val="accent3">
                    <a:lumMod val="25000"/>
                  </a:schemeClr>
                </a:solidFill>
              </a:rPr>
              <a:t>) </a:t>
            </a: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– ті, на кого </a:t>
            </a:r>
            <a:r>
              <a:rPr lang="uk-UA" altLang="uk-UA" sz="2400" dirty="0" err="1">
                <a:solidFill>
                  <a:schemeClr val="accent3">
                    <a:lumMod val="25000"/>
                  </a:schemeClr>
                </a:solidFill>
              </a:rPr>
              <a:t>проєкт</a:t>
            </a: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 може вплинути </a:t>
            </a:r>
            <a:b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</a:b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(позитивно чи негативно)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F6E9336E-9C5A-7A44-B251-72D8A86915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3670051"/>
              </p:ext>
            </p:extLst>
          </p:nvPr>
        </p:nvGraphicFramePr>
        <p:xfrm>
          <a:off x="6570921" y="1512664"/>
          <a:ext cx="5199321" cy="4781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57240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>
                <a:solidFill>
                  <a:srgbClr val="0070C0"/>
                </a:solidFill>
                <a:latin typeface="+mn-lt"/>
              </a:rPr>
              <a:t>Хто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 є ким у </a:t>
            </a:r>
            <a:r>
              <a:rPr lang="ru-RU" b="1" dirty="0" err="1">
                <a:solidFill>
                  <a:srgbClr val="0070C0"/>
                </a:solidFill>
                <a:latin typeface="+mn-lt"/>
              </a:rPr>
              <a:t>проєкті</a:t>
            </a:r>
            <a:endParaRPr lang="ru-RU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/>
              <a:t>«</a:t>
            </a:r>
            <a:r>
              <a:rPr lang="ru-RU" b="1" dirty="0" err="1"/>
              <a:t>Термосанація</a:t>
            </a:r>
            <a:r>
              <a:rPr lang="ru-RU" b="1" dirty="0"/>
              <a:t> </a:t>
            </a:r>
            <a:r>
              <a:rPr lang="ru-RU" b="1" dirty="0" err="1"/>
              <a:t>приміщення</a:t>
            </a:r>
            <a:r>
              <a:rPr lang="ru-RU" b="1" dirty="0"/>
              <a:t> </a:t>
            </a:r>
            <a:r>
              <a:rPr lang="ru-RU" b="1" dirty="0" err="1"/>
              <a:t>ліцею</a:t>
            </a:r>
            <a:r>
              <a:rPr lang="ru-RU" b="1" dirty="0"/>
              <a:t> _________»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r>
              <a:rPr lang="uk-UA" dirty="0"/>
              <a:t>Цільові групи ...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r>
              <a:rPr lang="uk-UA" dirty="0" err="1"/>
              <a:t>Бенефіціари</a:t>
            </a:r>
            <a:r>
              <a:rPr lang="uk-UA" dirty="0"/>
              <a:t> …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r>
              <a:rPr lang="uk-UA" dirty="0"/>
              <a:t>Зацікавлені сторони …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61333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1225" y="152474"/>
            <a:ext cx="10515600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+mn-lt"/>
              </a:rPr>
              <a:t>Квадрат </a:t>
            </a:r>
            <a:r>
              <a:rPr lang="ru-RU" b="1" dirty="0" err="1">
                <a:solidFill>
                  <a:srgbClr val="0070C0"/>
                </a:solidFill>
                <a:latin typeface="+mn-lt"/>
              </a:rPr>
              <a:t>аналізу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+mn-lt"/>
              </a:rPr>
              <a:t>зацікавлених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+mn-lt"/>
              </a:rPr>
              <a:t>сторін</a:t>
            </a:r>
            <a:endParaRPr lang="ru-RU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7872A16-0022-7946-AE43-EFC0CE7B8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127" y="1230172"/>
            <a:ext cx="5972752" cy="5655213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7E3EAA2D-8A12-F840-B78E-2CD2F7B7C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954" y="1509823"/>
            <a:ext cx="5900305" cy="1868233"/>
          </a:xfrm>
          <a:prstGeom prst="rect">
            <a:avLst/>
          </a:prstGeom>
        </p:spPr>
      </p:pic>
      <p:pic>
        <p:nvPicPr>
          <p:cNvPr id="6" name="Line" descr="Line">
            <a:extLst>
              <a:ext uri="{FF2B5EF4-FFF2-40B4-BE49-F238E27FC236}">
                <a16:creationId xmlns:a16="http://schemas.microsoft.com/office/drawing/2014/main" id="{3033D255-FE27-0740-A122-BAFF386D09EC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6803365" flipH="1">
            <a:off x="7144917" y="4099346"/>
            <a:ext cx="1588018" cy="130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267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8194" y="165835"/>
            <a:ext cx="10515600" cy="1088807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+mn-lt"/>
              </a:rPr>
              <a:t>Аналіз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+mn-lt"/>
              </a:rPr>
              <a:t>зацікавлених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+mn-lt"/>
              </a:rPr>
              <a:t>сторін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+mn-lt"/>
              </a:rPr>
              <a:t>дозволяє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:</a:t>
            </a:r>
            <a:endParaRPr lang="ru-RU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" name="Rechteck 4"/>
          <p:cNvSpPr/>
          <p:nvPr/>
        </p:nvSpPr>
        <p:spPr>
          <a:xfrm>
            <a:off x="563525" y="1491398"/>
            <a:ext cx="11344939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3000" b="1" dirty="0">
                <a:solidFill>
                  <a:schemeClr val="tx1">
                    <a:lumMod val="50000"/>
                  </a:schemeClr>
                </a:solidFill>
              </a:rPr>
              <a:t>зрозуміти потреби </a:t>
            </a:r>
            <a:r>
              <a:rPr lang="uk-UA" altLang="uk-UA" sz="3000" dirty="0">
                <a:solidFill>
                  <a:schemeClr val="tx1">
                    <a:lumMod val="50000"/>
                  </a:schemeClr>
                </a:solidFill>
              </a:rPr>
              <a:t>тих, хто має відношення до проблеми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3000" dirty="0">
                <a:solidFill>
                  <a:schemeClr val="tx1">
                    <a:lumMod val="50000"/>
                  </a:schemeClr>
                </a:solidFill>
              </a:rPr>
              <a:t>визначити тих, </a:t>
            </a:r>
            <a:r>
              <a:rPr lang="uk-UA" altLang="uk-UA" sz="3000" b="1" dirty="0">
                <a:solidFill>
                  <a:schemeClr val="tx1">
                    <a:lumMod val="50000"/>
                  </a:schemeClr>
                </a:solidFill>
              </a:rPr>
              <a:t>хто потенційно програє та виграє </a:t>
            </a:r>
            <a:r>
              <a:rPr lang="uk-UA" altLang="uk-UA" sz="3000" dirty="0">
                <a:solidFill>
                  <a:schemeClr val="tx1">
                    <a:lumMod val="50000"/>
                  </a:schemeClr>
                </a:solidFill>
              </a:rPr>
              <a:t>в результаті проєкту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3000" dirty="0">
                <a:solidFill>
                  <a:schemeClr val="tx1">
                    <a:lumMod val="50000"/>
                  </a:schemeClr>
                </a:solidFill>
              </a:rPr>
              <a:t>виявити тих, у кого є </a:t>
            </a:r>
            <a:r>
              <a:rPr lang="uk-UA" altLang="uk-UA" sz="3000" b="1" dirty="0">
                <a:solidFill>
                  <a:schemeClr val="tx1">
                    <a:lumMod val="50000"/>
                  </a:schemeClr>
                </a:solidFill>
              </a:rPr>
              <a:t>інтереси, ресурси, здібності, можливості</a:t>
            </a:r>
            <a:r>
              <a:rPr lang="uk-UA" altLang="uk-UA" sz="3000" dirty="0">
                <a:solidFill>
                  <a:schemeClr val="tx1">
                    <a:lumMod val="50000"/>
                  </a:schemeClr>
                </a:solidFill>
              </a:rPr>
              <a:t>, необхідні для реалізації проєкту або впливу на нього</a:t>
            </a:r>
          </a:p>
          <a:p>
            <a:pPr marL="457200" indent="-457200">
              <a:lnSpc>
                <a:spcPct val="12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uk-UA" sz="3000" dirty="0">
                <a:solidFill>
                  <a:schemeClr val="tx1">
                    <a:lumMod val="50000"/>
                  </a:schemeClr>
                </a:solidFill>
              </a:rPr>
              <a:t>виявити тих, </a:t>
            </a:r>
            <a:r>
              <a:rPr lang="uk-UA" sz="3000" b="1" dirty="0">
                <a:solidFill>
                  <a:schemeClr val="tx1">
                    <a:lumMod val="50000"/>
                  </a:schemeClr>
                </a:solidFill>
              </a:rPr>
              <a:t>кого потрібно залучати </a:t>
            </a:r>
            <a:r>
              <a:rPr lang="uk-UA" sz="3000" dirty="0">
                <a:solidFill>
                  <a:schemeClr val="tx1">
                    <a:lumMod val="50000"/>
                  </a:schemeClr>
                </a:solidFill>
              </a:rPr>
              <a:t>до участі в плануванні та здійсненні проєкту</a:t>
            </a:r>
          </a:p>
          <a:p>
            <a:pPr marL="457200" indent="-457200">
              <a:lnSpc>
                <a:spcPct val="12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uk-UA" sz="3000" dirty="0">
                <a:solidFill>
                  <a:schemeClr val="tx1">
                    <a:lumMod val="50000"/>
                  </a:schemeClr>
                </a:solidFill>
              </a:rPr>
              <a:t>виявити та </a:t>
            </a:r>
            <a:r>
              <a:rPr lang="uk-UA" sz="3000" b="1" dirty="0">
                <a:solidFill>
                  <a:schemeClr val="tx1">
                    <a:lumMod val="50000"/>
                  </a:schemeClr>
                </a:solidFill>
              </a:rPr>
              <a:t>пом'якшити ризики</a:t>
            </a:r>
            <a:r>
              <a:rPr lang="uk-UA" sz="3000" dirty="0">
                <a:solidFill>
                  <a:schemeClr val="tx1">
                    <a:lumMod val="50000"/>
                  </a:schemeClr>
                </a:solidFill>
              </a:rPr>
              <a:t>, у тому числі можливі конфлікти інтересів і очікувань сторін</a:t>
            </a:r>
            <a:endParaRPr lang="uk-UA" altLang="uk-UA" sz="30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0043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6935" y="138217"/>
            <a:ext cx="10515600" cy="999461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0070C0"/>
                </a:solidFill>
                <a:latin typeface="+mn-lt"/>
              </a:rPr>
              <a:t>Партнери в </a:t>
            </a:r>
            <a:r>
              <a:rPr lang="uk-UA" b="1" dirty="0" err="1">
                <a:solidFill>
                  <a:srgbClr val="0070C0"/>
                </a:solidFill>
                <a:latin typeface="+mn-lt"/>
              </a:rPr>
              <a:t>проєкті</a:t>
            </a:r>
            <a:endParaRPr lang="ru-RU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833" y="1198304"/>
            <a:ext cx="6687879" cy="447948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dirty="0"/>
              <a:t>Партнер у буквальному перекладі – учасник. Це той, хто бере участь у грі разом із ким-небудь, компаньйон, спільник, напарник.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r>
              <a:rPr lang="uk-UA" dirty="0"/>
              <a:t>Партнери домовляються про спільні дії для досягнення визначеної мети. В нашому випадку – мети </a:t>
            </a:r>
            <a:r>
              <a:rPr lang="uk-UA" dirty="0" err="1"/>
              <a:t>проєкту</a:t>
            </a:r>
            <a:r>
              <a:rPr lang="uk-UA" dirty="0"/>
              <a:t>.  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r>
              <a:rPr lang="uk-UA" dirty="0"/>
              <a:t>Кожен партнер робить власний внесок у досягнення мети </a:t>
            </a:r>
            <a:r>
              <a:rPr lang="uk-UA" dirty="0" err="1"/>
              <a:t>проєкту</a:t>
            </a:r>
            <a:r>
              <a:rPr lang="uk-UA" dirty="0"/>
              <a:t>. Як правило, діяльність кожного партнера окремо виписується в </a:t>
            </a:r>
            <a:r>
              <a:rPr lang="uk-UA" dirty="0" err="1"/>
              <a:t>проєктній</a:t>
            </a:r>
            <a:r>
              <a:rPr lang="uk-UA" dirty="0"/>
              <a:t> заявці (хто що робитиме, за що відповідатиме)</a:t>
            </a:r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788581" y="5826642"/>
            <a:ext cx="10515600" cy="79744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uk-UA" dirty="0">
                <a:solidFill>
                  <a:schemeClr val="accent1"/>
                </a:solidFill>
              </a:rPr>
              <a:t>Той, хто отримує гроші за реалізацію тих чи інших робіт у рамках </a:t>
            </a:r>
            <a:r>
              <a:rPr lang="uk-UA" dirty="0" err="1">
                <a:solidFill>
                  <a:schemeClr val="accent1"/>
                </a:solidFill>
              </a:rPr>
              <a:t>проєкту</a:t>
            </a:r>
            <a:r>
              <a:rPr lang="uk-UA" dirty="0">
                <a:solidFill>
                  <a:schemeClr val="accent1"/>
                </a:solidFill>
              </a:rPr>
              <a:t> – не партнер, а підрядник </a:t>
            </a:r>
            <a:endParaRPr lang="ru-RU" dirty="0"/>
          </a:p>
        </p:txBody>
      </p:sp>
      <p:pic>
        <p:nvPicPr>
          <p:cNvPr id="2050" name="Picture 2" descr="http://www.smart-preference.com.ua/wp-content/uploads/2013/03/%D0%BF%D0%B0%D1%80%D1%82%D0%BD%D0%B5%D1%80%D0%B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9627" y="1033810"/>
            <a:ext cx="4266552" cy="459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87441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>
                <a:solidFill>
                  <a:srgbClr val="0070C0"/>
                </a:solidFill>
                <a:latin typeface="+mn-lt"/>
              </a:rPr>
              <a:t>Хто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+mn-lt"/>
              </a:rPr>
              <a:t>може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 бути партнерами у </a:t>
            </a:r>
            <a:r>
              <a:rPr lang="ru-RU" b="1" dirty="0" err="1">
                <a:solidFill>
                  <a:srgbClr val="0070C0"/>
                </a:solidFill>
                <a:latin typeface="+mn-lt"/>
              </a:rPr>
              <a:t>проєкті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? </a:t>
            </a:r>
            <a:br>
              <a:rPr lang="ru-RU" b="1" dirty="0">
                <a:solidFill>
                  <a:srgbClr val="0070C0"/>
                </a:solidFill>
                <a:latin typeface="+mn-lt"/>
              </a:rPr>
            </a:br>
            <a:r>
              <a:rPr lang="ru-RU" b="1" dirty="0" err="1">
                <a:solidFill>
                  <a:srgbClr val="0070C0"/>
                </a:solidFill>
                <a:latin typeface="+mn-lt"/>
              </a:rPr>
              <a:t>Що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+mn-lt"/>
              </a:rPr>
              <a:t>робитиме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?</a:t>
            </a:r>
            <a:endParaRPr lang="ru-RU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/>
              <a:t>«</a:t>
            </a:r>
            <a:r>
              <a:rPr lang="ru-RU" b="1" dirty="0" err="1"/>
              <a:t>Термосанація</a:t>
            </a:r>
            <a:r>
              <a:rPr lang="ru-RU" b="1" dirty="0"/>
              <a:t> </a:t>
            </a:r>
            <a:r>
              <a:rPr lang="ru-RU" b="1" dirty="0" err="1"/>
              <a:t>приміщення</a:t>
            </a:r>
            <a:r>
              <a:rPr lang="ru-RU" b="1" dirty="0"/>
              <a:t> </a:t>
            </a:r>
            <a:r>
              <a:rPr lang="ru-RU" b="1" dirty="0" err="1"/>
              <a:t>ліцею</a:t>
            </a:r>
            <a:r>
              <a:rPr lang="ru-RU" b="1" dirty="0"/>
              <a:t> _________»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r>
              <a:rPr lang="uk-UA" dirty="0"/>
              <a:t>………: ______________________________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r>
              <a:rPr lang="uk-UA" dirty="0"/>
              <a:t>………: ______________________________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r>
              <a:rPr lang="uk-UA" dirty="0"/>
              <a:t>………: ______________________________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08099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0731" y="269432"/>
            <a:ext cx="10515600" cy="112343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>
                <a:solidFill>
                  <a:srgbClr val="0070C0"/>
                </a:solidFill>
                <a:latin typeface="+mn-lt"/>
              </a:rPr>
              <a:t>Прийнятність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+mn-lt"/>
              </a:rPr>
              <a:t>проєкту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 для донору – </a:t>
            </a:r>
            <a:br>
              <a:rPr lang="ru-RU" b="1" dirty="0">
                <a:solidFill>
                  <a:srgbClr val="0070C0"/>
                </a:solidFill>
                <a:latin typeface="+mn-lt"/>
              </a:rPr>
            </a:br>
            <a:r>
              <a:rPr lang="ru-RU" b="1" dirty="0">
                <a:solidFill>
                  <a:srgbClr val="0070C0"/>
                </a:solidFill>
                <a:latin typeface="+mn-lt"/>
              </a:rPr>
              <a:t>на </a:t>
            </a:r>
            <a:r>
              <a:rPr lang="ru-RU" b="1" dirty="0" err="1">
                <a:solidFill>
                  <a:srgbClr val="0070C0"/>
                </a:solidFill>
                <a:latin typeface="+mn-lt"/>
              </a:rPr>
              <a:t>що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+mn-lt"/>
              </a:rPr>
              <a:t>звернути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+mn-lt"/>
              </a:rPr>
              <a:t>увагу</a:t>
            </a:r>
            <a:endParaRPr lang="ru-RU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7405" y="1792127"/>
            <a:ext cx="11536326" cy="3115774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uk-UA" dirty="0"/>
              <a:t> Пріоритети донора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dirty="0"/>
              <a:t>  Організаційно-правова </a:t>
            </a:r>
            <a:r>
              <a:rPr lang="uk-UA" dirty="0" err="1"/>
              <a:t>апліканту</a:t>
            </a:r>
            <a:r>
              <a:rPr lang="uk-UA" dirty="0"/>
              <a:t>, його статутні пріоритети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dirty="0"/>
              <a:t> Прийнятність партнерів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dirty="0"/>
              <a:t> Прийнятність витрат що пропонується (види, мінімум – максимум)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dirty="0"/>
              <a:t> Прийнятність заходів </a:t>
            </a:r>
            <a:r>
              <a:rPr lang="uk-UA" dirty="0" err="1"/>
              <a:t>проєкту</a:t>
            </a:r>
            <a:endParaRPr lang="uk-UA" dirty="0"/>
          </a:p>
          <a:p>
            <a:pPr>
              <a:buFont typeface="Wingdings" panose="05000000000000000000" pitchFamily="2" charset="2"/>
              <a:buChar char="Ø"/>
            </a:pPr>
            <a:r>
              <a:rPr lang="uk-UA" dirty="0"/>
              <a:t> Географія поширення конкурсу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dirty="0"/>
              <a:t> Терміни реалізації </a:t>
            </a:r>
            <a:r>
              <a:rPr lang="uk-UA" dirty="0" err="1"/>
              <a:t>проєкту</a:t>
            </a:r>
            <a:endParaRPr lang="uk-UA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6572" y="5271997"/>
            <a:ext cx="1145799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200" dirty="0">
                <a:solidFill>
                  <a:schemeClr val="accent1"/>
                </a:solidFill>
              </a:rPr>
              <a:t>Також звертається увага на попередній досвід роботи </a:t>
            </a:r>
            <a:r>
              <a:rPr lang="uk-UA" sz="2200" dirty="0" err="1">
                <a:solidFill>
                  <a:schemeClr val="accent1"/>
                </a:solidFill>
              </a:rPr>
              <a:t>апліканту</a:t>
            </a:r>
            <a:r>
              <a:rPr lang="uk-UA" sz="2200" dirty="0">
                <a:solidFill>
                  <a:schemeClr val="accent1"/>
                </a:solidFill>
              </a:rPr>
              <a:t> (всього та в галузі що розглядається, кадровий потенціал, обсяг коштів що </a:t>
            </a:r>
            <a:r>
              <a:rPr lang="uk-UA" sz="2200" dirty="0" err="1">
                <a:solidFill>
                  <a:schemeClr val="accent1"/>
                </a:solidFill>
              </a:rPr>
              <a:t>адмініструвалися</a:t>
            </a:r>
            <a:r>
              <a:rPr lang="uk-UA" sz="2200" dirty="0">
                <a:solidFill>
                  <a:schemeClr val="accent1"/>
                </a:solidFill>
              </a:rPr>
              <a:t> раніше, проходження аудиту…), наявність у нього низки положень, що забезпечують прозорість діяльності</a:t>
            </a:r>
          </a:p>
        </p:txBody>
      </p:sp>
    </p:spTree>
    <p:extLst>
      <p:ext uri="{BB962C8B-B14F-4D97-AF65-F5344CB8AC3E}">
        <p14:creationId xmlns:p14="http://schemas.microsoft.com/office/powerpoint/2010/main" val="38875371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37534"/>
            <a:ext cx="10515600" cy="1325563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rgbClr val="0070C0"/>
                </a:solidFill>
                <a:latin typeface="+mn-lt"/>
              </a:rPr>
              <a:t>Аналіз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 проблем</a:t>
            </a:r>
            <a:endParaRPr lang="ru-RU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" name="Rechteck 4"/>
          <p:cNvSpPr/>
          <p:nvPr/>
        </p:nvSpPr>
        <p:spPr>
          <a:xfrm>
            <a:off x="446567" y="1395707"/>
            <a:ext cx="6400800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endParaRPr lang="uk-UA" altLang="uk-UA" sz="2800" dirty="0">
              <a:solidFill>
                <a:schemeClr val="accent3">
                  <a:lumMod val="25000"/>
                </a:schemeClr>
              </a:solidFill>
            </a:endParaRPr>
          </a:p>
          <a:p>
            <a:pPr algn="ctr">
              <a:spcBef>
                <a:spcPts val="600"/>
              </a:spcBef>
            </a:pPr>
            <a:r>
              <a:rPr lang="uk-UA" altLang="uk-UA" sz="3200" b="1" dirty="0">
                <a:solidFill>
                  <a:srgbClr val="0070C0"/>
                </a:solidFill>
              </a:rPr>
              <a:t>Недостатньо просто констатувати наявність проблеми !!!</a:t>
            </a:r>
            <a:endParaRPr lang="uk-UA" altLang="uk-UA" sz="3200" dirty="0">
              <a:solidFill>
                <a:srgbClr val="0070C0"/>
              </a:solidFill>
            </a:endParaRPr>
          </a:p>
          <a:p>
            <a:pPr>
              <a:spcBef>
                <a:spcPts val="600"/>
              </a:spcBef>
            </a:pPr>
            <a:endParaRPr lang="uk-UA" altLang="uk-UA" sz="3200" dirty="0">
              <a:solidFill>
                <a:schemeClr val="accent3">
                  <a:lumMod val="25000"/>
                </a:schemeClr>
              </a:solidFill>
            </a:endParaRPr>
          </a:p>
          <a:p>
            <a:pPr algn="ctr">
              <a:spcBef>
                <a:spcPts val="600"/>
              </a:spcBef>
            </a:pPr>
            <a:r>
              <a:rPr lang="uk-UA" altLang="uk-UA" sz="3200" dirty="0">
                <a:solidFill>
                  <a:schemeClr val="accent3">
                    <a:lumMod val="25000"/>
                  </a:schemeClr>
                </a:solidFill>
              </a:rPr>
              <a:t>Необхідно досконально дослідити її, визначити причини  та наслідки, а також позначити можливі шляхи вирішення, оскільки їх може бути багато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7FFBBED-E232-4F4E-82BC-60EF1D76E15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1669" y="2014245"/>
            <a:ext cx="4260595" cy="3456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90647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0461" y="131209"/>
            <a:ext cx="10515600" cy="1325563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0070C0"/>
                </a:solidFill>
                <a:latin typeface="Calibri" pitchFamily="34" charset="0"/>
              </a:rPr>
              <a:t>Етапи аналізу проблем: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5"/>
          <p:cNvSpPr>
            <a:spLocks noChangeArrowheads="1"/>
          </p:cNvSpPr>
          <p:nvPr/>
        </p:nvSpPr>
        <p:spPr bwMode="auto">
          <a:xfrm>
            <a:off x="191387" y="1670346"/>
            <a:ext cx="6903336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14400" lvl="1" indent="-457200">
              <a:buFontTx/>
              <a:buAutoNum type="arabicPeriod"/>
            </a:pPr>
            <a:r>
              <a:rPr lang="uk-UA" altLang="uk-UA" sz="3000" dirty="0">
                <a:latin typeface="Calibri" pitchFamily="34" charset="0"/>
              </a:rPr>
              <a:t>Визначення рамки та предмету аналізу</a:t>
            </a:r>
          </a:p>
          <a:p>
            <a:pPr marL="914400" lvl="1" indent="-457200">
              <a:buFontTx/>
              <a:buAutoNum type="arabicPeriod"/>
            </a:pPr>
            <a:r>
              <a:rPr lang="uk-UA" altLang="uk-UA" sz="3000" dirty="0">
                <a:latin typeface="Calibri" pitchFamily="34" charset="0"/>
              </a:rPr>
              <a:t>Визначення ключових проблем, з якими стикаються цільові групи та </a:t>
            </a:r>
            <a:r>
              <a:rPr lang="uk-UA" altLang="uk-UA" sz="3000" dirty="0" err="1">
                <a:latin typeface="Calibri" pitchFamily="34" charset="0"/>
              </a:rPr>
              <a:t>бенефіціари</a:t>
            </a:r>
            <a:r>
              <a:rPr lang="uk-UA" altLang="uk-UA" sz="3000" dirty="0">
                <a:latin typeface="Calibri" pitchFamily="34" charset="0"/>
              </a:rPr>
              <a:t> (тобто що за проблема та кого вона стосується)</a:t>
            </a:r>
          </a:p>
          <a:p>
            <a:pPr marL="914400" lvl="1" indent="-457200">
              <a:buFontTx/>
              <a:buAutoNum type="arabicPeriod"/>
            </a:pPr>
            <a:r>
              <a:rPr lang="uk-UA" altLang="uk-UA" sz="3000" dirty="0">
                <a:latin typeface="Calibri" pitchFamily="34" charset="0"/>
              </a:rPr>
              <a:t>Візуалізація проблеми у формі «дерева проблем» або «ієрархії проблем» для кращого визначення причинно-наслідкових </a:t>
            </a:r>
            <a:r>
              <a:rPr lang="uk-UA" altLang="uk-UA" sz="3000" dirty="0" err="1">
                <a:latin typeface="Calibri" pitchFamily="34" charset="0"/>
              </a:rPr>
              <a:t>зв</a:t>
            </a:r>
            <a:r>
              <a:rPr lang="en-US" altLang="uk-UA" sz="3000" dirty="0">
                <a:latin typeface="Calibri" pitchFamily="34" charset="0"/>
              </a:rPr>
              <a:t>’</a:t>
            </a:r>
            <a:r>
              <a:rPr lang="uk-UA" altLang="uk-UA" sz="3000" dirty="0" err="1">
                <a:latin typeface="Calibri" pitchFamily="34" charset="0"/>
              </a:rPr>
              <a:t>язків</a:t>
            </a:r>
            <a:endParaRPr lang="uk-UA" dirty="0">
              <a:latin typeface="Calibri" pitchFamily="34" charset="0"/>
            </a:endParaRP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16763" y="1857375"/>
            <a:ext cx="4735512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799991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3624" y="0"/>
            <a:ext cx="9480810" cy="1031470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0070C0"/>
                </a:solidFill>
                <a:ea typeface="Meiryo" pitchFamily="34" charset="-128"/>
              </a:rPr>
              <a:t>Як ми це робимо?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1894F349-25B7-1041-A1DC-910955C478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0544" y="1257082"/>
            <a:ext cx="1397000" cy="51054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7583" y="856357"/>
            <a:ext cx="1016473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buFontTx/>
              <a:buAutoNum type="arabicPeriod"/>
            </a:pPr>
            <a:r>
              <a:rPr lang="uk-UA" altLang="uk-UA" sz="2400" dirty="0">
                <a:latin typeface="Calibri" pitchFamily="34" charset="0"/>
              </a:rPr>
              <a:t>Мозковий штурм із представниками зацікавлених сторін. При цьому він може бути як повністю відкритим (коло проблем наперед не визначено), так і сфокусованим (обговорюються заздалегідь визначені проблеми)</a:t>
            </a:r>
          </a:p>
          <a:p>
            <a:pPr marL="914400" lvl="1" indent="-457200">
              <a:buFontTx/>
              <a:buAutoNum type="arabicPeriod"/>
            </a:pPr>
            <a:r>
              <a:rPr lang="uk-UA" altLang="uk-UA" sz="2400" dirty="0">
                <a:latin typeface="Calibri" pitchFamily="34" charset="0"/>
              </a:rPr>
              <a:t>Відбір центральної проблеми</a:t>
            </a:r>
          </a:p>
          <a:p>
            <a:pPr marL="914400" lvl="1" indent="-457200">
              <a:buFontTx/>
              <a:buAutoNum type="arabicPeriod"/>
            </a:pPr>
            <a:r>
              <a:rPr lang="uk-UA" altLang="uk-UA" sz="2400" dirty="0">
                <a:latin typeface="Calibri" pitchFamily="34" charset="0"/>
              </a:rPr>
              <a:t>Пошук проблем, </a:t>
            </a:r>
            <a:r>
              <a:rPr lang="uk-UA" altLang="uk-UA" sz="2400" dirty="0" err="1">
                <a:latin typeface="Calibri" pitchFamily="34" charset="0"/>
              </a:rPr>
              <a:t>пов</a:t>
            </a:r>
            <a:r>
              <a:rPr lang="en-US" altLang="uk-UA" sz="2400" dirty="0">
                <a:latin typeface="Calibri" pitchFamily="34" charset="0"/>
              </a:rPr>
              <a:t>’</a:t>
            </a:r>
            <a:r>
              <a:rPr lang="uk-UA" altLang="uk-UA" sz="2400" dirty="0" err="1">
                <a:latin typeface="Calibri" pitchFamily="34" charset="0"/>
              </a:rPr>
              <a:t>язаних</a:t>
            </a:r>
            <a:r>
              <a:rPr lang="uk-UA" altLang="uk-UA" sz="2400" dirty="0">
                <a:latin typeface="Calibri" pitchFamily="34" charset="0"/>
              </a:rPr>
              <a:t> з центральною</a:t>
            </a:r>
          </a:p>
          <a:p>
            <a:pPr marL="914400" lvl="1" indent="-457200">
              <a:buFontTx/>
              <a:buAutoNum type="arabicPeriod"/>
            </a:pPr>
            <a:r>
              <a:rPr lang="uk-UA" altLang="uk-UA" sz="2400" dirty="0">
                <a:latin typeface="Calibri" pitchFamily="34" charset="0"/>
              </a:rPr>
              <a:t>Побудова ієрархії причинно-наслідкових </a:t>
            </a:r>
            <a:r>
              <a:rPr lang="uk-UA" altLang="uk-UA" sz="2400" dirty="0" err="1">
                <a:latin typeface="Calibri" pitchFamily="34" charset="0"/>
              </a:rPr>
              <a:t>зв</a:t>
            </a:r>
            <a:r>
              <a:rPr lang="en-US" altLang="uk-UA" sz="2400" dirty="0">
                <a:latin typeface="Calibri" pitchFamily="34" charset="0"/>
              </a:rPr>
              <a:t>’</a:t>
            </a:r>
            <a:r>
              <a:rPr lang="uk-UA" altLang="uk-UA" sz="2400" dirty="0" err="1">
                <a:latin typeface="Calibri" pitchFamily="34" charset="0"/>
              </a:rPr>
              <a:t>язків</a:t>
            </a:r>
            <a:r>
              <a:rPr lang="uk-UA" altLang="uk-UA" sz="2400" dirty="0">
                <a:latin typeface="Calibri" pitchFamily="34" charset="0"/>
              </a:rPr>
              <a:t> (проблеми, що спричиняють центральну розміщаються під нею; проблеми, які спричинені центральною – над нею)</a:t>
            </a:r>
          </a:p>
          <a:p>
            <a:pPr marL="914400" lvl="1" indent="-457200">
              <a:buFontTx/>
              <a:buAutoNum type="arabicPeriod"/>
            </a:pPr>
            <a:r>
              <a:rPr lang="uk-UA" altLang="uk-UA" sz="2400" dirty="0">
                <a:latin typeface="Calibri" pitchFamily="34" charset="0"/>
              </a:rPr>
              <a:t>Групування та сортування проблем (основне запитання: що є причиною?). Якщо є кілька причин, які спричиняють один і той же наслідок, то вони розміщуються на одному рівні дерева проблем</a:t>
            </a:r>
          </a:p>
          <a:p>
            <a:pPr marL="914400" lvl="1" indent="-457200">
              <a:buFontTx/>
              <a:buAutoNum type="arabicPeriod"/>
            </a:pPr>
            <a:r>
              <a:rPr lang="uk-UA" altLang="uk-UA" sz="2400" dirty="0">
                <a:latin typeface="Calibri" pitchFamily="34" charset="0"/>
              </a:rPr>
              <a:t>Поєднання проблем стрілками, що визначають причинно-наслідкові </a:t>
            </a:r>
            <a:r>
              <a:rPr lang="uk-UA" altLang="uk-UA" sz="2400" dirty="0" err="1">
                <a:latin typeface="Calibri" pitchFamily="34" charset="0"/>
              </a:rPr>
              <a:t>зв</a:t>
            </a:r>
            <a:r>
              <a:rPr lang="en-US" altLang="uk-UA" sz="2400" dirty="0">
                <a:latin typeface="Calibri" pitchFamily="34" charset="0"/>
              </a:rPr>
              <a:t>’</a:t>
            </a:r>
            <a:r>
              <a:rPr lang="uk-UA" altLang="uk-UA" sz="2400" dirty="0" err="1">
                <a:latin typeface="Calibri" pitchFamily="34" charset="0"/>
              </a:rPr>
              <a:t>язки</a:t>
            </a:r>
            <a:endParaRPr lang="uk-UA" altLang="uk-UA" sz="2400" dirty="0">
              <a:latin typeface="Calibri" pitchFamily="34" charset="0"/>
            </a:endParaRPr>
          </a:p>
          <a:p>
            <a:pPr marL="914400" lvl="1" indent="-457200">
              <a:buFontTx/>
              <a:buAutoNum type="arabicPeriod"/>
            </a:pPr>
            <a:r>
              <a:rPr lang="uk-UA" altLang="uk-UA" sz="2400" dirty="0">
                <a:latin typeface="Calibri" pitchFamily="34" charset="0"/>
              </a:rPr>
              <a:t>Уточнення та перегляд разом із групою для того, щоб не випустити з уваги важливі проблеми чи їх </a:t>
            </a:r>
            <a:r>
              <a:rPr lang="uk-UA" altLang="uk-UA" sz="2400" dirty="0" err="1">
                <a:latin typeface="Calibri" pitchFamily="34" charset="0"/>
              </a:rPr>
              <a:t>взаємозв</a:t>
            </a:r>
            <a:r>
              <a:rPr lang="en-US" altLang="uk-UA" sz="2400" dirty="0">
                <a:latin typeface="Calibri" pitchFamily="34" charset="0"/>
              </a:rPr>
              <a:t>’</a:t>
            </a:r>
            <a:r>
              <a:rPr lang="uk-UA" altLang="uk-UA" sz="2400" dirty="0" err="1">
                <a:latin typeface="Calibri" pitchFamily="34" charset="0"/>
              </a:rPr>
              <a:t>язки</a:t>
            </a:r>
            <a:endParaRPr lang="uk-UA" altLang="uk-UA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584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3836" y="53165"/>
            <a:ext cx="9209569" cy="871870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Побудова </a:t>
            </a:r>
            <a:r>
              <a:rPr lang="uk-UA" b="1" dirty="0" err="1">
                <a:solidFill>
                  <a:srgbClr val="0070C0"/>
                </a:solidFill>
                <a:latin typeface="+mn-lt"/>
                <a:ea typeface="Meiryo" pitchFamily="34" charset="-128"/>
              </a:rPr>
              <a:t>“дерева</a:t>
            </a:r>
            <a:r>
              <a:rPr lang="uk-UA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 </a:t>
            </a:r>
            <a:r>
              <a:rPr lang="uk-UA" b="1" dirty="0" err="1">
                <a:solidFill>
                  <a:srgbClr val="0070C0"/>
                </a:solidFill>
                <a:latin typeface="+mn-lt"/>
                <a:ea typeface="Meiryo" pitchFamily="34" charset="-128"/>
              </a:rPr>
              <a:t>проблем”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1894F349-25B7-1041-A1DC-910955C478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526" y="765555"/>
            <a:ext cx="1659514" cy="6064770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C2438DAD-5C7E-9B43-AF35-3FCF268A2A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9013" y="1095154"/>
            <a:ext cx="8861229" cy="552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182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2748" y="1"/>
            <a:ext cx="10570535" cy="871870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+mn-lt"/>
              </a:rPr>
              <a:t>Приклад дерева проблем </a:t>
            </a: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40890D90-D657-C44B-B6EB-7F022605D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206" y="1029610"/>
            <a:ext cx="8559018" cy="569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4882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8856"/>
            <a:ext cx="10515600" cy="1127051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Проблемна ситуація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" name="Rechteck 4"/>
          <p:cNvSpPr/>
          <p:nvPr/>
        </p:nvSpPr>
        <p:spPr>
          <a:xfrm>
            <a:off x="202019" y="1374441"/>
            <a:ext cx="11834037" cy="484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uk-UA" altLang="uk-UA" sz="2300" dirty="0">
                <a:solidFill>
                  <a:schemeClr val="accent3">
                    <a:lumMod val="25000"/>
                  </a:schemeClr>
                </a:solidFill>
              </a:rPr>
              <a:t>Пенсіонери села </a:t>
            </a:r>
            <a:r>
              <a:rPr lang="uk-UA" altLang="uk-UA" sz="2300" dirty="0" err="1">
                <a:solidFill>
                  <a:schemeClr val="accent3">
                    <a:lumMod val="25000"/>
                  </a:schemeClr>
                </a:solidFill>
              </a:rPr>
              <a:t>Негівці</a:t>
            </a:r>
            <a:r>
              <a:rPr lang="uk-UA" altLang="uk-UA" sz="2300" dirty="0">
                <a:solidFill>
                  <a:schemeClr val="accent3">
                    <a:lumMod val="25000"/>
                  </a:schemeClr>
                </a:solidFill>
              </a:rPr>
              <a:t> люблять зібратися біля центрального продуктового магазину і поговорити про життя та проблеми, які їх хвилюють. Часто розмови йдуть про те, що в селі все менше дітей і молоді, про те, що кожен, хто здатен працювати, їде на заробітки до міста або за кордон. Пенсіонери згадують про те, що ще 20 років тому село славилося своїми помідорами – саме тут склалися ідеальні кліматичні умови для вирощування цього овочу. Стиглі пахучі томати з </a:t>
            </a:r>
            <a:r>
              <a:rPr lang="uk-UA" altLang="uk-UA" sz="2300" dirty="0" err="1">
                <a:solidFill>
                  <a:schemeClr val="accent3">
                    <a:lumMod val="25000"/>
                  </a:schemeClr>
                </a:solidFill>
              </a:rPr>
              <a:t>Негівців</a:t>
            </a:r>
            <a:r>
              <a:rPr lang="uk-UA" altLang="uk-UA" sz="2300" dirty="0">
                <a:solidFill>
                  <a:schemeClr val="accent3">
                    <a:lumMod val="25000"/>
                  </a:schemeClr>
                </a:solidFill>
              </a:rPr>
              <a:t> були відомі по всій країні, а сьогодні про них навряд чи хтось згадає. Багато місцевих господарств вирощують невелику кількість помідорів на своїх присадибних ділянках, але в кращому випадку можуть продати їх біля дороги або на ринку в сусідньому місті. Правда і там їх не особливо чекають, адже супермаркети заповнені імпортними помідорами, які не дорожче і красивіше, хоч і смаку в них справжнього нема.</a:t>
            </a:r>
          </a:p>
          <a:p>
            <a:pPr>
              <a:spcBef>
                <a:spcPts val="600"/>
              </a:spcBef>
            </a:pPr>
            <a:endParaRPr lang="uk-UA" altLang="uk-UA" sz="2300" dirty="0">
              <a:solidFill>
                <a:schemeClr val="accent3">
                  <a:lumMod val="25000"/>
                </a:schemeClr>
              </a:solidFill>
            </a:endParaRPr>
          </a:p>
          <a:p>
            <a:pPr algn="ctr">
              <a:spcBef>
                <a:spcPts val="600"/>
              </a:spcBef>
            </a:pPr>
            <a:r>
              <a:rPr lang="uk-UA" altLang="uk-UA" sz="2300" i="1" dirty="0">
                <a:solidFill>
                  <a:schemeClr val="accent3">
                    <a:lumMod val="25000"/>
                  </a:schemeClr>
                </a:solidFill>
              </a:rPr>
              <a:t>Побудуйте дерево з 9-12 окремих проблем, пов'язаних причинно-наслідковими зв'язками. Виділіть центральну проблему, над якою ви можете працювати в рамках проєкту</a:t>
            </a:r>
          </a:p>
        </p:txBody>
      </p:sp>
    </p:spTree>
    <p:extLst>
      <p:ext uri="{BB962C8B-B14F-4D97-AF65-F5344CB8AC3E}">
        <p14:creationId xmlns:p14="http://schemas.microsoft.com/office/powerpoint/2010/main" val="7974671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95929" y="779794"/>
            <a:ext cx="3996071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+mn-lt"/>
              </a:rPr>
              <a:t>Дерево проблем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3953" t="9612" r="31366" b="12248"/>
          <a:stretch>
            <a:fillRect/>
          </a:stretch>
        </p:blipFill>
        <p:spPr bwMode="auto">
          <a:xfrm>
            <a:off x="903767" y="191386"/>
            <a:ext cx="8112642" cy="6521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187974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6269" y="159489"/>
            <a:ext cx="10185991" cy="1325563"/>
          </a:xfrm>
        </p:spPr>
        <p:txBody>
          <a:bodyPr>
            <a:normAutofit/>
          </a:bodyPr>
          <a:lstStyle/>
          <a:p>
            <a:pPr algn="ctr"/>
            <a:r>
              <a:rPr lang="uk-UA" altLang="uk-UA" b="1" dirty="0">
                <a:solidFill>
                  <a:srgbClr val="0070C0"/>
                </a:solidFill>
                <a:latin typeface="+mn-lt"/>
              </a:rPr>
              <a:t>Під час побудови дерева проблем важливо </a:t>
            </a:r>
            <a:r>
              <a:rPr lang="uk-UA" altLang="uk-UA" b="1" dirty="0" err="1">
                <a:solidFill>
                  <a:srgbClr val="0070C0"/>
                </a:solidFill>
                <a:latin typeface="+mn-lt"/>
              </a:rPr>
              <a:t>пам</a:t>
            </a:r>
            <a:r>
              <a:rPr lang="en-US" altLang="uk-UA" b="1" dirty="0">
                <a:solidFill>
                  <a:srgbClr val="0070C0"/>
                </a:solidFill>
                <a:latin typeface="+mn-lt"/>
              </a:rPr>
              <a:t>’</a:t>
            </a:r>
            <a:r>
              <a:rPr lang="uk-UA" altLang="uk-UA" b="1" dirty="0" err="1">
                <a:solidFill>
                  <a:srgbClr val="0070C0"/>
                </a:solidFill>
                <a:latin typeface="+mn-lt"/>
              </a:rPr>
              <a:t>ятати</a:t>
            </a:r>
            <a:r>
              <a:rPr lang="uk-UA" altLang="uk-UA" b="1" dirty="0">
                <a:solidFill>
                  <a:srgbClr val="0070C0"/>
                </a:solidFill>
                <a:latin typeface="+mn-lt"/>
              </a:rPr>
              <a:t>:</a:t>
            </a:r>
            <a:endParaRPr lang="ru-RU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" name="Rectangle 2"/>
          <p:cNvSpPr txBox="1">
            <a:spLocks noGrp="1"/>
          </p:cNvSpPr>
          <p:nvPr>
            <p:ph idx="1"/>
          </p:nvPr>
        </p:nvSpPr>
        <p:spPr>
          <a:xfrm>
            <a:off x="180753" y="1669312"/>
            <a:ext cx="11812773" cy="505046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altLang="uk-UA" sz="2500" dirty="0"/>
              <a:t> Ретельно відібрати учасників процесу та </a:t>
            </a:r>
            <a:r>
              <a:rPr lang="uk-UA" altLang="uk-UA" sz="2500" dirty="0" err="1"/>
              <a:t>фасилітатора</a:t>
            </a:r>
            <a:r>
              <a:rPr lang="uk-UA" altLang="uk-UA" sz="2500" dirty="0"/>
              <a:t> (той, хто забезпечує успішну групову комунікацію), адже саме від їх знань та вмінь значною мірою залежить результат процесу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altLang="uk-UA" sz="2500" dirty="0"/>
              <a:t>  Деколи доцільно повторити процес розробки з представниками кількох зацікавлених сторін – це дозволить поглянути на проблеми з різних боків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altLang="uk-UA" sz="2500" dirty="0"/>
              <a:t>  Процес аналізу проблем такий самий важливий, як і результат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altLang="uk-UA" sz="2500" dirty="0"/>
              <a:t>  Визначення проблем та зв</a:t>
            </a:r>
            <a:r>
              <a:rPr lang="en-US" altLang="uk-UA" sz="2500" dirty="0"/>
              <a:t>’</a:t>
            </a:r>
            <a:r>
              <a:rPr lang="uk-UA" altLang="uk-UA" sz="2500" dirty="0" err="1"/>
              <a:t>язків</a:t>
            </a:r>
            <a:r>
              <a:rPr lang="uk-UA" altLang="uk-UA" sz="2500" dirty="0"/>
              <a:t> між ними є, можливо, найважливішим етапом розробки проекту, тому що від нього залежать подальші пріоритети та розподіл ресурсів</a:t>
            </a:r>
          </a:p>
          <a:p>
            <a:pPr marL="0" indent="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altLang="uk-UA" sz="2500" dirty="0"/>
              <a:t>  Проблеми повинні бути сформульовані просто та чітко!!!</a:t>
            </a:r>
          </a:p>
          <a:p>
            <a:pPr marL="0" indent="0"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altLang="uk-UA" sz="2500" dirty="0"/>
              <a:t>  Уникайте логічних помилок: після – не </a:t>
            </a:r>
            <a:r>
              <a:rPr lang="uk-UA" altLang="uk-UA" sz="2500" dirty="0" err="1"/>
              <a:t>обов</a:t>
            </a:r>
            <a:r>
              <a:rPr lang="en-US" altLang="uk-UA" sz="2500" dirty="0"/>
              <a:t>’</a:t>
            </a:r>
            <a:r>
              <a:rPr lang="uk-UA" altLang="uk-UA" sz="2500" dirty="0" err="1"/>
              <a:t>язково</a:t>
            </a:r>
            <a:r>
              <a:rPr lang="uk-UA" altLang="uk-UA" sz="2500" dirty="0"/>
              <a:t> внаслідок; біле – чорне (причин, як і кольорів, може бути безліч)</a:t>
            </a:r>
          </a:p>
          <a:p>
            <a:pPr marL="0" indent="0"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altLang="uk-UA" sz="2500" dirty="0"/>
              <a:t>  Проблеми мають бути поточними та реальними, а не майбутніми та уявними</a:t>
            </a:r>
          </a:p>
          <a:p>
            <a:pPr marL="0" indent="0"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altLang="uk-UA" sz="2500" dirty="0"/>
              <a:t>  Місце проблеми в дереві проблем не вказує на її важливість</a:t>
            </a:r>
          </a:p>
          <a:p>
            <a:pPr marL="0" indent="0"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altLang="uk-UA" sz="2500" dirty="0"/>
              <a:t>  Проблема – це не відсутність рішення, а реальна негативна ситуація</a:t>
            </a:r>
            <a:endParaRPr lang="ru-RU" altLang="uk-UA" sz="2500" dirty="0"/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altLang="uk-UA" sz="2500" dirty="0"/>
          </a:p>
        </p:txBody>
      </p:sp>
    </p:spTree>
    <p:extLst>
      <p:ext uri="{BB962C8B-B14F-4D97-AF65-F5344CB8AC3E}">
        <p14:creationId xmlns:p14="http://schemas.microsoft.com/office/powerpoint/2010/main" val="2103758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9430" y="152465"/>
            <a:ext cx="9954369" cy="815089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Дерево цілей: навіщо воно потрібно?</a:t>
            </a:r>
            <a:endParaRPr lang="ru-RU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71869" y="2657888"/>
            <a:ext cx="10632559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uk-UA" altLang="uk-UA" sz="3000" b="1" dirty="0"/>
              <a:t>Дерево цілей дозволяє:</a:t>
            </a:r>
          </a:p>
          <a:p>
            <a:pPr marL="457200" indent="-457200" algn="just" fontAlgn="auto">
              <a:spcAft>
                <a:spcPts val="0"/>
              </a:spcAft>
              <a:buFontTx/>
              <a:buAutoNum type="arabicPeriod"/>
              <a:defRPr/>
            </a:pPr>
            <a:r>
              <a:rPr lang="uk-UA" altLang="uk-UA" sz="3000" dirty="0"/>
              <a:t>Чітко </a:t>
            </a:r>
            <a:r>
              <a:rPr lang="uk-UA" altLang="uk-UA" sz="3000" dirty="0" err="1"/>
              <a:t>прив</a:t>
            </a:r>
            <a:r>
              <a:rPr lang="en-US" altLang="uk-UA" sz="3000" dirty="0"/>
              <a:t>’</a:t>
            </a:r>
            <a:r>
              <a:rPr lang="uk-UA" altLang="uk-UA" sz="3000" dirty="0" err="1"/>
              <a:t>язати</a:t>
            </a:r>
            <a:r>
              <a:rPr lang="uk-UA" altLang="uk-UA" sz="3000" dirty="0"/>
              <a:t> цілі до реальних проблем</a:t>
            </a:r>
          </a:p>
          <a:p>
            <a:pPr marL="457200" indent="-457200" algn="just" fontAlgn="auto">
              <a:spcAft>
                <a:spcPts val="0"/>
              </a:spcAft>
              <a:buFontTx/>
              <a:buAutoNum type="arabicPeriod"/>
              <a:defRPr/>
            </a:pPr>
            <a:r>
              <a:rPr lang="uk-UA" altLang="uk-UA" sz="3000" dirty="0"/>
              <a:t>Реалістично поглянути на можливість досягнення тих чи інших цілей</a:t>
            </a:r>
          </a:p>
          <a:p>
            <a:pPr marL="457200" indent="-457200" algn="just" fontAlgn="auto">
              <a:spcAft>
                <a:spcPts val="0"/>
              </a:spcAft>
              <a:buFontTx/>
              <a:buAutoNum type="arabicPeriod"/>
              <a:defRPr/>
            </a:pPr>
            <a:r>
              <a:rPr lang="uk-UA" altLang="uk-UA" sz="3000" dirty="0"/>
              <a:t>Зберегти причинно-наслідкову логіку</a:t>
            </a:r>
          </a:p>
          <a:p>
            <a:pPr marL="457200" indent="-457200" algn="just" fontAlgn="auto">
              <a:spcAft>
                <a:spcPts val="0"/>
              </a:spcAft>
              <a:buFontTx/>
              <a:buAutoNum type="arabicPeriod"/>
              <a:defRPr/>
            </a:pPr>
            <a:r>
              <a:rPr lang="uk-UA" altLang="uk-UA" sz="3000" dirty="0"/>
              <a:t>Доступно презентувати шляхи рішення проблем представникам зацікавлених сторін</a:t>
            </a:r>
            <a:endParaRPr lang="ru-RU" sz="3000" dirty="0"/>
          </a:p>
        </p:txBody>
      </p:sp>
      <p:sp>
        <p:nvSpPr>
          <p:cNvPr id="5" name="Прямоугольник 5"/>
          <p:cNvSpPr>
            <a:spLocks noChangeArrowheads="1"/>
          </p:cNvSpPr>
          <p:nvPr/>
        </p:nvSpPr>
        <p:spPr bwMode="auto">
          <a:xfrm>
            <a:off x="733425" y="1273175"/>
            <a:ext cx="1069022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dirty="0">
                <a:latin typeface="Calibri" pitchFamily="34" charset="0"/>
              </a:rPr>
              <a:t>План, </a:t>
            </a:r>
            <a:r>
              <a:rPr lang="ru-RU" sz="2200" dirty="0" err="1">
                <a:latin typeface="Calibri" pitchFamily="34" charset="0"/>
              </a:rPr>
              <a:t>що</a:t>
            </a:r>
            <a:r>
              <a:rPr lang="ru-RU" sz="2200" dirty="0">
                <a:latin typeface="Calibri" pitchFamily="34" charset="0"/>
              </a:rPr>
              <a:t> </a:t>
            </a:r>
            <a:r>
              <a:rPr lang="ru-RU" sz="2200" dirty="0" err="1">
                <a:latin typeface="Calibri" pitchFamily="34" charset="0"/>
              </a:rPr>
              <a:t>й</a:t>
            </a:r>
            <a:r>
              <a:rPr lang="ru-RU" sz="2200" dirty="0">
                <a:latin typeface="Calibri" pitchFamily="34" charset="0"/>
              </a:rPr>
              <a:t> </a:t>
            </a:r>
            <a:r>
              <a:rPr lang="ru-RU" sz="2200" dirty="0" err="1">
                <a:latin typeface="Calibri" pitchFamily="34" charset="0"/>
              </a:rPr>
              <a:t>казати</a:t>
            </a:r>
            <a:r>
              <a:rPr lang="ru-RU" sz="2200" dirty="0">
                <a:latin typeface="Calibri" pitchFamily="34" charset="0"/>
              </a:rPr>
              <a:t>, </a:t>
            </a:r>
            <a:r>
              <a:rPr lang="ru-RU" sz="2200" dirty="0" err="1">
                <a:latin typeface="Calibri" pitchFamily="34" charset="0"/>
              </a:rPr>
              <a:t>був</a:t>
            </a:r>
            <a:r>
              <a:rPr lang="ru-RU" sz="2200" dirty="0">
                <a:latin typeface="Calibri" pitchFamily="34" charset="0"/>
              </a:rPr>
              <a:t> </a:t>
            </a:r>
            <a:r>
              <a:rPr lang="ru-RU" sz="2200" dirty="0" err="1">
                <a:latin typeface="Calibri" pitchFamily="34" charset="0"/>
              </a:rPr>
              <a:t>чудовий</a:t>
            </a:r>
            <a:r>
              <a:rPr lang="ru-RU" sz="2200" dirty="0">
                <a:latin typeface="Calibri" pitchFamily="34" charset="0"/>
              </a:rPr>
              <a:t>: </a:t>
            </a:r>
            <a:r>
              <a:rPr lang="ru-RU" sz="2200" dirty="0" err="1">
                <a:latin typeface="Calibri" pitchFamily="34" charset="0"/>
              </a:rPr>
              <a:t>простий</a:t>
            </a:r>
            <a:r>
              <a:rPr lang="ru-RU" sz="2200" dirty="0">
                <a:latin typeface="Calibri" pitchFamily="34" charset="0"/>
              </a:rPr>
              <a:t> </a:t>
            </a:r>
            <a:r>
              <a:rPr lang="ru-RU" sz="2200" dirty="0" err="1">
                <a:latin typeface="Calibri" pitchFamily="34" charset="0"/>
              </a:rPr>
              <a:t>і</a:t>
            </a:r>
            <a:r>
              <a:rPr lang="ru-RU" sz="2200" dirty="0">
                <a:latin typeface="Calibri" pitchFamily="34" charset="0"/>
              </a:rPr>
              <a:t> </a:t>
            </a:r>
            <a:r>
              <a:rPr lang="ru-RU" sz="2200" dirty="0" err="1">
                <a:latin typeface="Calibri" pitchFamily="34" charset="0"/>
              </a:rPr>
              <a:t>ясний</a:t>
            </a:r>
            <a:r>
              <a:rPr lang="ru-RU" sz="2200" dirty="0">
                <a:latin typeface="Calibri" pitchFamily="34" charset="0"/>
              </a:rPr>
              <a:t>, </a:t>
            </a:r>
            <a:r>
              <a:rPr lang="ru-RU" sz="2200" dirty="0" err="1">
                <a:latin typeface="Calibri" pitchFamily="34" charset="0"/>
              </a:rPr>
              <a:t>краще</a:t>
            </a:r>
            <a:r>
              <a:rPr lang="ru-RU" sz="2200" dirty="0">
                <a:latin typeface="Calibri" pitchFamily="34" charset="0"/>
              </a:rPr>
              <a:t> не </a:t>
            </a:r>
            <a:r>
              <a:rPr lang="ru-RU" sz="2200" dirty="0" err="1">
                <a:latin typeface="Calibri" pitchFamily="34" charset="0"/>
              </a:rPr>
              <a:t>придумати</a:t>
            </a:r>
            <a:r>
              <a:rPr lang="ru-RU" sz="2200" dirty="0">
                <a:latin typeface="Calibri" pitchFamily="34" charset="0"/>
              </a:rPr>
              <a:t>. </a:t>
            </a:r>
            <a:r>
              <a:rPr lang="ru-RU" sz="2200" dirty="0" err="1">
                <a:latin typeface="Calibri" pitchFamily="34" charset="0"/>
              </a:rPr>
              <a:t>Недолік</a:t>
            </a:r>
            <a:r>
              <a:rPr lang="ru-RU" sz="2200" dirty="0">
                <a:latin typeface="Calibri" pitchFamily="34" charset="0"/>
              </a:rPr>
              <a:t> у </a:t>
            </a:r>
            <a:r>
              <a:rPr lang="ru-RU" sz="2200" dirty="0" err="1">
                <a:latin typeface="Calibri" pitchFamily="34" charset="0"/>
              </a:rPr>
              <a:t>нього</a:t>
            </a:r>
            <a:r>
              <a:rPr lang="ru-RU" sz="2200" dirty="0">
                <a:latin typeface="Calibri" pitchFamily="34" charset="0"/>
              </a:rPr>
              <a:t> </a:t>
            </a:r>
            <a:r>
              <a:rPr lang="ru-RU" sz="2200" dirty="0" err="1">
                <a:latin typeface="Calibri" pitchFamily="34" charset="0"/>
              </a:rPr>
              <a:t>був</a:t>
            </a:r>
            <a:r>
              <a:rPr lang="ru-RU" sz="2200" dirty="0">
                <a:latin typeface="Calibri" pitchFamily="34" charset="0"/>
              </a:rPr>
              <a:t> </a:t>
            </a:r>
            <a:r>
              <a:rPr lang="ru-RU" sz="2200" dirty="0" err="1">
                <a:latin typeface="Calibri" pitchFamily="34" charset="0"/>
              </a:rPr>
              <a:t>тільки</a:t>
            </a:r>
            <a:r>
              <a:rPr lang="ru-RU" sz="2200" dirty="0">
                <a:latin typeface="Calibri" pitchFamily="34" charset="0"/>
              </a:rPr>
              <a:t> один: </a:t>
            </a:r>
            <a:r>
              <a:rPr lang="ru-RU" sz="2200" dirty="0" err="1">
                <a:latin typeface="Calibri" pitchFamily="34" charset="0"/>
              </a:rPr>
              <a:t>було</a:t>
            </a:r>
            <a:r>
              <a:rPr lang="ru-RU" sz="2200" dirty="0">
                <a:latin typeface="Calibri" pitchFamily="34" charset="0"/>
              </a:rPr>
              <a:t> </a:t>
            </a:r>
            <a:r>
              <a:rPr lang="ru-RU" sz="2200" dirty="0" err="1">
                <a:latin typeface="Calibri" pitchFamily="34" charset="0"/>
              </a:rPr>
              <a:t>зовсім</a:t>
            </a:r>
            <a:r>
              <a:rPr lang="ru-RU" sz="2200" dirty="0">
                <a:latin typeface="Calibri" pitchFamily="34" charset="0"/>
              </a:rPr>
              <a:t> </a:t>
            </a:r>
            <a:r>
              <a:rPr lang="ru-RU" sz="2200" dirty="0" err="1">
                <a:latin typeface="Calibri" pitchFamily="34" charset="0"/>
              </a:rPr>
              <a:t>невідомо</a:t>
            </a:r>
            <a:r>
              <a:rPr lang="ru-RU" sz="2200" dirty="0">
                <a:latin typeface="Calibri" pitchFamily="34" charset="0"/>
              </a:rPr>
              <a:t>, як привести </a:t>
            </a:r>
            <a:r>
              <a:rPr lang="ru-RU" sz="2200" dirty="0" err="1">
                <a:latin typeface="Calibri" pitchFamily="34" charset="0"/>
              </a:rPr>
              <a:t>його</a:t>
            </a:r>
            <a:r>
              <a:rPr lang="ru-RU" sz="2200" dirty="0">
                <a:latin typeface="Calibri" pitchFamily="34" charset="0"/>
              </a:rPr>
              <a:t> у </a:t>
            </a:r>
            <a:r>
              <a:rPr lang="ru-RU" sz="2200" dirty="0" err="1">
                <a:latin typeface="Calibri" pitchFamily="34" charset="0"/>
              </a:rPr>
              <a:t>виконання</a:t>
            </a:r>
            <a:r>
              <a:rPr lang="ru-RU" sz="2200" dirty="0">
                <a:latin typeface="Calibri" pitchFamily="34" charset="0"/>
              </a:rPr>
              <a:t>.   </a:t>
            </a:r>
          </a:p>
          <a:p>
            <a:pPr algn="r"/>
            <a:r>
              <a:rPr lang="ru-RU" sz="2200" dirty="0">
                <a:latin typeface="Calibri" pitchFamily="34" charset="0"/>
              </a:rPr>
              <a:t>                                                      </a:t>
            </a:r>
            <a:r>
              <a:rPr lang="uk-UA" altLang="uk-UA" sz="2200" i="1" dirty="0" err="1">
                <a:latin typeface="Calibri" pitchFamily="34" charset="0"/>
              </a:rPr>
              <a:t>Льюїс</a:t>
            </a:r>
            <a:r>
              <a:rPr lang="uk-UA" altLang="uk-UA" sz="2200" i="1" dirty="0">
                <a:latin typeface="Calibri" pitchFamily="34" charset="0"/>
              </a:rPr>
              <a:t> </a:t>
            </a:r>
            <a:r>
              <a:rPr lang="uk-UA" altLang="uk-UA" sz="2200" i="1" dirty="0" err="1">
                <a:latin typeface="Calibri" pitchFamily="34" charset="0"/>
              </a:rPr>
              <a:t>Керрол</a:t>
            </a:r>
            <a:endParaRPr lang="uk-UA" altLang="uk-UA" sz="2200" i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5200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836909" y="2499058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5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yriad Pro SemiExt"/>
                <a:ea typeface="+mj-ea"/>
                <a:cs typeface="+mj-cs"/>
              </a:rPr>
              <a:t>Аналіз та визначення цілей</a:t>
            </a:r>
            <a:endParaRPr kumimoji="0" lang="ru-RU" sz="5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261281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2358" y="212651"/>
            <a:ext cx="10515600" cy="1134177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rgbClr val="0070C0"/>
                </a:solidFill>
                <a:latin typeface="+mn-lt"/>
              </a:rPr>
              <a:t>Аналіз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 та </a:t>
            </a:r>
            <a:r>
              <a:rPr lang="ru-RU" b="1" dirty="0" err="1">
                <a:solidFill>
                  <a:srgbClr val="0070C0"/>
                </a:solidFill>
                <a:latin typeface="+mn-lt"/>
              </a:rPr>
              <a:t>визначення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+mn-lt"/>
              </a:rPr>
              <a:t>цілей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3A36126-9F6A-D442-8600-BEC57D26B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6756" y="1632541"/>
            <a:ext cx="5964146" cy="4578424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478465" y="1796902"/>
            <a:ext cx="4789721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Опис майбутнього стану речей, який існуватиме після вирішення проблем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Визначення потенційних способів для вирішення проблем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Всі негативні твердження «дерева проблем» трансформуються в позитивні твердження і формують «дерево цілей»</a:t>
            </a:r>
          </a:p>
        </p:txBody>
      </p:sp>
    </p:spTree>
    <p:extLst>
      <p:ext uri="{BB962C8B-B14F-4D97-AF65-F5344CB8AC3E}">
        <p14:creationId xmlns:p14="http://schemas.microsoft.com/office/powerpoint/2010/main" val="2536027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1849" y="194228"/>
            <a:ext cx="8314661" cy="1052623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Основні етапи аналізу цілей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" name="Rechteck 4"/>
          <p:cNvSpPr/>
          <p:nvPr/>
        </p:nvSpPr>
        <p:spPr>
          <a:xfrm>
            <a:off x="223284" y="1789111"/>
            <a:ext cx="553154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300" dirty="0">
                <a:solidFill>
                  <a:schemeClr val="accent3">
                    <a:lumMod val="25000"/>
                  </a:schemeClr>
                </a:solidFill>
              </a:rPr>
              <a:t>Перегорніть негативні ситуації з аналізу проблем у позитивні ситуації, які є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300" i="1" dirty="0">
                <a:solidFill>
                  <a:schemeClr val="accent3">
                    <a:lumMod val="25000"/>
                  </a:schemeClr>
                </a:solidFill>
              </a:rPr>
              <a:t>Бажаними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300" i="1" dirty="0" err="1">
                <a:solidFill>
                  <a:schemeClr val="accent3">
                    <a:lumMod val="25000"/>
                  </a:schemeClr>
                </a:solidFill>
              </a:rPr>
              <a:t>Реалістично</a:t>
            </a:r>
            <a:r>
              <a:rPr lang="uk-UA" altLang="uk-UA" sz="2300" i="1" dirty="0">
                <a:solidFill>
                  <a:schemeClr val="accent3">
                    <a:lumMod val="25000"/>
                  </a:schemeClr>
                </a:solidFill>
              </a:rPr>
              <a:t> досяжними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300" dirty="0">
                <a:solidFill>
                  <a:schemeClr val="accent3">
                    <a:lumMod val="25000"/>
                  </a:schemeClr>
                </a:solidFill>
              </a:rPr>
              <a:t>Перевірте причинно-наслідкові зв’язки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300" dirty="0">
                <a:solidFill>
                  <a:schemeClr val="accent3">
                    <a:lumMod val="25000"/>
                  </a:schemeClr>
                </a:solidFill>
              </a:rPr>
              <a:t>За необхідності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300" i="1" dirty="0">
                <a:solidFill>
                  <a:schemeClr val="accent3">
                    <a:lumMod val="25000"/>
                  </a:schemeClr>
                </a:solidFill>
              </a:rPr>
              <a:t>Перегляньте формулювання цілей 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300" i="1" dirty="0">
                <a:solidFill>
                  <a:schemeClr val="accent3">
                    <a:lumMod val="25000"/>
                  </a:schemeClr>
                </a:solidFill>
              </a:rPr>
              <a:t>Додайте цілі там, де вважаєте за необхідне для досягнення цілей вищого рівня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74F066F-7228-584E-A4FE-4F0EB86BAC10}"/>
              </a:ext>
            </a:extLst>
          </p:cNvPr>
          <p:cNvSpPr/>
          <p:nvPr/>
        </p:nvSpPr>
        <p:spPr>
          <a:xfrm>
            <a:off x="6156251" y="1310646"/>
            <a:ext cx="5752214" cy="2200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200" dirty="0">
                <a:solidFill>
                  <a:schemeClr val="accent3">
                    <a:lumMod val="25000"/>
                  </a:schemeClr>
                </a:solidFill>
              </a:rPr>
              <a:t>Дерево цілей – відображення </a:t>
            </a:r>
            <a:r>
              <a:rPr lang="uk-UA" altLang="uk-UA" sz="2200" b="1" dirty="0">
                <a:solidFill>
                  <a:schemeClr val="accent3">
                    <a:lumMod val="25000"/>
                  </a:schemeClr>
                </a:solidFill>
              </a:rPr>
              <a:t>ідеального бажаного </a:t>
            </a:r>
            <a:r>
              <a:rPr lang="uk-UA" altLang="uk-UA" sz="2200" dirty="0">
                <a:solidFill>
                  <a:schemeClr val="accent3">
                    <a:lumMod val="25000"/>
                  </a:schemeClr>
                </a:solidFill>
              </a:rPr>
              <a:t>стану, максимально позитивної ситуацію, якої можна досягти через вирішення наявних проблем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200" dirty="0">
                <a:solidFill>
                  <a:schemeClr val="accent3">
                    <a:lumMod val="25000"/>
                  </a:schemeClr>
                </a:solidFill>
              </a:rPr>
              <a:t>Дерево цілей ще </a:t>
            </a:r>
            <a:r>
              <a:rPr lang="uk-UA" altLang="uk-UA" sz="2200" b="1" dirty="0">
                <a:solidFill>
                  <a:schemeClr val="accent3">
                    <a:lumMod val="25000"/>
                  </a:schemeClr>
                </a:solidFill>
              </a:rPr>
              <a:t>не є схемою </a:t>
            </a:r>
            <a:r>
              <a:rPr lang="uk-UA" altLang="uk-UA" sz="2200" dirty="0">
                <a:solidFill>
                  <a:schemeClr val="accent3">
                    <a:lumMod val="25000"/>
                  </a:schemeClr>
                </a:solidFill>
              </a:rPr>
              <a:t>вашого </a:t>
            </a:r>
            <a:r>
              <a:rPr lang="uk-UA" altLang="uk-UA" sz="2200" b="1" dirty="0">
                <a:solidFill>
                  <a:schemeClr val="accent3">
                    <a:lumMod val="25000"/>
                  </a:schemeClr>
                </a:solidFill>
              </a:rPr>
              <a:t>проєкту</a:t>
            </a:r>
          </a:p>
        </p:txBody>
      </p:sp>
      <p:graphicFrame>
        <p:nvGraphicFramePr>
          <p:cNvPr id="6" name="Group 4">
            <a:extLst>
              <a:ext uri="{FF2B5EF4-FFF2-40B4-BE49-F238E27FC236}">
                <a16:creationId xmlns:a16="http://schemas.microsoft.com/office/drawing/2014/main" id="{131772AD-D47F-2940-9B4D-A7D671EF27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2896795"/>
              </p:ext>
            </p:extLst>
          </p:nvPr>
        </p:nvGraphicFramePr>
        <p:xfrm>
          <a:off x="6241313" y="3700130"/>
          <a:ext cx="5696270" cy="2849525"/>
        </p:xfrm>
        <a:graphic>
          <a:graphicData uri="http://schemas.openxmlformats.org/drawingml/2006/table">
            <a:tbl>
              <a:tblPr/>
              <a:tblGrid>
                <a:gridCol w="2848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75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49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r>
                        <a:rPr kumimoji="0" lang="uk-UA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Уникайте слів, що показують процес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endParaRPr kumimoji="0" lang="uk-UA" sz="18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.Apple Color Emoji UI"/>
                        <a:buChar char="😌"/>
                        <a:tabLst>
                          <a:tab pos="228600" algn="l"/>
                        </a:tabLst>
                      </a:pP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підтримувати </a:t>
                      </a:r>
                      <a:endParaRPr kumimoji="0" lang="uk-UA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.Apple Color Emoji UI"/>
                        <a:buChar char="😌"/>
                        <a:tabLst>
                          <a:tab pos="228600" algn="l"/>
                        </a:tabLst>
                      </a:pP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поліпшувати </a:t>
                      </a:r>
                      <a:endParaRPr kumimoji="0" lang="uk-UA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.Apple Color Emoji UI"/>
                        <a:buChar char="😌"/>
                        <a:tabLst>
                          <a:tab pos="228600" algn="l"/>
                        </a:tabLst>
                      </a:pP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зменшувати</a:t>
                      </a:r>
                      <a:endParaRPr kumimoji="0" lang="uk-UA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.Apple Color Emoji UI"/>
                        <a:buChar char="😌"/>
                        <a:tabLst>
                          <a:tab pos="228600" algn="l"/>
                        </a:tabLst>
                      </a:pP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підсилювати </a:t>
                      </a:r>
                      <a:endParaRPr kumimoji="0" lang="uk-UA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.Apple Color Emoji UI"/>
                        <a:buChar char="😌"/>
                        <a:tabLst>
                          <a:tab pos="228600" algn="l"/>
                        </a:tabLst>
                      </a:pP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сприяти </a:t>
                      </a:r>
                      <a:endParaRPr kumimoji="0" lang="uk-UA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.Apple Color Emoji UI"/>
                        <a:buChar char="😌"/>
                        <a:tabLst>
                          <a:tab pos="228600" algn="l"/>
                        </a:tabLst>
                      </a:pP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координувати </a:t>
                      </a:r>
                      <a:endParaRPr kumimoji="0" lang="uk-UA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.Apple Color Emoji UI"/>
                        <a:buChar char="😌"/>
                        <a:tabLst>
                          <a:tab pos="228600" algn="l"/>
                        </a:tabLst>
                      </a:pP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перебудовувати</a:t>
                      </a:r>
                      <a:endParaRPr kumimoji="0" lang="uk-UA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34290" marB="3429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r>
                        <a:rPr kumimoji="0" lang="uk-UA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Використовуйте слова, що означають завершеність</a:t>
                      </a:r>
                      <a:endParaRPr kumimoji="0" lang="uk-UA" sz="18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>
                          <a:tab pos="228600" algn="l"/>
                        </a:tabLst>
                      </a:pPr>
                      <a:endParaRPr kumimoji="0" lang="uk-UA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.Apple Color Emoji UI"/>
                        <a:buChar char="😍"/>
                        <a:tabLst>
                          <a:tab pos="228600" algn="l"/>
                        </a:tabLst>
                      </a:pP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підготовлено</a:t>
                      </a:r>
                      <a:endParaRPr kumimoji="0" lang="uk-UA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.Apple Color Emoji UI"/>
                        <a:buChar char="😍"/>
                        <a:tabLst>
                          <a:tab pos="228600" algn="l"/>
                        </a:tabLst>
                      </a:pPr>
                      <a:r>
                        <a:rPr kumimoji="0" lang="uk-UA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розподілено</a:t>
                      </a:r>
                      <a:endParaRPr kumimoji="0" lang="uk-UA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.Apple Color Emoji UI"/>
                        <a:buChar char="😍"/>
                        <a:tabLst>
                          <a:tab pos="228600" algn="l"/>
                        </a:tabLst>
                      </a:pP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зменшено</a:t>
                      </a:r>
                      <a:endParaRPr kumimoji="0" lang="uk-UA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.Apple Color Emoji UI"/>
                        <a:buChar char="😍"/>
                        <a:tabLst>
                          <a:tab pos="228600" algn="l"/>
                        </a:tabLst>
                      </a:pP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збільшено</a:t>
                      </a:r>
                      <a:endParaRPr kumimoji="0" lang="uk-UA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.Apple Color Emoji UI"/>
                        <a:buChar char="😍"/>
                        <a:tabLst>
                          <a:tab pos="228600" algn="l"/>
                        </a:tabLst>
                      </a:pP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організовано </a:t>
                      </a:r>
                      <a:endParaRPr kumimoji="0" lang="uk-UA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.Apple Color Emoji UI"/>
                        <a:buChar char="😍"/>
                        <a:tabLst>
                          <a:tab pos="228600" algn="l"/>
                        </a:tabLst>
                      </a:pP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виготовлено</a:t>
                      </a:r>
                      <a:endParaRPr kumimoji="0" lang="uk-UA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.Apple Color Emoji UI"/>
                        <a:buChar char="😍"/>
                        <a:tabLst>
                          <a:tab pos="228600" algn="l"/>
                        </a:tabLst>
                      </a:pPr>
                      <a:r>
                        <a:rPr kumimoji="0" lang="uk-UA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встановлено порядок</a:t>
                      </a:r>
                      <a:endParaRPr kumimoji="0" lang="uk-UA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0540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4888" y="163106"/>
            <a:ext cx="10515600" cy="1006475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+mn-lt"/>
              </a:rPr>
              <a:t>Приклад дерева проблем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50EBFC-4A91-9747-8D6A-4C455C3D75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206" y="1029610"/>
            <a:ext cx="8559018" cy="569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7933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0"/>
            <a:ext cx="10515600" cy="1105897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+mn-lt"/>
              </a:rPr>
              <a:t>Приклад дерева </a:t>
            </a:r>
            <a:r>
              <a:rPr lang="ru-RU" b="1" dirty="0" err="1">
                <a:solidFill>
                  <a:srgbClr val="0070C0"/>
                </a:solidFill>
                <a:latin typeface="+mn-lt"/>
              </a:rPr>
              <a:t>цілей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4" name="Picture 62">
            <a:extLst>
              <a:ext uri="{FF2B5EF4-FFF2-40B4-BE49-F238E27FC236}">
                <a16:creationId xmlns:a16="http://schemas.microsoft.com/office/drawing/2014/main" id="{A8B67612-959F-7047-8225-6E7B39958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8386" y="1029610"/>
            <a:ext cx="8537073" cy="569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863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5339" y="0"/>
            <a:ext cx="8474149" cy="985210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Приклад дерева проблем 2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/>
          <a:srcRect l="13953" t="9612" r="12791" b="3566"/>
          <a:stretch>
            <a:fillRect/>
          </a:stretch>
        </p:blipFill>
        <p:spPr bwMode="auto">
          <a:xfrm>
            <a:off x="1935126" y="1020726"/>
            <a:ext cx="8755913" cy="583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561294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8446" y="205631"/>
            <a:ext cx="6505353" cy="687498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Приклад дерева цілей 2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 l="13953" t="9302" r="12791" b="3566"/>
          <a:stretch>
            <a:fillRect/>
          </a:stretch>
        </p:blipFill>
        <p:spPr bwMode="auto">
          <a:xfrm>
            <a:off x="1973215" y="925033"/>
            <a:ext cx="8521143" cy="5701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557984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61967" y="122387"/>
            <a:ext cx="6728638" cy="698131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Стратегічний аналіз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AA6170-0F28-6440-8DAC-FAE73644E4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5696" y="991704"/>
            <a:ext cx="6069835" cy="2497084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7AF1BA24-01B8-1549-8EE5-760CF33AD2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9784" y="4081775"/>
            <a:ext cx="6015747" cy="1913205"/>
          </a:xfrm>
          <a:prstGeom prst="rect">
            <a:avLst/>
          </a:prstGeom>
        </p:spPr>
      </p:pic>
      <p:sp>
        <p:nvSpPr>
          <p:cNvPr id="7" name="Rechteck 4"/>
          <p:cNvSpPr/>
          <p:nvPr/>
        </p:nvSpPr>
        <p:spPr>
          <a:xfrm>
            <a:off x="233916" y="1236214"/>
            <a:ext cx="5603358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Чи може проєкт вирішити всі проблеми, чи можемо ми реалізувати всі можливі завдання, або обмежимося лише деякими?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Які варіанти можна взяти за основу при розробці проєкту?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Що реально можна зробити, враховуючи наявні фінансові та людські ресурси, адміністративні можливості та часові рамки?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Яка стратегія оптимальна з точки зору вирішення важливих для суспільства в цілому питань, таких як охорона довкілля тощо?</a:t>
            </a:r>
          </a:p>
        </p:txBody>
      </p:sp>
    </p:spTree>
    <p:extLst>
      <p:ext uri="{BB962C8B-B14F-4D97-AF65-F5344CB8AC3E}">
        <p14:creationId xmlns:p14="http://schemas.microsoft.com/office/powerpoint/2010/main" val="3279145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1572" y="184372"/>
            <a:ext cx="7813158" cy="846987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Цілі, результати та дії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138223" y="1179522"/>
            <a:ext cx="5720317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uk-UA" altLang="uk-UA" sz="2400" b="1" dirty="0">
                <a:solidFill>
                  <a:schemeClr val="accent3">
                    <a:lumMod val="25000"/>
                  </a:schemeClr>
                </a:solidFill>
              </a:rPr>
              <a:t>Загальні цілі </a:t>
            </a: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(стратегічні цілі – </a:t>
            </a:r>
            <a:r>
              <a:rPr lang="en-US" altLang="uk-UA" sz="2400" dirty="0">
                <a:latin typeface="Calibri" pitchFamily="34" charset="0"/>
              </a:rPr>
              <a:t>overall objective</a:t>
            </a:r>
            <a:r>
              <a:rPr lang="en-GB" altLang="uk-UA" sz="2400" dirty="0">
                <a:latin typeface="Calibri" pitchFamily="34" charset="0"/>
              </a:rPr>
              <a:t>s</a:t>
            </a: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) – далекосяжні довгострокові зміни, які ми не можемо досягти в межах проєкту</a:t>
            </a:r>
          </a:p>
          <a:p>
            <a:pPr>
              <a:spcBef>
                <a:spcPts val="1800"/>
              </a:spcBef>
            </a:pPr>
            <a:r>
              <a:rPr lang="uk-UA" altLang="uk-UA" sz="2400" b="1" dirty="0">
                <a:solidFill>
                  <a:schemeClr val="accent3">
                    <a:lumMod val="25000"/>
                  </a:schemeClr>
                </a:solidFill>
              </a:rPr>
              <a:t>Конкретні цілі </a:t>
            </a: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(операційні цілі – </a:t>
            </a:r>
            <a:r>
              <a:rPr lang="en-US" altLang="uk-UA" sz="2400" dirty="0">
                <a:latin typeface="Calibri" pitchFamily="34" charset="0"/>
              </a:rPr>
              <a:t>specific objectives</a:t>
            </a: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) - середньострокові зміни, які необхідно досягти на кінець проєкту</a:t>
            </a:r>
          </a:p>
          <a:p>
            <a:pPr>
              <a:spcBef>
                <a:spcPts val="1800"/>
              </a:spcBef>
            </a:pPr>
            <a:r>
              <a:rPr lang="uk-UA" altLang="uk-UA" sz="2400" b="1" dirty="0">
                <a:solidFill>
                  <a:schemeClr val="accent3">
                    <a:lumMod val="25000"/>
                  </a:schemeClr>
                </a:solidFill>
              </a:rPr>
              <a:t>Результати</a:t>
            </a: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 (проміжні цілі - </a:t>
            </a:r>
            <a:r>
              <a:rPr lang="en-US" altLang="uk-UA" sz="2400" dirty="0">
                <a:latin typeface="Calibri" pitchFamily="34" charset="0"/>
              </a:rPr>
              <a:t>specific objectives</a:t>
            </a: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) – якісні проміжні зміни, сукупність яких веде до досягнення конкретної цілі</a:t>
            </a:r>
          </a:p>
          <a:p>
            <a:pPr>
              <a:spcBef>
                <a:spcPts val="1800"/>
              </a:spcBef>
            </a:pPr>
            <a:r>
              <a:rPr lang="uk-UA" altLang="uk-UA" sz="2400" b="1" dirty="0">
                <a:solidFill>
                  <a:schemeClr val="accent3">
                    <a:lumMod val="25000"/>
                  </a:schemeClr>
                </a:solidFill>
              </a:rPr>
              <a:t>Дії</a:t>
            </a: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 (заходи – </a:t>
            </a:r>
            <a:r>
              <a:rPr lang="en-GB" altLang="ru-RU" sz="2400" dirty="0">
                <a:latin typeface="Calibri" pitchFamily="34" charset="0"/>
              </a:rPr>
              <a:t>activities</a:t>
            </a: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) – діяльність; те, що робиться</a:t>
            </a: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/>
          <a:srcRect l="54942" t="30233" r="1105" b="25581"/>
          <a:stretch>
            <a:fillRect/>
          </a:stretch>
        </p:blipFill>
        <p:spPr bwMode="auto">
          <a:xfrm>
            <a:off x="5762847" y="2035602"/>
            <a:ext cx="6294475" cy="3663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925249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345" y="180074"/>
            <a:ext cx="8642498" cy="910782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Зв’язок між проблемами та цілями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F2369EB3-2721-744D-A6DC-B27765D5B5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3371" y="1275907"/>
            <a:ext cx="9661187" cy="533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5009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88410" y="153378"/>
            <a:ext cx="7122042" cy="921415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0070C0"/>
                </a:solidFill>
                <a:latin typeface="Arial" panose="020B0604020202020204" pitchFamily="34" charset="0"/>
                <a:ea typeface="Meiryo" pitchFamily="34" charset="-128"/>
                <a:cs typeface="Arial" panose="020B0604020202020204" pitchFamily="34" charset="0"/>
              </a:rPr>
              <a:t>Цілі, результати та дії</a:t>
            </a:r>
            <a:endParaRPr 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hteck 4"/>
          <p:cNvSpPr/>
          <p:nvPr/>
        </p:nvSpPr>
        <p:spPr>
          <a:xfrm>
            <a:off x="903767" y="1212112"/>
            <a:ext cx="10814621" cy="5284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</a:pP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Дії – це  </a:t>
            </a:r>
            <a:r>
              <a:rPr lang="uk-UA" altLang="uk-UA" sz="2400" b="1" dirty="0">
                <a:solidFill>
                  <a:schemeClr val="accent3">
                    <a:lumMod val="25000"/>
                  </a:schemeClr>
                </a:solidFill>
              </a:rPr>
              <a:t>ДІЯЛЬНІСТЬ</a:t>
            </a: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 </a:t>
            </a:r>
          </a:p>
          <a:p>
            <a:pPr algn="ctr">
              <a:spcBef>
                <a:spcPts val="1800"/>
              </a:spcBef>
            </a:pPr>
            <a:r>
              <a:rPr lang="uk-UA" altLang="uk-UA" sz="2400" i="1" dirty="0">
                <a:solidFill>
                  <a:schemeClr val="accent3">
                    <a:lumMod val="25000"/>
                  </a:schemeClr>
                </a:solidFill>
              </a:rPr>
              <a:t>координаційні зустрічі, робота експерта, придбання обладнання, будівельні роботи, навчання, семінари та тренінги, інші заходи проєкту, які організовують і виконують працівники проєкту</a:t>
            </a:r>
          </a:p>
          <a:p>
            <a:pPr algn="ctr">
              <a:spcBef>
                <a:spcPts val="1800"/>
              </a:spcBef>
            </a:pP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Результати – це </a:t>
            </a:r>
            <a:r>
              <a:rPr lang="uk-UA" altLang="uk-UA" sz="2400" b="1" dirty="0">
                <a:solidFill>
                  <a:schemeClr val="accent3">
                    <a:lumMod val="25000"/>
                  </a:schemeClr>
                </a:solidFill>
              </a:rPr>
              <a:t>ЗМІНИ</a:t>
            </a: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 </a:t>
            </a:r>
          </a:p>
          <a:p>
            <a:pPr algn="ctr">
              <a:spcBef>
                <a:spcPts val="1800"/>
              </a:spcBef>
            </a:pPr>
            <a:r>
              <a:rPr lang="uk-UA" altLang="uk-UA" sz="2400" i="1" dirty="0">
                <a:solidFill>
                  <a:schemeClr val="accent3">
                    <a:lumMod val="25000"/>
                  </a:schemeClr>
                </a:solidFill>
              </a:rPr>
              <a:t>отримані знання, створені або збільшені потужності, зменшення випадків, покращена можливість, краще розуміння</a:t>
            </a:r>
          </a:p>
          <a:p>
            <a:pPr algn="ctr">
              <a:spcBef>
                <a:spcPts val="1800"/>
              </a:spcBef>
            </a:pP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Проведення заходу чи виконання дії проєкту </a:t>
            </a:r>
            <a:b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</a:b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ще </a:t>
            </a:r>
            <a:r>
              <a:rPr lang="uk-UA" altLang="uk-UA" sz="2400" b="1" dirty="0">
                <a:solidFill>
                  <a:schemeClr val="accent3">
                    <a:lumMod val="25000"/>
                  </a:schemeClr>
                </a:solidFill>
              </a:rPr>
              <a:t>НЕ</a:t>
            </a: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 становить саме по собі результат!!!</a:t>
            </a:r>
          </a:p>
          <a:p>
            <a:pPr algn="ctr">
              <a:spcBef>
                <a:spcPts val="1800"/>
              </a:spcBef>
            </a:pPr>
            <a:r>
              <a:rPr lang="uk-UA" altLang="uk-UA" sz="2000" i="1" dirty="0">
                <a:solidFill>
                  <a:schemeClr val="accent3">
                    <a:lumMod val="25000"/>
                  </a:schemeClr>
                </a:solidFill>
              </a:rPr>
              <a:t>Результатом участі в цьому тренінгу буде краща обізнаність </a:t>
            </a:r>
            <a:br>
              <a:rPr lang="uk-UA" altLang="uk-UA" sz="2000" i="1" dirty="0">
                <a:solidFill>
                  <a:schemeClr val="accent3">
                    <a:lumMod val="25000"/>
                  </a:schemeClr>
                </a:solidFill>
              </a:rPr>
            </a:br>
            <a:r>
              <a:rPr lang="uk-UA" altLang="uk-UA" sz="2000" i="1" dirty="0">
                <a:solidFill>
                  <a:schemeClr val="accent3">
                    <a:lumMod val="25000"/>
                  </a:schemeClr>
                </a:solidFill>
              </a:rPr>
              <a:t>щодо підготовки проєктів та вміння її реалізовувати</a:t>
            </a:r>
          </a:p>
        </p:txBody>
      </p:sp>
    </p:spTree>
    <p:extLst>
      <p:ext uri="{BB962C8B-B14F-4D97-AF65-F5344CB8AC3E}">
        <p14:creationId xmlns:p14="http://schemas.microsoft.com/office/powerpoint/2010/main" val="15282241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9075" y="322595"/>
            <a:ext cx="10515600" cy="1325563"/>
          </a:xfrm>
        </p:spPr>
        <p:txBody>
          <a:bodyPr/>
          <a:lstStyle/>
          <a:p>
            <a:pPr algn="ctr"/>
            <a:r>
              <a:rPr lang="uk-UA" alt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Трансформація ресурсів </a:t>
            </a:r>
            <a:br>
              <a:rPr lang="uk-UA" alt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через заходи</a:t>
            </a:r>
            <a:r>
              <a:rPr lang="en-US" alt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дає</a:t>
            </a:r>
            <a:r>
              <a:rPr lang="en-US" alt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результати</a:t>
            </a:r>
            <a:endParaRPr lang="ru-RU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16934" y="2176500"/>
            <a:ext cx="10613065" cy="3756468"/>
          </a:xfrm>
        </p:spPr>
        <p:txBody>
          <a:bodyPr>
            <a:noAutofit/>
          </a:bodyPr>
          <a:lstStyle/>
          <a:p>
            <a:pPr indent="-288925">
              <a:defRPr/>
            </a:pPr>
            <a:r>
              <a:rPr lang="uk-UA" altLang="ru-RU" sz="3600" dirty="0"/>
              <a:t>Проведення чи виконання заходу </a:t>
            </a:r>
            <a:r>
              <a:rPr lang="uk-UA" altLang="ru-RU" sz="3600" dirty="0" err="1"/>
              <a:t>проєкту</a:t>
            </a:r>
            <a:r>
              <a:rPr lang="uk-UA" altLang="ru-RU" sz="3600" dirty="0"/>
              <a:t> ще не становить саме по собі результат</a:t>
            </a:r>
            <a:r>
              <a:rPr lang="en-US" altLang="ru-RU" sz="3600" dirty="0"/>
              <a:t>.</a:t>
            </a:r>
          </a:p>
          <a:p>
            <a:pPr indent="-288925">
              <a:defRPr/>
            </a:pPr>
            <a:r>
              <a:rPr lang="uk-UA" altLang="ru-RU" sz="3600" dirty="0"/>
              <a:t>Управління </a:t>
            </a:r>
            <a:r>
              <a:rPr lang="uk-UA" altLang="ru-RU" sz="3600" dirty="0" err="1"/>
              <a:t>проєктом</a:t>
            </a:r>
            <a:r>
              <a:rPr lang="uk-UA" altLang="ru-RU" sz="3600" dirty="0"/>
              <a:t> – це по суті управління процесом трансформації організаційних, інтелектуальних, людських та</a:t>
            </a:r>
            <a:r>
              <a:rPr lang="en-US" altLang="ru-RU" sz="3600" dirty="0"/>
              <a:t>/</a:t>
            </a:r>
            <a:r>
              <a:rPr lang="uk-UA" altLang="ru-RU" sz="3600" dirty="0"/>
              <a:t>або</a:t>
            </a:r>
            <a:r>
              <a:rPr lang="en-US" altLang="ru-RU" sz="3600" dirty="0"/>
              <a:t> </a:t>
            </a:r>
            <a:r>
              <a:rPr lang="uk-UA" altLang="ru-RU" sz="3600" dirty="0"/>
              <a:t>фізичних</a:t>
            </a:r>
            <a:r>
              <a:rPr lang="en-US" altLang="ru-RU" sz="3600" dirty="0"/>
              <a:t>/</a:t>
            </a:r>
            <a:r>
              <a:rPr lang="uk-UA" altLang="ru-RU" sz="3600" dirty="0"/>
              <a:t>матеріальних ресурсів</a:t>
            </a:r>
            <a:r>
              <a:rPr lang="en-US" altLang="ru-RU" sz="3600" dirty="0"/>
              <a:t> [</a:t>
            </a:r>
            <a:r>
              <a:rPr lang="uk-UA" altLang="ru-RU" sz="3600" dirty="0"/>
              <a:t>внесків</a:t>
            </a:r>
            <a:r>
              <a:rPr lang="en-US" altLang="ru-RU" sz="3600" dirty="0"/>
              <a:t>] </a:t>
            </a:r>
            <a:r>
              <a:rPr lang="uk-UA" altLang="ru-RU" sz="3600" dirty="0"/>
              <a:t>через </a:t>
            </a:r>
            <a:r>
              <a:rPr lang="uk-UA" altLang="ru-RU" sz="3600" u="sng" dirty="0"/>
              <a:t>заходи</a:t>
            </a:r>
            <a:r>
              <a:rPr lang="uk-UA" altLang="ru-RU" sz="3600" dirty="0"/>
              <a:t>,</a:t>
            </a:r>
            <a:r>
              <a:rPr lang="en-US" altLang="ru-RU" sz="3600" dirty="0"/>
              <a:t> </a:t>
            </a:r>
            <a:r>
              <a:rPr lang="uk-UA" altLang="ru-RU" sz="3600" dirty="0"/>
              <a:t>які викликатимуть еволюційні результати</a:t>
            </a:r>
            <a:r>
              <a:rPr lang="en-US" altLang="ru-RU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7073191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689" y="276447"/>
            <a:ext cx="11042767" cy="942680"/>
          </a:xfrm>
        </p:spPr>
        <p:txBody>
          <a:bodyPr>
            <a:normAutofit fontScale="90000"/>
          </a:bodyPr>
          <a:lstStyle/>
          <a:p>
            <a:pPr algn="ctr"/>
            <a:r>
              <a:rPr lang="uk-UA" alt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Результати повинні бути</a:t>
            </a:r>
            <a:r>
              <a:rPr lang="en-US" alt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</a:t>
            </a:r>
            <a:r>
              <a:rPr lang="uk-UA" alt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просто КЛАСС!</a:t>
            </a:r>
            <a:endParaRPr lang="ru-RU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1010093" y="2275368"/>
            <a:ext cx="10527857" cy="4257196"/>
          </a:xfrm>
        </p:spPr>
        <p:txBody>
          <a:bodyPr>
            <a:normAutofit/>
          </a:bodyPr>
          <a:lstStyle/>
          <a:p>
            <a:r>
              <a:rPr lang="uk-UA" altLang="ru-RU" sz="4000" b="1" dirty="0"/>
              <a:t>К</a:t>
            </a:r>
            <a:r>
              <a:rPr lang="en-US" altLang="ru-RU" sz="4000" dirty="0"/>
              <a:t>	</a:t>
            </a:r>
            <a:r>
              <a:rPr lang="uk-UA" altLang="ru-RU" sz="4000" dirty="0"/>
              <a:t>конкретні</a:t>
            </a:r>
            <a:endParaRPr lang="en-US" altLang="ru-RU" sz="4000" dirty="0"/>
          </a:p>
          <a:p>
            <a:r>
              <a:rPr lang="uk-UA" altLang="ru-RU" sz="4000" b="1" dirty="0"/>
              <a:t>Л</a:t>
            </a:r>
            <a:r>
              <a:rPr lang="en-US" altLang="ru-RU" sz="4000" dirty="0"/>
              <a:t>	</a:t>
            </a:r>
            <a:r>
              <a:rPr lang="uk-UA" altLang="ru-RU" sz="4000" dirty="0"/>
              <a:t>легко вимірювані</a:t>
            </a:r>
            <a:endParaRPr lang="en-US" altLang="ru-RU" sz="4000" dirty="0"/>
          </a:p>
          <a:p>
            <a:r>
              <a:rPr lang="en-US" altLang="ru-RU" sz="4000" b="1" dirty="0"/>
              <a:t>A</a:t>
            </a:r>
            <a:r>
              <a:rPr lang="en-US" altLang="ru-RU" sz="4000" dirty="0"/>
              <a:t>	</a:t>
            </a:r>
            <a:r>
              <a:rPr lang="uk-UA" altLang="ru-RU" sz="4000" dirty="0"/>
              <a:t>абсолютно досяжні</a:t>
            </a:r>
            <a:endParaRPr lang="en-US" altLang="ru-RU" sz="4000" dirty="0"/>
          </a:p>
          <a:p>
            <a:r>
              <a:rPr lang="uk-UA" altLang="ru-RU" sz="4000" b="1" dirty="0"/>
              <a:t>С</a:t>
            </a:r>
            <a:r>
              <a:rPr lang="en-US" altLang="ru-RU" sz="4000" b="1" dirty="0"/>
              <a:t>	</a:t>
            </a:r>
            <a:r>
              <a:rPr lang="uk-UA" altLang="ru-RU" sz="4000" dirty="0"/>
              <a:t>стосуються суті</a:t>
            </a:r>
            <a:endParaRPr lang="en-US" altLang="ru-RU" sz="4000" dirty="0"/>
          </a:p>
          <a:p>
            <a:r>
              <a:rPr lang="uk-UA" altLang="ru-RU" sz="4000" b="1" dirty="0"/>
              <a:t>С</a:t>
            </a:r>
            <a:r>
              <a:rPr lang="en-US" altLang="ru-RU" sz="4000" b="1" dirty="0"/>
              <a:t> 	</a:t>
            </a:r>
            <a:r>
              <a:rPr lang="uk-UA" altLang="ru-RU" sz="4000" dirty="0"/>
              <a:t>строкові</a:t>
            </a:r>
            <a:endParaRPr lang="en-US" altLang="ru-RU" sz="4000" dirty="0"/>
          </a:p>
        </p:txBody>
      </p:sp>
      <p:pic>
        <p:nvPicPr>
          <p:cNvPr id="5" name="Picture 2" descr="Image result for &quot;просто класс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0163" y="2620963"/>
            <a:ext cx="2870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6789313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3930" y="0"/>
            <a:ext cx="9188842" cy="963945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err="1">
                <a:solidFill>
                  <a:srgbClr val="0070C0"/>
                </a:solidFill>
                <a:latin typeface="Arial" panose="020B0604020202020204" pitchFamily="34" charset="0"/>
                <a:ea typeface="Meiryo" pitchFamily="34" charset="-128"/>
                <a:cs typeface="Arial" panose="020B0604020202020204" pitchFamily="34" charset="0"/>
              </a:rPr>
              <a:t>Проєкти</a:t>
            </a:r>
            <a:r>
              <a:rPr lang="uk-UA" b="1" dirty="0">
                <a:solidFill>
                  <a:srgbClr val="0070C0"/>
                </a:solidFill>
                <a:latin typeface="Arial" panose="020B0604020202020204" pitchFamily="34" charset="0"/>
                <a:ea typeface="Meiryo" pitchFamily="34" charset="-128"/>
                <a:cs typeface="Arial" panose="020B0604020202020204" pitchFamily="34" charset="0"/>
              </a:rPr>
              <a:t> різні – інструменти схожі</a:t>
            </a:r>
            <a:endParaRPr 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hteck 4"/>
          <p:cNvSpPr/>
          <p:nvPr/>
        </p:nvSpPr>
        <p:spPr>
          <a:xfrm>
            <a:off x="4229632" y="927873"/>
            <a:ext cx="7610622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uk-UA" altLang="uk-UA" sz="2200" b="1" dirty="0">
                <a:solidFill>
                  <a:schemeClr val="accent3">
                    <a:lumMod val="25000"/>
                  </a:schemeClr>
                </a:solidFill>
              </a:rPr>
              <a:t>Поліпшення спроможності 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200" dirty="0">
                <a:solidFill>
                  <a:schemeClr val="accent3">
                    <a:lumMod val="25000"/>
                  </a:schemeClr>
                </a:solidFill>
              </a:rPr>
              <a:t>Тренінги, навчання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200" dirty="0">
                <a:solidFill>
                  <a:schemeClr val="accent3">
                    <a:lumMod val="25000"/>
                  </a:schemeClr>
                </a:solidFill>
              </a:rPr>
              <a:t>Пошук персоналу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200" dirty="0">
                <a:solidFill>
                  <a:schemeClr val="accent3">
                    <a:lumMod val="25000"/>
                  </a:schemeClr>
                </a:solidFill>
              </a:rPr>
              <a:t>Обмін досвідом (</a:t>
            </a:r>
            <a:r>
              <a:rPr lang="uk-UA" altLang="uk-UA" sz="2200" dirty="0" err="1">
                <a:solidFill>
                  <a:schemeClr val="accent3">
                    <a:lumMod val="25000"/>
                  </a:schemeClr>
                </a:solidFill>
              </a:rPr>
              <a:t>мережувальні</a:t>
            </a:r>
            <a:r>
              <a:rPr lang="uk-UA" altLang="uk-UA" sz="2200" dirty="0">
                <a:solidFill>
                  <a:schemeClr val="accent3">
                    <a:lumMod val="25000"/>
                  </a:schemeClr>
                </a:solidFill>
              </a:rPr>
              <a:t> заходи, </a:t>
            </a:r>
            <a:br>
              <a:rPr lang="uk-UA" altLang="uk-UA" sz="2200" dirty="0">
                <a:solidFill>
                  <a:schemeClr val="accent3">
                    <a:lumMod val="25000"/>
                  </a:schemeClr>
                </a:solidFill>
              </a:rPr>
            </a:br>
            <a:r>
              <a:rPr lang="uk-UA" altLang="uk-UA" sz="2200" dirty="0">
                <a:solidFill>
                  <a:schemeClr val="accent3">
                    <a:lumMod val="25000"/>
                  </a:schemeClr>
                </a:solidFill>
              </a:rPr>
              <a:t>навчальні поїздки, конференції)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200" dirty="0">
                <a:solidFill>
                  <a:schemeClr val="accent3">
                    <a:lumMod val="25000"/>
                  </a:schemeClr>
                </a:solidFill>
              </a:rPr>
              <a:t>Тім-</a:t>
            </a:r>
            <a:r>
              <a:rPr lang="uk-UA" altLang="uk-UA" sz="2200" dirty="0" err="1">
                <a:solidFill>
                  <a:schemeClr val="accent3">
                    <a:lumMod val="25000"/>
                  </a:schemeClr>
                </a:solidFill>
              </a:rPr>
              <a:t>білдінг</a:t>
            </a:r>
            <a:endParaRPr lang="en-US" altLang="uk-UA" sz="2200" dirty="0">
              <a:solidFill>
                <a:schemeClr val="accent3">
                  <a:lumMod val="25000"/>
                </a:schemeClr>
              </a:solidFill>
            </a:endParaRPr>
          </a:p>
          <a:p>
            <a:pPr>
              <a:spcBef>
                <a:spcPts val="600"/>
              </a:spcBef>
            </a:pPr>
            <a:r>
              <a:rPr lang="uk-UA" altLang="uk-UA" sz="2200" b="1" dirty="0">
                <a:solidFill>
                  <a:schemeClr val="accent3">
                    <a:lumMod val="25000"/>
                  </a:schemeClr>
                </a:solidFill>
              </a:rPr>
              <a:t>Розширення можливостей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200" dirty="0">
                <a:solidFill>
                  <a:schemeClr val="accent3">
                    <a:lumMod val="25000"/>
                  </a:schemeClr>
                </a:solidFill>
              </a:rPr>
              <a:t>Придбання матеріальних благ, технічних засобів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200" dirty="0">
                <a:solidFill>
                  <a:schemeClr val="accent3">
                    <a:lumMod val="25000"/>
                  </a:schemeClr>
                </a:solidFill>
              </a:rPr>
              <a:t>Створення логістичних ланцюжків, мереж, партнерств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200" dirty="0">
                <a:solidFill>
                  <a:schemeClr val="accent3">
                    <a:lumMod val="25000"/>
                  </a:schemeClr>
                </a:solidFill>
              </a:rPr>
              <a:t>Доступ до фінансових ресурсів, кредити, міні-гранти</a:t>
            </a:r>
          </a:p>
          <a:p>
            <a:pPr>
              <a:spcBef>
                <a:spcPts val="600"/>
              </a:spcBef>
            </a:pPr>
            <a:r>
              <a:rPr lang="uk-UA" altLang="uk-UA" sz="2200" b="1" dirty="0">
                <a:solidFill>
                  <a:schemeClr val="accent3">
                    <a:lumMod val="25000"/>
                  </a:schemeClr>
                </a:solidFill>
              </a:rPr>
              <a:t>Використання</a:t>
            </a:r>
            <a:r>
              <a:rPr lang="uk-UA" altLang="uk-UA" sz="2200" dirty="0">
                <a:solidFill>
                  <a:schemeClr val="accent3">
                    <a:lumMod val="25000"/>
                  </a:schemeClr>
                </a:solidFill>
              </a:rPr>
              <a:t> </a:t>
            </a:r>
            <a:r>
              <a:rPr lang="uk-UA" altLang="uk-UA" sz="2200" b="1" dirty="0">
                <a:solidFill>
                  <a:schemeClr val="accent3">
                    <a:lumMod val="25000"/>
                  </a:schemeClr>
                </a:solidFill>
              </a:rPr>
              <a:t>потенціалу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200" dirty="0">
                <a:solidFill>
                  <a:schemeClr val="accent3">
                    <a:lumMod val="25000"/>
                  </a:schemeClr>
                </a:solidFill>
              </a:rPr>
              <a:t>Що можна зробити з наявними ресурсами ?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200" dirty="0">
                <a:solidFill>
                  <a:schemeClr val="accent3">
                    <a:lumMod val="25000"/>
                  </a:schemeClr>
                </a:solidFill>
              </a:rPr>
              <a:t>Як по-іншому можна використати те, що вже  використовується?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4275A1-4982-024C-A0E2-A1D1DC775336}"/>
              </a:ext>
            </a:extLst>
          </p:cNvPr>
          <p:cNvSpPr txBox="1"/>
          <p:nvPr/>
        </p:nvSpPr>
        <p:spPr>
          <a:xfrm>
            <a:off x="383271" y="3674052"/>
            <a:ext cx="35131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chemeClr val="tx1">
                    <a:lumMod val="75000"/>
                  </a:schemeClr>
                </a:solidFill>
              </a:rPr>
              <a:t>Але не забуваємо, що дії </a:t>
            </a:r>
            <a:r>
              <a:rPr lang="uk-UA" sz="2400" b="1" i="1" dirty="0">
                <a:solidFill>
                  <a:schemeClr val="tx1">
                    <a:lumMod val="75000"/>
                  </a:schemeClr>
                </a:solidFill>
              </a:rPr>
              <a:t>чітко пов’язані </a:t>
            </a:r>
            <a:r>
              <a:rPr lang="uk-UA" sz="2400" b="1" dirty="0">
                <a:solidFill>
                  <a:schemeClr val="tx1">
                    <a:lumMod val="75000"/>
                  </a:schemeClr>
                </a:solidFill>
              </a:rPr>
              <a:t>з результатами !!!</a:t>
            </a:r>
            <a:endParaRPr lang="en-US" sz="24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9D4B05-5F2D-624F-9B30-61AB043ED0F1}"/>
              </a:ext>
            </a:extLst>
          </p:cNvPr>
          <p:cNvSpPr txBox="1"/>
          <p:nvPr/>
        </p:nvSpPr>
        <p:spPr>
          <a:xfrm rot="19404083">
            <a:off x="640273" y="1577932"/>
            <a:ext cx="24452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solidFill>
                  <a:srgbClr val="BF0000"/>
                </a:solidFill>
              </a:rPr>
              <a:t>Місце для творчості!</a:t>
            </a:r>
            <a:endParaRPr lang="en-US" sz="3200" b="1" dirty="0">
              <a:solidFill>
                <a:srgbClr val="B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676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0307" y="173739"/>
            <a:ext cx="9601199" cy="963945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Перевірте свій </a:t>
            </a:r>
            <a:r>
              <a:rPr lang="uk-UA" b="1" dirty="0" err="1">
                <a:solidFill>
                  <a:srgbClr val="0070C0"/>
                </a:solidFill>
                <a:latin typeface="+mn-lt"/>
                <a:ea typeface="Meiryo" pitchFamily="34" charset="-128"/>
              </a:rPr>
              <a:t>проєкт</a:t>
            </a:r>
            <a:r>
              <a:rPr lang="uk-UA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!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" name="Rechteck 4"/>
          <p:cNvSpPr/>
          <p:nvPr/>
        </p:nvSpPr>
        <p:spPr>
          <a:xfrm>
            <a:off x="1658679" y="1310646"/>
            <a:ext cx="10341063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600" dirty="0">
                <a:solidFill>
                  <a:schemeClr val="accent3">
                    <a:lumMod val="25000"/>
                  </a:schemeClr>
                </a:solidFill>
              </a:rPr>
              <a:t>Чи покращує він умови, середовище?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600" dirty="0">
                <a:solidFill>
                  <a:schemeClr val="accent3">
                    <a:lumMod val="25000"/>
                  </a:schemeClr>
                </a:solidFill>
              </a:rPr>
              <a:t>Чи розширює можливості, чи знімає перешкоди?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600" dirty="0">
                <a:solidFill>
                  <a:schemeClr val="accent3">
                    <a:lumMod val="25000"/>
                  </a:schemeClr>
                </a:solidFill>
              </a:rPr>
              <a:t>Чи має довгостроковий ефект?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600" dirty="0">
                <a:solidFill>
                  <a:schemeClr val="accent3">
                    <a:lumMod val="25000"/>
                  </a:schemeClr>
                </a:solidFill>
              </a:rPr>
              <a:t>Чи будуть використовуватися його результати після закінчення?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600" dirty="0">
                <a:solidFill>
                  <a:schemeClr val="accent3">
                    <a:lumMod val="25000"/>
                  </a:schemeClr>
                </a:solidFill>
              </a:rPr>
              <a:t>Чи приносить він економічний ефект?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600" dirty="0">
                <a:solidFill>
                  <a:schemeClr val="accent3">
                    <a:lumMod val="25000"/>
                  </a:schemeClr>
                </a:solidFill>
              </a:rPr>
              <a:t>Чи не намагається підмінити бізнес?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uk-UA" altLang="uk-UA" sz="2600" dirty="0">
              <a:solidFill>
                <a:schemeClr val="accent3">
                  <a:lumMod val="25000"/>
                </a:schemeClr>
              </a:solidFill>
            </a:endParaRP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3000" b="1" dirty="0">
                <a:solidFill>
                  <a:srgbClr val="0070C0"/>
                </a:solidFill>
              </a:rPr>
              <a:t>Пам’ятайте, що розвиток</a:t>
            </a:r>
            <a:br>
              <a:rPr lang="uk-UA" altLang="uk-UA" sz="3000" b="1" dirty="0">
                <a:solidFill>
                  <a:srgbClr val="0070C0"/>
                </a:solidFill>
              </a:rPr>
            </a:br>
            <a:r>
              <a:rPr lang="uk-UA" altLang="uk-UA" sz="3000" b="1" dirty="0">
                <a:solidFill>
                  <a:srgbClr val="0070C0"/>
                </a:solidFill>
              </a:rPr>
              <a:t>         			 – це завжди про ЛЮДЕЙ !!!</a:t>
            </a:r>
          </a:p>
        </p:txBody>
      </p:sp>
    </p:spTree>
    <p:extLst>
      <p:ext uri="{BB962C8B-B14F-4D97-AF65-F5344CB8AC3E}">
        <p14:creationId xmlns:p14="http://schemas.microsoft.com/office/powerpoint/2010/main" val="41449242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95823" y="85064"/>
            <a:ext cx="6223666" cy="1010093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0070C0"/>
                </a:solidFill>
                <a:latin typeface="Arial" panose="020B0604020202020204" pitchFamily="34" charset="0"/>
                <a:ea typeface="Meiryo" pitchFamily="34" charset="-128"/>
                <a:cs typeface="Arial" panose="020B0604020202020204" pitchFamily="34" charset="0"/>
              </a:rPr>
              <a:t>Логіка </a:t>
            </a:r>
            <a:r>
              <a:rPr lang="uk-UA" b="1" dirty="0" err="1">
                <a:solidFill>
                  <a:srgbClr val="0070C0"/>
                </a:solidFill>
                <a:latin typeface="Arial" panose="020B0604020202020204" pitchFamily="34" charset="0"/>
                <a:ea typeface="Meiryo" pitchFamily="34" charset="-128"/>
                <a:cs typeface="Arial" panose="020B0604020202020204" pitchFamily="34" charset="0"/>
              </a:rPr>
              <a:t>проєкту</a:t>
            </a:r>
            <a:endParaRPr 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/>
          <a:srcRect l="16483" t="24186" r="20988" b="16744"/>
          <a:stretch>
            <a:fillRect/>
          </a:stretch>
        </p:blipFill>
        <p:spPr bwMode="auto">
          <a:xfrm>
            <a:off x="1336018" y="1254642"/>
            <a:ext cx="10084689" cy="5358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057492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7708" y="16782"/>
            <a:ext cx="5590953" cy="963946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Логіка </a:t>
            </a:r>
            <a:r>
              <a:rPr lang="uk-UA" b="1" dirty="0" err="1">
                <a:solidFill>
                  <a:srgbClr val="0070C0"/>
                </a:solidFill>
                <a:latin typeface="+mn-lt"/>
                <a:ea typeface="Meiryo" pitchFamily="34" charset="-128"/>
              </a:rPr>
              <a:t>проєкту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4" name="Picture 45">
            <a:extLst>
              <a:ext uri="{FF2B5EF4-FFF2-40B4-BE49-F238E27FC236}">
                <a16:creationId xmlns:a16="http://schemas.microsoft.com/office/drawing/2014/main" id="{EF4CDC52-F7A7-AD4F-9C59-556C5B6EEF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1200" y="980728"/>
            <a:ext cx="7899257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2312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1727" y="0"/>
            <a:ext cx="10515600" cy="1070270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0070C0"/>
                </a:solidFill>
              </a:rPr>
              <a:t>Нумерація результатів та заходів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Содержимое 5"/>
          <p:cNvPicPr>
            <a:picLocks noGrp="1"/>
          </p:cNvPicPr>
          <p:nvPr>
            <p:ph idx="1"/>
          </p:nvPr>
        </p:nvPicPr>
        <p:blipFill>
          <a:blip r:embed="rId2" cstate="print"/>
          <a:srcRect l="20374" t="25256" r="19022" b="9225"/>
          <a:stretch>
            <a:fillRect/>
          </a:stretch>
        </p:blipFill>
        <p:spPr>
          <a:xfrm>
            <a:off x="1743740" y="786809"/>
            <a:ext cx="9027041" cy="6071191"/>
          </a:xfrm>
        </p:spPr>
      </p:pic>
    </p:spTree>
    <p:extLst>
      <p:ext uri="{BB962C8B-B14F-4D97-AF65-F5344CB8AC3E}">
        <p14:creationId xmlns:p14="http://schemas.microsoft.com/office/powerpoint/2010/main" val="388520556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114" y="123292"/>
            <a:ext cx="10271051" cy="107027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rgbClr val="0070C0"/>
                </a:solidFill>
                <a:latin typeface="+mn-lt"/>
              </a:rPr>
              <a:t>Цілі – результати – заходи: як це виглядає </a:t>
            </a:r>
            <a:endParaRPr lang="ru-RU" dirty="0">
              <a:solidFill>
                <a:srgbClr val="0070C0"/>
              </a:solidFill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02019" y="1743739"/>
          <a:ext cx="11791507" cy="3944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7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769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7070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/>
                        <a:t>Цілі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/>
                        <a:t>Результати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/>
                        <a:t>Заходи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9203">
                <a:tc rowSpan="3">
                  <a:txBody>
                    <a:bodyPr/>
                    <a:lstStyle/>
                    <a:p>
                      <a:r>
                        <a:rPr lang="uk-UA" dirty="0"/>
                        <a:t>1...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1.1...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1.1.1...</a:t>
                      </a:r>
                    </a:p>
                    <a:p>
                      <a:r>
                        <a:rPr lang="uk-UA" dirty="0"/>
                        <a:t>1.1.2...</a:t>
                      </a:r>
                    </a:p>
                    <a:p>
                      <a:r>
                        <a:rPr lang="uk-UA" dirty="0"/>
                        <a:t>1.1.3...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920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1.2...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1.2.1...</a:t>
                      </a:r>
                    </a:p>
                    <a:p>
                      <a:r>
                        <a:rPr lang="uk-UA" dirty="0"/>
                        <a:t>1.2.2...</a:t>
                      </a:r>
                    </a:p>
                    <a:p>
                      <a:r>
                        <a:rPr lang="uk-UA" dirty="0"/>
                        <a:t>1.2.3...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920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1.3...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1.3.1...</a:t>
                      </a:r>
                    </a:p>
                    <a:p>
                      <a:r>
                        <a:rPr lang="uk-UA" dirty="0"/>
                        <a:t>1.3.2...</a:t>
                      </a:r>
                    </a:p>
                    <a:p>
                      <a:r>
                        <a:rPr lang="uk-UA" dirty="0"/>
                        <a:t>1.3.3...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757041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1248" y="0"/>
            <a:ext cx="9067799" cy="1038373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0070C0"/>
                </a:solidFill>
              </a:rPr>
              <a:t>Приклад формулювань для </a:t>
            </a:r>
            <a:r>
              <a:rPr lang="uk-UA" b="1" dirty="0" err="1">
                <a:solidFill>
                  <a:srgbClr val="0070C0"/>
                </a:solidFill>
              </a:rPr>
              <a:t>проєкту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6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 l="10027" t="12115" r="10399" b="6366"/>
          <a:stretch>
            <a:fillRect/>
          </a:stretch>
        </p:blipFill>
        <p:spPr>
          <a:xfrm>
            <a:off x="340242" y="903767"/>
            <a:ext cx="11568223" cy="5816010"/>
          </a:xfrm>
        </p:spPr>
      </p:pic>
    </p:spTree>
    <p:extLst>
      <p:ext uri="{BB962C8B-B14F-4D97-AF65-F5344CB8AC3E}">
        <p14:creationId xmlns:p14="http://schemas.microsoft.com/office/powerpoint/2010/main" val="191783410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4009" y="226905"/>
            <a:ext cx="9184758" cy="1325563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0070C0"/>
                </a:solidFill>
              </a:rPr>
              <a:t>Як це виглядатиме в логіко-структурній матриці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 l="8057" t="23203" r="16805" b="29965"/>
          <a:stretch>
            <a:fillRect/>
          </a:stretch>
        </p:blipFill>
        <p:spPr>
          <a:xfrm>
            <a:off x="955112" y="1751013"/>
            <a:ext cx="11002962" cy="4872037"/>
          </a:xfrm>
        </p:spPr>
      </p:pic>
    </p:spTree>
    <p:extLst>
      <p:ext uri="{BB962C8B-B14F-4D97-AF65-F5344CB8AC3E}">
        <p14:creationId xmlns:p14="http://schemas.microsoft.com/office/powerpoint/2010/main" val="159433647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9561" y="87550"/>
            <a:ext cx="10515600" cy="924128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0070C0"/>
                </a:solidFill>
                <a:ea typeface="Meiryo" pitchFamily="34" charset="-128"/>
              </a:rPr>
              <a:t>Структура матриці</a:t>
            </a:r>
            <a:endParaRPr lang="ru-RU" dirty="0">
              <a:solidFill>
                <a:srgbClr val="0070C0"/>
              </a:solidFill>
            </a:endParaRPr>
          </a:p>
        </p:txBody>
      </p:sp>
      <p:graphicFrame>
        <p:nvGraphicFramePr>
          <p:cNvPr id="4" name="Group 159">
            <a:extLst>
              <a:ext uri="{FF2B5EF4-FFF2-40B4-BE49-F238E27FC236}">
                <a16:creationId xmlns:a16="http://schemas.microsoft.com/office/drawing/2014/main" id="{C9D9040A-A0CF-7945-84C5-DA14FCED94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8128743"/>
              </p:ext>
            </p:extLst>
          </p:nvPr>
        </p:nvGraphicFramePr>
        <p:xfrm>
          <a:off x="2137146" y="946298"/>
          <a:ext cx="8484779" cy="5677788"/>
        </p:xfrm>
        <a:graphic>
          <a:graphicData uri="http://schemas.openxmlformats.org/drawingml/2006/table">
            <a:tbl>
              <a:tblPr firstRow="1">
                <a:solidFill>
                  <a:srgbClr val="0070C0"/>
                </a:solidFill>
                <a:tableStyleId>{3C2FFA5D-87B4-456A-9821-1D502468CF0F}</a:tableStyleId>
              </a:tblPr>
              <a:tblGrid>
                <a:gridCol w="2136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6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85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36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3617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accent3">
                              <a:lumMod val="25000"/>
                            </a:schemeClr>
                          </a:solidFill>
                          <a:effectLst/>
                        </a:rPr>
                        <a:t>Логіка впровадження</a:t>
                      </a:r>
                      <a:endParaRPr kumimoji="0" lang="uk-UA" sz="1600" b="0" i="1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25000"/>
                          </a:schemeClr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1431" marR="91431" marT="45728" marB="4572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accent3">
                              <a:lumMod val="25000"/>
                            </a:schemeClr>
                          </a:solidFill>
                          <a:effectLst/>
                        </a:rPr>
                        <a:t>Об’єктивно вимірювані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accent3">
                              <a:lumMod val="25000"/>
                            </a:schemeClr>
                          </a:solidFill>
                          <a:effectLst/>
                        </a:rPr>
                        <a:t>показники</a:t>
                      </a:r>
                      <a:endParaRPr kumimoji="0" lang="uk-UA" sz="1600" b="0" i="1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25000"/>
                          </a:schemeClr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1431" marR="91431" marT="45728" marB="4572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accent3">
                              <a:lumMod val="25000"/>
                            </a:schemeClr>
                          </a:solidFill>
                          <a:effectLst/>
                        </a:rPr>
                        <a:t>Джерела та засоби перевірки</a:t>
                      </a:r>
                      <a:endParaRPr kumimoji="0" lang="uk-UA" sz="1600" b="0" i="1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25000"/>
                          </a:schemeClr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1431" marR="91431" marT="45728" marB="4572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accent3">
                              <a:lumMod val="25000"/>
                            </a:schemeClr>
                          </a:solidFill>
                          <a:effectLst/>
                        </a:rPr>
                        <a:t>Припущення та ризики</a:t>
                      </a:r>
                      <a:endParaRPr kumimoji="0" lang="uk-UA" sz="1600" b="0" i="1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25000"/>
                          </a:schemeClr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</a:txBody>
                  <a:tcPr marL="91431" marR="91431" marT="45728" marB="4572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832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accent3">
                              <a:lumMod val="25000"/>
                            </a:schemeClr>
                          </a:solidFill>
                          <a:effectLst/>
                        </a:rPr>
                        <a:t>Загальна ціль</a:t>
                      </a:r>
                      <a:endParaRPr kumimoji="0" lang="uk-UA" sz="16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25000"/>
                          </a:schemeClr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A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Tx/>
                        <a:buNone/>
                        <a:tabLst/>
                      </a:pPr>
                      <a:endParaRPr kumimoji="0" lang="uk-UA" sz="16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25000"/>
                          </a:schemeClr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A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Tx/>
                        <a:buNone/>
                        <a:tabLst/>
                      </a:pPr>
                      <a:endParaRPr kumimoji="0" lang="uk-UA" sz="16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25000"/>
                          </a:schemeClr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A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Tx/>
                        <a:buNone/>
                        <a:tabLst/>
                      </a:pPr>
                      <a:endParaRPr kumimoji="0" lang="uk-UA" sz="16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25000"/>
                          </a:schemeClr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832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accent3">
                              <a:lumMod val="25000"/>
                            </a:schemeClr>
                          </a:solidFill>
                          <a:effectLst/>
                        </a:rPr>
                        <a:t>Конкретна ціль</a:t>
                      </a:r>
                      <a:endParaRPr kumimoji="0" lang="uk-UA" sz="16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25000"/>
                          </a:schemeClr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A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Tx/>
                        <a:buNone/>
                        <a:tabLst/>
                      </a:pPr>
                      <a:endParaRPr kumimoji="0" lang="uk-UA" sz="16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25000"/>
                          </a:schemeClr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A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Tx/>
                        <a:buNone/>
                        <a:tabLst/>
                      </a:pPr>
                      <a:endParaRPr kumimoji="0" lang="uk-UA" sz="16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25000"/>
                          </a:schemeClr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A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Tx/>
                        <a:buNone/>
                        <a:tabLst/>
                      </a:pPr>
                      <a:endParaRPr kumimoji="0" lang="uk-UA" sz="16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25000"/>
                          </a:schemeClr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832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accent3">
                              <a:lumMod val="25000"/>
                            </a:schemeClr>
                          </a:solidFill>
                          <a:effectLst/>
                        </a:rPr>
                        <a:t>Очікувані результати</a:t>
                      </a:r>
                      <a:endParaRPr kumimoji="0" lang="uk-UA" sz="16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25000"/>
                          </a:schemeClr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A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Tx/>
                        <a:buNone/>
                        <a:tabLst/>
                      </a:pPr>
                      <a:endParaRPr kumimoji="0" lang="uk-UA" sz="16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25000"/>
                          </a:schemeClr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A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Tx/>
                        <a:buNone/>
                        <a:tabLst/>
                      </a:pPr>
                      <a:endParaRPr kumimoji="0" lang="uk-UA" sz="16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25000"/>
                          </a:schemeClr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A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Tx/>
                        <a:buNone/>
                        <a:tabLst/>
                      </a:pPr>
                      <a:endParaRPr kumimoji="0" lang="uk-UA" sz="16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25000"/>
                          </a:schemeClr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832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accent3">
                              <a:lumMod val="25000"/>
                            </a:schemeClr>
                          </a:solidFill>
                          <a:effectLst/>
                        </a:rPr>
                        <a:t> Дії (заходи)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accent3">
                              <a:lumMod val="25000"/>
                            </a:schemeClr>
                          </a:solidFill>
                          <a:effectLst/>
                        </a:rPr>
                        <a:t> </a:t>
                      </a:r>
                      <a:endParaRPr kumimoji="0" lang="uk-UA" sz="16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25000"/>
                          </a:schemeClr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A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accent3">
                              <a:lumMod val="25000"/>
                            </a:schemeClr>
                          </a:solidFill>
                          <a:effectLst/>
                        </a:rPr>
                        <a:t>Засоби</a:t>
                      </a:r>
                      <a:endParaRPr kumimoji="0" lang="uk-UA" sz="16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25000"/>
                          </a:schemeClr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A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accent3">
                              <a:lumMod val="25000"/>
                            </a:schemeClr>
                          </a:solidFill>
                          <a:effectLst/>
                        </a:rPr>
                        <a:t> </a:t>
                      </a:r>
                      <a:endParaRPr kumimoji="0" lang="uk-UA" sz="16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25000"/>
                          </a:schemeClr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A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accent3">
                              <a:lumMod val="25000"/>
                            </a:schemeClr>
                          </a:solidFill>
                          <a:effectLst/>
                        </a:rPr>
                        <a:t>Попередні умови</a:t>
                      </a:r>
                      <a:endParaRPr kumimoji="0" lang="uk-UA" sz="16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25000"/>
                          </a:schemeClr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832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1F4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1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accent3">
                              <a:lumMod val="25000"/>
                            </a:schemeClr>
                          </a:solidFill>
                          <a:effectLst/>
                        </a:rPr>
                        <a:t>Витрати</a:t>
                      </a:r>
                      <a:endParaRPr kumimoji="0" lang="uk-UA" sz="16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25000"/>
                          </a:schemeClr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1431" marR="91431" marT="45728" marB="457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A4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b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1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80282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8668B5A9-2DA8-4071-B6EA-752FB4E65547}"/>
              </a:ext>
            </a:extLst>
          </p:cNvPr>
          <p:cNvSpPr txBox="1">
            <a:spLocks/>
          </p:cNvSpPr>
          <p:nvPr/>
        </p:nvSpPr>
        <p:spPr>
          <a:xfrm>
            <a:off x="789898" y="198799"/>
            <a:ext cx="10329082" cy="80363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Припущення та ризики</a:t>
            </a:r>
          </a:p>
        </p:txBody>
      </p:sp>
      <p:sp>
        <p:nvSpPr>
          <p:cNvPr id="3" name="Rechteck 4"/>
          <p:cNvSpPr/>
          <p:nvPr/>
        </p:nvSpPr>
        <p:spPr>
          <a:xfrm>
            <a:off x="435935" y="985615"/>
            <a:ext cx="1144684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600" b="1" dirty="0">
                <a:solidFill>
                  <a:schemeClr val="accent3">
                    <a:lumMod val="25000"/>
                  </a:schemeClr>
                </a:solidFill>
              </a:rPr>
              <a:t>Припущення</a:t>
            </a:r>
            <a:r>
              <a:rPr lang="uk-UA" altLang="uk-UA" sz="2600" dirty="0">
                <a:solidFill>
                  <a:schemeClr val="accent3">
                    <a:lumMod val="25000"/>
                  </a:schemeClr>
                </a:solidFill>
              </a:rPr>
              <a:t> – це зовнішні чинники або обставини, які мають статися або скластися, аби ваш проєкт був успішним, але на які команда проєкту не має жодного впливу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600" b="1" dirty="0">
                <a:solidFill>
                  <a:schemeClr val="accent3">
                    <a:lumMod val="25000"/>
                  </a:schemeClr>
                </a:solidFill>
              </a:rPr>
              <a:t>Ризики</a:t>
            </a:r>
            <a:r>
              <a:rPr lang="uk-UA" altLang="uk-UA" sz="2600" dirty="0">
                <a:solidFill>
                  <a:schemeClr val="accent3">
                    <a:lumMod val="25000"/>
                  </a:schemeClr>
                </a:solidFill>
              </a:rPr>
              <a:t> – це вірогідність того, що події або чиясь діяльність може </a:t>
            </a:r>
            <a:r>
              <a:rPr lang="uk-UA" altLang="uk-UA" sz="2600" i="1" dirty="0">
                <a:solidFill>
                  <a:schemeClr val="accent3">
                    <a:lumMod val="25000"/>
                  </a:schemeClr>
                </a:solidFill>
              </a:rPr>
              <a:t>негативно</a:t>
            </a:r>
            <a:r>
              <a:rPr lang="uk-UA" altLang="uk-UA" sz="2600" dirty="0">
                <a:solidFill>
                  <a:schemeClr val="accent3">
                    <a:lumMod val="25000"/>
                  </a:schemeClr>
                </a:solidFill>
              </a:rPr>
              <a:t> вплинути на досягнення цілей проєкту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600" dirty="0">
                <a:solidFill>
                  <a:schemeClr val="accent3">
                    <a:lumMod val="25000"/>
                  </a:schemeClr>
                </a:solidFill>
              </a:rPr>
              <a:t>Ризики та припущення – дві сторони однієї медалі: одна сформульована негативно, а друга - позитивно. </a:t>
            </a:r>
            <a:br>
              <a:rPr lang="uk-UA" altLang="uk-UA" sz="2600" dirty="0">
                <a:solidFill>
                  <a:schemeClr val="accent3">
                    <a:lumMod val="25000"/>
                  </a:schemeClr>
                </a:solidFill>
              </a:rPr>
            </a:br>
            <a:r>
              <a:rPr lang="uk-UA" altLang="uk-UA" sz="2600" dirty="0">
                <a:solidFill>
                  <a:schemeClr val="accent3">
                    <a:lumMod val="25000"/>
                  </a:schemeClr>
                </a:solidFill>
              </a:rPr>
              <a:t>Наприклад, ризик – «збільшення податкового тиску на дрібних підприємців», припущення – «рівень податків зберігається на існуючому рівні або знижується»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35935" y="5544044"/>
            <a:ext cx="1126465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uk-UA" altLang="uk-UA" sz="2200" dirty="0">
                <a:solidFill>
                  <a:schemeClr val="accent1"/>
                </a:solidFill>
              </a:rPr>
              <a:t>Дерево проблем може бути одним із джерел ризиків – подивіться на ті гілки, які ви виключили на стадії вибору стратегії </a:t>
            </a:r>
            <a:r>
              <a:rPr lang="uk-UA" altLang="uk-UA" sz="2200" dirty="0" err="1">
                <a:solidFill>
                  <a:schemeClr val="accent1"/>
                </a:solidFill>
              </a:rPr>
              <a:t>проєкту</a:t>
            </a:r>
            <a:r>
              <a:rPr lang="uk-UA" altLang="uk-UA" sz="2200" dirty="0">
                <a:solidFill>
                  <a:schemeClr val="accent1"/>
                </a:solidFill>
              </a:rPr>
              <a:t>, але які залишаються важливими для досягнення цілей – вони можуть стати ризиками</a:t>
            </a:r>
          </a:p>
        </p:txBody>
      </p:sp>
    </p:spTree>
    <p:extLst>
      <p:ext uri="{BB962C8B-B14F-4D97-AF65-F5344CB8AC3E}">
        <p14:creationId xmlns:p14="http://schemas.microsoft.com/office/powerpoint/2010/main" val="356597821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8668B5A9-2DA8-4071-B6EA-752FB4E65547}"/>
              </a:ext>
            </a:extLst>
          </p:cNvPr>
          <p:cNvSpPr txBox="1">
            <a:spLocks/>
          </p:cNvSpPr>
          <p:nvPr/>
        </p:nvSpPr>
        <p:spPr>
          <a:xfrm>
            <a:off x="873873" y="326081"/>
            <a:ext cx="10329082" cy="80363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Що треба робити, коли ризики визначені? </a:t>
            </a:r>
          </a:p>
        </p:txBody>
      </p:sp>
      <p:sp>
        <p:nvSpPr>
          <p:cNvPr id="3" name="Rechteck 4"/>
          <p:cNvSpPr/>
          <p:nvPr/>
        </p:nvSpPr>
        <p:spPr>
          <a:xfrm>
            <a:off x="578498" y="1129711"/>
            <a:ext cx="10916816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600" b="1" dirty="0">
                <a:solidFill>
                  <a:schemeClr val="accent3">
                    <a:lumMod val="25000"/>
                  </a:schemeClr>
                </a:solidFill>
              </a:rPr>
              <a:t>Запланувати в </a:t>
            </a:r>
            <a:r>
              <a:rPr lang="uk-UA" altLang="uk-UA" sz="2600" b="1" dirty="0" err="1">
                <a:solidFill>
                  <a:schemeClr val="accent3">
                    <a:lumMod val="25000"/>
                  </a:schemeClr>
                </a:solidFill>
              </a:rPr>
              <a:t>проєкті</a:t>
            </a:r>
            <a:r>
              <a:rPr lang="uk-UA" altLang="uk-UA" sz="2600" b="1" dirty="0">
                <a:solidFill>
                  <a:schemeClr val="accent3">
                    <a:lumMod val="25000"/>
                  </a:schemeClr>
                </a:solidFill>
              </a:rPr>
              <a:t> дії з відповідними ресурсами, що спрямовані на уникнення та пом</a:t>
            </a:r>
            <a:r>
              <a:rPr lang="en-US" altLang="uk-UA" sz="2600" b="1" dirty="0">
                <a:solidFill>
                  <a:schemeClr val="accent3">
                    <a:lumMod val="25000"/>
                  </a:schemeClr>
                </a:solidFill>
              </a:rPr>
              <a:t>`</a:t>
            </a:r>
            <a:r>
              <a:rPr lang="ru-RU" altLang="uk-UA" sz="2600" b="1" dirty="0" err="1">
                <a:solidFill>
                  <a:schemeClr val="accent3">
                    <a:lumMod val="25000"/>
                  </a:schemeClr>
                </a:solidFill>
              </a:rPr>
              <a:t>якшення</a:t>
            </a:r>
            <a:r>
              <a:rPr lang="ru-RU" altLang="uk-UA" sz="2600" b="1" dirty="0">
                <a:solidFill>
                  <a:schemeClr val="accent3">
                    <a:lumMod val="25000"/>
                  </a:schemeClr>
                </a:solidFill>
              </a:rPr>
              <a:t> </a:t>
            </a:r>
            <a:r>
              <a:rPr lang="ru-RU" altLang="uk-UA" sz="2600" b="1" dirty="0" err="1">
                <a:solidFill>
                  <a:schemeClr val="accent3">
                    <a:lumMod val="25000"/>
                  </a:schemeClr>
                </a:solidFill>
              </a:rPr>
              <a:t>впливу</a:t>
            </a:r>
            <a:r>
              <a:rPr lang="ru-RU" altLang="uk-UA" sz="2600" b="1" dirty="0">
                <a:solidFill>
                  <a:schemeClr val="accent3">
                    <a:lumMod val="25000"/>
                  </a:schemeClr>
                </a:solidFill>
              </a:rPr>
              <a:t> </a:t>
            </a:r>
            <a:r>
              <a:rPr lang="ru-RU" altLang="uk-UA" sz="2600" b="1" dirty="0" err="1">
                <a:solidFill>
                  <a:schemeClr val="accent3">
                    <a:lumMod val="25000"/>
                  </a:schemeClr>
                </a:solidFill>
              </a:rPr>
              <a:t>ризик</a:t>
            </a:r>
            <a:r>
              <a:rPr lang="uk-UA" altLang="uk-UA" sz="2600" b="1" dirty="0" err="1">
                <a:solidFill>
                  <a:schemeClr val="accent3">
                    <a:lumMod val="25000"/>
                  </a:schemeClr>
                </a:solidFill>
              </a:rPr>
              <a:t>ів</a:t>
            </a:r>
            <a:endParaRPr lang="uk-UA" altLang="uk-UA" sz="2600" b="1" dirty="0">
              <a:solidFill>
                <a:schemeClr val="accent3">
                  <a:lumMod val="25000"/>
                </a:schemeClr>
              </a:solidFill>
            </a:endParaRPr>
          </a:p>
          <a:p>
            <a:pPr algn="ctr">
              <a:spcBef>
                <a:spcPts val="1200"/>
              </a:spcBef>
            </a:pPr>
            <a:r>
              <a:rPr lang="uk-UA" altLang="uk-UA" sz="2600" b="1" dirty="0">
                <a:solidFill>
                  <a:schemeClr val="accent3">
                    <a:lumMod val="25000"/>
                  </a:schemeClr>
                </a:solidFill>
              </a:rPr>
              <a:t>АБО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600" b="1" dirty="0">
                <a:solidFill>
                  <a:schemeClr val="accent3">
                    <a:lumMod val="25000"/>
                  </a:schemeClr>
                </a:solidFill>
              </a:rPr>
              <a:t>В разі неможливості перепланувати </a:t>
            </a:r>
            <a:r>
              <a:rPr lang="uk-UA" altLang="uk-UA" sz="2600" b="1" dirty="0" err="1">
                <a:solidFill>
                  <a:schemeClr val="accent3">
                    <a:lumMod val="25000"/>
                  </a:schemeClr>
                </a:solidFill>
              </a:rPr>
              <a:t>проєкт</a:t>
            </a:r>
            <a:r>
              <a:rPr lang="uk-UA" altLang="uk-UA" sz="2600" b="1" dirty="0">
                <a:solidFill>
                  <a:schemeClr val="accent3">
                    <a:lumMod val="25000"/>
                  </a:schemeClr>
                </a:solidFill>
              </a:rPr>
              <a:t> – відмовитися від його реалізації</a:t>
            </a:r>
            <a:endParaRPr lang="uk-UA" altLang="uk-UA" sz="2600" dirty="0">
              <a:solidFill>
                <a:schemeClr val="accent3">
                  <a:lumMod val="25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954" y="3540807"/>
            <a:ext cx="9213850" cy="315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348592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4"/>
          <p:cNvSpPr/>
          <p:nvPr/>
        </p:nvSpPr>
        <p:spPr>
          <a:xfrm>
            <a:off x="797061" y="999813"/>
            <a:ext cx="105588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Показники служать для вимірювання прогресу в досягненні цілей проєкту, тому вони повинні надавати інформацію про те, що має вимірюватися, аби контролювати хід проєкту щодо якості, кількості та часу</a:t>
            </a:r>
          </a:p>
        </p:txBody>
      </p:sp>
      <p:graphicFrame>
        <p:nvGraphicFramePr>
          <p:cNvPr id="3" name="Содержимое 3">
            <a:extLst>
              <a:ext uri="{FF2B5EF4-FFF2-40B4-BE49-F238E27FC236}">
                <a16:creationId xmlns:a16="http://schemas.microsoft.com/office/drawing/2014/main" id="{5ACE38A9-8409-0C4D-AC9D-9A2F31EED5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1551114"/>
              </p:ext>
            </p:extLst>
          </p:nvPr>
        </p:nvGraphicFramePr>
        <p:xfrm>
          <a:off x="4410265" y="2465718"/>
          <a:ext cx="7056784" cy="407790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664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92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8032">
                <a:tc gridSpan="2">
                  <a:txBody>
                    <a:bodyPr/>
                    <a:lstStyle/>
                    <a:p>
                      <a:pPr algn="ctr"/>
                      <a:r>
                        <a:rPr lang="uk-UA" sz="2400" b="1" noProof="0" dirty="0"/>
                        <a:t>Ціль</a:t>
                      </a:r>
                      <a:r>
                        <a:rPr lang="uk-UA" sz="2400" noProof="0" dirty="0"/>
                        <a:t>: Розширення можливостей</a:t>
                      </a:r>
                      <a:r>
                        <a:rPr lang="uk-UA" sz="2400" baseline="0" noProof="0" dirty="0"/>
                        <a:t> продажу </a:t>
                      </a:r>
                      <a:r>
                        <a:rPr lang="uk-UA" sz="2400" baseline="0" noProof="0" dirty="0" err="1"/>
                        <a:t>сільгосп</a:t>
                      </a:r>
                      <a:r>
                        <a:rPr lang="uk-UA" sz="2400" baseline="0" noProof="0" dirty="0"/>
                        <a:t> продукції фермерами району</a:t>
                      </a:r>
                      <a:endParaRPr lang="uk-UA" sz="2400" b="0" noProof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T="45716" marB="45716"/>
                </a:tc>
                <a:tc hMerge="1">
                  <a:txBody>
                    <a:bodyPr/>
                    <a:lstStyle/>
                    <a:p>
                      <a:endParaRPr lang="be-BY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502">
                <a:tc>
                  <a:txBody>
                    <a:bodyPr/>
                    <a:lstStyle/>
                    <a:p>
                      <a:pPr algn="r"/>
                      <a:r>
                        <a:rPr lang="uk-UA" sz="2000" kern="1200" noProof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Цільова</a:t>
                      </a:r>
                      <a:r>
                        <a:rPr lang="uk-UA" sz="2000" kern="1200" baseline="0" noProof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uk-UA" sz="2000" kern="1200" noProof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група (хто): </a:t>
                      </a:r>
                      <a:endParaRPr lang="uk-UA" sz="2000" noProof="0" dirty="0">
                        <a:solidFill>
                          <a:schemeClr val="tx1">
                            <a:lumMod val="7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T="45716" marB="45716" anchor="ctr"/>
                </a:tc>
                <a:tc>
                  <a:txBody>
                    <a:bodyPr/>
                    <a:lstStyle/>
                    <a:p>
                      <a:r>
                        <a:rPr lang="uk-UA" sz="2000" kern="1200" noProof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фермери</a:t>
                      </a:r>
                      <a:endParaRPr lang="uk-UA" sz="2000" b="1" noProof="0" dirty="0">
                        <a:solidFill>
                          <a:schemeClr val="tx1">
                            <a:lumMod val="7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T="45716" marB="4571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502">
                <a:tc>
                  <a:txBody>
                    <a:bodyPr/>
                    <a:lstStyle/>
                    <a:p>
                      <a:pPr algn="r"/>
                      <a:r>
                        <a:rPr lang="uk-UA" sz="2000" kern="1200" baseline="0" noProof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Якість (що)</a:t>
                      </a:r>
                      <a:r>
                        <a:rPr lang="uk-UA" sz="2000" kern="1200" noProof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:</a:t>
                      </a:r>
                      <a:endParaRPr lang="uk-UA" sz="2000" noProof="0" dirty="0">
                        <a:solidFill>
                          <a:schemeClr val="tx1">
                            <a:lumMod val="7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T="45716" marB="45716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kern="1200" noProof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динаміка продажів</a:t>
                      </a:r>
                      <a:endParaRPr lang="uk-UA" sz="2000" b="1" noProof="0" dirty="0">
                        <a:solidFill>
                          <a:schemeClr val="tx1">
                            <a:lumMod val="7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T="45716" marB="4571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502">
                <a:tc>
                  <a:txBody>
                    <a:bodyPr/>
                    <a:lstStyle/>
                    <a:p>
                      <a:pPr algn="r"/>
                      <a:r>
                        <a:rPr lang="uk-UA" sz="2000" kern="1200" noProof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Кількість (скільки):</a:t>
                      </a:r>
                      <a:endParaRPr lang="uk-UA" sz="2000" noProof="0" dirty="0">
                        <a:solidFill>
                          <a:schemeClr val="tx1">
                            <a:lumMod val="7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T="45716" marB="45716" anchor="ctr"/>
                </a:tc>
                <a:tc>
                  <a:txBody>
                    <a:bodyPr/>
                    <a:lstStyle/>
                    <a:p>
                      <a:r>
                        <a:rPr lang="uk-UA" sz="2000" kern="1200" noProof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на </a:t>
                      </a:r>
                      <a:r>
                        <a:rPr lang="uk-UA" sz="2000" i="0" kern="1200" noProof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30</a:t>
                      </a:r>
                      <a:r>
                        <a:rPr lang="uk-UA" sz="2000" kern="1200" noProof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%</a:t>
                      </a:r>
                      <a:endParaRPr lang="uk-UA" sz="2000" b="1" noProof="0" dirty="0">
                        <a:solidFill>
                          <a:schemeClr val="tx1">
                            <a:lumMod val="7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T="45716" marB="4571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502">
                <a:tc>
                  <a:txBody>
                    <a:bodyPr/>
                    <a:lstStyle/>
                    <a:p>
                      <a:pPr algn="r"/>
                      <a:r>
                        <a:rPr lang="uk-UA" sz="2000" kern="1200" noProof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Час (коли):</a:t>
                      </a:r>
                      <a:endParaRPr lang="uk-UA" sz="2000" noProof="0" dirty="0">
                        <a:solidFill>
                          <a:schemeClr val="tx1">
                            <a:lumMod val="7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T="45716" marB="45716" anchor="ctr"/>
                </a:tc>
                <a:tc>
                  <a:txBody>
                    <a:bodyPr/>
                    <a:lstStyle/>
                    <a:p>
                      <a:r>
                        <a:rPr lang="ru-RU" sz="2000" kern="1200" noProof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д</a:t>
                      </a:r>
                      <a:r>
                        <a:rPr lang="uk-UA" sz="2000" kern="1200" noProof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о кінця 2019 року</a:t>
                      </a:r>
                      <a:endParaRPr lang="uk-UA" sz="2000" b="1" noProof="0" dirty="0">
                        <a:solidFill>
                          <a:schemeClr val="tx1">
                            <a:lumMod val="7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T="45716" marB="45716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502">
                <a:tc>
                  <a:txBody>
                    <a:bodyPr/>
                    <a:lstStyle/>
                    <a:p>
                      <a:pPr algn="r"/>
                      <a:r>
                        <a:rPr lang="uk-UA" sz="2000" kern="1200" noProof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Місце (де):</a:t>
                      </a:r>
                      <a:endParaRPr lang="uk-UA" sz="2000" noProof="0" dirty="0">
                        <a:solidFill>
                          <a:schemeClr val="tx1">
                            <a:lumMod val="7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T="45716" marB="45716" anchor="ctr"/>
                </a:tc>
                <a:tc>
                  <a:txBody>
                    <a:bodyPr/>
                    <a:lstStyle/>
                    <a:p>
                      <a:r>
                        <a:rPr lang="uk-UA" sz="2000" kern="1200" noProof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в </a:t>
                      </a:r>
                      <a:r>
                        <a:rPr lang="uk-UA" sz="2000" kern="1200" noProof="0" dirty="0" err="1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Савранському</a:t>
                      </a:r>
                      <a:r>
                        <a:rPr lang="uk-UA" sz="2000" kern="1200" noProof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 районі</a:t>
                      </a:r>
                      <a:endParaRPr lang="uk-UA" sz="2000" b="1" noProof="0" dirty="0">
                        <a:solidFill>
                          <a:schemeClr val="tx1">
                            <a:lumMod val="7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T="45716" marB="45716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99522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b="1" noProof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Показник</a:t>
                      </a:r>
                      <a:r>
                        <a:rPr lang="uk-UA" sz="2400" noProof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:  Збільшення продажів </a:t>
                      </a:r>
                      <a:r>
                        <a:rPr lang="uk-UA" sz="2400" noProof="0" dirty="0" err="1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сільгосп</a:t>
                      </a:r>
                      <a:r>
                        <a:rPr lang="uk-UA" sz="2400" noProof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. продукції фермерами на 30</a:t>
                      </a:r>
                      <a:r>
                        <a:rPr lang="uk-UA" sz="2400" kern="1200" noProof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% до </a:t>
                      </a:r>
                      <a:r>
                        <a:rPr lang="uk-UA" sz="2400" kern="1200" baseline="0" noProof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кінця </a:t>
                      </a:r>
                      <a:br>
                        <a:rPr lang="uk-UA" sz="2400" kern="1200" baseline="0" noProof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</a:br>
                      <a:r>
                        <a:rPr lang="uk-UA" sz="2400" kern="1200" noProof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2019 року в </a:t>
                      </a:r>
                      <a:r>
                        <a:rPr lang="uk-UA" sz="2400" kern="1200" noProof="0" dirty="0" err="1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Савранському</a:t>
                      </a:r>
                      <a:r>
                        <a:rPr lang="uk-UA" sz="2400" kern="1200" noProof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 районі</a:t>
                      </a:r>
                      <a:endParaRPr lang="uk-UA" sz="2400" noProof="0" dirty="0">
                        <a:solidFill>
                          <a:schemeClr val="tx1">
                            <a:lumMod val="75000"/>
                          </a:schemeClr>
                        </a:solidFill>
                        <a:latin typeface="Trebuchet MS" pitchFamily="34" charset="0"/>
                      </a:endParaRPr>
                    </a:p>
                  </a:txBody>
                  <a:tcPr marT="45716" marB="45716"/>
                </a:tc>
                <a:tc hMerge="1">
                  <a:txBody>
                    <a:bodyPr/>
                    <a:lstStyle/>
                    <a:p>
                      <a:endParaRPr lang="be-BY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5D2B7F1-F8B3-BA41-A9BE-06BD029586A1}"/>
              </a:ext>
            </a:extLst>
          </p:cNvPr>
          <p:cNvSpPr txBox="1"/>
          <p:nvPr/>
        </p:nvSpPr>
        <p:spPr>
          <a:xfrm>
            <a:off x="490184" y="2636602"/>
            <a:ext cx="36376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accent3">
                    <a:lumMod val="25000"/>
                  </a:schemeClr>
                </a:solidFill>
              </a:rPr>
              <a:t>Правильно сформульовані показники відповідають</a:t>
            </a:r>
            <a:br>
              <a:rPr lang="uk-UA" sz="2400" dirty="0">
                <a:solidFill>
                  <a:schemeClr val="accent3">
                    <a:lumMod val="25000"/>
                  </a:schemeClr>
                </a:solidFill>
              </a:rPr>
            </a:br>
            <a:r>
              <a:rPr lang="uk-UA" sz="2400" dirty="0">
                <a:solidFill>
                  <a:schemeClr val="accent3">
                    <a:lumMod val="25000"/>
                  </a:schemeClr>
                </a:solidFill>
              </a:rPr>
              <a:t>на питання: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b="1" dirty="0">
                <a:solidFill>
                  <a:schemeClr val="accent1"/>
                </a:solidFill>
              </a:rPr>
              <a:t>Хто?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b="1" dirty="0">
                <a:solidFill>
                  <a:schemeClr val="accent1"/>
                </a:solidFill>
              </a:rPr>
              <a:t>Що?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b="1" dirty="0">
                <a:solidFill>
                  <a:schemeClr val="accent1"/>
                </a:solidFill>
              </a:rPr>
              <a:t>Коли?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b="1" dirty="0">
                <a:solidFill>
                  <a:schemeClr val="accent1"/>
                </a:solidFill>
              </a:rPr>
              <a:t>Де?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b="1" dirty="0">
                <a:solidFill>
                  <a:schemeClr val="accent1"/>
                </a:solidFill>
              </a:rPr>
              <a:t>Скільки?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b="1" dirty="0">
                <a:solidFill>
                  <a:schemeClr val="accent1"/>
                </a:solidFill>
              </a:rPr>
              <a:t>Якої якості?</a:t>
            </a:r>
            <a:endParaRPr lang="uk-UA" dirty="0"/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8668B5A9-2DA8-4071-B6EA-752FB4E65547}"/>
              </a:ext>
            </a:extLst>
          </p:cNvPr>
          <p:cNvSpPr txBox="1">
            <a:spLocks/>
          </p:cNvSpPr>
          <p:nvPr/>
        </p:nvSpPr>
        <p:spPr>
          <a:xfrm>
            <a:off x="1883915" y="258403"/>
            <a:ext cx="8070111" cy="80363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Показники (індикатори)</a:t>
            </a:r>
          </a:p>
        </p:txBody>
      </p:sp>
    </p:spTree>
    <p:extLst>
      <p:ext uri="{BB962C8B-B14F-4D97-AF65-F5344CB8AC3E}">
        <p14:creationId xmlns:p14="http://schemas.microsoft.com/office/powerpoint/2010/main" val="2555631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335609" y="202565"/>
            <a:ext cx="10121528" cy="111305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1" dirty="0">
                <a:solidFill>
                  <a:schemeClr val="accent1"/>
                </a:solidFill>
                <a:latin typeface="+mn-lt"/>
              </a:rPr>
              <a:t>ТИПИ ІНДИКАТОРІВ: </a:t>
            </a:r>
          </a:p>
          <a:p>
            <a:pPr algn="ctr"/>
            <a:r>
              <a:rPr lang="uk-UA" sz="4000" b="1" dirty="0">
                <a:solidFill>
                  <a:schemeClr val="accent1"/>
                </a:solidFill>
                <a:latin typeface="+mn-lt"/>
              </a:rPr>
              <a:t>КІЛЬКІСНА ТА ЯКІСНІ</a:t>
            </a:r>
            <a:endParaRPr lang="ru-RU" sz="40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" name="Текст 2"/>
          <p:cNvSpPr txBox="1">
            <a:spLocks/>
          </p:cNvSpPr>
          <p:nvPr/>
        </p:nvSpPr>
        <p:spPr>
          <a:xfrm>
            <a:off x="466531" y="1461752"/>
            <a:ext cx="11402008" cy="517440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b="1" dirty="0">
                <a:solidFill>
                  <a:srgbClr val="0070C0"/>
                </a:solidFill>
              </a:rPr>
              <a:t>Кількісні (статистичні) індикатори </a:t>
            </a:r>
            <a:r>
              <a:rPr lang="uk-UA" dirty="0"/>
              <a:t>– показники, що мають кількісний вираз та позначаються такими формулюваннями, як число, частота, відсоток, частка тощо. Кількісними індикаторами можна описати, наприклад: частоту зустрічей та чисельність учасників, рівень зростання економіки, рівень цін тощо. </a:t>
            </a:r>
          </a:p>
          <a:p>
            <a:pPr>
              <a:defRPr/>
            </a:pPr>
            <a:r>
              <a:rPr lang="uk-UA" b="1" dirty="0">
                <a:solidFill>
                  <a:srgbClr val="0070C0"/>
                </a:solidFill>
              </a:rPr>
              <a:t>Якісні індикатори </a:t>
            </a:r>
            <a:r>
              <a:rPr lang="uk-UA" b="1" dirty="0"/>
              <a:t>– </a:t>
            </a:r>
            <a:r>
              <a:rPr lang="uk-UA" dirty="0"/>
              <a:t>показники, що не мають кількісного виразу й позначаються такими формулюваннями: наявність, відповідність, якість, ступінь, рівень, задоволеність, обізнаність тощо. Наприклад, ставлення зацікавлених сторін і споживачів до того чи іншого факту, рівень їхнього задоволення, здатність до прийняття рішення та самооцінки, зміна поведінки тощо (</a:t>
            </a:r>
            <a:r>
              <a:rPr lang="uk-UA" i="1" dirty="0"/>
              <a:t>скажімо, збільшення довіри людей до влади – як часто люди звертаються до неї, яким чином і з якими питаннями) </a:t>
            </a:r>
          </a:p>
        </p:txBody>
      </p:sp>
    </p:spTree>
    <p:extLst>
      <p:ext uri="{BB962C8B-B14F-4D97-AF65-F5344CB8AC3E}">
        <p14:creationId xmlns:p14="http://schemas.microsoft.com/office/powerpoint/2010/main" val="334431779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231827" y="258697"/>
            <a:ext cx="10151519" cy="125177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1" dirty="0">
                <a:solidFill>
                  <a:schemeClr val="accent1"/>
                </a:solidFill>
                <a:latin typeface="+mn-lt"/>
              </a:rPr>
              <a:t>ТИПИ ІНДИКАТОРІВ: </a:t>
            </a:r>
          </a:p>
          <a:p>
            <a:pPr algn="ctr"/>
            <a:r>
              <a:rPr lang="uk-UA" sz="4000" b="1" dirty="0">
                <a:solidFill>
                  <a:schemeClr val="accent1"/>
                </a:solidFill>
                <a:latin typeface="+mn-lt"/>
              </a:rPr>
              <a:t>ПРЯМІ ТА НЕПРЯМІ</a:t>
            </a:r>
            <a:endParaRPr lang="ru-RU" sz="40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" name="Текст 2"/>
          <p:cNvSpPr txBox="1">
            <a:spLocks/>
          </p:cNvSpPr>
          <p:nvPr/>
        </p:nvSpPr>
        <p:spPr>
          <a:xfrm>
            <a:off x="253497" y="1633049"/>
            <a:ext cx="11715184" cy="488904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>
              <a:buFont typeface="Wingdings" pitchFamily="2" charset="2"/>
              <a:buNone/>
            </a:pPr>
            <a:r>
              <a:rPr lang="uk-UA" sz="2600" b="1" dirty="0">
                <a:solidFill>
                  <a:srgbClr val="0070C0"/>
                </a:solidFill>
              </a:rPr>
              <a:t>Прямі індикатори</a:t>
            </a:r>
            <a:r>
              <a:rPr lang="uk-UA" sz="2600" b="1" i="1" dirty="0">
                <a:solidFill>
                  <a:srgbClr val="0070C0"/>
                </a:solidFill>
              </a:rPr>
              <a:t> </a:t>
            </a:r>
            <a:r>
              <a:rPr lang="uk-UA" sz="2600" dirty="0"/>
              <a:t>застосовують у випадках, коли зміни в об’єкті спостереження може помітити безпосередньо суб’єкт. Як правило це стосується короткотермінових результатів. Такі індикатори точніші, повніші та зручніші для безпосереднього застосування. </a:t>
            </a:r>
          </a:p>
          <a:p>
            <a:pPr marL="533400" indent="-533400">
              <a:buFont typeface="Wingdings" pitchFamily="2" charset="2"/>
              <a:buNone/>
            </a:pPr>
            <a:r>
              <a:rPr lang="uk-UA" sz="2600" b="1" dirty="0">
                <a:solidFill>
                  <a:srgbClr val="0070C0"/>
                </a:solidFill>
              </a:rPr>
              <a:t>Непрямі індикатори</a:t>
            </a:r>
            <a:r>
              <a:rPr lang="uk-UA" sz="2600" dirty="0">
                <a:solidFill>
                  <a:srgbClr val="002060"/>
                </a:solidFill>
              </a:rPr>
              <a:t> </a:t>
            </a:r>
            <a:r>
              <a:rPr lang="uk-UA" sz="2600" dirty="0"/>
              <a:t>використовуються замість прямих або як доповнення до них у випадках, коли досягнення результатів: </a:t>
            </a:r>
          </a:p>
          <a:p>
            <a:pPr marL="533400" indent="-533400">
              <a:buFont typeface="Wingdings" pitchFamily="2" charset="2"/>
              <a:buChar char="Ø"/>
            </a:pPr>
            <a:r>
              <a:rPr lang="uk-UA" sz="2600" dirty="0"/>
              <a:t>не може бути зафіксованим та виміряним безпосередньо, а лише опосередковано (напр. якість життя, організаційний розвиток тощо); </a:t>
            </a:r>
          </a:p>
          <a:p>
            <a:pPr marL="533400" indent="-533400">
              <a:buFont typeface="Wingdings" pitchFamily="2" charset="2"/>
              <a:buChar char="Ø"/>
            </a:pPr>
            <a:r>
              <a:rPr lang="uk-UA" sz="2600" dirty="0"/>
              <a:t>може бути безпосередньо виміряним, але вартість такого вимірювання буде невиправдано високою; </a:t>
            </a:r>
          </a:p>
          <a:p>
            <a:pPr marL="533400" indent="-533400">
              <a:buFont typeface="Wingdings" pitchFamily="2" charset="2"/>
              <a:buChar char="Ø"/>
            </a:pPr>
            <a:r>
              <a:rPr lang="uk-UA" sz="2600" dirty="0"/>
              <a:t>може бути виміряним лише з плином значної кількості часу по завершенні </a:t>
            </a:r>
            <a:r>
              <a:rPr lang="uk-UA" sz="2600" dirty="0" err="1"/>
              <a:t>проєкту</a:t>
            </a:r>
            <a:endParaRPr lang="uk-UA" sz="2600" dirty="0"/>
          </a:p>
        </p:txBody>
      </p:sp>
    </p:spTree>
    <p:extLst>
      <p:ext uri="{BB962C8B-B14F-4D97-AF65-F5344CB8AC3E}">
        <p14:creationId xmlns:p14="http://schemas.microsoft.com/office/powerpoint/2010/main" val="5172831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207499" y="218562"/>
            <a:ext cx="8217590" cy="749001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uk-UA" sz="4000" b="1" dirty="0">
                <a:solidFill>
                  <a:srgbClr val="0070C0"/>
                </a:solidFill>
                <a:ea typeface="+mj-ea"/>
                <a:cs typeface="+mj-cs"/>
              </a:rPr>
              <a:t>Ознаки </a:t>
            </a:r>
            <a:r>
              <a:rPr lang="en-US" sz="4000" b="1" dirty="0">
                <a:solidFill>
                  <a:srgbClr val="0070C0"/>
                </a:solidFill>
                <a:ea typeface="+mj-ea"/>
                <a:cs typeface="+mj-cs"/>
              </a:rPr>
              <a:t>SMART </a:t>
            </a:r>
            <a:r>
              <a:rPr lang="uk-UA" sz="4000" b="1" dirty="0">
                <a:solidFill>
                  <a:srgbClr val="0070C0"/>
                </a:solidFill>
                <a:ea typeface="+mj-ea"/>
                <a:cs typeface="+mj-cs"/>
              </a:rPr>
              <a:t>для індикаторів 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2854552"/>
              </p:ext>
            </p:extLst>
          </p:nvPr>
        </p:nvGraphicFramePr>
        <p:xfrm>
          <a:off x="93128" y="1185328"/>
          <a:ext cx="11980333" cy="5687377"/>
        </p:xfrm>
        <a:graphic>
          <a:graphicData uri="http://schemas.openxmlformats.org/drawingml/2006/table">
            <a:tbl>
              <a:tblPr firstCol="1" bandRow="1">
                <a:tableStyleId>{5DA37D80-6434-44D0-A028-1B22A696006F}</a:tableStyleId>
              </a:tblPr>
              <a:tblGrid>
                <a:gridCol w="911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38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25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663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uk-UA" sz="2000" noProof="0" dirty="0" err="1">
                          <a:effectLst/>
                        </a:rPr>
                        <a:t>S</a:t>
                      </a:r>
                      <a:endParaRPr lang="uk-UA" sz="2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uk-UA" sz="2000" noProof="0" dirty="0" err="1">
                          <a:effectLst/>
                        </a:rPr>
                        <a:t>Specific</a:t>
                      </a:r>
                      <a:r>
                        <a:rPr lang="uk-UA" sz="2000" noProof="0" dirty="0">
                          <a:effectLst/>
                        </a:rPr>
                        <a:t> - конкретні</a:t>
                      </a:r>
                      <a:endParaRPr lang="uk-UA" sz="2000" b="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uk-UA" sz="2000" noProof="0" dirty="0">
                          <a:effectLst/>
                        </a:rPr>
                        <a:t>Показники повинні об'єктивно вимірювати стан речей, які Ваш </a:t>
                      </a:r>
                      <a:r>
                        <a:rPr lang="uk-UA" sz="2000" noProof="0" dirty="0" err="1">
                          <a:effectLst/>
                        </a:rPr>
                        <a:t>проєкт</a:t>
                      </a:r>
                      <a:r>
                        <a:rPr lang="uk-UA" sz="2000" noProof="0" dirty="0">
                          <a:effectLst/>
                        </a:rPr>
                        <a:t> намагається змінити, в т.ч. саме вимірювання та інтерпретація показників різними людьми повинні бути ідентичними</a:t>
                      </a:r>
                      <a:endParaRPr lang="uk-UA" sz="2000" b="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37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uk-UA" sz="2000" noProof="0" dirty="0">
                          <a:effectLst/>
                        </a:rPr>
                        <a:t>M</a:t>
                      </a:r>
                      <a:endParaRPr lang="uk-UA" sz="2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uk-UA" sz="2000" noProof="0" dirty="0" err="1">
                          <a:effectLst/>
                        </a:rPr>
                        <a:t>Measurable</a:t>
                      </a:r>
                      <a:r>
                        <a:rPr lang="uk-UA" sz="2000" noProof="0" dirty="0">
                          <a:effectLst/>
                        </a:rPr>
                        <a:t> - вимірювані</a:t>
                      </a:r>
                      <a:endParaRPr lang="uk-UA" sz="2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uk-UA" sz="2000" noProof="0" dirty="0">
                          <a:effectLst/>
                        </a:rPr>
                        <a:t>Вимірювані в кількості або якості; мається на увазі можливість точного вимірювання</a:t>
                      </a:r>
                      <a:endParaRPr lang="uk-UA" sz="2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76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uk-UA" sz="2000" noProof="0" dirty="0" err="1">
                          <a:effectLst/>
                        </a:rPr>
                        <a:t>A</a:t>
                      </a:r>
                      <a:endParaRPr lang="uk-UA" sz="2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uk-UA" sz="2000" noProof="0" dirty="0" err="1">
                          <a:effectLst/>
                        </a:rPr>
                        <a:t>Available</a:t>
                      </a:r>
                      <a:r>
                        <a:rPr lang="uk-UA" sz="2000" noProof="0" dirty="0">
                          <a:effectLst/>
                        </a:rPr>
                        <a:t> - доступні</a:t>
                      </a:r>
                      <a:endParaRPr lang="uk-UA" sz="2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uk-UA" sz="2000" noProof="0" dirty="0">
                          <a:effectLst/>
                        </a:rPr>
                        <a:t>Доступні за прийнятною ціною та</a:t>
                      </a:r>
                      <a:r>
                        <a:rPr lang="uk-UA" sz="2000" baseline="0" noProof="0" dirty="0">
                          <a:effectLst/>
                        </a:rPr>
                        <a:t> </a:t>
                      </a:r>
                      <a:r>
                        <a:rPr lang="uk-UA" sz="2000" noProof="0" dirty="0">
                          <a:effectLst/>
                        </a:rPr>
                        <a:t>прийнятними методами; оцінка результатів відповідно до показників не повинна бути занадто складною або дорогою (подумайте також про те, щоб включити витрати на вимірювання показників до бюджету </a:t>
                      </a:r>
                      <a:r>
                        <a:rPr lang="uk-UA" sz="2000" noProof="0" dirty="0" err="1">
                          <a:effectLst/>
                        </a:rPr>
                        <a:t>проєкту</a:t>
                      </a:r>
                      <a:r>
                        <a:rPr lang="uk-UA" sz="2000" noProof="0" dirty="0">
                          <a:effectLst/>
                        </a:rPr>
                        <a:t>)</a:t>
                      </a:r>
                      <a:endParaRPr lang="uk-UA" sz="2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50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uk-UA" sz="2000" noProof="0" dirty="0" err="1">
                          <a:effectLst/>
                        </a:rPr>
                        <a:t>R</a:t>
                      </a:r>
                      <a:endParaRPr lang="uk-UA" sz="2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uk-UA" sz="2000" noProof="0" dirty="0" err="1">
                          <a:effectLst/>
                        </a:rPr>
                        <a:t>Relevant</a:t>
                      </a:r>
                      <a:r>
                        <a:rPr lang="uk-UA" sz="2000" noProof="0" dirty="0">
                          <a:effectLst/>
                        </a:rPr>
                        <a:t> - доречні</a:t>
                      </a:r>
                      <a:endParaRPr lang="uk-UA" sz="2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uk-UA" sz="2000" noProof="0" dirty="0">
                          <a:effectLst/>
                        </a:rPr>
                        <a:t>Показники повинні бути реалістичними та не викликати сумнівів щодо їх об'єктивності, прийнятності та відповідності цілям вашого </a:t>
                      </a:r>
                      <a:r>
                        <a:rPr lang="uk-UA" sz="2000" noProof="0" dirty="0" err="1">
                          <a:effectLst/>
                        </a:rPr>
                        <a:t>проєкту</a:t>
                      </a:r>
                      <a:endParaRPr lang="uk-UA" sz="2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50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uk-UA" sz="2000" noProof="0" dirty="0" err="1">
                          <a:effectLst/>
                        </a:rPr>
                        <a:t>T</a:t>
                      </a:r>
                      <a:endParaRPr lang="uk-UA" sz="2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uk-UA" sz="2000" noProof="0" dirty="0" err="1">
                          <a:effectLst/>
                        </a:rPr>
                        <a:t>Timely</a:t>
                      </a:r>
                      <a:r>
                        <a:rPr lang="uk-UA" sz="2000" noProof="0" dirty="0">
                          <a:effectLst/>
                        </a:rPr>
                        <a:t> – своєчасні, прив’язані</a:t>
                      </a:r>
                      <a:r>
                        <a:rPr lang="uk-UA" sz="2000" baseline="0" noProof="0" dirty="0">
                          <a:effectLst/>
                        </a:rPr>
                        <a:t> до часу</a:t>
                      </a:r>
                      <a:endParaRPr lang="uk-UA" sz="2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uk-UA" sz="2000" noProof="0" dirty="0">
                          <a:effectLst/>
                        </a:rPr>
                        <a:t>Доступними тоді, коли це необхідно, в термін. Також показники повинні бути прив'язані до певного періоду або моменту часу</a:t>
                      </a:r>
                      <a:endParaRPr lang="uk-UA" sz="2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324228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8668B5A9-2DA8-4071-B6EA-752FB4E65547}"/>
              </a:ext>
            </a:extLst>
          </p:cNvPr>
          <p:cNvSpPr txBox="1">
            <a:spLocks/>
          </p:cNvSpPr>
          <p:nvPr/>
        </p:nvSpPr>
        <p:spPr>
          <a:xfrm>
            <a:off x="1537196" y="357968"/>
            <a:ext cx="9260958" cy="72833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Джерела перевірки</a:t>
            </a:r>
          </a:p>
        </p:txBody>
      </p:sp>
      <p:sp>
        <p:nvSpPr>
          <p:cNvPr id="3" name="Rechteck 4"/>
          <p:cNvSpPr/>
          <p:nvPr/>
        </p:nvSpPr>
        <p:spPr>
          <a:xfrm>
            <a:off x="531628" y="1164365"/>
            <a:ext cx="1125546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3000" dirty="0">
                <a:solidFill>
                  <a:schemeClr val="accent3">
                    <a:lumMod val="25000"/>
                  </a:schemeClr>
                </a:solidFill>
              </a:rPr>
              <a:t>Показники повинні бути достовірними, піддаватися перевірці та бути об'єктивними, а не випадковими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3000" dirty="0">
                <a:solidFill>
                  <a:schemeClr val="accent3">
                    <a:lumMod val="25000"/>
                  </a:schemeClr>
                </a:solidFill>
              </a:rPr>
              <a:t>Збір показників реалізації проєкту починається ще до початку реалізації і триває протягом усього </a:t>
            </a:r>
            <a:r>
              <a:rPr lang="uk-UA" altLang="uk-UA" sz="3000" dirty="0" err="1">
                <a:solidFill>
                  <a:schemeClr val="accent3">
                    <a:lumMod val="25000"/>
                  </a:schemeClr>
                </a:solidFill>
              </a:rPr>
              <a:t>проєкту</a:t>
            </a:r>
            <a:r>
              <a:rPr lang="uk-UA" altLang="uk-UA" sz="3000" dirty="0">
                <a:solidFill>
                  <a:schemeClr val="accent3">
                    <a:lumMod val="25000"/>
                  </a:schemeClr>
                </a:solidFill>
              </a:rPr>
              <a:t> та після його завершення. Для того, щоб знати коли і де збирати показники, в матриці вказуються джерела перевірки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3000" dirty="0">
                <a:solidFill>
                  <a:schemeClr val="accent3">
                    <a:lumMod val="25000"/>
                  </a:schemeClr>
                </a:solidFill>
              </a:rPr>
              <a:t>Джерела перевірки показують, де та в якій формі можна знайти інформацію про хід реалізації проєкту. </a:t>
            </a:r>
            <a:r>
              <a:rPr lang="uk-UA" altLang="uk-UA" sz="3000" u="sng" dirty="0">
                <a:solidFill>
                  <a:schemeClr val="accent3">
                    <a:lumMod val="25000"/>
                  </a:schemeClr>
                </a:solidFill>
              </a:rPr>
              <a:t>У колонці «джерела перевірки» необхідно перерахувати конкретні назви джерел, які будуть використовуватися, і де їх можна знайти</a:t>
            </a:r>
          </a:p>
        </p:txBody>
      </p:sp>
    </p:spTree>
    <p:extLst>
      <p:ext uri="{BB962C8B-B14F-4D97-AF65-F5344CB8AC3E}">
        <p14:creationId xmlns:p14="http://schemas.microsoft.com/office/powerpoint/2010/main" val="289155259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8668B5A9-2DA8-4071-B6EA-752FB4E65547}"/>
              </a:ext>
            </a:extLst>
          </p:cNvPr>
          <p:cNvSpPr txBox="1">
            <a:spLocks/>
          </p:cNvSpPr>
          <p:nvPr/>
        </p:nvSpPr>
        <p:spPr>
          <a:xfrm>
            <a:off x="1164426" y="340564"/>
            <a:ext cx="10329082" cy="80363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Які джерела перевірки використовувати</a:t>
            </a:r>
          </a:p>
        </p:txBody>
      </p:sp>
      <p:sp>
        <p:nvSpPr>
          <p:cNvPr id="3" name="Rechteck 4"/>
          <p:cNvSpPr/>
          <p:nvPr/>
        </p:nvSpPr>
        <p:spPr>
          <a:xfrm>
            <a:off x="1164426" y="1238793"/>
            <a:ext cx="1055886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Джерелами перевірки можуть служити адміністративні записи, звіти, стандартна статистика, адаптована статистика, опитування, спеціальні дослідження, тощо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Показники повинні бути вимірювані на основі прийнятних витрат</a:t>
            </a:r>
            <a:b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</a:b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часу, грошей і зусиль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Перевагу слід віддавати таким джерелам, як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800" i="1" dirty="0">
                <a:solidFill>
                  <a:schemeClr val="accent3">
                    <a:lumMod val="25000"/>
                  </a:schemeClr>
                </a:solidFill>
              </a:rPr>
              <a:t>зовнішні джерела, поза контролем проєкту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800" i="1" dirty="0">
                <a:solidFill>
                  <a:schemeClr val="accent3">
                    <a:lumMod val="25000"/>
                  </a:schemeClr>
                </a:solidFill>
              </a:rPr>
              <a:t>надійні та доступні, які легко перевірити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800" i="1" dirty="0">
                <a:solidFill>
                  <a:schemeClr val="accent3">
                    <a:lumMod val="25000"/>
                  </a:schemeClr>
                </a:solidFill>
              </a:rPr>
              <a:t>більш конкретні, що показують рівень або якість показника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800" i="1" dirty="0">
                <a:solidFill>
                  <a:schemeClr val="accent3">
                    <a:lumMod val="25000"/>
                  </a:schemeClr>
                </a:solidFill>
              </a:rPr>
              <a:t>безкоштовні або найбільш дешеві в отриманні</a:t>
            </a:r>
          </a:p>
        </p:txBody>
      </p:sp>
    </p:spTree>
    <p:extLst>
      <p:ext uri="{BB962C8B-B14F-4D97-AF65-F5344CB8AC3E}">
        <p14:creationId xmlns:p14="http://schemas.microsoft.com/office/powerpoint/2010/main" val="350857617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74405" y="1145141"/>
            <a:ext cx="10515600" cy="4351338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uk-UA" altLang="zh-CN" sz="5000" b="1" dirty="0">
              <a:solidFill>
                <a:schemeClr val="accent6">
                  <a:lumMod val="75000"/>
                </a:schemeClr>
              </a:solidFill>
              <a:cs typeface="等线"/>
            </a:endParaRPr>
          </a:p>
          <a:p>
            <a:pPr algn="ctr">
              <a:buNone/>
            </a:pPr>
            <a:endParaRPr lang="uk-UA" altLang="zh-CN" sz="5000" b="1" dirty="0">
              <a:solidFill>
                <a:schemeClr val="accent6">
                  <a:lumMod val="75000"/>
                </a:schemeClr>
              </a:solidFill>
              <a:cs typeface="等线"/>
            </a:endParaRPr>
          </a:p>
          <a:p>
            <a:pPr algn="ctr">
              <a:buNone/>
            </a:pPr>
            <a:r>
              <a:rPr lang="uk-UA" altLang="zh-CN" sz="5000" b="1" dirty="0">
                <a:solidFill>
                  <a:srgbClr val="0070C0"/>
                </a:solidFill>
                <a:cs typeface="等线"/>
              </a:rPr>
              <a:t>Планування часу та ресурсів</a:t>
            </a:r>
            <a:endParaRPr lang="ru-RU" sz="5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59902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0348" y="211674"/>
            <a:ext cx="5300132" cy="2031987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uk-UA" sz="3200" b="1" dirty="0">
                <a:solidFill>
                  <a:srgbClr val="0070C0"/>
                </a:solidFill>
              </a:rPr>
              <a:t>Планування відповідає на питання</a:t>
            </a:r>
          </a:p>
          <a:p>
            <a:pPr lvl="1"/>
            <a:r>
              <a:rPr lang="uk-UA" b="1" dirty="0"/>
              <a:t>хто </a:t>
            </a:r>
            <a:r>
              <a:rPr lang="uk-UA" dirty="0"/>
              <a:t>буде робити та </a:t>
            </a:r>
            <a:r>
              <a:rPr lang="uk-UA" b="1" dirty="0"/>
              <a:t>що</a:t>
            </a:r>
          </a:p>
          <a:p>
            <a:pPr lvl="1"/>
            <a:r>
              <a:rPr lang="uk-UA" b="1" dirty="0"/>
              <a:t>коли</a:t>
            </a:r>
            <a:r>
              <a:rPr lang="uk-UA" dirty="0"/>
              <a:t> це відбудеться</a:t>
            </a:r>
          </a:p>
          <a:p>
            <a:pPr lvl="1"/>
            <a:r>
              <a:rPr lang="uk-UA" dirty="0"/>
              <a:t>які види </a:t>
            </a:r>
            <a:r>
              <a:rPr lang="uk-UA" b="1" dirty="0"/>
              <a:t>ресурсів</a:t>
            </a:r>
            <a:r>
              <a:rPr lang="uk-UA" dirty="0"/>
              <a:t> знадобляться</a:t>
            </a:r>
          </a:p>
          <a:p>
            <a:pPr lvl="1"/>
            <a:endParaRPr lang="uk-UA" sz="1200" dirty="0"/>
          </a:p>
          <a:p>
            <a:pPr>
              <a:buNone/>
            </a:pP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976532" y="93137"/>
            <a:ext cx="5190067" cy="99059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uk-UA" sz="3600" b="1" dirty="0">
                <a:solidFill>
                  <a:srgbClr val="0070C0"/>
                </a:solidFill>
                <a:ea typeface="+mj-ea"/>
                <a:cs typeface="+mj-cs"/>
              </a:rPr>
              <a:t>Планування діяльності </a:t>
            </a:r>
            <a:r>
              <a:rPr lang="uk-UA" sz="3600" b="1" dirty="0" err="1">
                <a:solidFill>
                  <a:srgbClr val="0070C0"/>
                </a:solidFill>
                <a:ea typeface="+mj-ea"/>
                <a:cs typeface="+mj-cs"/>
              </a:rPr>
              <a:t>проєкту</a:t>
            </a:r>
            <a:r>
              <a:rPr lang="uk-UA" sz="3600" b="1" dirty="0">
                <a:solidFill>
                  <a:srgbClr val="0070C0"/>
                </a:solidFill>
                <a:ea typeface="+mj-ea"/>
                <a:cs typeface="+mj-cs"/>
              </a:rPr>
              <a:t> 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 bwMode="auto">
          <a:xfrm>
            <a:off x="453945" y="2528161"/>
            <a:ext cx="4407304" cy="3630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228600" marR="0" lvl="0" indent="-22860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uk-UA" sz="2800" b="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Графік реалізації </a:t>
            </a:r>
            <a:r>
              <a:rPr kumimoji="0" lang="uk-UA" sz="2800" b="0" i="0" u="sng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проєкту</a:t>
            </a:r>
            <a:endParaRPr kumimoji="0" lang="uk-UA" sz="28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має бути чітко складений;</a:t>
            </a: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має показувати всі види діяльності, що стосуються </a:t>
            </a:r>
            <a:r>
              <a:rPr kumimoji="0" lang="uk-UA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проєкту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uk-UA" sz="2800" dirty="0">
                <a:solidFill>
                  <a:schemeClr val="accent1"/>
                </a:solidFill>
              </a:rPr>
              <a:t>та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будуть виконані з метою його реалізації;</a:t>
            </a: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має показувати часові рамки </a:t>
            </a:r>
            <a:r>
              <a:rPr kumimoji="0" lang="uk-UA" sz="2800" b="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здійснення всіх видів діяльності</a:t>
            </a:r>
          </a:p>
        </p:txBody>
      </p:sp>
      <p:sp>
        <p:nvSpPr>
          <p:cNvPr id="7" name="Содержимое 3"/>
          <p:cNvSpPr txBox="1">
            <a:spLocks/>
          </p:cNvSpPr>
          <p:nvPr/>
        </p:nvSpPr>
        <p:spPr>
          <a:xfrm>
            <a:off x="5645888" y="1227668"/>
            <a:ext cx="6427579" cy="5448828"/>
          </a:xfrm>
          <a:prstGeom prst="rect">
            <a:avLst/>
          </a:prstGeom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pPr marL="228600" marR="0" lvl="0" indent="-22860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Наприклад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: </a:t>
            </a: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проведення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тендеру; </a:t>
            </a: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підписання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контрактів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щодо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надання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послуг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та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здійснення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відповідних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поставок;</a:t>
            </a: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землевпоряджувальні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роботи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; </a:t>
            </a: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роботи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з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будівництва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; </a:t>
            </a: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монтаж та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налаштування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обладнання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;</a:t>
            </a: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отримання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певних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дозволів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; </a:t>
            </a: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здача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об’єкта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в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експлуатацію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; </a:t>
            </a: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початок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роботи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об’єкта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та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його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функціонування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;</a:t>
            </a: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організація прес-конференції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09784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9733" y="996877"/>
            <a:ext cx="1020233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Крім цього, в результаті детального планування: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/>
              <a:t>  всі партнери мають чітке уявлення про цілі, кожен розуміє свою відповідальність за </a:t>
            </a:r>
            <a:r>
              <a:rPr lang="uk-UA" sz="2400" dirty="0" err="1"/>
              <a:t>проєкт</a:t>
            </a:r>
            <a:r>
              <a:rPr lang="uk-UA" sz="2400" dirty="0"/>
              <a:t> і ресурси</a:t>
            </a:r>
          </a:p>
          <a:p>
            <a:pPr marL="0" lvl="1">
              <a:buFont typeface="Wingdings" pitchFamily="2" charset="2"/>
              <a:buChar char="Ø"/>
            </a:pPr>
            <a:r>
              <a:rPr lang="uk-UA" sz="2400" dirty="0"/>
              <a:t>  уточнення та адаптація планів після отримання фінансування не створить труднощів</a:t>
            </a:r>
          </a:p>
          <a:p>
            <a:pPr marL="0" lvl="1">
              <a:buFont typeface="Wingdings" pitchFamily="2" charset="2"/>
              <a:buChar char="Ø"/>
            </a:pPr>
            <a:r>
              <a:rPr lang="uk-UA" sz="2400" dirty="0"/>
              <a:t>  реалізація </a:t>
            </a:r>
            <a:r>
              <a:rPr lang="uk-UA" sz="2400" dirty="0" err="1"/>
              <a:t>проєкту</a:t>
            </a:r>
            <a:r>
              <a:rPr lang="uk-UA" sz="2400" dirty="0"/>
              <a:t> зможе розпочатися відразу ж після затвердження фінансування</a:t>
            </a:r>
          </a:p>
          <a:p>
            <a:pPr marL="0" lvl="1">
              <a:buFont typeface="Wingdings" pitchFamily="2" charset="2"/>
              <a:buChar char="Ø"/>
            </a:pPr>
            <a:r>
              <a:rPr lang="uk-UA" sz="2400" dirty="0"/>
              <a:t>  можна обмежити ризики або навіть запобігти провалу </a:t>
            </a:r>
            <a:r>
              <a:rPr lang="uk-UA" sz="2400" dirty="0" err="1"/>
              <a:t>проєкту</a:t>
            </a:r>
            <a:r>
              <a:rPr lang="uk-UA" sz="2400" dirty="0"/>
              <a:t> 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907245" y="157693"/>
            <a:ext cx="6829055" cy="83918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uk-UA" sz="3600" b="1" dirty="0">
                <a:solidFill>
                  <a:srgbClr val="0070C0"/>
                </a:solidFill>
                <a:ea typeface="+mj-ea"/>
                <a:cs typeface="+mj-cs"/>
              </a:rPr>
              <a:t>Планування діяльності </a:t>
            </a:r>
            <a:r>
              <a:rPr lang="uk-UA" sz="3600" b="1" dirty="0" err="1">
                <a:solidFill>
                  <a:srgbClr val="0070C0"/>
                </a:solidFill>
                <a:ea typeface="+mj-ea"/>
                <a:cs typeface="+mj-cs"/>
              </a:rPr>
              <a:t>проєкту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204573" y="4147672"/>
            <a:ext cx="11757056" cy="2465777"/>
          </a:xfrm>
        </p:spPr>
        <p:txBody>
          <a:bodyPr>
            <a:noAutofit/>
          </a:bodyPr>
          <a:lstStyle/>
          <a:p>
            <a:r>
              <a:rPr lang="ru-RU" sz="2600" dirty="0" err="1">
                <a:solidFill>
                  <a:srgbClr val="0070C0"/>
                </a:solidFill>
              </a:rPr>
              <a:t>Найчастіше</a:t>
            </a:r>
            <a:r>
              <a:rPr lang="ru-RU" sz="2600" dirty="0">
                <a:solidFill>
                  <a:srgbClr val="0070C0"/>
                </a:solidFill>
              </a:rPr>
              <a:t> заходи </a:t>
            </a:r>
            <a:r>
              <a:rPr lang="ru-RU" sz="2600" dirty="0" err="1">
                <a:solidFill>
                  <a:srgbClr val="0070C0"/>
                </a:solidFill>
              </a:rPr>
              <a:t>проєкту</a:t>
            </a:r>
            <a:r>
              <a:rPr lang="ru-RU" sz="2600" dirty="0">
                <a:solidFill>
                  <a:srgbClr val="0070C0"/>
                </a:solidFill>
              </a:rPr>
              <a:t> (</a:t>
            </a:r>
            <a:r>
              <a:rPr lang="ru-RU" sz="2600" dirty="0" err="1">
                <a:solidFill>
                  <a:srgbClr val="0070C0"/>
                </a:solidFill>
              </a:rPr>
              <a:t>види</a:t>
            </a:r>
            <a:r>
              <a:rPr lang="ru-RU" sz="2600" dirty="0">
                <a:solidFill>
                  <a:srgbClr val="0070C0"/>
                </a:solidFill>
              </a:rPr>
              <a:t> </a:t>
            </a:r>
            <a:r>
              <a:rPr lang="ru-RU" sz="2600" dirty="0" err="1">
                <a:solidFill>
                  <a:srgbClr val="0070C0"/>
                </a:solidFill>
              </a:rPr>
              <a:t>діяльності</a:t>
            </a:r>
            <a:r>
              <a:rPr lang="ru-RU" sz="2600" dirty="0">
                <a:solidFill>
                  <a:srgbClr val="0070C0"/>
                </a:solidFill>
              </a:rPr>
              <a:t>) та </a:t>
            </a:r>
            <a:r>
              <a:rPr lang="ru-RU" sz="2600" dirty="0" err="1">
                <a:solidFill>
                  <a:srgbClr val="0070C0"/>
                </a:solidFill>
              </a:rPr>
              <a:t>графік</a:t>
            </a:r>
            <a:r>
              <a:rPr lang="ru-RU" sz="2600" dirty="0">
                <a:solidFill>
                  <a:srgbClr val="0070C0"/>
                </a:solidFill>
              </a:rPr>
              <a:t> </a:t>
            </a:r>
            <a:r>
              <a:rPr lang="ru-RU" sz="2600" dirty="0" err="1">
                <a:solidFill>
                  <a:srgbClr val="0070C0"/>
                </a:solidFill>
              </a:rPr>
              <a:t>їх</a:t>
            </a:r>
            <a:r>
              <a:rPr lang="ru-RU" sz="2600" dirty="0">
                <a:solidFill>
                  <a:srgbClr val="0070C0"/>
                </a:solidFill>
              </a:rPr>
              <a:t> </a:t>
            </a:r>
            <a:r>
              <a:rPr lang="ru-RU" sz="2600" dirty="0" err="1">
                <a:solidFill>
                  <a:srgbClr val="0070C0"/>
                </a:solidFill>
              </a:rPr>
              <a:t>виконання</a:t>
            </a:r>
            <a:r>
              <a:rPr lang="ru-RU" sz="2600" dirty="0">
                <a:solidFill>
                  <a:srgbClr val="0070C0"/>
                </a:solidFill>
              </a:rPr>
              <a:t> </a:t>
            </a:r>
            <a:r>
              <a:rPr lang="ru-RU" sz="2600" dirty="0" err="1">
                <a:solidFill>
                  <a:srgbClr val="0070C0"/>
                </a:solidFill>
              </a:rPr>
              <a:t>подаються</a:t>
            </a:r>
            <a:r>
              <a:rPr lang="ru-RU" sz="2600" dirty="0">
                <a:solidFill>
                  <a:srgbClr val="0070C0"/>
                </a:solidFill>
              </a:rPr>
              <a:t> в </a:t>
            </a:r>
            <a:r>
              <a:rPr lang="ru-RU" sz="2600" dirty="0" err="1">
                <a:solidFill>
                  <a:srgbClr val="0070C0"/>
                </a:solidFill>
              </a:rPr>
              <a:t>одній</a:t>
            </a:r>
            <a:r>
              <a:rPr lang="ru-RU" sz="2600" dirty="0">
                <a:solidFill>
                  <a:srgbClr val="0070C0"/>
                </a:solidFill>
              </a:rPr>
              <a:t> </a:t>
            </a:r>
            <a:r>
              <a:rPr lang="ru-RU" sz="2600" dirty="0" err="1">
                <a:solidFill>
                  <a:srgbClr val="0070C0"/>
                </a:solidFill>
              </a:rPr>
              <a:t>таблиці</a:t>
            </a:r>
            <a:r>
              <a:rPr lang="ru-RU" sz="2600" dirty="0">
                <a:solidFill>
                  <a:srgbClr val="0070C0"/>
                </a:solidFill>
              </a:rPr>
              <a:t>. </a:t>
            </a:r>
          </a:p>
          <a:p>
            <a:pPr>
              <a:buNone/>
            </a:pPr>
            <a:endParaRPr lang="ru-RU" sz="2600" dirty="0">
              <a:solidFill>
                <a:srgbClr val="0070C0"/>
              </a:solidFill>
            </a:endParaRPr>
          </a:p>
          <a:p>
            <a:r>
              <a:rPr lang="ru-RU" sz="2600" dirty="0" err="1">
                <a:solidFill>
                  <a:srgbClr val="0070C0"/>
                </a:solidFill>
              </a:rPr>
              <a:t>Кожен</a:t>
            </a:r>
            <a:r>
              <a:rPr lang="ru-RU" sz="2600" dirty="0">
                <a:solidFill>
                  <a:srgbClr val="0070C0"/>
                </a:solidFill>
              </a:rPr>
              <a:t> вид </a:t>
            </a:r>
            <a:r>
              <a:rPr lang="ru-RU" sz="2600" dirty="0" err="1">
                <a:solidFill>
                  <a:srgbClr val="0070C0"/>
                </a:solidFill>
              </a:rPr>
              <a:t>діяльності</a:t>
            </a:r>
            <a:r>
              <a:rPr lang="ru-RU" sz="2600" dirty="0">
                <a:solidFill>
                  <a:srgbClr val="0070C0"/>
                </a:solidFill>
              </a:rPr>
              <a:t> </a:t>
            </a:r>
            <a:r>
              <a:rPr lang="ru-RU" sz="2600" dirty="0" err="1">
                <a:solidFill>
                  <a:srgbClr val="0070C0"/>
                </a:solidFill>
              </a:rPr>
              <a:t>містить</a:t>
            </a:r>
            <a:r>
              <a:rPr lang="ru-RU" sz="2600" dirty="0">
                <a:solidFill>
                  <a:srgbClr val="0070C0"/>
                </a:solidFill>
              </a:rPr>
              <a:t> </a:t>
            </a:r>
            <a:r>
              <a:rPr lang="ru-RU" sz="2600" dirty="0" err="1">
                <a:solidFill>
                  <a:srgbClr val="0070C0"/>
                </a:solidFill>
              </a:rPr>
              <a:t>опис</a:t>
            </a:r>
            <a:r>
              <a:rPr lang="ru-RU" sz="2600" dirty="0">
                <a:solidFill>
                  <a:srgbClr val="0070C0"/>
                </a:solidFill>
              </a:rPr>
              <a:t> </a:t>
            </a:r>
            <a:r>
              <a:rPr lang="ru-RU" sz="2600" dirty="0" err="1">
                <a:solidFill>
                  <a:srgbClr val="0070C0"/>
                </a:solidFill>
              </a:rPr>
              <a:t>обсягу</a:t>
            </a:r>
            <a:r>
              <a:rPr lang="ru-RU" sz="2600" dirty="0">
                <a:solidFill>
                  <a:srgbClr val="0070C0"/>
                </a:solidFill>
              </a:rPr>
              <a:t> </a:t>
            </a:r>
            <a:r>
              <a:rPr lang="ru-RU" sz="2600" dirty="0" err="1">
                <a:solidFill>
                  <a:srgbClr val="0070C0"/>
                </a:solidFill>
              </a:rPr>
              <a:t>робіт</a:t>
            </a:r>
            <a:r>
              <a:rPr lang="ru-RU" sz="2600" dirty="0">
                <a:solidFill>
                  <a:srgbClr val="0070C0"/>
                </a:solidFill>
              </a:rPr>
              <a:t>, </a:t>
            </a:r>
            <a:r>
              <a:rPr lang="ru-RU" sz="2600" dirty="0" err="1">
                <a:solidFill>
                  <a:srgbClr val="0070C0"/>
                </a:solidFill>
              </a:rPr>
              <a:t>які</a:t>
            </a:r>
            <a:r>
              <a:rPr lang="ru-RU" sz="2600" dirty="0">
                <a:solidFill>
                  <a:srgbClr val="0070C0"/>
                </a:solidFill>
              </a:rPr>
              <a:t> </a:t>
            </a:r>
            <a:r>
              <a:rPr lang="ru-RU" sz="2600" dirty="0" err="1">
                <a:solidFill>
                  <a:srgbClr val="0070C0"/>
                </a:solidFill>
              </a:rPr>
              <a:t>необхідно</a:t>
            </a:r>
            <a:r>
              <a:rPr lang="ru-RU" sz="2600" dirty="0">
                <a:solidFill>
                  <a:srgbClr val="0070C0"/>
                </a:solidFill>
              </a:rPr>
              <a:t> </a:t>
            </a:r>
            <a:r>
              <a:rPr lang="ru-RU" sz="2600" dirty="0" err="1">
                <a:solidFill>
                  <a:srgbClr val="0070C0"/>
                </a:solidFill>
              </a:rPr>
              <a:t>виконати</a:t>
            </a:r>
            <a:r>
              <a:rPr lang="ru-RU" sz="2600" dirty="0">
                <a:solidFill>
                  <a:srgbClr val="0070C0"/>
                </a:solidFill>
              </a:rPr>
              <a:t>, </a:t>
            </a:r>
            <a:r>
              <a:rPr lang="ru-RU" sz="2600" dirty="0" err="1">
                <a:solidFill>
                  <a:srgbClr val="0070C0"/>
                </a:solidFill>
              </a:rPr>
              <a:t>тривалість</a:t>
            </a:r>
            <a:r>
              <a:rPr lang="ru-RU" sz="2600" dirty="0">
                <a:solidFill>
                  <a:srgbClr val="0070C0"/>
                </a:solidFill>
              </a:rPr>
              <a:t> </a:t>
            </a:r>
            <a:r>
              <a:rPr lang="ru-RU" sz="2600" dirty="0" err="1">
                <a:solidFill>
                  <a:srgbClr val="0070C0"/>
                </a:solidFill>
              </a:rPr>
              <a:t>їх</a:t>
            </a:r>
            <a:r>
              <a:rPr lang="ru-RU" sz="2600" dirty="0">
                <a:solidFill>
                  <a:srgbClr val="0070C0"/>
                </a:solidFill>
              </a:rPr>
              <a:t> </a:t>
            </a:r>
            <a:r>
              <a:rPr lang="ru-RU" sz="2600" dirty="0" err="1">
                <a:solidFill>
                  <a:srgbClr val="0070C0"/>
                </a:solidFill>
              </a:rPr>
              <a:t>виконання</a:t>
            </a:r>
            <a:r>
              <a:rPr lang="ru-RU" sz="2600" dirty="0">
                <a:solidFill>
                  <a:srgbClr val="0070C0"/>
                </a:solidFill>
              </a:rPr>
              <a:t>, </a:t>
            </a:r>
            <a:r>
              <a:rPr lang="ru-RU" sz="2600" dirty="0" err="1">
                <a:solidFill>
                  <a:srgbClr val="0070C0"/>
                </a:solidFill>
              </a:rPr>
              <a:t>враховуючи</a:t>
            </a:r>
            <a:r>
              <a:rPr lang="ru-RU" sz="2600" dirty="0">
                <a:solidFill>
                  <a:srgbClr val="0070C0"/>
                </a:solidFill>
              </a:rPr>
              <a:t> дату початку </a:t>
            </a:r>
            <a:r>
              <a:rPr lang="ru-RU" sz="2600" dirty="0" err="1">
                <a:solidFill>
                  <a:srgbClr val="0070C0"/>
                </a:solidFill>
              </a:rPr>
              <a:t>й</a:t>
            </a:r>
            <a:r>
              <a:rPr lang="ru-RU" sz="2600" dirty="0">
                <a:solidFill>
                  <a:srgbClr val="0070C0"/>
                </a:solidFill>
              </a:rPr>
              <a:t> </a:t>
            </a:r>
            <a:r>
              <a:rPr lang="ru-RU" sz="2600" dirty="0" err="1">
                <a:solidFill>
                  <a:srgbClr val="0070C0"/>
                </a:solidFill>
              </a:rPr>
              <a:t>завершення</a:t>
            </a:r>
            <a:r>
              <a:rPr lang="ru-RU" sz="2600" dirty="0">
                <a:solidFill>
                  <a:srgbClr val="0070C0"/>
                </a:solidFill>
              </a:rPr>
              <a:t> (</a:t>
            </a:r>
            <a:r>
              <a:rPr lang="ru-RU" sz="2600" dirty="0" err="1">
                <a:solidFill>
                  <a:srgbClr val="0070C0"/>
                </a:solidFill>
              </a:rPr>
              <a:t>місяць</a:t>
            </a:r>
            <a:r>
              <a:rPr lang="ru-RU" sz="2600" dirty="0">
                <a:solidFill>
                  <a:srgbClr val="0070C0"/>
                </a:solidFill>
              </a:rPr>
              <a:t> та </a:t>
            </a:r>
            <a:r>
              <a:rPr lang="ru-RU" sz="2600" dirty="0" err="1">
                <a:solidFill>
                  <a:srgbClr val="0070C0"/>
                </a:solidFill>
              </a:rPr>
              <a:t>рік</a:t>
            </a:r>
            <a:r>
              <a:rPr lang="ru-RU" sz="2600" dirty="0">
                <a:solidFill>
                  <a:srgbClr val="0070C0"/>
                </a:solidFill>
              </a:rPr>
              <a:t>) </a:t>
            </a:r>
            <a:r>
              <a:rPr lang="ru-RU" sz="2600" dirty="0" err="1">
                <a:solidFill>
                  <a:srgbClr val="0070C0"/>
                </a:solidFill>
              </a:rPr>
              <a:t>та</a:t>
            </a:r>
            <a:r>
              <a:rPr lang="ru-RU" sz="2600" dirty="0">
                <a:solidFill>
                  <a:srgbClr val="0070C0"/>
                </a:solidFill>
              </a:rPr>
              <a:t> </a:t>
            </a:r>
            <a:r>
              <a:rPr lang="ru-RU" sz="2600" dirty="0" err="1">
                <a:solidFill>
                  <a:srgbClr val="0070C0"/>
                </a:solidFill>
              </a:rPr>
              <a:t>очікувані</a:t>
            </a:r>
            <a:r>
              <a:rPr lang="ru-RU" sz="2600" dirty="0">
                <a:solidFill>
                  <a:srgbClr val="0070C0"/>
                </a:solidFill>
              </a:rPr>
              <a:t> </a:t>
            </a:r>
            <a:r>
              <a:rPr lang="ru-RU" sz="2600" dirty="0" err="1">
                <a:solidFill>
                  <a:srgbClr val="0070C0"/>
                </a:solidFill>
              </a:rPr>
              <a:t>витрати</a:t>
            </a:r>
            <a:r>
              <a:rPr lang="ru-RU" sz="2600" dirty="0">
                <a:solidFill>
                  <a:srgbClr val="0070C0"/>
                </a:solidFill>
              </a:rPr>
              <a:t>, </a:t>
            </a:r>
            <a:r>
              <a:rPr lang="ru-RU" sz="2600" dirty="0" err="1">
                <a:solidFill>
                  <a:srgbClr val="0070C0"/>
                </a:solidFill>
              </a:rPr>
              <a:t>необхідні</a:t>
            </a:r>
            <a:r>
              <a:rPr lang="ru-RU" sz="2600" dirty="0">
                <a:solidFill>
                  <a:srgbClr val="0070C0"/>
                </a:solidFill>
              </a:rPr>
              <a:t> для </a:t>
            </a:r>
            <a:r>
              <a:rPr lang="ru-RU" sz="2600" dirty="0" err="1">
                <a:solidFill>
                  <a:srgbClr val="0070C0"/>
                </a:solidFill>
              </a:rPr>
              <a:t>виконання</a:t>
            </a:r>
            <a:r>
              <a:rPr lang="ru-RU" sz="2600" dirty="0">
                <a:solidFill>
                  <a:srgbClr val="0070C0"/>
                </a:solidFill>
              </a:rPr>
              <a:t> кожного виду </a:t>
            </a:r>
            <a:r>
              <a:rPr lang="ru-RU" sz="2600" dirty="0" err="1">
                <a:solidFill>
                  <a:srgbClr val="0070C0"/>
                </a:solidFill>
              </a:rPr>
              <a:t>діяльності</a:t>
            </a:r>
            <a:r>
              <a:rPr lang="ru-RU" sz="2600" dirty="0">
                <a:solidFill>
                  <a:srgbClr val="0070C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8616611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2990" y="1843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Найпростіші графіки планування</a:t>
            </a:r>
            <a:br>
              <a:rPr lang="uk-UA" sz="40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</a:br>
            <a:r>
              <a:rPr lang="uk-UA" sz="40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 часу та ресурсів</a:t>
            </a:r>
            <a:endParaRPr lang="ru-RU" sz="4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" name="Rechteck 4"/>
          <p:cNvSpPr/>
          <p:nvPr/>
        </p:nvSpPr>
        <p:spPr>
          <a:xfrm>
            <a:off x="1269965" y="1363808"/>
            <a:ext cx="10453330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Для невеликого й обмеженого за кількістю цілей та дій проєкту, можна використати просту табличку:</a:t>
            </a:r>
          </a:p>
          <a:p>
            <a:pPr marL="1257300" lvl="2" indent="-342900">
              <a:spcBef>
                <a:spcPts val="1200"/>
              </a:spcBef>
              <a:buFont typeface="Wingdings" pitchFamily="2" charset="2"/>
              <a:buChar char="§"/>
            </a:pPr>
            <a:r>
              <a:rPr lang="uk-UA" altLang="uk-UA" sz="2200" dirty="0">
                <a:solidFill>
                  <a:schemeClr val="accent3">
                    <a:lumMod val="25000"/>
                  </a:schemeClr>
                </a:solidFill>
              </a:rPr>
              <a:t>перерахувати дії, позначити необхідні для них ресурси, вартість цих ресурсів, ім'я людини, що відповідає за реалізацію кожної дії</a:t>
            </a:r>
          </a:p>
          <a:p>
            <a:pPr marL="1257300" lvl="2" indent="-342900">
              <a:spcBef>
                <a:spcPts val="1200"/>
              </a:spcBef>
              <a:buFont typeface="Wingdings" pitchFamily="2" charset="2"/>
              <a:buChar char="§"/>
            </a:pPr>
            <a:r>
              <a:rPr lang="uk-UA" altLang="uk-UA" sz="2200" dirty="0">
                <a:solidFill>
                  <a:schemeClr val="accent3">
                    <a:lumMod val="25000"/>
                  </a:schemeClr>
                </a:solidFill>
              </a:rPr>
              <a:t>відзначити час початку та завершення, або тривалість, кожної дії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169CB2-CF9C-5043-B70F-C918AE446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359" y="3637179"/>
            <a:ext cx="8302098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20578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282" y="152475"/>
            <a:ext cx="11569923" cy="995842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Найпростіші графіки планування часу та ресурсів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" name="Rechteck 4"/>
          <p:cNvSpPr/>
          <p:nvPr/>
        </p:nvSpPr>
        <p:spPr>
          <a:xfrm>
            <a:off x="1546412" y="1310646"/>
            <a:ext cx="10453330" cy="533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план дозволяє </a:t>
            </a:r>
            <a:b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</a:b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визначити </a:t>
            </a:r>
            <a:b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</a:br>
            <a:r>
              <a:rPr lang="uk-UA" altLang="uk-UA" sz="2400" b="1" dirty="0">
                <a:solidFill>
                  <a:schemeClr val="accent3">
                    <a:lumMod val="25000"/>
                  </a:schemeClr>
                </a:solidFill>
              </a:rPr>
              <a:t>послідовність дій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можна використовувати</a:t>
            </a:r>
            <a:b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</a:b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план дій в процесі </a:t>
            </a:r>
            <a:b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</a:b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реалізації проєкту для</a:t>
            </a:r>
            <a:b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</a:br>
            <a:r>
              <a:rPr lang="uk-UA" altLang="uk-UA" sz="2400" b="1" dirty="0">
                <a:solidFill>
                  <a:schemeClr val="accent3">
                    <a:lumMod val="25000"/>
                  </a:schemeClr>
                </a:solidFill>
              </a:rPr>
              <a:t>моніторингу</a:t>
            </a: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, щоб </a:t>
            </a:r>
            <a:b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</a:b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з’ясувати, наприклад,</a:t>
            </a:r>
          </a:p>
          <a:p>
            <a:pPr marL="1257300" lvl="2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200" i="1" dirty="0">
                <a:solidFill>
                  <a:schemeClr val="accent3">
                    <a:lumMod val="25000"/>
                  </a:schemeClr>
                </a:solidFill>
              </a:rPr>
              <a:t>чому дії йдуть не за графіком</a:t>
            </a:r>
            <a:endParaRPr lang="uk-UA" altLang="uk-UA" sz="2200" dirty="0">
              <a:solidFill>
                <a:schemeClr val="accent3">
                  <a:lumMod val="25000"/>
                </a:schemeClr>
              </a:solidFill>
            </a:endParaRPr>
          </a:p>
          <a:p>
            <a:pPr marL="1257300" lvl="2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uk-UA" altLang="uk-UA" sz="2200" i="1" dirty="0">
                <a:solidFill>
                  <a:schemeClr val="accent3">
                    <a:lumMod val="25000"/>
                  </a:schemeClr>
                </a:solidFill>
              </a:rPr>
              <a:t>як краще використати ресурси</a:t>
            </a:r>
            <a:endParaRPr lang="uk-UA" altLang="uk-UA" sz="2200" dirty="0">
              <a:solidFill>
                <a:schemeClr val="accent3">
                  <a:lumMod val="25000"/>
                </a:schemeClr>
              </a:solidFill>
            </a:endParaRPr>
          </a:p>
          <a:p>
            <a:pPr marL="1257300" lvl="2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uk-UA" altLang="uk-UA" sz="2200" i="1" dirty="0">
                <a:solidFill>
                  <a:schemeClr val="accent3">
                    <a:lumMod val="25000"/>
                  </a:schemeClr>
                </a:solidFill>
              </a:rPr>
              <a:t>як зміни в цій дії вплинуть на інші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графік дій </a:t>
            </a:r>
            <a:r>
              <a:rPr lang="uk-UA" altLang="uk-UA" sz="2400" dirty="0" err="1">
                <a:solidFill>
                  <a:schemeClr val="accent3">
                    <a:lumMod val="25000"/>
                  </a:schemeClr>
                </a:solidFill>
              </a:rPr>
              <a:t>проєкту</a:t>
            </a: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 – </a:t>
            </a:r>
            <a:r>
              <a:rPr lang="uk-UA" altLang="uk-UA" sz="2400" b="1" dirty="0">
                <a:solidFill>
                  <a:schemeClr val="accent3">
                    <a:lumMod val="25000"/>
                  </a:schemeClr>
                </a:solidFill>
              </a:rPr>
              <a:t>гнучкий інструмент </a:t>
            </a: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і може змінюватися в міру виникнення нових обставин або умов реалізації проєкту</a:t>
            </a: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18502E4C-16C4-BA40-9EA8-846034542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3848" y="1392865"/>
            <a:ext cx="6837169" cy="312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87235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8568" y="333227"/>
            <a:ext cx="10515600" cy="1006476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Від матриці до попереднього плану дій</a:t>
            </a:r>
            <a:endParaRPr lang="ru-RU" sz="4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" name="Rechteck 4"/>
          <p:cNvSpPr/>
          <p:nvPr/>
        </p:nvSpPr>
        <p:spPr>
          <a:xfrm>
            <a:off x="627321" y="1438243"/>
            <a:ext cx="11372421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Перенести список дій із логіки впровадження до попереднього  плану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Перенести не тільки назви, а й номери – однакова нумерація в усіх документах зробить подальшу роботу простішою та забезпечить узгодженість цих документів при поданні донору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862DB0-A36E-944E-891E-C6B86D1D8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98" y="3845137"/>
            <a:ext cx="12025423" cy="241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3755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6512" y="173740"/>
            <a:ext cx="9843977" cy="761926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Діаграма </a:t>
            </a:r>
            <a:r>
              <a:rPr lang="uk-UA" b="1" dirty="0" err="1">
                <a:solidFill>
                  <a:srgbClr val="0070C0"/>
                </a:solidFill>
                <a:latin typeface="+mn-lt"/>
                <a:ea typeface="Meiryo" pitchFamily="34" charset="-128"/>
              </a:rPr>
              <a:t>Ганта</a:t>
            </a:r>
            <a:r>
              <a:rPr lang="uk-UA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 – розподіл задач у часі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6" name="Rechteck 4"/>
          <p:cNvSpPr/>
          <p:nvPr/>
        </p:nvSpPr>
        <p:spPr>
          <a:xfrm>
            <a:off x="1588942" y="949139"/>
            <a:ext cx="87459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Графічно позначаємо тривалість кожної дії та задачі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53F21B08-2C9D-C24E-AC50-16C9DDAE1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771" y="1520456"/>
            <a:ext cx="8417280" cy="5140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86391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4009" y="248166"/>
            <a:ext cx="9865242" cy="963945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Діаграма </a:t>
            </a:r>
            <a:r>
              <a:rPr lang="uk-UA" b="1" dirty="0" err="1">
                <a:solidFill>
                  <a:srgbClr val="0070C0"/>
                </a:solidFill>
                <a:latin typeface="+mn-lt"/>
                <a:ea typeface="Meiryo" pitchFamily="34" charset="-128"/>
              </a:rPr>
              <a:t>Ганта</a:t>
            </a:r>
            <a:r>
              <a:rPr lang="uk-UA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 – розподіл задач у часі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" name="Rechteck 4"/>
          <p:cNvSpPr/>
          <p:nvPr/>
        </p:nvSpPr>
        <p:spPr>
          <a:xfrm>
            <a:off x="1121110" y="1427605"/>
            <a:ext cx="10453330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3200" dirty="0">
                <a:solidFill>
                  <a:schemeClr val="accent3">
                    <a:lumMod val="25000"/>
                  </a:schemeClr>
                </a:solidFill>
              </a:rPr>
              <a:t>Не забувайте про </a:t>
            </a:r>
            <a:r>
              <a:rPr lang="uk-UA" altLang="uk-UA" sz="3200" b="1" dirty="0">
                <a:solidFill>
                  <a:schemeClr val="accent3">
                    <a:lumMod val="25000"/>
                  </a:schemeClr>
                </a:solidFill>
              </a:rPr>
              <a:t>взаємозв'язок задач</a:t>
            </a:r>
            <a:r>
              <a:rPr lang="uk-UA" altLang="uk-UA" sz="3200" dirty="0">
                <a:solidFill>
                  <a:schemeClr val="accent3">
                    <a:lumMod val="25000"/>
                  </a:schemeClr>
                </a:solidFill>
              </a:rPr>
              <a:t>!!!</a:t>
            </a:r>
          </a:p>
          <a:p>
            <a:pPr lvl="2">
              <a:spcBef>
                <a:spcPts val="1200"/>
              </a:spcBef>
            </a:pPr>
            <a:r>
              <a:rPr lang="uk-UA" altLang="uk-UA" sz="3200" i="1" dirty="0">
                <a:solidFill>
                  <a:schemeClr val="accent3">
                    <a:lumMod val="25000"/>
                  </a:schemeClr>
                </a:solidFill>
              </a:rPr>
              <a:t>Подумайте, яка задача має завершитися, щоб почати наступну, а які задачі можна робити паралельно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3200" dirty="0">
                <a:solidFill>
                  <a:schemeClr val="accent3">
                    <a:lumMod val="25000"/>
                  </a:schemeClr>
                </a:solidFill>
              </a:rPr>
              <a:t>Виділіть час </a:t>
            </a:r>
            <a:r>
              <a:rPr lang="uk-UA" altLang="uk-UA" sz="3200" b="1" dirty="0">
                <a:solidFill>
                  <a:schemeClr val="accent3">
                    <a:lumMod val="25000"/>
                  </a:schemeClr>
                </a:solidFill>
              </a:rPr>
              <a:t>реально необхідний </a:t>
            </a:r>
            <a:r>
              <a:rPr lang="uk-UA" altLang="uk-UA" sz="3200" dirty="0">
                <a:solidFill>
                  <a:schemeClr val="accent3">
                    <a:lumMod val="25000"/>
                  </a:schemeClr>
                </a:solidFill>
              </a:rPr>
              <a:t>для виконання задачі! 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3200" dirty="0">
                <a:solidFill>
                  <a:schemeClr val="accent3">
                    <a:lumMod val="25000"/>
                  </a:schemeClr>
                </a:solidFill>
              </a:rPr>
              <a:t>Графік має бути </a:t>
            </a:r>
            <a:r>
              <a:rPr lang="uk-UA" altLang="uk-UA" sz="3200" b="1" dirty="0">
                <a:solidFill>
                  <a:schemeClr val="accent3">
                    <a:lumMod val="25000"/>
                  </a:schemeClr>
                </a:solidFill>
              </a:rPr>
              <a:t>збалансованим</a:t>
            </a:r>
            <a:r>
              <a:rPr lang="uk-UA" altLang="uk-UA" sz="3200" dirty="0">
                <a:solidFill>
                  <a:schemeClr val="accent3">
                    <a:lumMod val="25000"/>
                  </a:schemeClr>
                </a:solidFill>
              </a:rPr>
              <a:t> – не повинно бути "порожніх" місяців без діяльності або, навпаки, місяців, де занадто багато дій, оскільки виникає небезпека не впоратися із запланованим обсягом роботи</a:t>
            </a:r>
          </a:p>
        </p:txBody>
      </p:sp>
    </p:spTree>
    <p:extLst>
      <p:ext uri="{BB962C8B-B14F-4D97-AF65-F5344CB8AC3E}">
        <p14:creationId xmlns:p14="http://schemas.microsoft.com/office/powerpoint/2010/main" val="368313043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3377" y="184372"/>
            <a:ext cx="9588796" cy="1080903"/>
          </a:xfrm>
        </p:spPr>
        <p:txBody>
          <a:bodyPr/>
          <a:lstStyle/>
          <a:p>
            <a:pPr algn="ctr"/>
            <a:r>
              <a:rPr lang="uk-UA" b="1" dirty="0" err="1">
                <a:solidFill>
                  <a:srgbClr val="0070C0"/>
                </a:solidFill>
              </a:rPr>
              <a:t>Зв</a:t>
            </a:r>
            <a:r>
              <a:rPr lang="en-US" b="1" dirty="0">
                <a:solidFill>
                  <a:srgbClr val="0070C0"/>
                </a:solidFill>
              </a:rPr>
              <a:t>`</a:t>
            </a:r>
            <a:r>
              <a:rPr lang="uk-UA" b="1" dirty="0" err="1">
                <a:solidFill>
                  <a:srgbClr val="0070C0"/>
                </a:solidFill>
              </a:rPr>
              <a:t>язок</a:t>
            </a:r>
            <a:r>
              <a:rPr lang="uk-UA" b="1" dirty="0">
                <a:solidFill>
                  <a:srgbClr val="0070C0"/>
                </a:solidFill>
              </a:rPr>
              <a:t> між заходами в рамках проекту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287080" y="1562986"/>
            <a:ext cx="11674547" cy="4976038"/>
          </a:xfrm>
        </p:spPr>
        <p:txBody>
          <a:bodyPr>
            <a:normAutofit lnSpcReduction="10000"/>
          </a:bodyPr>
          <a:lstStyle/>
          <a:p>
            <a:r>
              <a:rPr lang="ru-RU" sz="3300" b="1" dirty="0" err="1"/>
              <a:t>фініш</a:t>
            </a:r>
            <a:r>
              <a:rPr lang="ru-RU" sz="3300" b="1" dirty="0"/>
              <a:t>-старт</a:t>
            </a:r>
            <a:r>
              <a:rPr lang="ru-RU" sz="3300" dirty="0"/>
              <a:t> - нова </a:t>
            </a:r>
            <a:r>
              <a:rPr lang="ru-RU" sz="3300" dirty="0" err="1"/>
              <a:t>операція</a:t>
            </a:r>
            <a:r>
              <a:rPr lang="ru-RU" sz="3300" dirty="0"/>
              <a:t> </a:t>
            </a:r>
            <a:r>
              <a:rPr lang="ru-RU" sz="3300" dirty="0" err="1"/>
              <a:t>починається</a:t>
            </a:r>
            <a:r>
              <a:rPr lang="ru-RU" sz="3300" dirty="0"/>
              <a:t> </a:t>
            </a:r>
            <a:r>
              <a:rPr lang="ru-RU" sz="3300" dirty="0" err="1"/>
              <a:t>безпосередньо</a:t>
            </a:r>
            <a:r>
              <a:rPr lang="ru-RU" sz="3300" dirty="0"/>
              <a:t> </a:t>
            </a:r>
            <a:r>
              <a:rPr lang="ru-RU" sz="3300" dirty="0" err="1"/>
              <a:t>після</a:t>
            </a:r>
            <a:r>
              <a:rPr lang="ru-RU" sz="3300" dirty="0"/>
              <a:t> </a:t>
            </a:r>
            <a:r>
              <a:rPr lang="ru-RU" sz="3300" dirty="0" err="1"/>
              <a:t>закінчення</a:t>
            </a:r>
            <a:r>
              <a:rPr lang="ru-RU" sz="3300" dirty="0"/>
              <a:t> </a:t>
            </a:r>
            <a:r>
              <a:rPr lang="ru-RU" sz="3300" dirty="0" err="1"/>
              <a:t>попередньої</a:t>
            </a:r>
            <a:r>
              <a:rPr lang="ru-RU" sz="3300" dirty="0"/>
              <a:t>.</a:t>
            </a:r>
          </a:p>
          <a:p>
            <a:r>
              <a:rPr lang="ru-RU" sz="3300" b="1" dirty="0"/>
              <a:t>старт-старт</a:t>
            </a:r>
            <a:r>
              <a:rPr lang="ru-RU" sz="3300" dirty="0"/>
              <a:t> - старт </a:t>
            </a:r>
            <a:r>
              <a:rPr lang="ru-RU" sz="3300" dirty="0" err="1"/>
              <a:t>наступної</a:t>
            </a:r>
            <a:r>
              <a:rPr lang="ru-RU" sz="3300" dirty="0"/>
              <a:t> </a:t>
            </a:r>
            <a:r>
              <a:rPr lang="ru-RU" sz="3300" dirty="0" err="1"/>
              <a:t>операції</a:t>
            </a:r>
            <a:r>
              <a:rPr lang="ru-RU" sz="3300" dirty="0"/>
              <a:t> </a:t>
            </a:r>
            <a:r>
              <a:rPr lang="ru-RU" sz="3300" dirty="0" err="1"/>
              <a:t>пов'язаний</a:t>
            </a:r>
            <a:r>
              <a:rPr lang="ru-RU" sz="3300" dirty="0"/>
              <a:t> </a:t>
            </a:r>
            <a:r>
              <a:rPr lang="ru-RU" sz="3300" dirty="0" err="1"/>
              <a:t>зі</a:t>
            </a:r>
            <a:r>
              <a:rPr lang="ru-RU" sz="3300" dirty="0"/>
              <a:t> стартом </a:t>
            </a:r>
            <a:r>
              <a:rPr lang="ru-RU" sz="3300" dirty="0" err="1"/>
              <a:t>попередньої</a:t>
            </a:r>
            <a:r>
              <a:rPr lang="ru-RU" sz="3300" dirty="0"/>
              <a:t>, </a:t>
            </a:r>
            <a:r>
              <a:rPr lang="ru-RU" sz="3300" dirty="0" err="1"/>
              <a:t>тобто</a:t>
            </a:r>
            <a:r>
              <a:rPr lang="ru-RU" sz="3300" dirty="0"/>
              <a:t> </a:t>
            </a:r>
            <a:r>
              <a:rPr lang="ru-RU" sz="3300" dirty="0" err="1"/>
              <a:t>фактично</a:t>
            </a:r>
            <a:r>
              <a:rPr lang="ru-RU" sz="3300" dirty="0"/>
              <a:t> </a:t>
            </a:r>
            <a:r>
              <a:rPr lang="ru-RU" sz="3300" dirty="0" err="1"/>
              <a:t>дві</a:t>
            </a:r>
            <a:r>
              <a:rPr lang="ru-RU" sz="3300" dirty="0"/>
              <a:t> </a:t>
            </a:r>
            <a:r>
              <a:rPr lang="ru-RU" sz="3300" dirty="0" err="1"/>
              <a:t>операції</a:t>
            </a:r>
            <a:r>
              <a:rPr lang="ru-RU" sz="3300" dirty="0"/>
              <a:t> </a:t>
            </a:r>
            <a:r>
              <a:rPr lang="ru-RU" sz="3300" dirty="0" err="1"/>
              <a:t>починаються</a:t>
            </a:r>
            <a:r>
              <a:rPr lang="ru-RU" sz="3300" dirty="0"/>
              <a:t> </a:t>
            </a:r>
            <a:r>
              <a:rPr lang="ru-RU" sz="3300" dirty="0" err="1"/>
              <a:t>одночасно</a:t>
            </a:r>
            <a:r>
              <a:rPr lang="ru-RU" sz="3300" dirty="0"/>
              <a:t>.</a:t>
            </a:r>
          </a:p>
          <a:p>
            <a:r>
              <a:rPr lang="ru-RU" sz="3300" b="1" dirty="0" err="1"/>
              <a:t>фініш-фініш</a:t>
            </a:r>
            <a:r>
              <a:rPr lang="ru-RU" sz="3300" dirty="0"/>
              <a:t> - </a:t>
            </a:r>
            <a:r>
              <a:rPr lang="ru-RU" sz="3300" dirty="0" err="1"/>
              <a:t>фініш</a:t>
            </a:r>
            <a:r>
              <a:rPr lang="ru-RU" sz="3300" dirty="0"/>
              <a:t> </a:t>
            </a:r>
            <a:r>
              <a:rPr lang="ru-RU" sz="3300" dirty="0" err="1"/>
              <a:t>подальшої</a:t>
            </a:r>
            <a:r>
              <a:rPr lang="ru-RU" sz="3300" dirty="0"/>
              <a:t> </a:t>
            </a:r>
            <a:r>
              <a:rPr lang="ru-RU" sz="3300" dirty="0" err="1"/>
              <a:t>залежить</a:t>
            </a:r>
            <a:r>
              <a:rPr lang="ru-RU" sz="3300" dirty="0"/>
              <a:t> </a:t>
            </a:r>
            <a:r>
              <a:rPr lang="ru-RU" sz="3300" dirty="0" err="1"/>
              <a:t>і</a:t>
            </a:r>
            <a:r>
              <a:rPr lang="ru-RU" sz="3300" dirty="0"/>
              <a:t> </a:t>
            </a:r>
            <a:r>
              <a:rPr lang="ru-RU" sz="3300" dirty="0" err="1"/>
              <a:t>пов'язаний</a:t>
            </a:r>
            <a:r>
              <a:rPr lang="ru-RU" sz="3300" dirty="0"/>
              <a:t> </a:t>
            </a:r>
            <a:r>
              <a:rPr lang="ru-RU" sz="3300" dirty="0" err="1"/>
              <a:t>із</a:t>
            </a:r>
            <a:r>
              <a:rPr lang="ru-RU" sz="3300" dirty="0"/>
              <a:t> </a:t>
            </a:r>
            <a:r>
              <a:rPr lang="ru-RU" sz="3300" dirty="0" err="1"/>
              <a:t>закінченням</a:t>
            </a:r>
            <a:r>
              <a:rPr lang="ru-RU" sz="3300" dirty="0"/>
              <a:t> </a:t>
            </a:r>
            <a:r>
              <a:rPr lang="ru-RU" sz="3300" dirty="0" err="1"/>
              <a:t>наступної</a:t>
            </a:r>
            <a:r>
              <a:rPr lang="ru-RU" sz="3300" dirty="0"/>
              <a:t>, </a:t>
            </a:r>
            <a:r>
              <a:rPr lang="ru-RU" sz="3300" dirty="0" err="1"/>
              <a:t>тобто</a:t>
            </a:r>
            <a:r>
              <a:rPr lang="ru-RU" sz="3300" dirty="0"/>
              <a:t> </a:t>
            </a:r>
            <a:r>
              <a:rPr lang="ru-RU" sz="3300" dirty="0" err="1"/>
              <a:t>дві</a:t>
            </a:r>
            <a:r>
              <a:rPr lang="ru-RU" sz="3300" dirty="0"/>
              <a:t> </a:t>
            </a:r>
            <a:r>
              <a:rPr lang="ru-RU" sz="3300" dirty="0" err="1"/>
              <a:t>операції</a:t>
            </a:r>
            <a:r>
              <a:rPr lang="ru-RU" sz="3300" dirty="0"/>
              <a:t> </a:t>
            </a:r>
            <a:r>
              <a:rPr lang="ru-RU" sz="3300" dirty="0" err="1"/>
              <a:t>завершуються</a:t>
            </a:r>
            <a:r>
              <a:rPr lang="ru-RU" sz="3300" dirty="0"/>
              <a:t> </a:t>
            </a:r>
            <a:r>
              <a:rPr lang="ru-RU" sz="3300" dirty="0" err="1"/>
              <a:t>одночасно</a:t>
            </a:r>
            <a:r>
              <a:rPr lang="ru-RU" sz="3300" dirty="0"/>
              <a:t>.</a:t>
            </a:r>
          </a:p>
          <a:p>
            <a:r>
              <a:rPr lang="ru-RU" sz="3300" b="1" dirty="0" err="1"/>
              <a:t>старт-фініш</a:t>
            </a:r>
            <a:r>
              <a:rPr lang="ru-RU" sz="3300" dirty="0"/>
              <a:t> - початок </a:t>
            </a:r>
            <a:r>
              <a:rPr lang="ru-RU" sz="3300" dirty="0" err="1"/>
              <a:t>попередньої</a:t>
            </a:r>
            <a:r>
              <a:rPr lang="ru-RU" sz="3300" dirty="0"/>
              <a:t> </a:t>
            </a:r>
            <a:r>
              <a:rPr lang="ru-RU" sz="3300" dirty="0" err="1"/>
              <a:t>операції</a:t>
            </a:r>
            <a:r>
              <a:rPr lang="ru-RU" sz="3300" dirty="0"/>
              <a:t> </a:t>
            </a:r>
            <a:r>
              <a:rPr lang="ru-RU" sz="3300" dirty="0" err="1"/>
              <a:t>пов'язаний</a:t>
            </a:r>
            <a:r>
              <a:rPr lang="ru-RU" sz="3300" dirty="0"/>
              <a:t> </a:t>
            </a:r>
            <a:r>
              <a:rPr lang="ru-RU" sz="3300" dirty="0" err="1"/>
              <a:t>з</a:t>
            </a:r>
            <a:r>
              <a:rPr lang="ru-RU" sz="3300" dirty="0"/>
              <a:t> </a:t>
            </a:r>
            <a:r>
              <a:rPr lang="ru-RU" sz="3300" dirty="0" err="1"/>
              <a:t>закінченням</a:t>
            </a:r>
            <a:r>
              <a:rPr lang="ru-RU" sz="3300" dirty="0"/>
              <a:t> </a:t>
            </a:r>
            <a:r>
              <a:rPr lang="ru-RU" sz="3300" dirty="0" err="1"/>
              <a:t>наступної</a:t>
            </a:r>
            <a:r>
              <a:rPr lang="ru-RU" sz="3300" dirty="0"/>
              <a:t>, </a:t>
            </a:r>
            <a:r>
              <a:rPr lang="ru-RU" sz="3300" dirty="0" err="1"/>
              <a:t>тобто</a:t>
            </a:r>
            <a:r>
              <a:rPr lang="ru-RU" sz="3300" dirty="0"/>
              <a:t> </a:t>
            </a:r>
            <a:r>
              <a:rPr lang="ru-RU" sz="3300" dirty="0" err="1"/>
              <a:t>фініш</a:t>
            </a:r>
            <a:r>
              <a:rPr lang="ru-RU" sz="3300" dirty="0"/>
              <a:t> </a:t>
            </a:r>
            <a:r>
              <a:rPr lang="ru-RU" sz="3300" dirty="0" err="1"/>
              <a:t>подальшої</a:t>
            </a:r>
            <a:r>
              <a:rPr lang="ru-RU" sz="3300" dirty="0"/>
              <a:t> </a:t>
            </a:r>
            <a:r>
              <a:rPr lang="ru-RU" sz="3300" dirty="0" err="1"/>
              <a:t>пов'язаний</a:t>
            </a:r>
            <a:r>
              <a:rPr lang="ru-RU" sz="3300" dirty="0"/>
              <a:t> </a:t>
            </a:r>
            <a:r>
              <a:rPr lang="ru-RU" sz="3300" dirty="0" err="1"/>
              <a:t>з</a:t>
            </a:r>
            <a:r>
              <a:rPr lang="ru-RU" sz="3300" dirty="0"/>
              <a:t> початком </a:t>
            </a:r>
            <a:r>
              <a:rPr lang="ru-RU" sz="3300" dirty="0" err="1"/>
              <a:t>попередньої</a:t>
            </a:r>
            <a:r>
              <a:rPr lang="ru-RU" sz="33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159508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891" y="122387"/>
            <a:ext cx="8142767" cy="932047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Діаграма </a:t>
            </a:r>
            <a:r>
              <a:rPr lang="uk-UA" b="1" dirty="0" err="1">
                <a:solidFill>
                  <a:srgbClr val="0070C0"/>
                </a:solidFill>
                <a:latin typeface="+mn-lt"/>
                <a:ea typeface="Meiryo" pitchFamily="34" charset="-128"/>
              </a:rPr>
              <a:t>Ганта</a:t>
            </a:r>
            <a:r>
              <a:rPr lang="uk-UA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 – участь партнерів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4C5E18DB-ECCC-4742-84A2-BA309446E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9338" y="967564"/>
            <a:ext cx="5929819" cy="3625702"/>
          </a:xfrm>
          <a:prstGeom prst="rect">
            <a:avLst/>
          </a:prstGeom>
        </p:spPr>
      </p:pic>
      <p:sp>
        <p:nvSpPr>
          <p:cNvPr id="6" name="Rechteck 4"/>
          <p:cNvSpPr/>
          <p:nvPr/>
        </p:nvSpPr>
        <p:spPr>
          <a:xfrm>
            <a:off x="435935" y="4690688"/>
            <a:ext cx="11404319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У заявці на фінансування ЄС за цією таблицею оцінюється, чи дійсно кожен із зазначених в заявці партнерів залучається до реалізації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Європейський підхід не вітає включення в заявку партнерів, які не виконують фактичних дій у проєкті, тому така таблиця важлива як підтвердження їхньої реальної участі</a:t>
            </a:r>
          </a:p>
        </p:txBody>
      </p:sp>
    </p:spTree>
    <p:extLst>
      <p:ext uri="{BB962C8B-B14F-4D97-AF65-F5344CB8AC3E}">
        <p14:creationId xmlns:p14="http://schemas.microsoft.com/office/powerpoint/2010/main" val="428069450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799" y="293538"/>
            <a:ext cx="8856922" cy="1017108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Оцінка необхідних людських ресурсів</a:t>
            </a:r>
            <a:endParaRPr lang="ru-RU" sz="4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" name="Rechteck 4"/>
          <p:cNvSpPr/>
          <p:nvPr/>
        </p:nvSpPr>
        <p:spPr>
          <a:xfrm>
            <a:off x="1546411" y="1310646"/>
            <a:ext cx="10245095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Після підготовки плану дій оцінюємо, які ресурси знадобляться для реалізації проєкту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Найбільш складною є оцінка кадрових (людських) ресурсів</a:t>
            </a:r>
          </a:p>
          <a:p>
            <a:pPr marL="4000500" lvl="8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розписати необхідні людські ресурси на кожну заплановану дію/задачу (скопіюйте першу колонку попереднього плану дій та </a:t>
            </a:r>
            <a:r>
              <a:rPr lang="uk-UA" altLang="uk-UA" sz="2400" dirty="0" err="1">
                <a:solidFill>
                  <a:schemeClr val="accent3">
                    <a:lumMod val="25000"/>
                  </a:schemeClr>
                </a:solidFill>
              </a:rPr>
              <a:t>розпишіть</a:t>
            </a: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 поруч, хто необхідний для реалізації кожної з задач)</a:t>
            </a:r>
            <a:endParaRPr lang="uk-UA" altLang="uk-UA" sz="3600" dirty="0">
              <a:solidFill>
                <a:schemeClr val="accent3">
                  <a:lumMod val="25000"/>
                </a:schemeClr>
              </a:solidFill>
            </a:endParaRPr>
          </a:p>
          <a:p>
            <a:pPr marL="1257300" lvl="2" indent="-34290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uk-UA" altLang="uk-UA" sz="2400" i="1" dirty="0">
                <a:solidFill>
                  <a:schemeClr val="accent3">
                    <a:lumMod val="25000"/>
                  </a:schemeClr>
                </a:solidFill>
              </a:rPr>
              <a:t>або</a:t>
            </a: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 прописати роль кожної людини, задіяної в проєкті, вказати яким із партнерів надається/наймається ця людина, який обсяг роботи в днях/годинах їй належить виконувати по кожній з задач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BA338480-7F92-C848-BDF4-7E6FC394E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4" y="2555657"/>
            <a:ext cx="4119225" cy="238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52672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084521"/>
            <a:ext cx="10515600" cy="509244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uk-UA" altLang="zh-CN" sz="5000" b="1" dirty="0">
              <a:solidFill>
                <a:schemeClr val="accent6">
                  <a:lumMod val="75000"/>
                </a:schemeClr>
              </a:solidFill>
              <a:cs typeface="等线"/>
            </a:endParaRPr>
          </a:p>
          <a:p>
            <a:pPr algn="ctr">
              <a:buNone/>
            </a:pPr>
            <a:endParaRPr lang="uk-UA" altLang="zh-CN" sz="5000" b="1" dirty="0">
              <a:solidFill>
                <a:schemeClr val="accent6">
                  <a:lumMod val="75000"/>
                </a:schemeClr>
              </a:solidFill>
              <a:cs typeface="等线"/>
            </a:endParaRPr>
          </a:p>
          <a:p>
            <a:pPr algn="ctr">
              <a:buNone/>
            </a:pPr>
            <a:r>
              <a:rPr lang="uk-UA" altLang="zh-CN" sz="5000" b="1" dirty="0">
                <a:solidFill>
                  <a:srgbClr val="0070C0"/>
                </a:solidFill>
                <a:cs typeface="等线"/>
              </a:rPr>
              <a:t>Бюджет </a:t>
            </a:r>
            <a:r>
              <a:rPr lang="uk-UA" altLang="zh-CN" sz="5000" b="1" dirty="0" err="1">
                <a:solidFill>
                  <a:srgbClr val="0070C0"/>
                </a:solidFill>
                <a:cs typeface="等线"/>
              </a:rPr>
              <a:t>проєкту</a:t>
            </a:r>
            <a:endParaRPr lang="uk-UA" altLang="zh-CN" sz="5000" b="1" dirty="0">
              <a:solidFill>
                <a:srgbClr val="0070C0"/>
              </a:solidFill>
              <a:cs typeface="等线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855167" y="5325539"/>
            <a:ext cx="7352523" cy="804456"/>
          </a:xfrm>
        </p:spPr>
        <p:txBody>
          <a:bodyPr>
            <a:normAutofit/>
          </a:bodyPr>
          <a:lstStyle/>
          <a:p>
            <a:pPr algn="ctr"/>
            <a:r>
              <a:rPr lang="uk-UA" sz="2400" b="1" dirty="0">
                <a:latin typeface="+mn-lt"/>
                <a:ea typeface="Meiryo" pitchFamily="34" charset="-128"/>
              </a:rPr>
              <a:t>Немає грошей без плану. Немає плану без грошей</a:t>
            </a:r>
            <a:endParaRPr lang="ru-RU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4537918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56120" y="184372"/>
            <a:ext cx="8323521" cy="804456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Для чого потрібен бюджет?</a:t>
            </a:r>
            <a:endParaRPr lang="ru-RU" sz="4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" name="Rechteck 4"/>
          <p:cNvSpPr/>
          <p:nvPr/>
        </p:nvSpPr>
        <p:spPr>
          <a:xfrm>
            <a:off x="692201" y="895524"/>
            <a:ext cx="11127648" cy="5710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600" dirty="0">
                <a:solidFill>
                  <a:schemeClr val="accent3">
                    <a:lumMod val="25000"/>
                  </a:schemeClr>
                </a:solidFill>
              </a:rPr>
              <a:t>Бюджет – відображення проєкту у вигляді переліку всіх витрат, необхідних для досягнення поставлених в рамках проєкту цілей та результатів </a:t>
            </a:r>
            <a:r>
              <a:rPr lang="en-GB" altLang="uk-UA" sz="2600" dirty="0">
                <a:solidFill>
                  <a:schemeClr val="accent3">
                    <a:lumMod val="25000"/>
                  </a:schemeClr>
                </a:solidFill>
              </a:rPr>
              <a:t>&gt;&gt;&gt;&gt; </a:t>
            </a:r>
            <a:r>
              <a:rPr lang="uk-UA" altLang="uk-UA" sz="2600" i="1" u="sng" dirty="0">
                <a:solidFill>
                  <a:schemeClr val="accent3">
                    <a:lumMod val="25000"/>
                  </a:schemeClr>
                </a:solidFill>
              </a:rPr>
              <a:t>це бюджетування, орієнтоване на результат 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600" dirty="0">
                <a:solidFill>
                  <a:schemeClr val="accent3">
                    <a:lumMod val="25000"/>
                  </a:schemeClr>
                </a:solidFill>
              </a:rPr>
              <a:t>Для чого необхідний бюджет?</a:t>
            </a:r>
          </a:p>
          <a:p>
            <a:pPr marL="1257300" lvl="2" indent="-342900">
              <a:spcBef>
                <a:spcPts val="600"/>
              </a:spcBef>
              <a:buFont typeface="Wingdings" pitchFamily="2" charset="2"/>
              <a:buChar char="§"/>
            </a:pPr>
            <a:r>
              <a:rPr lang="uk-UA" altLang="uk-UA" sz="2200" dirty="0">
                <a:solidFill>
                  <a:schemeClr val="accent3">
                    <a:lumMod val="25000"/>
                  </a:schemeClr>
                </a:solidFill>
              </a:rPr>
              <a:t>Планування – бюджет проєкту дозволяє визначити, чи достатньо грошей </a:t>
            </a:r>
            <a:r>
              <a:rPr lang="uk-UA" altLang="uk-UA" sz="2200" spc="-20" dirty="0">
                <a:solidFill>
                  <a:schemeClr val="accent3">
                    <a:lumMod val="25000"/>
                  </a:schemeClr>
                </a:solidFill>
              </a:rPr>
              <a:t>на здійснення </a:t>
            </a:r>
            <a:r>
              <a:rPr lang="uk-UA" altLang="uk-UA" sz="2200" spc="-20" dirty="0" err="1">
                <a:solidFill>
                  <a:schemeClr val="accent3">
                    <a:lumMod val="25000"/>
                  </a:schemeClr>
                </a:solidFill>
              </a:rPr>
              <a:t>проєкту</a:t>
            </a:r>
            <a:r>
              <a:rPr lang="uk-UA" altLang="uk-UA" sz="2200" spc="-20" dirty="0">
                <a:solidFill>
                  <a:schemeClr val="accent3">
                    <a:lumMod val="25000"/>
                  </a:schemeClr>
                </a:solidFill>
              </a:rPr>
              <a:t> та чи використовуються наявні гроші найкращим чином</a:t>
            </a:r>
          </a:p>
          <a:p>
            <a:pPr marL="1257300" lvl="2" indent="-342900">
              <a:spcBef>
                <a:spcPts val="600"/>
              </a:spcBef>
              <a:buFont typeface="Wingdings" pitchFamily="2" charset="2"/>
              <a:buChar char="§"/>
            </a:pPr>
            <a:r>
              <a:rPr lang="uk-UA" altLang="uk-UA" sz="2200" dirty="0">
                <a:solidFill>
                  <a:schemeClr val="accent3">
                    <a:lumMod val="25000"/>
                  </a:schemeClr>
                </a:solidFill>
              </a:rPr>
              <a:t>Пошук фінансування – що саме буде з грантовим фінансуванням, на що будуть витрачатися гроші, який результат буде досягнутий за допомогою грантових грошей</a:t>
            </a:r>
          </a:p>
          <a:p>
            <a:pPr marL="1257300" lvl="2" indent="-342900">
              <a:spcBef>
                <a:spcPts val="600"/>
              </a:spcBef>
              <a:buFont typeface="Wingdings" pitchFamily="2" charset="2"/>
              <a:buChar char="§"/>
            </a:pPr>
            <a:r>
              <a:rPr lang="uk-UA" altLang="uk-UA" sz="2200" dirty="0">
                <a:solidFill>
                  <a:schemeClr val="accent3">
                    <a:lumMod val="25000"/>
                  </a:schemeClr>
                </a:solidFill>
              </a:rPr>
              <a:t>Реалізація </a:t>
            </a:r>
            <a:r>
              <a:rPr lang="uk-UA" altLang="uk-UA" sz="2200" dirty="0" err="1">
                <a:solidFill>
                  <a:schemeClr val="accent3">
                    <a:lumMod val="25000"/>
                  </a:schemeClr>
                </a:solidFill>
              </a:rPr>
              <a:t>проєкту</a:t>
            </a:r>
            <a:r>
              <a:rPr lang="uk-UA" altLang="uk-UA" sz="2200" dirty="0">
                <a:solidFill>
                  <a:schemeClr val="accent3">
                    <a:lumMod val="25000"/>
                  </a:schemeClr>
                </a:solidFill>
              </a:rPr>
              <a:t> – порівняння реальних витрат із витратами, запланованими в бюджеті. Поганий або незрозумілий бюджет ускладнює відстеження реалізації проєкту. У той же час, бюджет не є абсолютно жорстко зафіксованим,  його можна коригувати вже після початку проєкту</a:t>
            </a:r>
          </a:p>
          <a:p>
            <a:pPr marL="1257300" lvl="2" indent="-342900">
              <a:spcBef>
                <a:spcPts val="600"/>
              </a:spcBef>
              <a:buFont typeface="Wingdings" pitchFamily="2" charset="2"/>
              <a:buChar char="§"/>
            </a:pPr>
            <a:r>
              <a:rPr lang="uk-UA" altLang="uk-UA" sz="2200" dirty="0">
                <a:solidFill>
                  <a:schemeClr val="accent3">
                    <a:lumMod val="25000"/>
                  </a:schemeClr>
                </a:solidFill>
              </a:rPr>
              <a:t>Оцінка </a:t>
            </a:r>
            <a:r>
              <a:rPr lang="uk-UA" altLang="uk-UA" sz="2200" dirty="0" err="1">
                <a:solidFill>
                  <a:schemeClr val="accent3">
                    <a:lumMod val="25000"/>
                  </a:schemeClr>
                </a:solidFill>
              </a:rPr>
              <a:t>проєкту</a:t>
            </a:r>
            <a:r>
              <a:rPr lang="uk-UA" altLang="uk-UA" sz="2200" dirty="0">
                <a:solidFill>
                  <a:schemeClr val="accent3">
                    <a:lumMod val="25000"/>
                  </a:schemeClr>
                </a:solidFill>
              </a:rPr>
              <a:t> – чи досягнув проєкт того, що планував досягти</a:t>
            </a:r>
          </a:p>
        </p:txBody>
      </p:sp>
    </p:spTree>
    <p:extLst>
      <p:ext uri="{BB962C8B-B14F-4D97-AF65-F5344CB8AC3E}">
        <p14:creationId xmlns:p14="http://schemas.microsoft.com/office/powerpoint/2010/main" val="327405618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68B5A9-2DA8-4071-B6EA-752FB4E65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1921" y="231240"/>
            <a:ext cx="10329082" cy="80363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Що включає бюджет?</a:t>
            </a:r>
          </a:p>
        </p:txBody>
      </p:sp>
      <p:sp>
        <p:nvSpPr>
          <p:cNvPr id="5" name="Rechteck 4"/>
          <p:cNvSpPr/>
          <p:nvPr/>
        </p:nvSpPr>
        <p:spPr>
          <a:xfrm>
            <a:off x="489099" y="1034870"/>
            <a:ext cx="1141472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600" dirty="0">
                <a:solidFill>
                  <a:schemeClr val="accent3">
                    <a:lumMod val="25000"/>
                  </a:schemeClr>
                </a:solidFill>
              </a:rPr>
              <a:t>Бюджет проєкту повинен включають в себе витрати: </a:t>
            </a:r>
          </a:p>
          <a:p>
            <a:pPr marL="1257300" lvl="2" indent="-342900">
              <a:spcBef>
                <a:spcPts val="1200"/>
              </a:spcBef>
              <a:buFont typeface="Wingdings" pitchFamily="2" charset="2"/>
              <a:buChar char="§"/>
            </a:pPr>
            <a:r>
              <a:rPr lang="uk-UA" altLang="uk-UA" sz="2600" dirty="0">
                <a:solidFill>
                  <a:schemeClr val="accent3">
                    <a:lumMod val="25000"/>
                  </a:schemeClr>
                </a:solidFill>
              </a:rPr>
              <a:t>понесені </a:t>
            </a:r>
            <a:r>
              <a:rPr lang="uk-UA" altLang="uk-UA" sz="2600" i="1" dirty="0">
                <a:solidFill>
                  <a:schemeClr val="accent3">
                    <a:lumMod val="25000"/>
                  </a:schemeClr>
                </a:solidFill>
              </a:rPr>
              <a:t>лише</a:t>
            </a:r>
            <a:r>
              <a:rPr lang="uk-UA" altLang="uk-UA" sz="2600" dirty="0">
                <a:solidFill>
                  <a:schemeClr val="accent3">
                    <a:lumMod val="25000"/>
                  </a:schemeClr>
                </a:solidFill>
              </a:rPr>
              <a:t> під час реалізації проєкту, необхідні для реалізації </a:t>
            </a:r>
            <a:r>
              <a:rPr lang="uk-UA" altLang="uk-UA" sz="2600" dirty="0" err="1">
                <a:solidFill>
                  <a:schemeClr val="accent3">
                    <a:lumMod val="25000"/>
                  </a:schemeClr>
                </a:solidFill>
              </a:rPr>
              <a:t>проєкту</a:t>
            </a:r>
            <a:endParaRPr lang="uk-UA" altLang="uk-UA" sz="2600" dirty="0">
              <a:solidFill>
                <a:schemeClr val="accent3">
                  <a:lumMod val="25000"/>
                </a:schemeClr>
              </a:solidFill>
            </a:endParaRPr>
          </a:p>
          <a:p>
            <a:pPr marL="1257300" lvl="2" indent="-342900">
              <a:spcBef>
                <a:spcPts val="1200"/>
              </a:spcBef>
              <a:buFont typeface="Wingdings" pitchFamily="2" charset="2"/>
              <a:buChar char="§"/>
            </a:pPr>
            <a:r>
              <a:rPr lang="uk-UA" sz="2600" dirty="0"/>
              <a:t>дозволені донором;</a:t>
            </a:r>
            <a:endParaRPr lang="uk-UA" altLang="uk-UA" sz="2600" dirty="0">
              <a:solidFill>
                <a:schemeClr val="accent3">
                  <a:lumMod val="25000"/>
                </a:schemeClr>
              </a:solidFill>
            </a:endParaRPr>
          </a:p>
          <a:p>
            <a:pPr marL="1257300" lvl="2" indent="-342900">
              <a:spcBef>
                <a:spcPts val="600"/>
              </a:spcBef>
              <a:buFont typeface="Wingdings" pitchFamily="2" charset="2"/>
              <a:buChar char="§"/>
            </a:pPr>
            <a:r>
              <a:rPr lang="uk-UA" altLang="uk-UA" sz="2600" dirty="0">
                <a:solidFill>
                  <a:schemeClr val="accent3">
                    <a:lumMod val="25000"/>
                  </a:schemeClr>
                </a:solidFill>
              </a:rPr>
              <a:t>що не порушують чинного законодавства</a:t>
            </a:r>
          </a:p>
          <a:p>
            <a:pPr marL="1257300" lvl="2" indent="-342900">
              <a:spcBef>
                <a:spcPts val="600"/>
              </a:spcBef>
              <a:buFont typeface="Wingdings" pitchFamily="2" charset="2"/>
              <a:buChar char="§"/>
            </a:pPr>
            <a:r>
              <a:rPr lang="uk-UA" altLang="uk-UA" sz="2600" dirty="0">
                <a:solidFill>
                  <a:schemeClr val="accent3">
                    <a:lumMod val="25000"/>
                  </a:schemeClr>
                </a:solidFill>
              </a:rPr>
              <a:t>які є обґрунтованими, виправданими та відповідають вимогам раціонального управління фінансами, зокрема щодо економічності та ефективності</a:t>
            </a:r>
          </a:p>
          <a:p>
            <a:pPr marL="342900" indent="-342900" algn="ctr">
              <a:spcBef>
                <a:spcPts val="1200"/>
              </a:spcBef>
            </a:pPr>
            <a:r>
              <a:rPr lang="uk-UA" altLang="uk-UA" sz="2600" dirty="0">
                <a:solidFill>
                  <a:schemeClr val="accent3">
                    <a:lumMod val="25000"/>
                  </a:schemeClr>
                </a:solidFill>
              </a:rPr>
              <a:t>Всі витрати на розробку проєкту (наприклад, переклад на англійську мову, підтримка з боку зовнішніх експертів у розробці проєкту, додатковий аналіз або технічна документація) не можуть бути включені в бюджет проєкту, якщо вони мали місце до підписання грантового контракту</a:t>
            </a:r>
          </a:p>
        </p:txBody>
      </p:sp>
    </p:spTree>
    <p:extLst>
      <p:ext uri="{BB962C8B-B14F-4D97-AF65-F5344CB8AC3E}">
        <p14:creationId xmlns:p14="http://schemas.microsoft.com/office/powerpoint/2010/main" val="126258842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68B5A9-2DA8-4071-B6EA-752FB4E65547}"/>
              </a:ext>
            </a:extLst>
          </p:cNvPr>
          <p:cNvSpPr txBox="1">
            <a:spLocks/>
          </p:cNvSpPr>
          <p:nvPr/>
        </p:nvSpPr>
        <p:spPr>
          <a:xfrm>
            <a:off x="2412008" y="207331"/>
            <a:ext cx="8133907" cy="8036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Що включає бюджет?</a:t>
            </a:r>
          </a:p>
        </p:txBody>
      </p:sp>
      <p:sp>
        <p:nvSpPr>
          <p:cNvPr id="5" name="Rechteck 4"/>
          <p:cNvSpPr/>
          <p:nvPr/>
        </p:nvSpPr>
        <p:spPr>
          <a:xfrm>
            <a:off x="691117" y="1310646"/>
            <a:ext cx="11212708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Бюджет проєкту включає всі грошові витрати, необхідні для реалізації цього проєкту</a:t>
            </a:r>
          </a:p>
          <a:p>
            <a:pPr marL="1257300" lvl="2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800" b="1" dirty="0">
                <a:solidFill>
                  <a:schemeClr val="accent3">
                    <a:lumMod val="25000"/>
                  </a:schemeClr>
                </a:solidFill>
              </a:rPr>
              <a:t>Прямі витрати </a:t>
            </a: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– ті, які можуть легко бути співвіднесені з конкретним проєктом або діями, безпосередні витрати на реалізацію </a:t>
            </a:r>
            <a:r>
              <a:rPr lang="uk-UA" altLang="uk-UA" sz="2800" dirty="0" err="1">
                <a:solidFill>
                  <a:schemeClr val="accent3">
                    <a:lumMod val="25000"/>
                  </a:schemeClr>
                </a:solidFill>
              </a:rPr>
              <a:t>проєкту</a:t>
            </a: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 та фінансування заходів, необхідних для досягнення заявлених цілей</a:t>
            </a:r>
          </a:p>
          <a:p>
            <a:pPr marL="1257300" lvl="2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800" b="1" dirty="0">
                <a:solidFill>
                  <a:schemeClr val="accent3">
                    <a:lumMod val="25000"/>
                  </a:schemeClr>
                </a:solidFill>
              </a:rPr>
              <a:t>Непрямі</a:t>
            </a: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 </a:t>
            </a:r>
            <a:r>
              <a:rPr lang="uk-UA" altLang="uk-UA" sz="2800" b="1" dirty="0">
                <a:solidFill>
                  <a:schemeClr val="accent3">
                    <a:lumMod val="25000"/>
                  </a:schemeClr>
                </a:solidFill>
              </a:rPr>
              <a:t>витрати</a:t>
            </a: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 – це витрати, які необхідні для його реалізації, але не можуть бути чітко і однозначно виділені та віднесені до проєкту, або занадто трудомісткі в отриманні</a:t>
            </a:r>
          </a:p>
          <a:p>
            <a:pPr marL="1257300" lvl="2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800" b="1" dirty="0">
                <a:solidFill>
                  <a:schemeClr val="accent3">
                    <a:lumMod val="25000"/>
                  </a:schemeClr>
                </a:solidFill>
              </a:rPr>
              <a:t>Внески в натуральній формі </a:t>
            </a: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(</a:t>
            </a:r>
            <a:r>
              <a:rPr lang="en-US" altLang="uk-UA" sz="2800" dirty="0">
                <a:solidFill>
                  <a:schemeClr val="accent3">
                    <a:lumMod val="25000"/>
                  </a:schemeClr>
                </a:solidFill>
              </a:rPr>
              <a:t>in-kind contribution) </a:t>
            </a: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виражені в грошовому еквіваленті</a:t>
            </a:r>
          </a:p>
        </p:txBody>
      </p:sp>
    </p:spTree>
    <p:extLst>
      <p:ext uri="{BB962C8B-B14F-4D97-AF65-F5344CB8AC3E}">
        <p14:creationId xmlns:p14="http://schemas.microsoft.com/office/powerpoint/2010/main" val="251605581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Заголовок 1"/>
          <p:cNvSpPr>
            <a:spLocks noGrp="1"/>
          </p:cNvSpPr>
          <p:nvPr>
            <p:ph type="title"/>
          </p:nvPr>
        </p:nvSpPr>
        <p:spPr>
          <a:xfrm>
            <a:off x="3991049" y="0"/>
            <a:ext cx="6129338" cy="950912"/>
          </a:xfrm>
        </p:spPr>
        <p:txBody>
          <a:bodyPr/>
          <a:lstStyle/>
          <a:p>
            <a:r>
              <a:rPr lang="uk-UA" altLang="uk-UA" sz="3600" b="1" dirty="0">
                <a:solidFill>
                  <a:srgbClr val="0070C0"/>
                </a:solidFill>
                <a:latin typeface="+mn-lt"/>
              </a:rPr>
              <a:t>Бюджетні категорії (приклад)</a:t>
            </a:r>
            <a:endParaRPr lang="ru-RU" sz="3600" b="1" dirty="0">
              <a:solidFill>
                <a:srgbClr val="0070C0"/>
              </a:solidFill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61937" y="925033"/>
          <a:ext cx="11795383" cy="5820462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5926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91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046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2200" b="1" dirty="0"/>
                        <a:t>1. Людські ресурси </a:t>
                      </a:r>
                    </a:p>
                    <a:p>
                      <a:pPr marL="0" indent="0">
                        <a:buNone/>
                      </a:pPr>
                      <a:r>
                        <a:rPr lang="uk-UA" sz="2200" b="0" dirty="0"/>
                        <a:t>1.1 Персонал проекту</a:t>
                      </a:r>
                    </a:p>
                    <a:p>
                      <a:pPr marL="0" indent="0">
                        <a:buNone/>
                      </a:pPr>
                      <a:r>
                        <a:rPr lang="uk-UA" sz="2200" b="0" dirty="0"/>
                        <a:t> 1.1.1. менеджер проекту </a:t>
                      </a:r>
                    </a:p>
                    <a:p>
                      <a:pPr marL="0" indent="0">
                        <a:buNone/>
                      </a:pPr>
                      <a:r>
                        <a:rPr lang="uk-UA" sz="2200" b="0" dirty="0"/>
                        <a:t> 1.1.2. фінансовий менеджер</a:t>
                      </a:r>
                    </a:p>
                    <a:p>
                      <a:pPr marL="0" indent="0">
                        <a:buNone/>
                      </a:pPr>
                      <a:r>
                        <a:rPr lang="uk-UA" sz="2200" b="0" dirty="0"/>
                        <a:t> 1.1.3. Асистент </a:t>
                      </a:r>
                    </a:p>
                    <a:p>
                      <a:pPr marL="0" indent="0">
                        <a:buNone/>
                      </a:pPr>
                      <a:r>
                        <a:rPr lang="uk-UA" sz="2200" b="0" dirty="0"/>
                        <a:t>1.2 добові для місій/ поїздок</a:t>
                      </a:r>
                    </a:p>
                    <a:p>
                      <a:pPr marL="0" indent="0">
                        <a:buNone/>
                      </a:pPr>
                      <a:r>
                        <a:rPr lang="uk-UA" sz="2200" b="0" dirty="0"/>
                        <a:t>   1.2.1  За кордоном </a:t>
                      </a:r>
                    </a:p>
                    <a:p>
                      <a:pPr marL="0" indent="0">
                        <a:buNone/>
                      </a:pPr>
                      <a:r>
                        <a:rPr lang="uk-UA" sz="2200" b="0" dirty="0"/>
                        <a:t>   1.2.2 Місцеві</a:t>
                      </a:r>
                    </a:p>
                    <a:p>
                      <a:pPr marL="0" indent="0">
                        <a:buNone/>
                      </a:pPr>
                      <a:r>
                        <a:rPr lang="uk-UA" sz="2200" b="1" dirty="0"/>
                        <a:t>2. Подорожі</a:t>
                      </a:r>
                    </a:p>
                    <a:p>
                      <a:pPr marL="0" indent="0">
                        <a:buNone/>
                      </a:pPr>
                      <a:r>
                        <a:rPr lang="uk-UA" sz="2200" b="0" dirty="0"/>
                        <a:t>2.1. Міжнародні подорожі</a:t>
                      </a:r>
                    </a:p>
                    <a:p>
                      <a:pPr marL="0" indent="0">
                        <a:buNone/>
                      </a:pPr>
                      <a:r>
                        <a:rPr lang="uk-UA" sz="2200" b="0" dirty="0"/>
                        <a:t>2.2 Місцевий транспорт</a:t>
                      </a:r>
                    </a:p>
                    <a:p>
                      <a:pPr marL="0" indent="0">
                        <a:buNone/>
                      </a:pPr>
                      <a:r>
                        <a:rPr lang="uk-UA" sz="2200" b="1" dirty="0"/>
                        <a:t>3. Обладнання та матеріали</a:t>
                      </a:r>
                    </a:p>
                    <a:p>
                      <a:pPr marL="0" indent="0">
                        <a:buNone/>
                      </a:pPr>
                      <a:r>
                        <a:rPr lang="uk-UA" sz="2200" b="0" dirty="0"/>
                        <a:t>3.1 Купівля або оренда автомобілів</a:t>
                      </a:r>
                    </a:p>
                    <a:p>
                      <a:pPr marL="0" indent="0">
                        <a:buNone/>
                      </a:pPr>
                      <a:r>
                        <a:rPr lang="uk-UA" sz="2200" b="0" dirty="0"/>
                        <a:t>3.2 Меблі, комп'ютерна техніка</a:t>
                      </a:r>
                    </a:p>
                    <a:p>
                      <a:pPr marL="0" indent="0">
                        <a:buNone/>
                      </a:pPr>
                      <a:r>
                        <a:rPr lang="uk-UA" sz="2200" b="0" dirty="0"/>
                        <a:t>3.3 Машини, прилади, обладнання</a:t>
                      </a:r>
                    </a:p>
                    <a:p>
                      <a:pPr marL="0" indent="0">
                        <a:buNone/>
                      </a:pPr>
                      <a:r>
                        <a:rPr lang="uk-UA" sz="2200" b="0" dirty="0"/>
                        <a:t>3.4 Запасні частини / обладнання для машин, інструменти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2200" b="1" dirty="0"/>
                        <a:t>4. Місцевий офіс</a:t>
                      </a:r>
                    </a:p>
                    <a:p>
                      <a:pPr marL="0" indent="0">
                        <a:buNone/>
                      </a:pPr>
                      <a:r>
                        <a:rPr lang="uk-UA" sz="2200" b="0" dirty="0"/>
                        <a:t>4.1 Витрати на автомобіль</a:t>
                      </a:r>
                    </a:p>
                    <a:p>
                      <a:pPr marL="0" indent="0">
                        <a:buNone/>
                      </a:pPr>
                      <a:r>
                        <a:rPr lang="uk-UA" sz="2200" b="0" dirty="0"/>
                        <a:t>4.2 Оренда офісу</a:t>
                      </a:r>
                    </a:p>
                    <a:p>
                      <a:pPr marL="0" indent="0">
                        <a:buNone/>
                      </a:pPr>
                      <a:r>
                        <a:rPr lang="uk-UA" sz="2200" b="0" dirty="0"/>
                        <a:t>4.3 Витратні матеріали - офісна техніка</a:t>
                      </a:r>
                    </a:p>
                    <a:p>
                      <a:pPr marL="0" indent="0">
                        <a:buNone/>
                      </a:pPr>
                      <a:r>
                        <a:rPr lang="uk-UA" sz="2200" b="0" dirty="0"/>
                        <a:t>4.4 Інші послуги (</a:t>
                      </a:r>
                      <a:r>
                        <a:rPr lang="uk-UA" sz="2200" b="0" dirty="0" err="1"/>
                        <a:t>тел</a:t>
                      </a:r>
                      <a:r>
                        <a:rPr lang="uk-UA" sz="2200" b="0" dirty="0"/>
                        <a:t> / факс, електрика / опалення, технічне обслуговування)</a:t>
                      </a:r>
                    </a:p>
                    <a:p>
                      <a:pPr marL="0" indent="0">
                        <a:buNone/>
                      </a:pPr>
                      <a:r>
                        <a:rPr lang="uk-UA" sz="2200" b="1" dirty="0"/>
                        <a:t>5. Інші витрати, послуги</a:t>
                      </a:r>
                    </a:p>
                    <a:p>
                      <a:pPr marL="0" indent="0">
                        <a:buNone/>
                      </a:pPr>
                      <a:r>
                        <a:rPr lang="uk-UA" sz="2200" b="0" dirty="0"/>
                        <a:t>5.1 Публікації</a:t>
                      </a:r>
                    </a:p>
                    <a:p>
                      <a:pPr marL="0" indent="0">
                        <a:buNone/>
                      </a:pPr>
                      <a:r>
                        <a:rPr lang="uk-UA" sz="2200" b="0" dirty="0"/>
                        <a:t>5.2 Розробки, наукові дослідження</a:t>
                      </a:r>
                    </a:p>
                    <a:p>
                      <a:pPr marL="0" indent="0">
                        <a:buNone/>
                      </a:pPr>
                      <a:r>
                        <a:rPr lang="uk-UA" sz="2200" b="0" dirty="0"/>
                        <a:t>5.3 Перевірка витрат / Аудит</a:t>
                      </a:r>
                    </a:p>
                    <a:p>
                      <a:pPr marL="0" indent="0">
                        <a:buNone/>
                      </a:pPr>
                      <a:r>
                        <a:rPr lang="uk-UA" sz="2200" b="0" dirty="0"/>
                        <a:t>5.4 Витрати по оцінці</a:t>
                      </a:r>
                    </a:p>
                    <a:p>
                      <a:pPr marL="0" indent="0">
                        <a:buNone/>
                      </a:pPr>
                      <a:r>
                        <a:rPr lang="uk-UA" sz="2200" b="0" dirty="0"/>
                        <a:t>5.5 Переклад, перекладачі</a:t>
                      </a:r>
                    </a:p>
                    <a:p>
                      <a:pPr marL="0" indent="0">
                        <a:buNone/>
                      </a:pPr>
                      <a:r>
                        <a:rPr lang="uk-UA" sz="2200" b="0" dirty="0"/>
                        <a:t>5.6 Фінансові послуги (банківські витрати)</a:t>
                      </a:r>
                    </a:p>
                    <a:p>
                      <a:pPr marL="0" indent="0">
                        <a:buNone/>
                      </a:pPr>
                      <a:r>
                        <a:rPr lang="uk-UA" sz="2200" b="0" dirty="0"/>
                        <a:t>5.7 Витрати на конференції / семінари</a:t>
                      </a:r>
                    </a:p>
                    <a:p>
                      <a:pPr marL="0" indent="0">
                        <a:buNone/>
                      </a:pPr>
                      <a:r>
                        <a:rPr lang="uk-UA" sz="2200" b="1" dirty="0"/>
                        <a:t>6. Інше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386554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Заголовок 1"/>
          <p:cNvSpPr>
            <a:spLocks noGrp="1"/>
          </p:cNvSpPr>
          <p:nvPr>
            <p:ph type="title"/>
          </p:nvPr>
        </p:nvSpPr>
        <p:spPr>
          <a:xfrm>
            <a:off x="3913335" y="142777"/>
            <a:ext cx="5398029" cy="963009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solidFill>
                  <a:srgbClr val="0070C0"/>
                </a:solidFill>
                <a:latin typeface="+mn-lt"/>
              </a:rPr>
              <a:t>Варто </a:t>
            </a:r>
            <a:r>
              <a:rPr lang="uk-UA" sz="4000" b="1" dirty="0" err="1">
                <a:solidFill>
                  <a:srgbClr val="0070C0"/>
                </a:solidFill>
                <a:latin typeface="+mn-lt"/>
              </a:rPr>
              <a:t>пам</a:t>
            </a:r>
            <a:r>
              <a:rPr lang="en-US" sz="4000" b="1" dirty="0">
                <a:solidFill>
                  <a:srgbClr val="0070C0"/>
                </a:solidFill>
                <a:latin typeface="+mn-lt"/>
              </a:rPr>
              <a:t>`</a:t>
            </a:r>
            <a:r>
              <a:rPr lang="uk-UA" sz="4000" b="1" dirty="0" err="1">
                <a:solidFill>
                  <a:srgbClr val="0070C0"/>
                </a:solidFill>
                <a:latin typeface="+mn-lt"/>
              </a:rPr>
              <a:t>ятати</a:t>
            </a:r>
            <a:r>
              <a:rPr lang="uk-UA" sz="4000" b="1" dirty="0">
                <a:solidFill>
                  <a:srgbClr val="0070C0"/>
                </a:solidFill>
                <a:latin typeface="+mn-lt"/>
              </a:rPr>
              <a:t> </a:t>
            </a:r>
            <a:endParaRPr lang="ru-RU" sz="4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97282" name="Содержимое 2"/>
          <p:cNvSpPr>
            <a:spLocks noGrp="1"/>
          </p:cNvSpPr>
          <p:nvPr>
            <p:ph idx="1"/>
          </p:nvPr>
        </p:nvSpPr>
        <p:spPr>
          <a:xfrm>
            <a:off x="1068904" y="1585691"/>
            <a:ext cx="10336212" cy="4538662"/>
          </a:xfrm>
        </p:spPr>
        <p:txBody>
          <a:bodyPr>
            <a:noAutofit/>
          </a:bodyPr>
          <a:lstStyle/>
          <a:p>
            <a:r>
              <a:rPr lang="ru-RU" sz="3600" dirty="0"/>
              <a:t>Закупки та </a:t>
            </a:r>
            <a:r>
              <a:rPr lang="ru-RU" sz="3600" dirty="0" err="1"/>
              <a:t>роботи</a:t>
            </a:r>
            <a:r>
              <a:rPr lang="ru-RU" sz="3600" dirty="0"/>
              <a:t> </a:t>
            </a:r>
            <a:r>
              <a:rPr lang="ru-RU" sz="3600" dirty="0" err="1"/>
              <a:t>підлягають</a:t>
            </a:r>
            <a:r>
              <a:rPr lang="ru-RU" sz="3600" dirty="0"/>
              <a:t> правилам </a:t>
            </a:r>
            <a:r>
              <a:rPr lang="ru-RU" sz="3600" dirty="0" err="1"/>
              <a:t>національності</a:t>
            </a:r>
            <a:r>
              <a:rPr lang="ru-RU" sz="3600" dirty="0"/>
              <a:t> та </a:t>
            </a:r>
            <a:r>
              <a:rPr lang="ru-RU" sz="3600" dirty="0" err="1"/>
              <a:t>походження</a:t>
            </a:r>
            <a:endParaRPr lang="ru-RU" sz="3600" dirty="0"/>
          </a:p>
          <a:p>
            <a:r>
              <a:rPr lang="ru-RU" sz="3600" dirty="0"/>
              <a:t> </a:t>
            </a:r>
            <a:r>
              <a:rPr lang="ru-RU" sz="3600" dirty="0" err="1"/>
              <a:t>Необхідні</a:t>
            </a:r>
            <a:r>
              <a:rPr lang="ru-RU" sz="3600" dirty="0"/>
              <a:t> </a:t>
            </a:r>
            <a:r>
              <a:rPr lang="ru-RU" sz="3600" dirty="0" err="1"/>
              <a:t>витрати</a:t>
            </a:r>
            <a:r>
              <a:rPr lang="ru-RU" sz="3600" dirty="0"/>
              <a:t> </a:t>
            </a:r>
            <a:r>
              <a:rPr lang="ru-RU" sz="3600" dirty="0" err="1"/>
              <a:t>виділяються</a:t>
            </a:r>
            <a:r>
              <a:rPr lang="ru-RU" sz="3600" dirty="0"/>
              <a:t> на </a:t>
            </a:r>
            <a:r>
              <a:rPr lang="ru-RU" sz="3600" dirty="0" err="1"/>
              <a:t>підставі</a:t>
            </a:r>
            <a:r>
              <a:rPr lang="ru-RU" sz="3600" dirty="0"/>
              <a:t> </a:t>
            </a:r>
            <a:r>
              <a:rPr lang="ru-RU" sz="3600" dirty="0" err="1"/>
              <a:t>цін</a:t>
            </a:r>
            <a:r>
              <a:rPr lang="ru-RU" sz="3600" dirty="0"/>
              <a:t>, </a:t>
            </a:r>
            <a:r>
              <a:rPr lang="ru-RU" sz="3600" dirty="0" err="1"/>
              <a:t>зважаючи</a:t>
            </a:r>
            <a:r>
              <a:rPr lang="ru-RU" sz="3600" dirty="0"/>
              <a:t> </a:t>
            </a:r>
            <a:r>
              <a:rPr lang="ru-RU" sz="3600" dirty="0" err="1"/>
              <a:t>на</a:t>
            </a:r>
            <a:r>
              <a:rPr lang="ru-RU" sz="3600" dirty="0"/>
              <a:t> </a:t>
            </a:r>
            <a:r>
              <a:rPr lang="ru-RU" sz="3600" dirty="0" err="1"/>
              <a:t>походження</a:t>
            </a:r>
            <a:r>
              <a:rPr lang="ru-RU" sz="3600" dirty="0"/>
              <a:t> </a:t>
            </a:r>
            <a:r>
              <a:rPr lang="ru-RU" sz="3600" dirty="0" err="1"/>
              <a:t>прийнятного</a:t>
            </a:r>
            <a:r>
              <a:rPr lang="ru-RU" sz="3600" dirty="0"/>
              <a:t> продукту</a:t>
            </a:r>
          </a:p>
          <a:p>
            <a:r>
              <a:rPr lang="uk-UA" sz="3600" dirty="0"/>
              <a:t>Треба перевірити чи всі перераховані витрати є прийнятними в рамках конкурсу</a:t>
            </a:r>
          </a:p>
          <a:p>
            <a:r>
              <a:rPr lang="uk-UA" sz="3600" dirty="0"/>
              <a:t>Бюджет має бути реалістичним, економічно ефективним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39349353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68B5A9-2DA8-4071-B6EA-752FB4E65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9066" y="417378"/>
            <a:ext cx="10329082" cy="80363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Власний внесок – частина бюджету</a:t>
            </a:r>
          </a:p>
        </p:txBody>
      </p:sp>
      <p:sp>
        <p:nvSpPr>
          <p:cNvPr id="5" name="Rechteck 4"/>
          <p:cNvSpPr/>
          <p:nvPr/>
        </p:nvSpPr>
        <p:spPr>
          <a:xfrm>
            <a:off x="935666" y="1459501"/>
            <a:ext cx="10936261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Власний внесок – вимога у більшості грантових конкурсів</a:t>
            </a:r>
          </a:p>
          <a:p>
            <a:pPr marL="1371600" lvl="2" indent="-457200">
              <a:spcBef>
                <a:spcPts val="1200"/>
              </a:spcBef>
              <a:buFont typeface="Wingdings" pitchFamily="2" charset="2"/>
              <a:buChar char="§"/>
            </a:pP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10-50% 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В більшості випадків має бути фінансовим</a:t>
            </a:r>
          </a:p>
          <a:p>
            <a:pPr marL="1371600" lvl="2" indent="-457200">
              <a:spcBef>
                <a:spcPts val="1200"/>
              </a:spcBef>
              <a:buFont typeface="Wingdings" pitchFamily="2" charset="2"/>
              <a:buChar char="§"/>
            </a:pP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Зарплатня Ваших працівників також є фінансовим внеском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Іноді як власний внесок показують внесок у натуральній формі, оскільки організація може не мати у своєму розпорядженні адекватні фінансові ресурси для проєктної діяльності</a:t>
            </a:r>
          </a:p>
          <a:p>
            <a:pPr marL="1257300" lvl="2" indent="-342900">
              <a:spcBef>
                <a:spcPts val="1200"/>
              </a:spcBef>
              <a:buFont typeface="Wingdings" pitchFamily="2" charset="2"/>
              <a:buChar char="§"/>
            </a:pP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Проте слід уважно звірятися з умовами конкурсів – донор може не приймати (не зараховувати) внесок у натуральній формі як власний внесок</a:t>
            </a:r>
          </a:p>
        </p:txBody>
      </p:sp>
    </p:spTree>
    <p:extLst>
      <p:ext uri="{BB962C8B-B14F-4D97-AF65-F5344CB8AC3E}">
        <p14:creationId xmlns:p14="http://schemas.microsoft.com/office/powerpoint/2010/main" val="115132489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68B5A9-2DA8-4071-B6EA-752FB4E65547}"/>
              </a:ext>
            </a:extLst>
          </p:cNvPr>
          <p:cNvSpPr txBox="1">
            <a:spLocks/>
          </p:cNvSpPr>
          <p:nvPr/>
        </p:nvSpPr>
        <p:spPr>
          <a:xfrm>
            <a:off x="1876533" y="42352"/>
            <a:ext cx="8516679" cy="8036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Форми бюджету</a:t>
            </a:r>
          </a:p>
        </p:txBody>
      </p:sp>
      <p:sp>
        <p:nvSpPr>
          <p:cNvPr id="5" name="Rechteck 4"/>
          <p:cNvSpPr/>
          <p:nvPr/>
        </p:nvSpPr>
        <p:spPr>
          <a:xfrm>
            <a:off x="1834587" y="608896"/>
            <a:ext cx="103574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uk-UA" altLang="uk-UA" sz="2800" dirty="0">
                <a:solidFill>
                  <a:schemeClr val="accent3">
                    <a:lumMod val="25000"/>
                  </a:schemeClr>
                </a:solidFill>
              </a:rPr>
              <a:t>Більшість бюджетів складається </a:t>
            </a:r>
            <a:r>
              <a:rPr lang="uk-UA" altLang="uk-UA" sz="2800" b="1" dirty="0">
                <a:solidFill>
                  <a:schemeClr val="accent3">
                    <a:lumMod val="25000"/>
                  </a:schemeClr>
                </a:solidFill>
              </a:rPr>
              <a:t>за видами витрат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8F58900F-59DC-7B47-9D5B-AD9BC46D5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225" y="1158949"/>
            <a:ext cx="9075798" cy="553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22365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68B5A9-2DA8-4071-B6EA-752FB4E65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114" y="441033"/>
            <a:ext cx="8311116" cy="80363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Форми бюджету</a:t>
            </a:r>
          </a:p>
        </p:txBody>
      </p:sp>
      <p:sp>
        <p:nvSpPr>
          <p:cNvPr id="5" name="Rechteck 4"/>
          <p:cNvSpPr/>
          <p:nvPr/>
        </p:nvSpPr>
        <p:spPr>
          <a:xfrm>
            <a:off x="1514515" y="1618990"/>
            <a:ext cx="9875276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3600" dirty="0">
                <a:solidFill>
                  <a:schemeClr val="accent3">
                    <a:lumMod val="25000"/>
                  </a:schemeClr>
                </a:solidFill>
              </a:rPr>
              <a:t>Форма бюджету в проєктній заявці залежить від конкретного донора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3600" dirty="0">
                <a:solidFill>
                  <a:schemeClr val="accent3">
                    <a:lumMod val="25000"/>
                  </a:schemeClr>
                </a:solidFill>
              </a:rPr>
              <a:t>Деякі донори допускають бюджет у «вільній» формі, але як правило заявникам пропонується певний шаблон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3600" dirty="0">
                <a:solidFill>
                  <a:schemeClr val="accent3">
                    <a:lumMod val="25000"/>
                  </a:schemeClr>
                </a:solidFill>
              </a:rPr>
              <a:t>Бюджет зазвичай роблять в </a:t>
            </a:r>
            <a:r>
              <a:rPr lang="en-US" altLang="uk-UA" sz="3600" dirty="0">
                <a:solidFill>
                  <a:schemeClr val="accent3">
                    <a:lumMod val="25000"/>
                  </a:schemeClr>
                </a:solidFill>
              </a:rPr>
              <a:t>Microsoft Excel</a:t>
            </a:r>
          </a:p>
        </p:txBody>
      </p:sp>
    </p:spTree>
    <p:extLst>
      <p:ext uri="{BB962C8B-B14F-4D97-AF65-F5344CB8AC3E}">
        <p14:creationId xmlns:p14="http://schemas.microsoft.com/office/powerpoint/2010/main" val="350769266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68B5A9-2DA8-4071-B6EA-752FB4E65547}"/>
              </a:ext>
            </a:extLst>
          </p:cNvPr>
          <p:cNvSpPr txBox="1">
            <a:spLocks/>
          </p:cNvSpPr>
          <p:nvPr/>
        </p:nvSpPr>
        <p:spPr>
          <a:xfrm>
            <a:off x="2583712" y="111635"/>
            <a:ext cx="8973879" cy="8036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Розподіл за часом / траншами</a:t>
            </a:r>
          </a:p>
        </p:txBody>
      </p:sp>
      <p:sp>
        <p:nvSpPr>
          <p:cNvPr id="5" name="Rechteck 4"/>
          <p:cNvSpPr/>
          <p:nvPr/>
        </p:nvSpPr>
        <p:spPr>
          <a:xfrm>
            <a:off x="350875" y="789650"/>
            <a:ext cx="11419368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В довготривалих проєктах часто вимагається розбивка витрат проєкту по місяцях, по кварталах, по траншах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З огляду на це дуже важлива прив'язка бюджету до часового графіку виконання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2F2F220-C444-AB44-9AEA-60657846F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585" y="2190307"/>
            <a:ext cx="9444253" cy="466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88213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68B5A9-2DA8-4071-B6EA-752FB4E65547}"/>
              </a:ext>
            </a:extLst>
          </p:cNvPr>
          <p:cNvSpPr txBox="1">
            <a:spLocks/>
          </p:cNvSpPr>
          <p:nvPr/>
        </p:nvSpPr>
        <p:spPr>
          <a:xfrm>
            <a:off x="1368396" y="279372"/>
            <a:ext cx="10329082" cy="8036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Як почати планувати бюджет?</a:t>
            </a:r>
          </a:p>
        </p:txBody>
      </p:sp>
      <p:sp>
        <p:nvSpPr>
          <p:cNvPr id="5" name="Rechteck 4"/>
          <p:cNvSpPr/>
          <p:nvPr/>
        </p:nvSpPr>
        <p:spPr>
          <a:xfrm>
            <a:off x="1052623" y="1310646"/>
            <a:ext cx="10421217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uk-UA" altLang="uk-UA" sz="2600" dirty="0">
                <a:solidFill>
                  <a:schemeClr val="accent3">
                    <a:lumMod val="25000"/>
                  </a:schemeClr>
                </a:solidFill>
              </a:rPr>
              <a:t>Деякі організації або розробники проєктів починають планування своїх проєктів безпосередньо з бюджету, розподіляючи передбачувану суму гранту відразу ж за пропонованою донором формою бюджету</a:t>
            </a:r>
          </a:p>
          <a:p>
            <a:pPr algn="ctr">
              <a:spcBef>
                <a:spcPts val="1200"/>
              </a:spcBef>
            </a:pPr>
            <a:r>
              <a:rPr lang="uk-UA" altLang="uk-UA" sz="2600" b="1" dirty="0">
                <a:solidFill>
                  <a:schemeClr val="accent3">
                    <a:lumMod val="25000"/>
                  </a:schemeClr>
                </a:solidFill>
              </a:rPr>
              <a:t>Це дуже погана практика! </a:t>
            </a:r>
            <a:endParaRPr lang="uk-UA" altLang="uk-UA" sz="2600" dirty="0">
              <a:solidFill>
                <a:schemeClr val="accent3">
                  <a:lumMod val="25000"/>
                </a:schemeClr>
              </a:solidFill>
            </a:endParaRPr>
          </a:p>
          <a:p>
            <a:pPr marL="342900" indent="-34290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uk-UA" altLang="uk-UA" sz="2800" b="1" u="sng" dirty="0">
                <a:solidFill>
                  <a:srgbClr val="0070C0"/>
                </a:solidFill>
              </a:rPr>
              <a:t>Написання бюджету починається не з цифр, а з цілей та планів:</a:t>
            </a:r>
          </a:p>
          <a:p>
            <a:pPr marL="1257300" lvl="2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200" dirty="0">
                <a:solidFill>
                  <a:schemeClr val="accent3">
                    <a:lumMod val="25000"/>
                  </a:schemeClr>
                </a:solidFill>
              </a:rPr>
              <a:t>Які цілі ми намагаємося досягти?</a:t>
            </a:r>
          </a:p>
          <a:p>
            <a:pPr marL="1257300" lvl="2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200" dirty="0">
                <a:solidFill>
                  <a:schemeClr val="accent3">
                    <a:lumMod val="25000"/>
                  </a:schemeClr>
                </a:solidFill>
              </a:rPr>
              <a:t>Які дії будуть спрямовані на досягнення цих цілей?</a:t>
            </a:r>
          </a:p>
          <a:p>
            <a:pPr marL="1257300" lvl="2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200" dirty="0">
                <a:solidFill>
                  <a:schemeClr val="accent3">
                    <a:lumMod val="25000"/>
                  </a:schemeClr>
                </a:solidFill>
              </a:rPr>
              <a:t>Які ресурси будуть необхідні для цих дій?</a:t>
            </a:r>
          </a:p>
          <a:p>
            <a:pPr marL="1257300" lvl="2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200" dirty="0">
                <a:solidFill>
                  <a:schemeClr val="accent3">
                    <a:lumMod val="25000"/>
                  </a:schemeClr>
                </a:solidFill>
              </a:rPr>
              <a:t>Яка вартість цих ресурсів?</a:t>
            </a:r>
          </a:p>
          <a:p>
            <a:pPr marL="1257300" lvl="2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200" dirty="0">
                <a:solidFill>
                  <a:schemeClr val="accent3">
                    <a:lumMod val="25000"/>
                  </a:schemeClr>
                </a:solidFill>
              </a:rPr>
              <a:t>З яких грошей вони будуть фінансуватися? </a:t>
            </a:r>
            <a:br>
              <a:rPr lang="uk-UA" altLang="uk-UA" sz="2200" dirty="0">
                <a:solidFill>
                  <a:schemeClr val="accent3">
                    <a:lumMod val="25000"/>
                  </a:schemeClr>
                </a:solidFill>
              </a:rPr>
            </a:br>
            <a:r>
              <a:rPr lang="uk-UA" altLang="uk-UA" sz="2200" dirty="0">
                <a:solidFill>
                  <a:schemeClr val="accent3">
                    <a:lumMod val="25000"/>
                  </a:schemeClr>
                </a:solidFill>
              </a:rPr>
              <a:t>Які очікувані джерела фінансування?</a:t>
            </a:r>
          </a:p>
        </p:txBody>
      </p:sp>
    </p:spTree>
    <p:extLst>
      <p:ext uri="{BB962C8B-B14F-4D97-AF65-F5344CB8AC3E}">
        <p14:creationId xmlns:p14="http://schemas.microsoft.com/office/powerpoint/2010/main" val="185770844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68B5A9-2DA8-4071-B6EA-752FB4E65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847" y="45392"/>
            <a:ext cx="9877647" cy="80363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ctr"/>
            <a:r>
              <a:rPr lang="uk-UA" sz="40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Як почати планувати бюджет: бюджет за діями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18BF9C46-CDC1-D74A-895E-47F730FAC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3614" y="849022"/>
            <a:ext cx="8814114" cy="5752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27668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68B5A9-2DA8-4071-B6EA-752FB4E65547}"/>
              </a:ext>
            </a:extLst>
          </p:cNvPr>
          <p:cNvSpPr txBox="1">
            <a:spLocks/>
          </p:cNvSpPr>
          <p:nvPr/>
        </p:nvSpPr>
        <p:spPr>
          <a:xfrm>
            <a:off x="1293614" y="187469"/>
            <a:ext cx="10329082" cy="8036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Як почати планувати бюджет: </a:t>
            </a:r>
            <a:br>
              <a:rPr lang="uk-UA" sz="40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</a:br>
            <a:r>
              <a:rPr lang="uk-UA" sz="4000" b="1" dirty="0" err="1">
                <a:solidFill>
                  <a:srgbClr val="0070C0"/>
                </a:solidFill>
                <a:latin typeface="+mn-lt"/>
                <a:ea typeface="Meiryo" pitchFamily="34" charset="-128"/>
              </a:rPr>
              <a:t>бюджет</a:t>
            </a:r>
            <a:r>
              <a:rPr lang="uk-UA" sz="40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 за діями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CCE0F04-5048-6A49-8CAC-7838699E96CD}"/>
              </a:ext>
            </a:extLst>
          </p:cNvPr>
          <p:cNvSpPr/>
          <p:nvPr/>
        </p:nvSpPr>
        <p:spPr>
          <a:xfrm>
            <a:off x="510363" y="1156984"/>
            <a:ext cx="11112333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Для точного розрахунку необхідних ресурсів можна використовувати таблицю типу </a:t>
            </a:r>
            <a:r>
              <a:rPr lang="en-GB" altLang="uk-UA" sz="2400" dirty="0">
                <a:solidFill>
                  <a:schemeClr val="accent3">
                    <a:lumMod val="25000"/>
                  </a:schemeClr>
                </a:solidFill>
              </a:rPr>
              <a:t>excel</a:t>
            </a: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, де вказати:</a:t>
            </a:r>
          </a:p>
          <a:p>
            <a:pPr marL="1371600" lvl="2" indent="-457200">
              <a:spcBef>
                <a:spcPts val="1200"/>
              </a:spcBef>
              <a:buFont typeface="+mj-lt"/>
              <a:buAutoNum type="arabicPeriod"/>
            </a:pPr>
            <a:r>
              <a:rPr lang="uk-UA" altLang="uk-UA" sz="2000" dirty="0">
                <a:solidFill>
                  <a:schemeClr val="accent3">
                    <a:lumMod val="25000"/>
                  </a:schemeClr>
                </a:solidFill>
              </a:rPr>
              <a:t>кожну дію з Вашого плану,</a:t>
            </a:r>
          </a:p>
          <a:p>
            <a:pPr marL="1371600" lvl="2" indent="-457200">
              <a:spcBef>
                <a:spcPts val="1200"/>
              </a:spcBef>
              <a:buFont typeface="+mj-lt"/>
              <a:buAutoNum type="arabicPeriod"/>
            </a:pPr>
            <a:r>
              <a:rPr lang="uk-UA" altLang="uk-UA" sz="2000" dirty="0">
                <a:solidFill>
                  <a:schemeClr val="accent3">
                    <a:lumMod val="25000"/>
                  </a:schemeClr>
                </a:solidFill>
              </a:rPr>
              <a:t>виділити достатню кількість рядків і внести всі необхідні для кожної з цих дій ресурси (товари, послуги, роботи)</a:t>
            </a:r>
          </a:p>
          <a:p>
            <a:pPr marL="1371600" lvl="2" indent="-457200">
              <a:spcBef>
                <a:spcPts val="1200"/>
              </a:spcBef>
              <a:buFont typeface="+mj-lt"/>
              <a:buAutoNum type="arabicPeriod"/>
            </a:pPr>
            <a:r>
              <a:rPr lang="uk-UA" altLang="uk-UA" sz="2000" dirty="0">
                <a:solidFill>
                  <a:schemeClr val="accent3">
                    <a:lumMod val="25000"/>
                  </a:schemeClr>
                </a:solidFill>
              </a:rPr>
              <a:t>одиниці виміру (в чому рахувати витрати – в днях, в метрах, в одиницях, на людину, тощо)</a:t>
            </a:r>
          </a:p>
          <a:p>
            <a:pPr marL="1371600" lvl="2" indent="-457200">
              <a:spcBef>
                <a:spcPts val="1200"/>
              </a:spcBef>
              <a:buFont typeface="+mj-lt"/>
              <a:buAutoNum type="arabicPeriod"/>
            </a:pPr>
            <a:r>
              <a:rPr lang="uk-UA" altLang="uk-UA" sz="2000" dirty="0">
                <a:solidFill>
                  <a:schemeClr val="accent3">
                    <a:lumMod val="25000"/>
                  </a:schemeClr>
                </a:solidFill>
              </a:rPr>
              <a:t>кількість необхідних одиниць (3 дні, 28 метрів, на 15 осіб)</a:t>
            </a:r>
          </a:p>
          <a:p>
            <a:pPr marL="1371600" lvl="2" indent="-457200">
              <a:spcBef>
                <a:spcPts val="1200"/>
              </a:spcBef>
              <a:buFont typeface="+mj-lt"/>
              <a:buAutoNum type="arabicPeriod"/>
            </a:pPr>
            <a:r>
              <a:rPr lang="uk-UA" altLang="uk-UA" sz="2000" dirty="0">
                <a:solidFill>
                  <a:schemeClr val="accent3">
                    <a:lumMod val="25000"/>
                  </a:schemeClr>
                </a:solidFill>
              </a:rPr>
              <a:t>вартість однієї одиниці – для правильного підрахунку важливо вказувати вартість цілої одиниці, тобто вартість роботи експерта на 1 повний день, тоді навіть якщо експерт працюватиме десь 3 повних дні, а десь 2 з половиною, загальну суму буде правильно підраховано</a:t>
            </a:r>
          </a:p>
          <a:p>
            <a:pPr marL="1371600" lvl="2" indent="-457200">
              <a:spcBef>
                <a:spcPts val="1200"/>
              </a:spcBef>
              <a:buFont typeface="+mj-lt"/>
              <a:buAutoNum type="arabicPeriod"/>
            </a:pPr>
            <a:r>
              <a:rPr lang="uk-UA" altLang="uk-UA" sz="2000" dirty="0">
                <a:solidFill>
                  <a:schemeClr val="accent3">
                    <a:lumMod val="25000"/>
                  </a:schemeClr>
                </a:solidFill>
              </a:rPr>
              <a:t>загальну вартість ресурсу  (шляхом множення кількості на вартість) – в таблицях типу </a:t>
            </a:r>
            <a:r>
              <a:rPr lang="en-GB" altLang="uk-UA" sz="2000" dirty="0">
                <a:solidFill>
                  <a:schemeClr val="accent3">
                    <a:lumMod val="25000"/>
                  </a:schemeClr>
                </a:solidFill>
              </a:rPr>
              <a:t>excel</a:t>
            </a:r>
            <a:r>
              <a:rPr lang="uk-UA" altLang="uk-UA" sz="2000" dirty="0">
                <a:solidFill>
                  <a:schemeClr val="accent3">
                    <a:lumMod val="25000"/>
                  </a:schemeClr>
                </a:solidFill>
              </a:rPr>
              <a:t> бажано використовувати формули для автоматичного підрахунку</a:t>
            </a:r>
          </a:p>
        </p:txBody>
      </p:sp>
    </p:spTree>
    <p:extLst>
      <p:ext uri="{BB962C8B-B14F-4D97-AF65-F5344CB8AC3E}">
        <p14:creationId xmlns:p14="http://schemas.microsoft.com/office/powerpoint/2010/main" val="354951726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10511" y="41622"/>
            <a:ext cx="949419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>
                <a:solidFill>
                  <a:srgbClr val="0070C0"/>
                </a:solidFill>
                <a:ea typeface="Meiryo" pitchFamily="34" charset="-128"/>
              </a:rPr>
              <a:t>Як почати планувати бюджет: </a:t>
            </a:r>
            <a:br>
              <a:rPr lang="uk-UA" sz="4000" b="1" dirty="0">
                <a:solidFill>
                  <a:srgbClr val="0070C0"/>
                </a:solidFill>
                <a:ea typeface="Meiryo" pitchFamily="34" charset="-128"/>
              </a:rPr>
            </a:br>
            <a:r>
              <a:rPr lang="uk-UA" sz="4000" b="1" dirty="0" err="1">
                <a:solidFill>
                  <a:srgbClr val="0070C0"/>
                </a:solidFill>
                <a:ea typeface="Meiryo" pitchFamily="34" charset="-128"/>
              </a:rPr>
              <a:t>бюджет</a:t>
            </a:r>
            <a:r>
              <a:rPr lang="uk-UA" sz="4000" b="1" dirty="0">
                <a:solidFill>
                  <a:srgbClr val="0070C0"/>
                </a:solidFill>
                <a:ea typeface="Meiryo" pitchFamily="34" charset="-128"/>
              </a:rPr>
              <a:t> за діями</a:t>
            </a:r>
            <a:endParaRPr lang="ru-RU" sz="4000" dirty="0">
              <a:solidFill>
                <a:srgbClr val="0070C0"/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01CE6A2-A384-A443-9491-FF5D11F31E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273" y="1190846"/>
            <a:ext cx="10748049" cy="566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544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Заголовок 1"/>
          <p:cNvSpPr>
            <a:spLocks noGrp="1"/>
          </p:cNvSpPr>
          <p:nvPr>
            <p:ph type="title"/>
          </p:nvPr>
        </p:nvSpPr>
        <p:spPr>
          <a:xfrm>
            <a:off x="3078888" y="0"/>
            <a:ext cx="7521094" cy="968375"/>
          </a:xfrm>
        </p:spPr>
        <p:txBody>
          <a:bodyPr>
            <a:noAutofit/>
          </a:bodyPr>
          <a:lstStyle/>
          <a:p>
            <a:pPr algn="ctr"/>
            <a:r>
              <a:rPr lang="uk-UA" sz="4000" b="1" dirty="0">
                <a:solidFill>
                  <a:srgbClr val="0070C0"/>
                </a:solidFill>
                <a:latin typeface="+mn-lt"/>
              </a:rPr>
              <a:t>Приклад бюджету до </a:t>
            </a:r>
            <a:r>
              <a:rPr lang="uk-UA" sz="4000" b="1" dirty="0" err="1">
                <a:solidFill>
                  <a:srgbClr val="0070C0"/>
                </a:solidFill>
                <a:latin typeface="+mn-lt"/>
              </a:rPr>
              <a:t>проєкту</a:t>
            </a:r>
            <a:r>
              <a:rPr lang="uk-UA" sz="4000" b="1" dirty="0">
                <a:solidFill>
                  <a:srgbClr val="0070C0"/>
                </a:solidFill>
                <a:latin typeface="+mn-lt"/>
              </a:rPr>
              <a:t> ЄС</a:t>
            </a:r>
            <a:endParaRPr lang="ru-RU" sz="4000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102402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 l="9779" t="14990" r="10153" b="11896"/>
          <a:stretch>
            <a:fillRect/>
          </a:stretch>
        </p:blipFill>
        <p:spPr>
          <a:xfrm>
            <a:off x="233916" y="1105786"/>
            <a:ext cx="11770242" cy="5752215"/>
          </a:xfrm>
        </p:spPr>
      </p:pic>
    </p:spTree>
    <p:extLst>
      <p:ext uri="{BB962C8B-B14F-4D97-AF65-F5344CB8AC3E}">
        <p14:creationId xmlns:p14="http://schemas.microsoft.com/office/powerpoint/2010/main" val="125046129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68B5A9-2DA8-4071-B6EA-752FB4E65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9924" y="283063"/>
            <a:ext cx="9407593" cy="80363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uk-UA" sz="40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Від бюджету за діями до бюджету за видами витрат 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CCE0F04-5048-6A49-8CAC-7838699E96CD}"/>
              </a:ext>
            </a:extLst>
          </p:cNvPr>
          <p:cNvSpPr/>
          <p:nvPr/>
        </p:nvSpPr>
        <p:spPr>
          <a:xfrm>
            <a:off x="244549" y="1497226"/>
            <a:ext cx="11738344" cy="4909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100" dirty="0">
                <a:solidFill>
                  <a:schemeClr val="accent3">
                    <a:lumMod val="25000"/>
                  </a:schemeClr>
                </a:solidFill>
              </a:rPr>
              <a:t>Для більшості проєктів необхідно згрупувати витрати за видами (статтями), наприклад: витрати на персонал, витрати на поїздки, витрати на обладнання і матеріали, витрати на послуги. 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100" dirty="0">
                <a:solidFill>
                  <a:schemeClr val="accent3">
                    <a:lumMod val="25000"/>
                  </a:schemeClr>
                </a:solidFill>
              </a:rPr>
              <a:t>Для того, щоб підрахувати витрати за видами, необхідно взяти бюджет по діям і згрупувати однакові види витрат. 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100" dirty="0">
                <a:solidFill>
                  <a:schemeClr val="accent3">
                    <a:lumMod val="25000"/>
                  </a:schemeClr>
                </a:solidFill>
              </a:rPr>
              <a:t>Далі необхідно визначити які з них однакові не тільки за назвою, а й за вартістю за одиницю. Однакові ресурси ми складаємо і отримуємо загальну кількість одиниць; вартість одиниці залишається такою ж.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100" dirty="0">
                <a:solidFill>
                  <a:schemeClr val="accent3">
                    <a:lumMod val="25000"/>
                  </a:schemeClr>
                </a:solidFill>
              </a:rPr>
              <a:t>Однакові на перший погляд за назвою ресурси можуть відрізнятися за вартістю </a:t>
            </a:r>
            <a:r>
              <a:rPr lang="uk-UA" altLang="uk-UA" sz="2100">
                <a:solidFill>
                  <a:schemeClr val="accent3">
                    <a:lumMod val="25000"/>
                  </a:schemeClr>
                </a:solidFill>
              </a:rPr>
              <a:t>одиниці, </a:t>
            </a:r>
            <a:r>
              <a:rPr lang="uk-UA" altLang="uk-UA" sz="2100" dirty="0">
                <a:solidFill>
                  <a:schemeClr val="accent3">
                    <a:lumMod val="25000"/>
                  </a:schemeClr>
                </a:solidFill>
              </a:rPr>
              <a:t>тому мають бути відображені окремими рядками в бюджеті, а деякі ресурси (наприклад послуги експерта) мають однакову ціну, і їх можна скласти, не зважаючи на те, що назви трохи різняться.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100" dirty="0">
                <a:solidFill>
                  <a:schemeClr val="accent3">
                    <a:lumMod val="25000"/>
                  </a:schemeClr>
                </a:solidFill>
              </a:rPr>
              <a:t>Якщо загальна сума не змінилася, то всі операції додавання зроблено правильно. Після того, як ми звели кожен вид однакових витрат в один рядок, ми можемо розподілити їх за статтями бюджету тієї форми, яку пропонує донор</a:t>
            </a:r>
          </a:p>
        </p:txBody>
      </p:sp>
    </p:spTree>
    <p:extLst>
      <p:ext uri="{BB962C8B-B14F-4D97-AF65-F5344CB8AC3E}">
        <p14:creationId xmlns:p14="http://schemas.microsoft.com/office/powerpoint/2010/main" val="27633273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68B5A9-2DA8-4071-B6EA-752FB4E65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0404" y="249861"/>
            <a:ext cx="10329082" cy="80363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uk-UA" sz="40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Від бюджету за діями до бюджету </a:t>
            </a:r>
            <a:br>
              <a:rPr lang="uk-UA" sz="40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</a:br>
            <a:r>
              <a:rPr lang="uk-UA" sz="40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за видами витрат 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DAA28A0-5E8A-174F-B50D-220358475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244" y="1156009"/>
            <a:ext cx="10341474" cy="545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48834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68B5A9-2DA8-4071-B6EA-752FB4E65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3077" y="248777"/>
            <a:ext cx="8739963" cy="80363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Забуті витрати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468238C-5768-EB41-8476-D1FAF5D23449}"/>
              </a:ext>
            </a:extLst>
          </p:cNvPr>
          <p:cNvSpPr/>
          <p:nvPr/>
        </p:nvSpPr>
        <p:spPr>
          <a:xfrm>
            <a:off x="425303" y="1174016"/>
            <a:ext cx="11574440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sz="2400" b="1" dirty="0">
                <a:solidFill>
                  <a:schemeClr val="accent3">
                    <a:lumMod val="25000"/>
                  </a:schemeClr>
                </a:solidFill>
              </a:rPr>
              <a:t>Перевіряйте які витрати є прийнятними для донора!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b="1" dirty="0">
                <a:solidFill>
                  <a:schemeClr val="accent3">
                    <a:lumMod val="25000"/>
                  </a:schemeClr>
                </a:solidFill>
              </a:rPr>
              <a:t>Персонал</a:t>
            </a:r>
            <a:r>
              <a:rPr lang="uk-UA" altLang="uk-UA" dirty="0">
                <a:solidFill>
                  <a:schemeClr val="accent3">
                    <a:lumMod val="25000"/>
                  </a:schemeClr>
                </a:solidFill>
              </a:rPr>
              <a:t> – необхідно чітко уявляти собі всіх співробітників, які будуть повністю або частково задіяні для реалізації проєкту. Навіть якщо бухгалтер Вашої організації буде займатися 1/10 частину свого часу проєктом, цю частину можна показати в бюджеті. Також не забувайте про різних фахівців, помічників тощо, без яких здійснити заплановані дії не вдасться 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b="1" dirty="0">
                <a:solidFill>
                  <a:schemeClr val="accent3">
                    <a:lumMod val="25000"/>
                  </a:schemeClr>
                </a:solidFill>
              </a:rPr>
              <a:t>Офіс</a:t>
            </a:r>
            <a:r>
              <a:rPr lang="uk-UA" altLang="uk-UA" dirty="0">
                <a:solidFill>
                  <a:schemeClr val="accent3">
                    <a:lumMod val="25000"/>
                  </a:schemeClr>
                </a:solidFill>
              </a:rPr>
              <a:t> – навіть якщо у вас є власний офіс, ви все одно маєте певні витрати на його утримання, комунальні послуги, послуги зв'язку, прибирання тощо. Фінансові послуги і аудит – обслуговування Вашого рахунку та всіх банківських операцій коштує грошей! Також часто в момент завершення великих проєктів донор вимагає провести перевірку витрат або аудит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b="1" dirty="0">
                <a:solidFill>
                  <a:schemeClr val="accent3">
                    <a:lumMod val="25000"/>
                  </a:schemeClr>
                </a:solidFill>
              </a:rPr>
              <a:t>Поширення інформації про проєкт та фінансову підтримку донора (</a:t>
            </a:r>
            <a:r>
              <a:rPr lang="en-US" altLang="uk-UA" b="1" dirty="0">
                <a:solidFill>
                  <a:schemeClr val="accent3">
                    <a:lumMod val="25000"/>
                  </a:schemeClr>
                </a:solidFill>
              </a:rPr>
              <a:t>visibility) </a:t>
            </a:r>
            <a:r>
              <a:rPr lang="uk-UA" altLang="uk-UA" dirty="0">
                <a:solidFill>
                  <a:schemeClr val="accent3">
                    <a:lumMod val="25000"/>
                  </a:schemeClr>
                </a:solidFill>
              </a:rPr>
              <a:t>–</a:t>
            </a:r>
            <a:r>
              <a:rPr lang="en-US" altLang="uk-UA" dirty="0">
                <a:solidFill>
                  <a:schemeClr val="accent3">
                    <a:lumMod val="25000"/>
                  </a:schemeClr>
                </a:solidFill>
              </a:rPr>
              <a:t> </a:t>
            </a:r>
            <a:r>
              <a:rPr lang="uk-UA" altLang="uk-UA" dirty="0">
                <a:solidFill>
                  <a:schemeClr val="accent3">
                    <a:lumMod val="25000"/>
                  </a:schemeClr>
                </a:solidFill>
              </a:rPr>
              <a:t>майже завжди є обов'язковою вимогою. Передбачте гроші на інформаційні матеріали, таблички, наклейки, іншу продукцію в залежності від характеру вашого проєкту, де буде повідомлятися про його фінансову підтримку з боку донора; заплануйте заходи для журналістів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altLang="uk-UA" b="1" dirty="0">
                <a:solidFill>
                  <a:schemeClr val="accent3">
                    <a:lumMod val="25000"/>
                  </a:schemeClr>
                </a:solidFill>
              </a:rPr>
              <a:t>Інші</a:t>
            </a:r>
            <a:r>
              <a:rPr lang="uk-UA" altLang="uk-UA" dirty="0">
                <a:solidFill>
                  <a:schemeClr val="accent3">
                    <a:lumMod val="25000"/>
                  </a:schemeClr>
                </a:solidFill>
              </a:rPr>
              <a:t> «неочевидні» витрати – щоб провести будівництво та ремонт, необхідно розробити технічну документацію; щоб провести захід за містом, потрібно передбачити транспорт; якщо проєкт передбачає широке партнерство, передбачте кошти на проведення координаційних зустрічей і т.д. і </a:t>
            </a:r>
            <a:r>
              <a:rPr lang="uk-UA" altLang="uk-UA" dirty="0" err="1">
                <a:solidFill>
                  <a:schemeClr val="accent3">
                    <a:lumMod val="25000"/>
                  </a:schemeClr>
                </a:solidFill>
              </a:rPr>
              <a:t>т.п</a:t>
            </a:r>
            <a:r>
              <a:rPr lang="uk-UA" altLang="uk-UA" dirty="0">
                <a:solidFill>
                  <a:schemeClr val="accent3">
                    <a:lumMod val="2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462145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819533" y="156381"/>
            <a:ext cx="8665535" cy="1116413"/>
          </a:xfrm>
        </p:spPr>
        <p:txBody>
          <a:bodyPr>
            <a:noAutofit/>
          </a:bodyPr>
          <a:lstStyle/>
          <a:p>
            <a:pPr algn="ctr"/>
            <a:r>
              <a:rPr lang="uk-UA" sz="4000" b="1" dirty="0" err="1">
                <a:solidFill>
                  <a:srgbClr val="0070C0"/>
                </a:solidFill>
                <a:latin typeface="+mn-lt"/>
              </a:rPr>
              <a:t>Обгрунтування</a:t>
            </a:r>
            <a:r>
              <a:rPr lang="uk-UA" sz="40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uk-UA" sz="4000" b="1" dirty="0" err="1">
                <a:solidFill>
                  <a:srgbClr val="0070C0"/>
                </a:solidFill>
                <a:latin typeface="+mn-lt"/>
              </a:rPr>
              <a:t>проєкту</a:t>
            </a:r>
            <a:r>
              <a:rPr lang="uk-UA" sz="4000" b="1" dirty="0">
                <a:solidFill>
                  <a:srgbClr val="0070C0"/>
                </a:solidFill>
                <a:latin typeface="+mn-lt"/>
              </a:rPr>
              <a:t> </a:t>
            </a:r>
            <a:br>
              <a:rPr lang="uk-UA" sz="4000" b="1" dirty="0">
                <a:solidFill>
                  <a:srgbClr val="0070C0"/>
                </a:solidFill>
                <a:latin typeface="+mn-lt"/>
              </a:rPr>
            </a:br>
            <a:r>
              <a:rPr lang="uk-UA" sz="4000" b="1" dirty="0">
                <a:solidFill>
                  <a:srgbClr val="0070C0"/>
                </a:solidFill>
                <a:latin typeface="+mn-lt"/>
              </a:rPr>
              <a:t>та джерела </a:t>
            </a:r>
            <a:r>
              <a:rPr lang="uk-UA" sz="4000" b="1" dirty="0" err="1">
                <a:solidFill>
                  <a:srgbClr val="0070C0"/>
                </a:solidFill>
                <a:latin typeface="+mn-lt"/>
              </a:rPr>
              <a:t>фінаснування</a:t>
            </a:r>
            <a:endParaRPr lang="ru-RU" sz="4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361950" y="1403500"/>
            <a:ext cx="11650663" cy="5327798"/>
          </a:xfrm>
        </p:spPr>
        <p:txBody>
          <a:bodyPr rtlCol="0">
            <a:normAutofit lnSpcReduction="10000"/>
          </a:bodyPr>
          <a:lstStyle/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600" dirty="0" err="1">
                <a:solidFill>
                  <a:srgbClr val="000099"/>
                </a:solidFill>
              </a:rPr>
              <a:t>Обґрунтування</a:t>
            </a:r>
            <a:r>
              <a:rPr lang="ru-RU" sz="2600" dirty="0">
                <a:solidFill>
                  <a:srgbClr val="000099"/>
                </a:solidFill>
              </a:rPr>
              <a:t> </a:t>
            </a:r>
            <a:r>
              <a:rPr lang="ru-RU" sz="2600" dirty="0" err="1">
                <a:solidFill>
                  <a:srgbClr val="000099"/>
                </a:solidFill>
              </a:rPr>
              <a:t>має</a:t>
            </a:r>
            <a:r>
              <a:rPr lang="ru-RU" sz="2600" dirty="0">
                <a:solidFill>
                  <a:srgbClr val="000099"/>
                </a:solidFill>
              </a:rPr>
              <a:t> </a:t>
            </a:r>
            <a:r>
              <a:rPr lang="ru-RU" sz="2600" dirty="0" err="1">
                <a:solidFill>
                  <a:srgbClr val="000099"/>
                </a:solidFill>
              </a:rPr>
              <a:t>включати</a:t>
            </a:r>
            <a:r>
              <a:rPr lang="ru-RU" sz="2600" dirty="0">
                <a:solidFill>
                  <a:srgbClr val="000099"/>
                </a:solidFill>
              </a:rPr>
              <a:t> </a:t>
            </a:r>
            <a:r>
              <a:rPr lang="ru-RU" sz="2600" dirty="0" err="1">
                <a:solidFill>
                  <a:srgbClr val="000099"/>
                </a:solidFill>
              </a:rPr>
              <a:t>такі</a:t>
            </a:r>
            <a:r>
              <a:rPr lang="ru-RU" sz="2600" dirty="0">
                <a:solidFill>
                  <a:srgbClr val="000099"/>
                </a:solidFill>
              </a:rPr>
              <a:t> </a:t>
            </a:r>
            <a:r>
              <a:rPr lang="ru-RU" sz="2600" dirty="0" err="1">
                <a:solidFill>
                  <a:srgbClr val="000099"/>
                </a:solidFill>
              </a:rPr>
              <a:t>дані</a:t>
            </a:r>
            <a:r>
              <a:rPr lang="ru-RU" sz="2600" dirty="0">
                <a:solidFill>
                  <a:srgbClr val="000099"/>
                </a:solidFill>
              </a:rPr>
              <a:t> за кожною бюджетною </a:t>
            </a:r>
            <a:r>
              <a:rPr lang="ru-RU" sz="2600" dirty="0" err="1">
                <a:solidFill>
                  <a:srgbClr val="000099"/>
                </a:solidFill>
              </a:rPr>
              <a:t>статтею</a:t>
            </a:r>
            <a:r>
              <a:rPr lang="ru-RU" sz="2600" dirty="0">
                <a:solidFill>
                  <a:srgbClr val="000099"/>
                </a:solidFill>
              </a:rPr>
              <a:t>:</a:t>
            </a:r>
          </a:p>
          <a:p>
            <a:pPr lvl="1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600" dirty="0"/>
              <a:t> </a:t>
            </a:r>
            <a:r>
              <a:rPr lang="ru-RU" sz="2600" dirty="0" err="1"/>
              <a:t>хто</a:t>
            </a:r>
            <a:r>
              <a:rPr lang="ru-RU" sz="2600" dirty="0"/>
              <a:t> </a:t>
            </a:r>
            <a:r>
              <a:rPr lang="ru-RU" sz="2600" dirty="0" err="1"/>
              <a:t>несе</a:t>
            </a:r>
            <a:r>
              <a:rPr lang="ru-RU" sz="2600" dirty="0"/>
              <a:t> </a:t>
            </a:r>
            <a:r>
              <a:rPr lang="ru-RU" sz="2600" dirty="0" err="1"/>
              <a:t>витрати</a:t>
            </a:r>
            <a:r>
              <a:rPr lang="ru-RU" sz="2600" dirty="0"/>
              <a:t>;</a:t>
            </a:r>
          </a:p>
          <a:p>
            <a:pPr lvl="1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600" dirty="0"/>
              <a:t> </a:t>
            </a:r>
            <a:r>
              <a:rPr lang="ru-RU" sz="2600" dirty="0" err="1"/>
              <a:t>дії</a:t>
            </a:r>
            <a:r>
              <a:rPr lang="ru-RU" sz="2600" dirty="0"/>
              <a:t>,  </a:t>
            </a:r>
            <a:r>
              <a:rPr lang="ru-RU" sz="2600" dirty="0" err="1"/>
              <a:t>з</a:t>
            </a:r>
            <a:r>
              <a:rPr lang="ru-RU" sz="2600" dirty="0"/>
              <a:t>  </a:t>
            </a:r>
            <a:r>
              <a:rPr lang="ru-RU" sz="2600" dirty="0" err="1"/>
              <a:t>якими</a:t>
            </a:r>
            <a:r>
              <a:rPr lang="ru-RU" sz="2600" dirty="0"/>
              <a:t>  </a:t>
            </a:r>
            <a:r>
              <a:rPr lang="ru-RU" sz="2600" dirty="0" err="1"/>
              <a:t>пов'язані</a:t>
            </a:r>
            <a:r>
              <a:rPr lang="ru-RU" sz="2600" dirty="0"/>
              <a:t>  </a:t>
            </a:r>
            <a:r>
              <a:rPr lang="ru-RU" sz="2600" dirty="0" err="1"/>
              <a:t>витрати</a:t>
            </a:r>
            <a:endParaRPr lang="ru-RU" sz="2600" dirty="0"/>
          </a:p>
          <a:p>
            <a:pPr marL="0" lvl="1" indent="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600" dirty="0"/>
              <a:t>  У </a:t>
            </a:r>
            <a:r>
              <a:rPr lang="ru-RU" sz="2600" dirty="0" err="1"/>
              <a:t>разі</a:t>
            </a:r>
            <a:r>
              <a:rPr lang="ru-RU" sz="2600" dirty="0"/>
              <a:t> закупки, не забудьте </a:t>
            </a:r>
            <a:r>
              <a:rPr lang="ru-RU" sz="2600" dirty="0" err="1"/>
              <a:t>надати</a:t>
            </a:r>
            <a:r>
              <a:rPr lang="ru-RU" sz="2600" dirty="0"/>
              <a:t> </a:t>
            </a:r>
            <a:r>
              <a:rPr lang="ru-RU" sz="2600" dirty="0" err="1"/>
              <a:t>основні</a:t>
            </a:r>
            <a:r>
              <a:rPr lang="ru-RU" sz="2600" dirty="0"/>
              <a:t> </a:t>
            </a:r>
            <a:r>
              <a:rPr lang="ru-RU" sz="2600" dirty="0" err="1"/>
              <a:t>технічні</a:t>
            </a:r>
            <a:r>
              <a:rPr lang="ru-RU" sz="2600" dirty="0"/>
              <a:t> </a:t>
            </a:r>
            <a:r>
              <a:rPr lang="ru-RU" sz="2600" dirty="0" err="1"/>
              <a:t>дані</a:t>
            </a:r>
            <a:r>
              <a:rPr lang="ru-RU" sz="2600" dirty="0"/>
              <a:t> </a:t>
            </a:r>
          </a:p>
          <a:p>
            <a:pPr marL="0" lvl="1" indent="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600" dirty="0"/>
              <a:t>  </a:t>
            </a:r>
            <a:r>
              <a:rPr lang="ru-RU" sz="2600" dirty="0" err="1"/>
              <a:t>Якщо</a:t>
            </a:r>
            <a:r>
              <a:rPr lang="ru-RU" sz="2600" dirty="0"/>
              <a:t> </a:t>
            </a:r>
            <a:r>
              <a:rPr lang="ru-RU" sz="2600" dirty="0" err="1"/>
              <a:t>ви</a:t>
            </a:r>
            <a:r>
              <a:rPr lang="ru-RU" sz="2600" dirty="0"/>
              <a:t> </a:t>
            </a:r>
            <a:r>
              <a:rPr lang="ru-RU" sz="2600" dirty="0" err="1"/>
              <a:t>плануєте</a:t>
            </a:r>
            <a:r>
              <a:rPr lang="ru-RU" sz="2600" dirty="0"/>
              <a:t> закупку </a:t>
            </a:r>
            <a:r>
              <a:rPr lang="ru-RU" sz="2600" dirty="0" err="1"/>
              <a:t>обладнання</a:t>
            </a:r>
            <a:r>
              <a:rPr lang="ru-RU" sz="2600" dirty="0"/>
              <a:t> </a:t>
            </a:r>
            <a:r>
              <a:rPr lang="ru-RU" sz="2600" dirty="0" err="1"/>
              <a:t>більш</a:t>
            </a:r>
            <a:r>
              <a:rPr lang="ru-RU" sz="2600" dirty="0"/>
              <a:t> </a:t>
            </a:r>
            <a:r>
              <a:rPr lang="ru-RU" sz="2600" dirty="0" err="1"/>
              <a:t>високого</a:t>
            </a:r>
            <a:r>
              <a:rPr lang="ru-RU" sz="2600" dirty="0"/>
              <a:t> стандарту,  </a:t>
            </a:r>
            <a:r>
              <a:rPr lang="ru-RU" sz="2600" dirty="0" err="1"/>
              <a:t>необхідно</a:t>
            </a:r>
            <a:r>
              <a:rPr lang="ru-RU" sz="2600" dirty="0"/>
              <a:t>  </a:t>
            </a:r>
            <a:r>
              <a:rPr lang="ru-RU" sz="2600" dirty="0" err="1"/>
              <a:t>додатково</a:t>
            </a:r>
            <a:r>
              <a:rPr lang="ru-RU" sz="2600" dirty="0"/>
              <a:t>  </a:t>
            </a:r>
            <a:r>
              <a:rPr lang="ru-RU" sz="2600" dirty="0" err="1"/>
              <a:t>обґрунтувати</a:t>
            </a:r>
            <a:r>
              <a:rPr lang="ru-RU" sz="2600" dirty="0"/>
              <a:t>  потребу  у  </a:t>
            </a:r>
            <a:r>
              <a:rPr lang="ru-RU" sz="2600" dirty="0" err="1"/>
              <a:t>високому</a:t>
            </a:r>
            <a:r>
              <a:rPr lang="ru-RU" sz="2600" dirty="0"/>
              <a:t>  </a:t>
            </a:r>
            <a:r>
              <a:rPr lang="ru-RU" sz="2600" dirty="0" err="1"/>
              <a:t>рівні</a:t>
            </a:r>
            <a:r>
              <a:rPr lang="ru-RU" sz="2600" dirty="0"/>
              <a:t>, будьте </a:t>
            </a:r>
            <a:r>
              <a:rPr lang="ru-RU" sz="2600" dirty="0" err="1"/>
              <a:t>готові</a:t>
            </a:r>
            <a:r>
              <a:rPr lang="ru-RU" sz="2600" dirty="0"/>
              <a:t> </a:t>
            </a:r>
            <a:r>
              <a:rPr lang="ru-RU" sz="2600" dirty="0" err="1"/>
              <a:t>надати</a:t>
            </a:r>
            <a:r>
              <a:rPr lang="ru-RU" sz="2600" dirty="0"/>
              <a:t> </a:t>
            </a:r>
            <a:r>
              <a:rPr lang="ru-RU" sz="2600" dirty="0" err="1"/>
              <a:t>основні</a:t>
            </a:r>
            <a:r>
              <a:rPr lang="ru-RU" sz="2600" dirty="0"/>
              <a:t> </a:t>
            </a:r>
            <a:r>
              <a:rPr lang="ru-RU" sz="2600" dirty="0" err="1"/>
              <a:t>технічні</a:t>
            </a:r>
            <a:r>
              <a:rPr lang="ru-RU" sz="2600" dirty="0"/>
              <a:t> </a:t>
            </a:r>
            <a:r>
              <a:rPr lang="ru-RU" sz="2600" dirty="0" err="1"/>
              <a:t>дані</a:t>
            </a:r>
            <a:endParaRPr lang="ru-RU" sz="2600" dirty="0"/>
          </a:p>
          <a:p>
            <a:pPr marL="0" lvl="1" indent="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600" dirty="0"/>
              <a:t>  Не  забудьте  </a:t>
            </a:r>
            <a:r>
              <a:rPr lang="ru-RU" sz="2600" dirty="0" err="1"/>
              <a:t>надати</a:t>
            </a:r>
            <a:r>
              <a:rPr lang="ru-RU" sz="2600" dirty="0"/>
              <a:t>  </a:t>
            </a:r>
            <a:r>
              <a:rPr lang="ru-RU" sz="2600" dirty="0" err="1"/>
              <a:t>інформацію</a:t>
            </a:r>
            <a:r>
              <a:rPr lang="ru-RU" sz="2600" dirty="0"/>
              <a:t>  про  те,  як  </a:t>
            </a:r>
            <a:r>
              <a:rPr lang="ru-RU" sz="2600" dirty="0" err="1"/>
              <a:t>був</a:t>
            </a:r>
            <a:r>
              <a:rPr lang="ru-RU" sz="2600" dirty="0"/>
              <a:t>  </a:t>
            </a:r>
            <a:r>
              <a:rPr lang="ru-RU" sz="2600" dirty="0" err="1"/>
              <a:t>складений</a:t>
            </a:r>
            <a:r>
              <a:rPr lang="ru-RU" sz="2600" dirty="0"/>
              <a:t>  </a:t>
            </a:r>
            <a:r>
              <a:rPr lang="ru-RU" sz="2600" dirty="0" err="1"/>
              <a:t>кошторис</a:t>
            </a:r>
            <a:r>
              <a:rPr lang="ru-RU" sz="2600" dirty="0"/>
              <a:t>  (</a:t>
            </a:r>
            <a:r>
              <a:rPr lang="ru-RU" sz="2600" dirty="0" err="1"/>
              <a:t>наприклад</a:t>
            </a:r>
            <a:r>
              <a:rPr lang="ru-RU" sz="2600" dirty="0"/>
              <a:t>,  </a:t>
            </a:r>
            <a:r>
              <a:rPr lang="ru-RU" sz="2600" dirty="0" err="1"/>
              <a:t>кошторис</a:t>
            </a:r>
            <a:r>
              <a:rPr lang="ru-RU" sz="2600" dirty="0"/>
              <a:t>  </a:t>
            </a:r>
            <a:r>
              <a:rPr lang="ru-RU" sz="2600" dirty="0" err="1"/>
              <a:t>був</a:t>
            </a:r>
            <a:r>
              <a:rPr lang="ru-RU" sz="2600" dirty="0"/>
              <a:t>  </a:t>
            </a:r>
            <a:r>
              <a:rPr lang="ru-RU" sz="2600" dirty="0" err="1"/>
              <a:t>складений</a:t>
            </a:r>
            <a:r>
              <a:rPr lang="ru-RU" sz="2600" dirty="0"/>
              <a:t> на </a:t>
            </a:r>
            <a:r>
              <a:rPr lang="ru-RU" sz="2600" dirty="0" err="1"/>
              <a:t>основі</a:t>
            </a:r>
            <a:r>
              <a:rPr lang="ru-RU" sz="2600" dirty="0"/>
              <a:t> </a:t>
            </a:r>
            <a:r>
              <a:rPr lang="ru-RU" sz="2600" dirty="0" err="1"/>
              <a:t>серії</a:t>
            </a:r>
            <a:r>
              <a:rPr lang="ru-RU" sz="2600" dirty="0"/>
              <a:t> </a:t>
            </a:r>
            <a:r>
              <a:rPr lang="ru-RU" sz="2600" dirty="0" err="1"/>
              <a:t>запитів</a:t>
            </a:r>
            <a:r>
              <a:rPr lang="ru-RU" sz="2600" dirty="0"/>
              <a:t> до </a:t>
            </a:r>
            <a:r>
              <a:rPr lang="ru-RU" sz="2600" dirty="0" err="1"/>
              <a:t>трьох</a:t>
            </a:r>
            <a:r>
              <a:rPr lang="ru-RU" sz="2600" dirty="0"/>
              <a:t> </a:t>
            </a:r>
            <a:r>
              <a:rPr lang="ru-RU" sz="2600" dirty="0" err="1"/>
              <a:t>постачальників</a:t>
            </a:r>
            <a:r>
              <a:rPr lang="ru-RU" sz="2600" dirty="0"/>
              <a:t> такого </a:t>
            </a:r>
            <a:r>
              <a:rPr lang="ru-RU" sz="2600" dirty="0" err="1"/>
              <a:t>обладнання</a:t>
            </a:r>
            <a:r>
              <a:rPr lang="ru-RU" sz="2600" dirty="0"/>
              <a:t> </a:t>
            </a:r>
            <a:r>
              <a:rPr lang="ru-RU" sz="2600" dirty="0" err="1"/>
              <a:t>або</a:t>
            </a:r>
            <a:r>
              <a:rPr lang="ru-RU" sz="2600" dirty="0"/>
              <a:t> ж </a:t>
            </a:r>
            <a:r>
              <a:rPr lang="ru-RU" sz="2600" dirty="0" err="1"/>
              <a:t>лінки</a:t>
            </a:r>
            <a:r>
              <a:rPr lang="ru-RU" sz="2600" dirty="0"/>
              <a:t>).</a:t>
            </a:r>
          </a:p>
          <a:p>
            <a:pPr marL="0" lvl="1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  <a:p>
            <a:pPr marL="0" lvl="1" indent="0" algn="ctr">
              <a:buNone/>
              <a:defRPr/>
            </a:pPr>
            <a:r>
              <a:rPr lang="ru-RU" sz="2600" dirty="0">
                <a:solidFill>
                  <a:srgbClr val="000099"/>
                </a:solidFill>
              </a:rPr>
              <a:t>«</a:t>
            </a:r>
            <a:r>
              <a:rPr lang="ru-RU" sz="2600" dirty="0" err="1">
                <a:solidFill>
                  <a:srgbClr val="000099"/>
                </a:solidFill>
              </a:rPr>
              <a:t>Очікувані</a:t>
            </a:r>
            <a:r>
              <a:rPr lang="ru-RU" sz="2600" dirty="0">
                <a:solidFill>
                  <a:srgbClr val="000099"/>
                </a:solidFill>
              </a:rPr>
              <a:t> </a:t>
            </a:r>
            <a:r>
              <a:rPr lang="ru-RU" sz="2600" dirty="0" err="1">
                <a:solidFill>
                  <a:srgbClr val="000099"/>
                </a:solidFill>
              </a:rPr>
              <a:t>джерела</a:t>
            </a:r>
            <a:r>
              <a:rPr lang="ru-RU" sz="2600" dirty="0">
                <a:solidFill>
                  <a:srgbClr val="000099"/>
                </a:solidFill>
              </a:rPr>
              <a:t> </a:t>
            </a:r>
            <a:r>
              <a:rPr lang="ru-RU" sz="2600" dirty="0" err="1">
                <a:solidFill>
                  <a:srgbClr val="000099"/>
                </a:solidFill>
              </a:rPr>
              <a:t>фінансування</a:t>
            </a:r>
            <a:r>
              <a:rPr lang="ru-RU" sz="2600" dirty="0">
                <a:solidFill>
                  <a:srgbClr val="000099"/>
                </a:solidFill>
              </a:rPr>
              <a:t>» </a:t>
            </a:r>
            <a:r>
              <a:rPr lang="ru-RU" sz="2600" dirty="0" err="1">
                <a:solidFill>
                  <a:srgbClr val="000099"/>
                </a:solidFill>
              </a:rPr>
              <a:t>повинні</a:t>
            </a:r>
            <a:r>
              <a:rPr lang="ru-RU" sz="2600" dirty="0">
                <a:solidFill>
                  <a:srgbClr val="000099"/>
                </a:solidFill>
              </a:rPr>
              <a:t> </a:t>
            </a:r>
            <a:r>
              <a:rPr lang="ru-RU" sz="2600" dirty="0" err="1">
                <a:solidFill>
                  <a:srgbClr val="000099"/>
                </a:solidFill>
              </a:rPr>
              <a:t>включати</a:t>
            </a:r>
            <a:r>
              <a:rPr lang="ru-RU" sz="2600" dirty="0">
                <a:solidFill>
                  <a:srgbClr val="000099"/>
                </a:solidFill>
              </a:rPr>
              <a:t> суму  </a:t>
            </a:r>
            <a:r>
              <a:rPr lang="ru-RU" sz="2600" dirty="0" err="1">
                <a:solidFill>
                  <a:srgbClr val="000099"/>
                </a:solidFill>
              </a:rPr>
              <a:t>фінансування</a:t>
            </a:r>
            <a:r>
              <a:rPr lang="ru-RU" sz="2600" dirty="0">
                <a:solidFill>
                  <a:srgbClr val="000099"/>
                </a:solidFill>
              </a:rPr>
              <a:t> з боку донору, а </a:t>
            </a:r>
            <a:r>
              <a:rPr lang="ru-RU" sz="2600" dirty="0" err="1">
                <a:solidFill>
                  <a:srgbClr val="000099"/>
                </a:solidFill>
              </a:rPr>
              <a:t>також</a:t>
            </a:r>
            <a:r>
              <a:rPr lang="ru-RU" sz="2600" dirty="0">
                <a:solidFill>
                  <a:srgbClr val="000099"/>
                </a:solidFill>
              </a:rPr>
              <a:t>  </a:t>
            </a:r>
            <a:r>
              <a:rPr lang="ru-RU" sz="2600" dirty="0" err="1">
                <a:solidFill>
                  <a:srgbClr val="000099"/>
                </a:solidFill>
              </a:rPr>
              <a:t>дані</a:t>
            </a:r>
            <a:r>
              <a:rPr lang="ru-RU" sz="2600" dirty="0">
                <a:solidFill>
                  <a:srgbClr val="000099"/>
                </a:solidFill>
              </a:rPr>
              <a:t> за </a:t>
            </a:r>
            <a:r>
              <a:rPr lang="ru-RU" sz="2600" dirty="0" err="1">
                <a:solidFill>
                  <a:srgbClr val="000099"/>
                </a:solidFill>
              </a:rPr>
              <a:t>іншими</a:t>
            </a:r>
            <a:r>
              <a:rPr lang="ru-RU" sz="2600" dirty="0">
                <a:solidFill>
                  <a:srgbClr val="000099"/>
                </a:solidFill>
              </a:rPr>
              <a:t> </a:t>
            </a:r>
            <a:r>
              <a:rPr lang="ru-RU" sz="2600" dirty="0" err="1">
                <a:solidFill>
                  <a:srgbClr val="000099"/>
                </a:solidFill>
              </a:rPr>
              <a:t>очікуваними</a:t>
            </a:r>
            <a:r>
              <a:rPr lang="ru-RU" sz="2600" dirty="0">
                <a:solidFill>
                  <a:srgbClr val="000099"/>
                </a:solidFill>
              </a:rPr>
              <a:t> </a:t>
            </a:r>
            <a:r>
              <a:rPr lang="ru-RU" sz="2600" dirty="0" err="1">
                <a:solidFill>
                  <a:srgbClr val="000099"/>
                </a:solidFill>
              </a:rPr>
              <a:t>джерелам</a:t>
            </a:r>
            <a:r>
              <a:rPr lang="ru-RU" sz="2600" dirty="0">
                <a:solidFill>
                  <a:srgbClr val="000099"/>
                </a:solidFill>
              </a:rPr>
              <a:t> </a:t>
            </a:r>
            <a:r>
              <a:rPr lang="ru-RU" sz="2600" dirty="0" err="1">
                <a:solidFill>
                  <a:srgbClr val="000099"/>
                </a:solidFill>
              </a:rPr>
              <a:t>фінансування</a:t>
            </a:r>
            <a:r>
              <a:rPr lang="ru-RU" sz="2600" dirty="0">
                <a:solidFill>
                  <a:srgbClr val="000099"/>
                </a:solidFill>
              </a:rPr>
              <a:t> </a:t>
            </a:r>
            <a:r>
              <a:rPr lang="ru-RU" sz="2600" dirty="0" err="1">
                <a:solidFill>
                  <a:srgbClr val="000099"/>
                </a:solidFill>
              </a:rPr>
              <a:t>проєкту</a:t>
            </a:r>
            <a:r>
              <a:rPr lang="ru-RU" sz="2600" dirty="0">
                <a:solidFill>
                  <a:srgbClr val="000099"/>
                </a:solidFill>
              </a:rPr>
              <a:t> </a:t>
            </a:r>
            <a:r>
              <a:rPr lang="ru-RU" sz="2600" dirty="0" err="1">
                <a:solidFill>
                  <a:srgbClr val="000099"/>
                </a:solidFill>
              </a:rPr>
              <a:t>протягом</a:t>
            </a:r>
            <a:r>
              <a:rPr lang="ru-RU" sz="2600" dirty="0">
                <a:solidFill>
                  <a:srgbClr val="000099"/>
                </a:solidFill>
              </a:rPr>
              <a:t> </a:t>
            </a:r>
            <a:r>
              <a:rPr lang="ru-RU" sz="2600" dirty="0" err="1">
                <a:solidFill>
                  <a:srgbClr val="000099"/>
                </a:solidFill>
              </a:rPr>
              <a:t>всього</a:t>
            </a:r>
            <a:r>
              <a:rPr lang="ru-RU" sz="2600" dirty="0">
                <a:solidFill>
                  <a:srgbClr val="000099"/>
                </a:solidFill>
              </a:rPr>
              <a:t> </a:t>
            </a:r>
            <a:r>
              <a:rPr lang="ru-RU" sz="2600" dirty="0" err="1">
                <a:solidFill>
                  <a:srgbClr val="000099"/>
                </a:solidFill>
              </a:rPr>
              <a:t>його</a:t>
            </a:r>
            <a:r>
              <a:rPr lang="ru-RU" sz="2600" dirty="0">
                <a:solidFill>
                  <a:srgbClr val="000099"/>
                </a:solidFill>
              </a:rPr>
              <a:t> </a:t>
            </a:r>
            <a:r>
              <a:rPr lang="ru-RU" sz="2600" dirty="0" err="1">
                <a:solidFill>
                  <a:srgbClr val="000099"/>
                </a:solidFill>
              </a:rPr>
              <a:t>існування</a:t>
            </a:r>
            <a:endParaRPr lang="ru-RU" sz="26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11666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68B5A9-2DA8-4071-B6EA-752FB4E65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2918" y="196698"/>
            <a:ext cx="10329082" cy="80363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solidFill>
                  <a:srgbClr val="0070C0"/>
                </a:solidFill>
                <a:latin typeface="+mn-lt"/>
                <a:ea typeface="Meiryo" pitchFamily="34" charset="-128"/>
              </a:rPr>
              <a:t>Важливі принципи складання бюджету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468238C-5768-EB41-8476-D1FAF5D23449}"/>
              </a:ext>
            </a:extLst>
          </p:cNvPr>
          <p:cNvSpPr/>
          <p:nvPr/>
        </p:nvSpPr>
        <p:spPr>
          <a:xfrm>
            <a:off x="223284" y="865671"/>
            <a:ext cx="11802139" cy="533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Для того щоб збільшити шанси на отримання гранту, а також зробити бюджет проєкту дієвим інструментом, що забезпечує якісне впровадження задуманого, необхідно дотримуватися деяких принципів: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Бюджет має бути реалістичним та ефективним, тобто відображати реальну (не завищену й не занижену) вартість ресурсів та їх реальну кількість, необхідну для досягнення цілей проєкту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Бюджет повинен включати </a:t>
            </a:r>
            <a:r>
              <a:rPr lang="uk-UA" altLang="uk-UA" sz="2400" i="1" dirty="0">
                <a:solidFill>
                  <a:schemeClr val="accent3">
                    <a:lumMod val="25000"/>
                  </a:schemeClr>
                </a:solidFill>
              </a:rPr>
              <a:t>всі</a:t>
            </a: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 витрати по проєкту, а не тільки фінансування з боку донора, АЛЕ при цьому включати </a:t>
            </a:r>
            <a:r>
              <a:rPr lang="uk-UA" altLang="uk-UA" sz="2400" i="1" dirty="0">
                <a:solidFill>
                  <a:schemeClr val="accent3">
                    <a:lumMod val="25000"/>
                  </a:schemeClr>
                </a:solidFill>
              </a:rPr>
              <a:t>тільки</a:t>
            </a: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 витрати, необхідні для реалізації проєкту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Витрати повинні бути легко </a:t>
            </a:r>
            <a:r>
              <a:rPr lang="uk-UA" altLang="uk-UA" sz="2400" dirty="0" err="1">
                <a:solidFill>
                  <a:schemeClr val="accent3">
                    <a:lumMod val="25000"/>
                  </a:schemeClr>
                </a:solidFill>
              </a:rPr>
              <a:t>перевірюваними</a:t>
            </a:r>
            <a:r>
              <a:rPr lang="uk-UA" altLang="uk-UA" sz="2400" dirty="0">
                <a:solidFill>
                  <a:schemeClr val="accent3">
                    <a:lumMod val="25000"/>
                  </a:schemeClr>
                </a:solidFill>
              </a:rPr>
              <a:t>, доцільними і обґрунтованими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altLang="uk-UA" sz="2100" b="1" dirty="0">
                <a:solidFill>
                  <a:schemeClr val="accent3">
                    <a:lumMod val="25000"/>
                  </a:schemeClr>
                </a:solidFill>
              </a:rPr>
              <a:t>Кожен рядок бюджету має бути обґрунтованим! </a:t>
            </a:r>
            <a:r>
              <a:rPr lang="uk-UA" altLang="uk-UA" sz="2100" dirty="0">
                <a:solidFill>
                  <a:schemeClr val="accent3">
                    <a:lumMod val="25000"/>
                  </a:schemeClr>
                </a:solidFill>
              </a:rPr>
              <a:t>Навіть якщо в самій формі бюджету немає необхідності обґрунтувати зазначені витрати, таке обґрунтування може вимагатися додатково донором, якщо у нього виникнуть сумніви щодо доцільності того чи іншого рядка. У разі сумнівів проєкт може бути просто не відібрано для фінансування через незрозумілі або необґрунтовані витрати</a:t>
            </a:r>
          </a:p>
        </p:txBody>
      </p:sp>
    </p:spTree>
    <p:extLst>
      <p:ext uri="{BB962C8B-B14F-4D97-AF65-F5344CB8AC3E}">
        <p14:creationId xmlns:p14="http://schemas.microsoft.com/office/powerpoint/2010/main" val="265205684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74405" y="1145141"/>
            <a:ext cx="10515600" cy="4351338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uk-UA" altLang="zh-CN" sz="5000" b="1" dirty="0">
              <a:solidFill>
                <a:schemeClr val="accent6">
                  <a:lumMod val="75000"/>
                </a:schemeClr>
              </a:solidFill>
              <a:cs typeface="等线"/>
            </a:endParaRPr>
          </a:p>
          <a:p>
            <a:pPr algn="ctr">
              <a:buNone/>
            </a:pPr>
            <a:endParaRPr lang="uk-UA" altLang="zh-CN" sz="5000" b="1" dirty="0">
              <a:solidFill>
                <a:schemeClr val="accent6">
                  <a:lumMod val="75000"/>
                </a:schemeClr>
              </a:solidFill>
              <a:cs typeface="等线"/>
            </a:endParaRPr>
          </a:p>
          <a:p>
            <a:pPr algn="ctr">
              <a:buNone/>
            </a:pPr>
            <a:r>
              <a:rPr lang="uk-UA" sz="5000" b="1" dirty="0">
                <a:solidFill>
                  <a:srgbClr val="0070C0"/>
                </a:solidFill>
              </a:rPr>
              <a:t>Моніторинг</a:t>
            </a:r>
            <a:endParaRPr lang="ru-RU" sz="5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85324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94711502"/>
              </p:ext>
            </p:extLst>
          </p:nvPr>
        </p:nvGraphicFramePr>
        <p:xfrm>
          <a:off x="797439" y="3676250"/>
          <a:ext cx="10685721" cy="18420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273800415"/>
              </p:ext>
            </p:extLst>
          </p:nvPr>
        </p:nvGraphicFramePr>
        <p:xfrm>
          <a:off x="382773" y="1318441"/>
          <a:ext cx="11498505" cy="1669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9027353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25325" y="159488"/>
            <a:ext cx="4221480" cy="1127162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solidFill>
                  <a:srgbClr val="0070C0"/>
                </a:solidFill>
                <a:latin typeface="+mn-lt"/>
              </a:rPr>
              <a:t>Моніторинг</a:t>
            </a:r>
            <a:endParaRPr lang="ru-RU" sz="4000" b="1" dirty="0">
              <a:solidFill>
                <a:srgbClr val="0070C0"/>
              </a:solidFill>
              <a:latin typeface="+mn-lt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358446937"/>
              </p:ext>
            </p:extLst>
          </p:nvPr>
        </p:nvGraphicFramePr>
        <p:xfrm>
          <a:off x="77821" y="1264596"/>
          <a:ext cx="5941979" cy="49907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98244154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81148846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68951" y="0"/>
            <a:ext cx="9601200" cy="1035368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rgbClr val="0070C0"/>
                </a:solidFill>
                <a:latin typeface="+mn-lt"/>
                <a:cs typeface="Arial" pitchFamily="34" charset="0"/>
              </a:rPr>
              <a:t>Типи </a:t>
            </a:r>
            <a:r>
              <a:rPr lang="ru-RU" b="1" dirty="0" err="1">
                <a:solidFill>
                  <a:srgbClr val="0070C0"/>
                </a:solidFill>
                <a:latin typeface="+mn-lt"/>
                <a:cs typeface="Arial" pitchFamily="34" charset="0"/>
              </a:rPr>
              <a:t>виїзного</a:t>
            </a:r>
            <a:r>
              <a:rPr lang="ru-RU" b="1" dirty="0">
                <a:solidFill>
                  <a:srgbClr val="0070C0"/>
                </a:solidFill>
                <a:latin typeface="+mn-lt"/>
                <a:cs typeface="Arial" pitchFamily="34" charset="0"/>
              </a:rPr>
              <a:t> (</a:t>
            </a:r>
            <a:r>
              <a:rPr lang="ru-RU" b="1" dirty="0" err="1">
                <a:solidFill>
                  <a:srgbClr val="0070C0"/>
                </a:solidFill>
                <a:latin typeface="+mn-lt"/>
                <a:cs typeface="Arial" pitchFamily="34" charset="0"/>
              </a:rPr>
              <a:t>зовнішнього</a:t>
            </a:r>
            <a:r>
              <a:rPr lang="ru-RU" b="1" dirty="0">
                <a:solidFill>
                  <a:srgbClr val="0070C0"/>
                </a:solidFill>
                <a:latin typeface="+mn-lt"/>
                <a:cs typeface="Arial" pitchFamily="34" charset="0"/>
              </a:rPr>
              <a:t>) </a:t>
            </a:r>
            <a:r>
              <a:rPr lang="ru-RU" b="1" dirty="0" err="1">
                <a:solidFill>
                  <a:srgbClr val="0070C0"/>
                </a:solidFill>
                <a:latin typeface="+mn-lt"/>
                <a:cs typeface="Arial" pitchFamily="34" charset="0"/>
              </a:rPr>
              <a:t>моніторингу</a:t>
            </a:r>
            <a:endParaRPr lang="ru-RU" b="1" dirty="0">
              <a:solidFill>
                <a:srgbClr val="0070C0"/>
              </a:solidFill>
              <a:latin typeface="+mn-lt"/>
              <a:cs typeface="Arial" pitchFamily="34" charset="0"/>
            </a:endParaRPr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9703518"/>
              </p:ext>
            </p:extLst>
          </p:nvPr>
        </p:nvGraphicFramePr>
        <p:xfrm>
          <a:off x="282103" y="982494"/>
          <a:ext cx="11605098" cy="5554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7731783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59624" y="231655"/>
            <a:ext cx="6766560" cy="919997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0070C0"/>
                </a:solidFill>
                <a:latin typeface="+mn-lt"/>
              </a:rPr>
              <a:t>Управління змінами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7196806"/>
              </p:ext>
            </p:extLst>
          </p:nvPr>
        </p:nvGraphicFramePr>
        <p:xfrm>
          <a:off x="184826" y="1819072"/>
          <a:ext cx="11731557" cy="38229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131114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748717" y="214009"/>
            <a:ext cx="8995144" cy="1126808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0070C0"/>
                </a:solidFill>
                <a:latin typeface="+mn-lt"/>
              </a:rPr>
              <a:t>Звітність у рамках </a:t>
            </a:r>
            <a:r>
              <a:rPr lang="uk-UA" b="1" dirty="0" err="1">
                <a:solidFill>
                  <a:srgbClr val="0070C0"/>
                </a:solidFill>
                <a:latin typeface="+mn-lt"/>
              </a:rPr>
              <a:t>проєкту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717868" y="2538141"/>
            <a:ext cx="5157787" cy="823912"/>
          </a:xfrm>
          <a:ln w="762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algn="ctr"/>
            <a:r>
              <a:rPr lang="uk-UA" sz="3600" dirty="0"/>
              <a:t>ЗМІСТОВНИЙ ЗВІТ</a:t>
            </a:r>
            <a:endParaRPr lang="ru-RU" sz="3600" dirty="0"/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20177662"/>
              </p:ext>
            </p:extLst>
          </p:nvPr>
        </p:nvGraphicFramePr>
        <p:xfrm>
          <a:off x="839788" y="3781289"/>
          <a:ext cx="5157787" cy="2333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6233160" y="2536722"/>
            <a:ext cx="5183188" cy="823912"/>
          </a:xfrm>
          <a:ln w="76200"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algn="ctr"/>
            <a:r>
              <a:rPr lang="uk-UA" sz="3600" dirty="0"/>
              <a:t>ФІНАНСОВИЙ ЗВІТ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94435277"/>
              </p:ext>
            </p:extLst>
          </p:nvPr>
        </p:nvGraphicFramePr>
        <p:xfrm>
          <a:off x="6204099" y="3732730"/>
          <a:ext cx="5183188" cy="2318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70838285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72148" y="2407285"/>
            <a:ext cx="10515600" cy="1325563"/>
          </a:xfrm>
        </p:spPr>
        <p:txBody>
          <a:bodyPr/>
          <a:lstStyle/>
          <a:p>
            <a:pPr algn="ctr"/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Звітність у рамках проекту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uk-UA" sz="3600" dirty="0"/>
              <a:t>ПРОМІЖНИЙ ЗВІТ</a:t>
            </a:r>
            <a:endParaRPr lang="ru-RU" sz="3600" dirty="0"/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34386364"/>
              </p:ext>
            </p:extLst>
          </p:nvPr>
        </p:nvGraphicFramePr>
        <p:xfrm>
          <a:off x="839789" y="3977639"/>
          <a:ext cx="4981892" cy="2212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ln w="76200"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 algn="ctr"/>
            <a:r>
              <a:rPr lang="uk-UA" sz="3600" dirty="0"/>
              <a:t>ФІНАЛЬНИЙ ЗВІТ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257525223"/>
              </p:ext>
            </p:extLst>
          </p:nvPr>
        </p:nvGraphicFramePr>
        <p:xfrm>
          <a:off x="6172200" y="3809999"/>
          <a:ext cx="4892040" cy="2379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5642757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274235" y="0"/>
            <a:ext cx="7400261" cy="852488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>
                <a:solidFill>
                  <a:srgbClr val="0070C0"/>
                </a:solidFill>
                <a:latin typeface="+mn-lt"/>
                <a:cs typeface="Arial" pitchFamily="34" charset="0"/>
              </a:rPr>
              <a:t>Наприклад</a:t>
            </a:r>
            <a:endParaRPr lang="ru-RU" sz="4000" b="1" dirty="0">
              <a:solidFill>
                <a:srgbClr val="0070C0"/>
              </a:solidFill>
              <a:latin typeface="+mn-lt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267" t="2688" b="2449"/>
          <a:stretch>
            <a:fillRect/>
          </a:stretch>
        </p:blipFill>
        <p:spPr bwMode="auto">
          <a:xfrm>
            <a:off x="155844" y="1169581"/>
            <a:ext cx="12036157" cy="5305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7150388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60876" y="130071"/>
            <a:ext cx="4206240" cy="791528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rgbClr val="0070C0"/>
                </a:solidFill>
                <a:latin typeface="+mn-lt"/>
              </a:rPr>
              <a:t>Наприклад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68083" y="866031"/>
            <a:ext cx="9920377" cy="5991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928939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641712" y="190833"/>
            <a:ext cx="9480698" cy="1006121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solidFill>
                  <a:srgbClr val="0070C0"/>
                </a:solidFill>
                <a:latin typeface="+mn-lt"/>
              </a:rPr>
              <a:t>Загальні поради до підготовки звітності</a:t>
            </a:r>
            <a:endParaRPr lang="ru-RU" sz="4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0825" y="1875582"/>
            <a:ext cx="11414760" cy="3525203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600" dirty="0"/>
              <a:t>Починати готувати звіт завчасно (не в останню ніч), </a:t>
            </a:r>
          </a:p>
          <a:p>
            <a:r>
              <a:rPr lang="uk-UA" sz="3600" dirty="0"/>
              <a:t>Протягом часу реалізації </a:t>
            </a:r>
            <a:r>
              <a:rPr lang="uk-UA" sz="3600" dirty="0" err="1"/>
              <a:t>проєкту</a:t>
            </a:r>
            <a:r>
              <a:rPr lang="uk-UA" sz="3600" dirty="0"/>
              <a:t> фіксувати всі основні події та зміни (будь-яке фото та документ може стати корисним),</a:t>
            </a:r>
          </a:p>
          <a:p>
            <a:r>
              <a:rPr lang="uk-UA" sz="3600" dirty="0"/>
              <a:t>Не забувати про додатки до звіту та інформаційний супровід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98290289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867030" y="78045"/>
            <a:ext cx="9119191" cy="106584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>
                <a:solidFill>
                  <a:srgbClr val="0070C0"/>
                </a:solidFill>
              </a:rPr>
              <a:t>Загальні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err="1">
                <a:solidFill>
                  <a:srgbClr val="0070C0"/>
                </a:solidFill>
              </a:rPr>
              <a:t>вимоги</a:t>
            </a:r>
            <a:r>
              <a:rPr lang="ru-RU" b="1" dirty="0">
                <a:solidFill>
                  <a:srgbClr val="0070C0"/>
                </a:solidFill>
              </a:rPr>
              <a:t> до </a:t>
            </a:r>
            <a:r>
              <a:rPr lang="ru-RU" b="1" dirty="0" err="1">
                <a:solidFill>
                  <a:srgbClr val="0070C0"/>
                </a:solidFill>
              </a:rPr>
              <a:t>звітування</a:t>
            </a:r>
            <a:br>
              <a:rPr lang="ru-RU" b="1" dirty="0">
                <a:solidFill>
                  <a:srgbClr val="0070C0"/>
                </a:solidFill>
              </a:rPr>
            </a:br>
            <a:r>
              <a:rPr lang="ru-RU" sz="3300" b="1" dirty="0" err="1"/>
              <a:t>Проміжні</a:t>
            </a:r>
            <a:r>
              <a:rPr lang="ru-RU" sz="3300" b="1" dirty="0"/>
              <a:t> і </a:t>
            </a:r>
            <a:r>
              <a:rPr lang="ru-RU" sz="3300" b="1" dirty="0" err="1"/>
              <a:t>фінальні</a:t>
            </a:r>
            <a:r>
              <a:rPr lang="ru-RU" sz="3300" b="1" dirty="0"/>
              <a:t> </a:t>
            </a:r>
            <a:r>
              <a:rPr lang="ru-RU" sz="3300" b="1" dirty="0" err="1"/>
              <a:t>звіти</a:t>
            </a:r>
            <a:r>
              <a:rPr lang="ru-RU" sz="3300" b="1" dirty="0"/>
              <a:t> </a:t>
            </a:r>
            <a:r>
              <a:rPr lang="ru-RU" sz="3300" b="1" dirty="0" err="1"/>
              <a:t>повинні</a:t>
            </a:r>
            <a:r>
              <a:rPr lang="ru-RU" sz="3300" b="1" dirty="0"/>
              <a:t>:</a:t>
            </a:r>
            <a:endParaRPr lang="ru-RU" sz="3300" b="1" dirty="0">
              <a:solidFill>
                <a:srgbClr val="0070C0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5775792"/>
              </p:ext>
            </p:extLst>
          </p:nvPr>
        </p:nvGraphicFramePr>
        <p:xfrm>
          <a:off x="194553" y="1245140"/>
          <a:ext cx="11770468" cy="52943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3437379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7660" y="137626"/>
            <a:ext cx="9260958" cy="831748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+mn-lt"/>
              </a:rPr>
              <a:t>Права </a:t>
            </a:r>
            <a:r>
              <a:rPr lang="ru-RU" b="1" dirty="0" err="1">
                <a:solidFill>
                  <a:srgbClr val="0070C0"/>
                </a:solidFill>
                <a:latin typeface="+mn-lt"/>
              </a:rPr>
              <a:t>власності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 на </a:t>
            </a:r>
            <a:r>
              <a:rPr lang="ru-RU" b="1" dirty="0" err="1">
                <a:solidFill>
                  <a:srgbClr val="0070C0"/>
                </a:solidFill>
                <a:latin typeface="+mn-lt"/>
              </a:rPr>
              <a:t>здобутки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+mn-lt"/>
              </a:rPr>
              <a:t>проєкту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5689" y="1169587"/>
            <a:ext cx="5688423" cy="5667154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Грантодавець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право </a:t>
            </a:r>
            <a:r>
              <a:rPr lang="ru-RU" b="1" dirty="0" err="1"/>
              <a:t>вільно</a:t>
            </a:r>
            <a:r>
              <a:rPr lang="ru-RU" b="1" dirty="0"/>
              <a:t> </a:t>
            </a:r>
            <a:r>
              <a:rPr lang="ru-RU" b="1" dirty="0" err="1"/>
              <a:t>використовувати</a:t>
            </a:r>
            <a:r>
              <a:rPr lang="ru-RU" b="1" dirty="0"/>
              <a:t> </a:t>
            </a:r>
            <a:r>
              <a:rPr lang="ru-RU" dirty="0"/>
              <a:t>(як </a:t>
            </a:r>
            <a:r>
              <a:rPr lang="ru-RU" dirty="0" err="1"/>
              <a:t>вважатиме</a:t>
            </a:r>
            <a:r>
              <a:rPr lang="ru-RU" dirty="0"/>
              <a:t> за </a:t>
            </a:r>
            <a:r>
              <a:rPr lang="ru-RU" dirty="0" err="1"/>
              <a:t>доцільне</a:t>
            </a:r>
            <a:r>
              <a:rPr lang="ru-RU" dirty="0"/>
              <a:t>) - </a:t>
            </a:r>
            <a:r>
              <a:rPr lang="ru-RU" dirty="0" err="1"/>
              <a:t>зберігати</a:t>
            </a:r>
            <a:r>
              <a:rPr lang="ru-RU" dirty="0"/>
              <a:t>, </a:t>
            </a:r>
            <a:r>
              <a:rPr lang="ru-RU" dirty="0" err="1"/>
              <a:t>змінювати</a:t>
            </a:r>
            <a:r>
              <a:rPr lang="ru-RU" dirty="0"/>
              <a:t>, </a:t>
            </a:r>
            <a:r>
              <a:rPr lang="ru-RU" dirty="0" err="1"/>
              <a:t>перекладати</a:t>
            </a:r>
            <a:r>
              <a:rPr lang="ru-RU" dirty="0"/>
              <a:t>, </a:t>
            </a:r>
            <a:r>
              <a:rPr lang="ru-RU" dirty="0" err="1"/>
              <a:t>демонструвати</a:t>
            </a:r>
            <a:r>
              <a:rPr lang="ru-RU" dirty="0"/>
              <a:t>, </a:t>
            </a:r>
            <a:r>
              <a:rPr lang="ru-RU" dirty="0" err="1"/>
              <a:t>відтворювати</a:t>
            </a:r>
            <a:r>
              <a:rPr lang="ru-RU" dirty="0"/>
              <a:t> з </a:t>
            </a:r>
            <a:r>
              <a:rPr lang="ru-RU" dirty="0" err="1"/>
              <a:t>використанням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, </a:t>
            </a:r>
            <a:r>
              <a:rPr lang="ru-RU" dirty="0" err="1"/>
              <a:t>публікувати</a:t>
            </a:r>
            <a:r>
              <a:rPr lang="ru-RU" dirty="0"/>
              <a:t> та </a:t>
            </a:r>
            <a:r>
              <a:rPr lang="ru-RU" dirty="0" err="1"/>
              <a:t>комунікувати</a:t>
            </a:r>
            <a:r>
              <a:rPr lang="ru-RU" dirty="0"/>
              <a:t> в будь-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спосіб</a:t>
            </a:r>
            <a:r>
              <a:rPr lang="ru-RU" dirty="0"/>
              <a:t> </a:t>
            </a:r>
            <a:r>
              <a:rPr lang="ru-RU" b="1" dirty="0" err="1"/>
              <a:t>всі</a:t>
            </a:r>
            <a:r>
              <a:rPr lang="ru-RU" b="1" dirty="0"/>
              <a:t> </a:t>
            </a:r>
            <a:r>
              <a:rPr lang="ru-RU" b="1" dirty="0" err="1"/>
              <a:t>документи</a:t>
            </a:r>
            <a:r>
              <a:rPr lang="ru-RU" dirty="0"/>
              <a:t>, </a:t>
            </a:r>
            <a:r>
              <a:rPr lang="ru-RU" dirty="0" err="1"/>
              <a:t>отримані</a:t>
            </a:r>
            <a:r>
              <a:rPr lang="ru-RU" dirty="0"/>
              <a:t> за </a:t>
            </a:r>
            <a:r>
              <a:rPr lang="ru-RU" dirty="0" err="1"/>
              <a:t>Проєктом</a:t>
            </a:r>
            <a:r>
              <a:rPr lang="ru-RU" dirty="0"/>
              <a:t>, в будь-</a:t>
            </a:r>
            <a:r>
              <a:rPr lang="ru-RU" dirty="0" err="1"/>
              <a:t>якій</a:t>
            </a:r>
            <a:r>
              <a:rPr lang="ru-RU" dirty="0"/>
              <a:t> </a:t>
            </a:r>
            <a:r>
              <a:rPr lang="ru-RU" dirty="0" err="1"/>
              <a:t>формі</a:t>
            </a:r>
            <a:r>
              <a:rPr lang="ru-RU" dirty="0"/>
              <a:t>, за </a:t>
            </a:r>
            <a:r>
              <a:rPr lang="ru-RU" dirty="0" err="1"/>
              <a:t>умови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цим</a:t>
            </a:r>
            <a:r>
              <a:rPr lang="ru-RU" dirty="0"/>
              <a:t> не </a:t>
            </a:r>
            <a:r>
              <a:rPr lang="ru-RU" dirty="0" err="1"/>
              <a:t>порушуються</a:t>
            </a:r>
            <a:r>
              <a:rPr lang="ru-RU" dirty="0"/>
              <a:t> </a:t>
            </a:r>
            <a:r>
              <a:rPr lang="ru-RU" dirty="0" err="1"/>
              <a:t>існуючі</a:t>
            </a:r>
            <a:r>
              <a:rPr lang="ru-RU" dirty="0"/>
              <a:t> права </a:t>
            </a:r>
            <a:r>
              <a:rPr lang="ru-RU" dirty="0" err="1"/>
              <a:t>промислової</a:t>
            </a:r>
            <a:r>
              <a:rPr lang="ru-RU" dirty="0"/>
              <a:t> та </a:t>
            </a:r>
            <a:r>
              <a:rPr lang="ru-RU" dirty="0" err="1"/>
              <a:t>інтелектуальної</a:t>
            </a:r>
            <a:r>
              <a:rPr lang="ru-RU" dirty="0"/>
              <a:t> </a:t>
            </a:r>
            <a:r>
              <a:rPr lang="ru-RU" dirty="0" err="1"/>
              <a:t>власності</a:t>
            </a:r>
            <a:r>
              <a:rPr lang="ru-RU" dirty="0"/>
              <a:t>. </a:t>
            </a:r>
          </a:p>
          <a:p>
            <a:r>
              <a:rPr lang="ru-RU" dirty="0" err="1"/>
              <a:t>Грантоотримувач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прав на </a:t>
            </a:r>
            <a:r>
              <a:rPr lang="ru-RU" dirty="0" err="1"/>
              <a:t>існуючі</a:t>
            </a:r>
            <a:r>
              <a:rPr lang="ru-RU" dirty="0"/>
              <a:t> </a:t>
            </a:r>
            <a:r>
              <a:rPr lang="ru-RU" dirty="0" err="1"/>
              <a:t>об’єкти</a:t>
            </a:r>
            <a:r>
              <a:rPr lang="ru-RU" dirty="0"/>
              <a:t> права </a:t>
            </a:r>
            <a:r>
              <a:rPr lang="ru-RU" dirty="0" err="1"/>
              <a:t>інтелектуальної</a:t>
            </a:r>
            <a:r>
              <a:rPr lang="ru-RU" dirty="0"/>
              <a:t> </a:t>
            </a:r>
            <a:r>
              <a:rPr lang="ru-RU" dirty="0" err="1"/>
              <a:t>власності</a:t>
            </a:r>
            <a:r>
              <a:rPr lang="ru-RU" dirty="0"/>
              <a:t>, </a:t>
            </a:r>
            <a:r>
              <a:rPr lang="ru-RU" dirty="0" err="1"/>
              <a:t>необхідні</a:t>
            </a:r>
            <a:r>
              <a:rPr lang="ru-RU" dirty="0"/>
              <a:t> для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проєкту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248373308"/>
              </p:ext>
            </p:extLst>
          </p:nvPr>
        </p:nvGraphicFramePr>
        <p:xfrm>
          <a:off x="5651770" y="943583"/>
          <a:ext cx="6309858" cy="5671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113311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498" y="613514"/>
            <a:ext cx="9260958" cy="4351338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uk-UA" altLang="zh-CN" sz="5000" b="1" dirty="0">
              <a:solidFill>
                <a:schemeClr val="accent6">
                  <a:lumMod val="75000"/>
                </a:schemeClr>
              </a:solidFill>
              <a:cs typeface="等线"/>
            </a:endParaRPr>
          </a:p>
          <a:p>
            <a:pPr algn="ctr">
              <a:buNone/>
            </a:pPr>
            <a:endParaRPr lang="uk-UA" altLang="zh-CN" sz="5000" b="1" dirty="0">
              <a:solidFill>
                <a:schemeClr val="accent6">
                  <a:lumMod val="75000"/>
                </a:schemeClr>
              </a:solidFill>
              <a:cs typeface="等线"/>
            </a:endParaRPr>
          </a:p>
          <a:p>
            <a:pPr algn="ctr">
              <a:buNone/>
            </a:pPr>
            <a:r>
              <a:rPr lang="uk-UA" sz="5000" b="1" dirty="0">
                <a:solidFill>
                  <a:srgbClr val="0070C0"/>
                </a:solidFill>
              </a:rPr>
              <a:t>Комунікація з цільовими аудиторіями, візуалізація</a:t>
            </a:r>
            <a:endParaRPr lang="ru-RU" sz="5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28880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42507" y="1212113"/>
            <a:ext cx="10515600" cy="5007934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uk-UA" sz="3000" dirty="0"/>
              <a:t>Комунікація – невід’ємна частиною роботи з впровадження </a:t>
            </a:r>
            <a:r>
              <a:rPr lang="uk-UA" sz="3000" dirty="0" err="1"/>
              <a:t>проєкту</a:t>
            </a:r>
            <a:r>
              <a:rPr lang="uk-UA" sz="3000" dirty="0"/>
              <a:t>. </a:t>
            </a:r>
          </a:p>
          <a:p>
            <a:pPr>
              <a:buNone/>
            </a:pPr>
            <a:r>
              <a:rPr lang="uk-UA" sz="3000" dirty="0" err="1"/>
              <a:t>Проєкт</a:t>
            </a:r>
            <a:r>
              <a:rPr lang="uk-UA" sz="3000" dirty="0"/>
              <a:t> може містити діяльність з інформування, покращення обізнаності, навчання, яка вимагає взаємодії з тими чи іншими зовнішніми авдиторіями. </a:t>
            </a:r>
          </a:p>
          <a:p>
            <a:pPr>
              <a:buNone/>
            </a:pPr>
            <a:r>
              <a:rPr lang="uk-UA" sz="3000" dirty="0"/>
              <a:t>Як правило, саме впровадження </a:t>
            </a:r>
            <a:r>
              <a:rPr lang="uk-UA" sz="3000" dirty="0" err="1"/>
              <a:t>проєкту</a:t>
            </a:r>
            <a:r>
              <a:rPr lang="uk-UA" sz="3000" dirty="0"/>
              <a:t> є предметом для інформування широкого загалу або низки визначених груп та осіб.</a:t>
            </a:r>
          </a:p>
          <a:p>
            <a:pPr>
              <a:buNone/>
            </a:pPr>
            <a:r>
              <a:rPr lang="uk-UA" sz="3000" dirty="0"/>
              <a:t>Поширення інформації про донора – </a:t>
            </a:r>
            <a:r>
              <a:rPr lang="uk-UA" sz="3000" dirty="0" err="1"/>
              <a:t>обов</a:t>
            </a:r>
            <a:r>
              <a:rPr lang="en-US" sz="3000" dirty="0"/>
              <a:t>`</a:t>
            </a:r>
            <a:r>
              <a:rPr lang="uk-UA" sz="3000" dirty="0" err="1"/>
              <a:t>язкова</a:t>
            </a:r>
            <a:r>
              <a:rPr lang="uk-UA" sz="3000" dirty="0"/>
              <a:t> частина абсолютної більшості </a:t>
            </a:r>
            <a:r>
              <a:rPr lang="uk-UA" sz="3000" dirty="0" err="1"/>
              <a:t>проєктів</a:t>
            </a:r>
            <a:endParaRPr lang="uk-UA" sz="3000" dirty="0"/>
          </a:p>
          <a:p>
            <a:pPr>
              <a:buNone/>
            </a:pPr>
            <a:r>
              <a:rPr lang="uk-UA" sz="3000" dirty="0"/>
              <a:t>Комунікація – це також інструмент залучення та забезпечення підтримки потенційних </a:t>
            </a:r>
            <a:r>
              <a:rPr lang="uk-UA" sz="3000" dirty="0" err="1"/>
              <a:t>бенефіціарів</a:t>
            </a:r>
            <a:r>
              <a:rPr lang="uk-UA" sz="3000" dirty="0"/>
              <a:t> та інших зацікавлених сторін. </a:t>
            </a:r>
            <a:endParaRPr lang="ru-RU" sz="3000" dirty="0"/>
          </a:p>
          <a:p>
            <a:pPr>
              <a:buNone/>
            </a:pP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8200" y="311963"/>
            <a:ext cx="10515600" cy="708763"/>
          </a:xfrm>
        </p:spPr>
        <p:txBody>
          <a:bodyPr anchor="b">
            <a:normAutofit/>
          </a:bodyPr>
          <a:lstStyle/>
          <a:p>
            <a:pPr algn="ctr"/>
            <a:r>
              <a:rPr lang="uk-UA" sz="4000" b="1" dirty="0">
                <a:solidFill>
                  <a:srgbClr val="0070C0"/>
                </a:solidFill>
                <a:latin typeface="+mn-lt"/>
              </a:rPr>
              <a:t>Комунікація у </a:t>
            </a:r>
            <a:r>
              <a:rPr lang="uk-UA" sz="4000" b="1" dirty="0" err="1">
                <a:solidFill>
                  <a:srgbClr val="0070C0"/>
                </a:solidFill>
                <a:latin typeface="+mn-lt"/>
              </a:rPr>
              <a:t>проєкті</a:t>
            </a:r>
            <a:endParaRPr lang="ru-RU" sz="4000" b="1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3835030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124163" y="177823"/>
            <a:ext cx="5645889" cy="644525"/>
          </a:xfrm>
        </p:spPr>
        <p:txBody>
          <a:bodyPr anchor="b">
            <a:normAutofit/>
          </a:bodyPr>
          <a:lstStyle/>
          <a:p>
            <a:pPr algn="ctr"/>
            <a:r>
              <a:rPr lang="uk-UA" sz="4000" b="1" dirty="0">
                <a:solidFill>
                  <a:srgbClr val="0070C0"/>
                </a:solidFill>
                <a:latin typeface="+mn-lt"/>
              </a:rPr>
              <a:t>Комунікація у </a:t>
            </a:r>
            <a:r>
              <a:rPr lang="uk-UA" sz="4000" b="1" dirty="0" err="1">
                <a:solidFill>
                  <a:srgbClr val="0070C0"/>
                </a:solidFill>
                <a:latin typeface="+mn-lt"/>
              </a:rPr>
              <a:t>проєкті</a:t>
            </a:r>
            <a:endParaRPr lang="ru-RU" sz="4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35000" y="1222745"/>
            <a:ext cx="11082079" cy="5203456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Font typeface="Wingdings" pitchFamily="2" charset="2"/>
              <a:buChar char="ü"/>
            </a:pPr>
            <a:r>
              <a:rPr lang="ru-RU" altLang="uk-UA" sz="3200" dirty="0"/>
              <a:t> </a:t>
            </a:r>
            <a:r>
              <a:rPr lang="ru-RU" altLang="uk-UA" sz="3200" dirty="0" err="1"/>
              <a:t>Забезпечує</a:t>
            </a:r>
            <a:r>
              <a:rPr lang="ru-RU" altLang="uk-UA" sz="3200" dirty="0"/>
              <a:t> </a:t>
            </a:r>
            <a:r>
              <a:rPr lang="ru-RU" altLang="uk-UA" sz="3200" dirty="0" err="1"/>
              <a:t>ширше</a:t>
            </a:r>
            <a:r>
              <a:rPr lang="ru-RU" altLang="uk-UA" sz="3200" dirty="0"/>
              <a:t> </a:t>
            </a:r>
            <a:r>
              <a:rPr lang="ru-RU" altLang="uk-UA" sz="3200" dirty="0" err="1"/>
              <a:t>розповсюдження</a:t>
            </a:r>
            <a:r>
              <a:rPr lang="ru-RU" altLang="uk-UA" sz="3200" dirty="0"/>
              <a:t> </a:t>
            </a:r>
            <a:r>
              <a:rPr lang="ru-RU" altLang="uk-UA" sz="3200" dirty="0" err="1"/>
              <a:t>інформації</a:t>
            </a:r>
            <a:r>
              <a:rPr lang="ru-RU" altLang="uk-UA" sz="3200" dirty="0"/>
              <a:t> та </a:t>
            </a:r>
            <a:r>
              <a:rPr lang="ru-RU" altLang="uk-UA" sz="3200" dirty="0" err="1"/>
              <a:t>візуалізацію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проєкту</a:t>
            </a:r>
            <a:r>
              <a:rPr lang="ru-RU" altLang="uk-UA" sz="3200" dirty="0"/>
              <a:t>, </a:t>
            </a:r>
            <a:r>
              <a:rPr lang="ru-RU" altLang="uk-UA" sz="3200" dirty="0" err="1"/>
              <a:t>його</a:t>
            </a:r>
            <a:r>
              <a:rPr lang="ru-RU" altLang="uk-UA" sz="3200" dirty="0"/>
              <a:t> позитивного </a:t>
            </a:r>
            <a:r>
              <a:rPr lang="ru-RU" altLang="uk-UA" sz="3200" dirty="0" err="1"/>
              <a:t>впливу</a:t>
            </a:r>
            <a:r>
              <a:rPr lang="ru-RU" altLang="uk-UA" sz="3200" dirty="0"/>
              <a:t> на </a:t>
            </a:r>
            <a:r>
              <a:rPr lang="ru-RU" altLang="uk-UA" sz="3200" dirty="0" err="1"/>
              <a:t>соціально-економічний</a:t>
            </a:r>
            <a:r>
              <a:rPr lang="ru-RU" altLang="uk-UA" sz="3200" dirty="0"/>
              <a:t> </a:t>
            </a:r>
            <a:r>
              <a:rPr lang="ru-RU" altLang="uk-UA" sz="3200" dirty="0" err="1"/>
              <a:t>розвиток</a:t>
            </a:r>
            <a:r>
              <a:rPr lang="ru-RU" altLang="uk-UA" sz="3200" dirty="0"/>
              <a:t> </a:t>
            </a:r>
            <a:r>
              <a:rPr lang="ru-RU" altLang="uk-UA" sz="3200" dirty="0" err="1"/>
              <a:t>регіону</a:t>
            </a:r>
            <a:r>
              <a:rPr lang="ru-RU" altLang="uk-UA" sz="3200" dirty="0"/>
              <a:t>;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Char char="ü"/>
            </a:pPr>
            <a:r>
              <a:rPr lang="ru-RU" altLang="uk-UA" sz="3200" dirty="0"/>
              <a:t> </a:t>
            </a:r>
            <a:r>
              <a:rPr lang="ru-RU" altLang="uk-UA" sz="3200" dirty="0" err="1"/>
              <a:t>Забезпечує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прозорість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використання</a:t>
            </a:r>
            <a:r>
              <a:rPr lang="ru-RU" altLang="uk-UA" sz="3200" dirty="0"/>
              <a:t> </a:t>
            </a:r>
            <a:r>
              <a:rPr lang="ru-RU" altLang="uk-UA" sz="3200" dirty="0" err="1"/>
              <a:t>фінансування</a:t>
            </a:r>
            <a:r>
              <a:rPr lang="ru-RU" altLang="uk-UA" sz="3200" dirty="0"/>
              <a:t>;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Char char="ü"/>
            </a:pPr>
            <a:r>
              <a:rPr lang="ru-RU" altLang="uk-UA" sz="3200" dirty="0"/>
              <a:t> </a:t>
            </a:r>
            <a:r>
              <a:rPr lang="ru-RU" altLang="uk-UA" sz="3200" dirty="0" err="1"/>
              <a:t>Допомагає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всім</a:t>
            </a:r>
            <a:r>
              <a:rPr lang="ru-RU" altLang="uk-UA" sz="3200" dirty="0"/>
              <a:t> партнерам </a:t>
            </a:r>
            <a:r>
              <a:rPr lang="ru-RU" altLang="uk-UA" sz="3200" dirty="0" err="1"/>
              <a:t>проєкту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зосередитись</a:t>
            </a:r>
            <a:r>
              <a:rPr lang="ru-RU" altLang="uk-UA" sz="3200" dirty="0"/>
              <a:t> на </a:t>
            </a:r>
            <a:r>
              <a:rPr lang="ru-RU" altLang="uk-UA" sz="3200" dirty="0" err="1"/>
              <a:t>спільній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кінцевій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меті</a:t>
            </a:r>
            <a:r>
              <a:rPr lang="ru-RU" altLang="uk-UA" sz="3200" dirty="0"/>
              <a:t>;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Char char="ü"/>
            </a:pPr>
            <a:r>
              <a:rPr lang="ru-RU" altLang="uk-UA" sz="3200" dirty="0"/>
              <a:t> </a:t>
            </a:r>
            <a:r>
              <a:rPr lang="ru-RU" altLang="uk-UA" sz="3200" dirty="0" err="1"/>
              <a:t>Допомагає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всім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задіяним</a:t>
            </a:r>
            <a:r>
              <a:rPr lang="ru-RU" altLang="uk-UA" sz="3200" dirty="0"/>
              <a:t> сторонам </a:t>
            </a:r>
            <a:r>
              <a:rPr lang="ru-RU" altLang="uk-UA" sz="3200" dirty="0" err="1"/>
              <a:t>зрозуміти</a:t>
            </a:r>
            <a:r>
              <a:rPr lang="ru-RU" altLang="uk-UA" sz="3200" dirty="0"/>
              <a:t> </a:t>
            </a:r>
            <a:r>
              <a:rPr lang="ru-RU" altLang="uk-UA" sz="3200" dirty="0" err="1"/>
              <a:t>цілі</a:t>
            </a:r>
            <a:r>
              <a:rPr lang="ru-RU" altLang="uk-UA" sz="3200" dirty="0"/>
              <a:t> та заходи </a:t>
            </a:r>
            <a:r>
              <a:rPr lang="ru-RU" altLang="uk-UA" sz="3200" dirty="0" err="1"/>
              <a:t>проєкту</a:t>
            </a:r>
            <a:r>
              <a:rPr lang="ru-RU" altLang="uk-UA" sz="3200" dirty="0"/>
              <a:t>, а </a:t>
            </a:r>
            <a:r>
              <a:rPr lang="ru-RU" altLang="uk-UA" sz="3200" dirty="0" err="1"/>
              <a:t>також</a:t>
            </a:r>
            <a:r>
              <a:rPr lang="ru-RU" altLang="uk-UA" sz="3200" dirty="0"/>
              <a:t> </a:t>
            </a:r>
            <a:r>
              <a:rPr lang="ru-RU" altLang="uk-UA" sz="3200" dirty="0" err="1"/>
              <a:t>їхню</a:t>
            </a:r>
            <a:r>
              <a:rPr lang="ru-RU" altLang="uk-UA" sz="3200" dirty="0"/>
              <a:t> роль у </a:t>
            </a:r>
            <a:r>
              <a:rPr lang="ru-RU" altLang="uk-UA" sz="3200" dirty="0" err="1"/>
              <a:t>їх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досягненні</a:t>
            </a:r>
            <a:r>
              <a:rPr lang="ru-RU" altLang="uk-UA" sz="3200" dirty="0"/>
              <a:t>;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Char char="ü"/>
            </a:pPr>
            <a:r>
              <a:rPr lang="ru-RU" altLang="uk-UA" sz="3200" dirty="0"/>
              <a:t> </a:t>
            </a:r>
            <a:r>
              <a:rPr lang="ru-RU" altLang="uk-UA" sz="3200" dirty="0" err="1"/>
              <a:t>Ефективна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внутрішня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комунікація</a:t>
            </a:r>
            <a:r>
              <a:rPr lang="ru-RU" altLang="uk-UA" sz="3200" dirty="0"/>
              <a:t> </a:t>
            </a:r>
            <a:r>
              <a:rPr lang="ru-RU" altLang="uk-UA" sz="3200" dirty="0" err="1"/>
              <a:t>є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передумовою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ефективної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зовнішньої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комунікації</a:t>
            </a:r>
            <a:r>
              <a:rPr lang="ru-RU" altLang="uk-UA" sz="3200" dirty="0"/>
              <a:t>, вони </a:t>
            </a:r>
            <a:r>
              <a:rPr lang="ru-RU" altLang="uk-UA" sz="3200" dirty="0" err="1"/>
              <a:t>повинні</a:t>
            </a:r>
            <a:r>
              <a:rPr lang="ru-RU" altLang="uk-UA" sz="3200" dirty="0"/>
              <a:t> бути </a:t>
            </a:r>
            <a:r>
              <a:rPr lang="ru-RU" altLang="uk-UA" sz="3200" dirty="0" err="1"/>
              <a:t>узгоджені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між</a:t>
            </a:r>
            <a:r>
              <a:rPr lang="ru-RU" altLang="uk-UA" sz="3200" dirty="0"/>
              <a:t> собою. 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endParaRPr lang="ru-RU" sz="600" dirty="0"/>
          </a:p>
        </p:txBody>
      </p:sp>
    </p:spTree>
    <p:extLst>
      <p:ext uri="{BB962C8B-B14F-4D97-AF65-F5344CB8AC3E}">
        <p14:creationId xmlns:p14="http://schemas.microsoft.com/office/powerpoint/2010/main" val="417622242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Заголовок 1"/>
          <p:cNvSpPr>
            <a:spLocks noGrp="1"/>
          </p:cNvSpPr>
          <p:nvPr>
            <p:ph type="ctrTitle"/>
          </p:nvPr>
        </p:nvSpPr>
        <p:spPr>
          <a:xfrm>
            <a:off x="2609728" y="187089"/>
            <a:ext cx="7360758" cy="804014"/>
          </a:xfrm>
        </p:spPr>
        <p:txBody>
          <a:bodyPr>
            <a:normAutofit fontScale="90000"/>
          </a:bodyPr>
          <a:lstStyle/>
          <a:p>
            <a:r>
              <a:rPr lang="uk-UA" sz="4000" b="1" dirty="0">
                <a:solidFill>
                  <a:srgbClr val="0070C0"/>
                </a:solidFill>
                <a:latin typeface="+mn-lt"/>
              </a:rPr>
              <a:t>Правила командної роботи</a:t>
            </a:r>
            <a:br>
              <a:rPr lang="uk-UA" sz="4000" b="1" dirty="0">
                <a:solidFill>
                  <a:srgbClr val="0070C0"/>
                </a:solidFill>
                <a:latin typeface="+mn-lt"/>
              </a:rPr>
            </a:br>
            <a:r>
              <a:rPr lang="uk-UA" sz="2200" b="1" dirty="0">
                <a:solidFill>
                  <a:srgbClr val="0070C0"/>
                </a:solidFill>
                <a:latin typeface="+mn-lt"/>
              </a:rPr>
              <a:t>(внутрішня комунікація) </a:t>
            </a:r>
            <a:endParaRPr lang="ru-RU" sz="2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1628" y="1389652"/>
            <a:ext cx="11291777" cy="5160003"/>
          </a:xfrm>
        </p:spPr>
        <p:txBody>
          <a:bodyPr rtlCol="0">
            <a:normAutofit fontScale="25000" lnSpcReduction="20000"/>
          </a:bodyPr>
          <a:lstStyle/>
          <a:p>
            <a:pPr algn="l" fontAlgn="auto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altLang="uk-UA" sz="12000" dirty="0">
                <a:solidFill>
                  <a:prstClr val="black"/>
                </a:solidFill>
              </a:rPr>
              <a:t> </a:t>
            </a:r>
            <a:r>
              <a:rPr lang="ru-RU" altLang="uk-UA" sz="12000" dirty="0" err="1">
                <a:solidFill>
                  <a:prstClr val="black"/>
                </a:solidFill>
              </a:rPr>
              <a:t>Суворо</a:t>
            </a:r>
            <a:r>
              <a:rPr lang="ru-RU" altLang="uk-UA" sz="12000" dirty="0">
                <a:solidFill>
                  <a:prstClr val="black"/>
                </a:solidFill>
              </a:rPr>
              <a:t> </a:t>
            </a:r>
            <a:r>
              <a:rPr lang="ru-RU" altLang="uk-UA" sz="12000" dirty="0" err="1">
                <a:solidFill>
                  <a:prstClr val="black"/>
                </a:solidFill>
              </a:rPr>
              <a:t>дотримуватися</a:t>
            </a:r>
            <a:r>
              <a:rPr lang="ru-RU" altLang="uk-UA" sz="12000" dirty="0">
                <a:solidFill>
                  <a:prstClr val="black"/>
                </a:solidFill>
              </a:rPr>
              <a:t> </a:t>
            </a:r>
            <a:r>
              <a:rPr lang="ru-RU" altLang="uk-UA" sz="12000" dirty="0" err="1">
                <a:solidFill>
                  <a:prstClr val="black"/>
                </a:solidFill>
              </a:rPr>
              <a:t>рівного</a:t>
            </a:r>
            <a:r>
              <a:rPr lang="ru-RU" altLang="uk-UA" sz="12000" dirty="0">
                <a:solidFill>
                  <a:prstClr val="black"/>
                </a:solidFill>
              </a:rPr>
              <a:t> статусу в </a:t>
            </a:r>
            <a:r>
              <a:rPr lang="ru-RU" altLang="uk-UA" sz="12000" dirty="0" err="1">
                <a:solidFill>
                  <a:prstClr val="black"/>
                </a:solidFill>
              </a:rPr>
              <a:t>команді</a:t>
            </a:r>
            <a:endParaRPr lang="ru-RU" altLang="uk-UA" sz="12000" dirty="0">
              <a:solidFill>
                <a:prstClr val="black"/>
              </a:solidFill>
            </a:endParaRPr>
          </a:p>
          <a:p>
            <a:pPr algn="l" fontAlgn="auto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altLang="uk-UA" sz="12000" dirty="0">
                <a:solidFill>
                  <a:prstClr val="black"/>
                </a:solidFill>
              </a:rPr>
              <a:t> </a:t>
            </a:r>
            <a:r>
              <a:rPr lang="ru-RU" altLang="uk-UA" sz="12000" dirty="0" err="1">
                <a:solidFill>
                  <a:prstClr val="black"/>
                </a:solidFill>
              </a:rPr>
              <a:t>Слухати</a:t>
            </a:r>
            <a:r>
              <a:rPr lang="ru-RU" altLang="uk-UA" sz="12000" dirty="0">
                <a:solidFill>
                  <a:prstClr val="black"/>
                </a:solidFill>
              </a:rPr>
              <a:t> (не </a:t>
            </a:r>
            <a:r>
              <a:rPr lang="ru-RU" altLang="uk-UA" sz="12000" dirty="0" err="1">
                <a:solidFill>
                  <a:prstClr val="black"/>
                </a:solidFill>
              </a:rPr>
              <a:t>перебивати</a:t>
            </a:r>
            <a:r>
              <a:rPr lang="ru-RU" altLang="uk-UA" sz="12000" dirty="0">
                <a:solidFill>
                  <a:prstClr val="black"/>
                </a:solidFill>
              </a:rPr>
              <a:t>) и </a:t>
            </a:r>
            <a:r>
              <a:rPr lang="ru-RU" altLang="uk-UA" sz="12000" dirty="0" err="1">
                <a:solidFill>
                  <a:prstClr val="black"/>
                </a:solidFill>
              </a:rPr>
              <a:t>чути</a:t>
            </a:r>
            <a:r>
              <a:rPr lang="ru-RU" altLang="uk-UA" sz="12000" dirty="0">
                <a:solidFill>
                  <a:prstClr val="black"/>
                </a:solidFill>
              </a:rPr>
              <a:t> (</a:t>
            </a:r>
            <a:r>
              <a:rPr lang="ru-RU" altLang="uk-UA" sz="12000" dirty="0" err="1">
                <a:solidFill>
                  <a:prstClr val="black"/>
                </a:solidFill>
              </a:rPr>
              <a:t>намагатися</a:t>
            </a:r>
            <a:r>
              <a:rPr lang="ru-RU" altLang="uk-UA" sz="12000" dirty="0">
                <a:solidFill>
                  <a:prstClr val="black"/>
                </a:solidFill>
              </a:rPr>
              <a:t> </a:t>
            </a:r>
            <a:r>
              <a:rPr lang="ru-RU" altLang="uk-UA" sz="12000" dirty="0" err="1">
                <a:solidFill>
                  <a:prstClr val="black"/>
                </a:solidFill>
              </a:rPr>
              <a:t>зрозуміти</a:t>
            </a:r>
            <a:r>
              <a:rPr lang="ru-RU" altLang="uk-UA" sz="12000" dirty="0">
                <a:solidFill>
                  <a:prstClr val="black"/>
                </a:solidFill>
              </a:rPr>
              <a:t>)</a:t>
            </a:r>
          </a:p>
          <a:p>
            <a:pPr algn="l" fontAlgn="auto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altLang="uk-UA" sz="12000" dirty="0">
                <a:solidFill>
                  <a:prstClr val="black"/>
                </a:solidFill>
              </a:rPr>
              <a:t> </a:t>
            </a:r>
            <a:r>
              <a:rPr lang="ru-RU" altLang="uk-UA" sz="12000" dirty="0" err="1">
                <a:solidFill>
                  <a:prstClr val="black"/>
                </a:solidFill>
              </a:rPr>
              <a:t>Боятися</a:t>
            </a:r>
            <a:r>
              <a:rPr lang="ru-RU" altLang="uk-UA" sz="12000" dirty="0">
                <a:solidFill>
                  <a:prstClr val="black"/>
                </a:solidFill>
              </a:rPr>
              <a:t> </a:t>
            </a:r>
            <a:r>
              <a:rPr lang="ru-RU" altLang="uk-UA" sz="12000" dirty="0" err="1">
                <a:solidFill>
                  <a:prstClr val="black"/>
                </a:solidFill>
              </a:rPr>
              <a:t>однодумства</a:t>
            </a:r>
            <a:r>
              <a:rPr lang="ru-RU" altLang="uk-UA" sz="12000" dirty="0">
                <a:solidFill>
                  <a:prstClr val="black"/>
                </a:solidFill>
              </a:rPr>
              <a:t>. </a:t>
            </a:r>
            <a:r>
              <a:rPr lang="ru-RU" altLang="uk-UA" sz="12000" dirty="0" err="1">
                <a:solidFill>
                  <a:prstClr val="black"/>
                </a:solidFill>
              </a:rPr>
              <a:t>Від</a:t>
            </a:r>
            <a:r>
              <a:rPr lang="ru-RU" altLang="uk-UA" sz="12000" dirty="0">
                <a:solidFill>
                  <a:prstClr val="black"/>
                </a:solidFill>
              </a:rPr>
              <a:t> </a:t>
            </a:r>
            <a:r>
              <a:rPr lang="ru-RU" altLang="uk-UA" sz="12000" dirty="0" err="1">
                <a:solidFill>
                  <a:prstClr val="black"/>
                </a:solidFill>
              </a:rPr>
              <a:t>різних</a:t>
            </a:r>
            <a:r>
              <a:rPr lang="ru-RU" altLang="uk-UA" sz="12000" dirty="0">
                <a:solidFill>
                  <a:prstClr val="black"/>
                </a:solidFill>
              </a:rPr>
              <a:t> </a:t>
            </a:r>
            <a:r>
              <a:rPr lang="ru-RU" altLang="uk-UA" sz="12000" dirty="0" err="1">
                <a:solidFill>
                  <a:prstClr val="black"/>
                </a:solidFill>
              </a:rPr>
              <a:t>поглядів</a:t>
            </a:r>
            <a:r>
              <a:rPr lang="ru-RU" altLang="uk-UA" sz="12000" dirty="0">
                <a:solidFill>
                  <a:prstClr val="black"/>
                </a:solidFill>
              </a:rPr>
              <a:t> – до </a:t>
            </a:r>
            <a:r>
              <a:rPr lang="ru-RU" altLang="uk-UA" sz="12000" dirty="0" err="1">
                <a:solidFill>
                  <a:prstClr val="black"/>
                </a:solidFill>
              </a:rPr>
              <a:t>спільної</a:t>
            </a:r>
            <a:r>
              <a:rPr lang="ru-RU" altLang="uk-UA" sz="12000" dirty="0">
                <a:solidFill>
                  <a:prstClr val="black"/>
                </a:solidFill>
              </a:rPr>
              <a:t> мети!</a:t>
            </a:r>
          </a:p>
          <a:p>
            <a:pPr algn="l" fontAlgn="auto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altLang="uk-UA" sz="12000" dirty="0">
                <a:solidFill>
                  <a:prstClr val="black"/>
                </a:solidFill>
              </a:rPr>
              <a:t> Не </a:t>
            </a:r>
            <a:r>
              <a:rPr lang="ru-RU" altLang="uk-UA" sz="12000" dirty="0" err="1">
                <a:solidFill>
                  <a:prstClr val="black"/>
                </a:solidFill>
              </a:rPr>
              <a:t>використовувати</a:t>
            </a:r>
            <a:r>
              <a:rPr lang="ru-RU" altLang="uk-UA" sz="12000" dirty="0">
                <a:solidFill>
                  <a:prstClr val="black"/>
                </a:solidFill>
              </a:rPr>
              <a:t> </a:t>
            </a:r>
            <a:r>
              <a:rPr lang="ru-RU" altLang="uk-UA" sz="12000" dirty="0" err="1">
                <a:solidFill>
                  <a:prstClr val="black"/>
                </a:solidFill>
              </a:rPr>
              <a:t>голосування</a:t>
            </a:r>
            <a:r>
              <a:rPr lang="ru-RU" altLang="uk-UA" sz="12000" dirty="0">
                <a:solidFill>
                  <a:prstClr val="black"/>
                </a:solidFill>
              </a:rPr>
              <a:t> – </a:t>
            </a:r>
            <a:r>
              <a:rPr lang="ru-RU" altLang="uk-UA" sz="12000" dirty="0" err="1">
                <a:solidFill>
                  <a:prstClr val="black"/>
                </a:solidFill>
              </a:rPr>
              <a:t>більшість</a:t>
            </a:r>
            <a:r>
              <a:rPr lang="ru-RU" altLang="uk-UA" sz="12000" dirty="0">
                <a:solidFill>
                  <a:prstClr val="black"/>
                </a:solidFill>
              </a:rPr>
              <a:t> н</a:t>
            </a:r>
            <a:r>
              <a:rPr lang="uk-UA" altLang="uk-UA" sz="12000" dirty="0">
                <a:solidFill>
                  <a:prstClr val="black"/>
                </a:solidFill>
              </a:rPr>
              <a:t>е</a:t>
            </a:r>
            <a:r>
              <a:rPr lang="ru-RU" altLang="uk-UA" sz="12000" dirty="0">
                <a:solidFill>
                  <a:prstClr val="black"/>
                </a:solidFill>
              </a:rPr>
              <a:t> </a:t>
            </a:r>
            <a:r>
              <a:rPr lang="ru-RU" altLang="uk-UA" sz="12000" dirty="0" err="1">
                <a:solidFill>
                  <a:prstClr val="black"/>
                </a:solidFill>
              </a:rPr>
              <a:t>завжди</a:t>
            </a:r>
            <a:r>
              <a:rPr lang="ru-RU" altLang="uk-UA" sz="12000" dirty="0">
                <a:solidFill>
                  <a:prstClr val="black"/>
                </a:solidFill>
              </a:rPr>
              <a:t> права.</a:t>
            </a:r>
          </a:p>
          <a:p>
            <a:pPr algn="l" fontAlgn="auto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altLang="uk-UA" sz="12000" dirty="0">
                <a:solidFill>
                  <a:prstClr val="black"/>
                </a:solidFill>
              </a:rPr>
              <a:t> </a:t>
            </a:r>
            <a:r>
              <a:rPr lang="ru-RU" altLang="uk-UA" sz="12000" dirty="0" err="1">
                <a:solidFill>
                  <a:prstClr val="black"/>
                </a:solidFill>
              </a:rPr>
              <a:t>Критикуючи</a:t>
            </a:r>
            <a:r>
              <a:rPr lang="ru-RU" altLang="uk-UA" sz="12000" dirty="0">
                <a:solidFill>
                  <a:prstClr val="black"/>
                </a:solidFill>
              </a:rPr>
              <a:t> – </a:t>
            </a:r>
            <a:r>
              <a:rPr lang="ru-RU" altLang="uk-UA" sz="12000" dirty="0" err="1">
                <a:solidFill>
                  <a:prstClr val="black"/>
                </a:solidFill>
              </a:rPr>
              <a:t>пропонувати</a:t>
            </a:r>
            <a:r>
              <a:rPr lang="ru-RU" altLang="uk-UA" sz="12000" dirty="0">
                <a:solidFill>
                  <a:prstClr val="black"/>
                </a:solidFill>
              </a:rPr>
              <a:t>! (конструктивна критика)</a:t>
            </a:r>
          </a:p>
          <a:p>
            <a:pPr algn="l" fontAlgn="auto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altLang="uk-UA" sz="12000" dirty="0">
                <a:solidFill>
                  <a:prstClr val="black"/>
                </a:solidFill>
              </a:rPr>
              <a:t> </a:t>
            </a:r>
            <a:r>
              <a:rPr lang="ru-RU" altLang="uk-UA" sz="12000" dirty="0" err="1">
                <a:solidFill>
                  <a:prstClr val="black"/>
                </a:solidFill>
              </a:rPr>
              <a:t>Організувати</a:t>
            </a:r>
            <a:r>
              <a:rPr lang="ru-RU" altLang="uk-UA" sz="12000" dirty="0">
                <a:solidFill>
                  <a:prstClr val="black"/>
                </a:solidFill>
              </a:rPr>
              <a:t> роботу, </a:t>
            </a:r>
            <a:r>
              <a:rPr lang="ru-RU" altLang="uk-UA" sz="12000" dirty="0" err="1">
                <a:solidFill>
                  <a:prstClr val="black"/>
                </a:solidFill>
              </a:rPr>
              <a:t>розподілити</a:t>
            </a:r>
            <a:r>
              <a:rPr lang="ru-RU" altLang="uk-UA" sz="12000" dirty="0">
                <a:solidFill>
                  <a:prstClr val="black"/>
                </a:solidFill>
              </a:rPr>
              <a:t> </a:t>
            </a:r>
            <a:r>
              <a:rPr lang="ru-RU" altLang="uk-UA" sz="12000" dirty="0" err="1">
                <a:solidFill>
                  <a:prstClr val="black"/>
                </a:solidFill>
              </a:rPr>
              <a:t>ролі</a:t>
            </a:r>
            <a:r>
              <a:rPr lang="ru-RU" altLang="uk-UA" sz="12000" dirty="0">
                <a:solidFill>
                  <a:prstClr val="black"/>
                </a:solidFill>
              </a:rPr>
              <a:t> в </a:t>
            </a:r>
            <a:r>
              <a:rPr lang="ru-RU" altLang="uk-UA" sz="12000" dirty="0" err="1">
                <a:solidFill>
                  <a:prstClr val="black"/>
                </a:solidFill>
              </a:rPr>
              <a:t>команді</a:t>
            </a:r>
            <a:r>
              <a:rPr lang="ru-RU" altLang="uk-UA" sz="12000" dirty="0">
                <a:solidFill>
                  <a:prstClr val="black"/>
                </a:solidFill>
              </a:rPr>
              <a:t> та </a:t>
            </a:r>
            <a:r>
              <a:rPr lang="ru-RU" altLang="uk-UA" sz="12000" dirty="0" err="1">
                <a:solidFill>
                  <a:prstClr val="black"/>
                </a:solidFill>
              </a:rPr>
              <a:t>вигоди</a:t>
            </a:r>
            <a:endParaRPr lang="ru-RU" altLang="uk-UA" sz="12000" dirty="0">
              <a:solidFill>
                <a:prstClr val="black"/>
              </a:solidFill>
            </a:endParaRPr>
          </a:p>
          <a:p>
            <a:pPr algn="l" fontAlgn="auto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altLang="uk-UA" sz="12000" dirty="0">
                <a:solidFill>
                  <a:prstClr val="black"/>
                </a:solidFill>
              </a:rPr>
              <a:t> </a:t>
            </a:r>
            <a:r>
              <a:rPr lang="ru-RU" altLang="uk-UA" sz="12000" dirty="0" err="1">
                <a:solidFill>
                  <a:prstClr val="black"/>
                </a:solidFill>
              </a:rPr>
              <a:t>Створити</a:t>
            </a:r>
            <a:r>
              <a:rPr lang="ru-RU" altLang="uk-UA" sz="12000" dirty="0">
                <a:solidFill>
                  <a:prstClr val="black"/>
                </a:solidFill>
              </a:rPr>
              <a:t> і </a:t>
            </a:r>
            <a:r>
              <a:rPr lang="ru-RU" altLang="uk-UA" sz="12000" dirty="0" err="1">
                <a:solidFill>
                  <a:prstClr val="black"/>
                </a:solidFill>
              </a:rPr>
              <a:t>підтримувати</a:t>
            </a:r>
            <a:r>
              <a:rPr lang="ru-RU" altLang="uk-UA" sz="12000" dirty="0">
                <a:solidFill>
                  <a:prstClr val="black"/>
                </a:solidFill>
              </a:rPr>
              <a:t> </a:t>
            </a:r>
            <a:r>
              <a:rPr lang="ru-RU" altLang="uk-UA" sz="12000" dirty="0" err="1">
                <a:solidFill>
                  <a:prstClr val="black"/>
                </a:solidFill>
              </a:rPr>
              <a:t>належний</a:t>
            </a:r>
            <a:r>
              <a:rPr lang="ru-RU" altLang="uk-UA" sz="12000" dirty="0">
                <a:solidFill>
                  <a:prstClr val="black"/>
                </a:solidFill>
              </a:rPr>
              <a:t> </a:t>
            </a:r>
            <a:r>
              <a:rPr lang="ru-RU" altLang="uk-UA" sz="12000" dirty="0" err="1">
                <a:solidFill>
                  <a:prstClr val="black"/>
                </a:solidFill>
              </a:rPr>
              <a:t>психологічний</a:t>
            </a:r>
            <a:r>
              <a:rPr lang="ru-RU" altLang="uk-UA" sz="12000" dirty="0">
                <a:solidFill>
                  <a:prstClr val="black"/>
                </a:solidFill>
              </a:rPr>
              <a:t> комфорт:</a:t>
            </a:r>
            <a:br>
              <a:rPr lang="ru-RU" altLang="uk-UA" sz="12000" dirty="0">
                <a:solidFill>
                  <a:prstClr val="black"/>
                </a:solidFill>
              </a:rPr>
            </a:br>
            <a:r>
              <a:rPr lang="ru-RU" altLang="uk-UA" sz="12000" dirty="0">
                <a:solidFill>
                  <a:prstClr val="black"/>
                </a:solidFill>
              </a:rPr>
              <a:t>    - </a:t>
            </a:r>
            <a:r>
              <a:rPr lang="ru-RU" altLang="uk-UA" sz="12000" dirty="0" err="1">
                <a:solidFill>
                  <a:prstClr val="black"/>
                </a:solidFill>
              </a:rPr>
              <a:t>ніякої</a:t>
            </a:r>
            <a:r>
              <a:rPr lang="ru-RU" altLang="uk-UA" sz="12000" dirty="0">
                <a:solidFill>
                  <a:prstClr val="black"/>
                </a:solidFill>
              </a:rPr>
              <a:t> </a:t>
            </a:r>
            <a:r>
              <a:rPr lang="ru-RU" altLang="uk-UA" sz="12000" dirty="0" err="1">
                <a:solidFill>
                  <a:prstClr val="black"/>
                </a:solidFill>
              </a:rPr>
              <a:t>агресії</a:t>
            </a:r>
            <a:r>
              <a:rPr lang="ru-RU" altLang="uk-UA" sz="12000" dirty="0">
                <a:solidFill>
                  <a:prstClr val="black"/>
                </a:solidFill>
              </a:rPr>
              <a:t>: </a:t>
            </a:r>
            <a:r>
              <a:rPr lang="ru-RU" altLang="uk-UA" sz="12000" dirty="0" err="1">
                <a:solidFill>
                  <a:prstClr val="black"/>
                </a:solidFill>
              </a:rPr>
              <a:t>критикуємо</a:t>
            </a:r>
            <a:r>
              <a:rPr lang="ru-RU" altLang="uk-UA" sz="12000" dirty="0">
                <a:solidFill>
                  <a:prstClr val="black"/>
                </a:solidFill>
              </a:rPr>
              <a:t> </a:t>
            </a:r>
            <a:r>
              <a:rPr lang="ru-RU" altLang="uk-UA" sz="12000" dirty="0" err="1">
                <a:solidFill>
                  <a:prstClr val="black"/>
                </a:solidFill>
              </a:rPr>
              <a:t>ідею</a:t>
            </a:r>
            <a:r>
              <a:rPr lang="ru-RU" altLang="uk-UA" sz="12000" dirty="0">
                <a:solidFill>
                  <a:prstClr val="black"/>
                </a:solidFill>
              </a:rPr>
              <a:t>, а не </a:t>
            </a:r>
            <a:r>
              <a:rPr lang="ru-RU" altLang="uk-UA" sz="12000" dirty="0" err="1">
                <a:solidFill>
                  <a:prstClr val="black"/>
                </a:solidFill>
              </a:rPr>
              <a:t>людину</a:t>
            </a:r>
            <a:r>
              <a:rPr lang="ru-RU" altLang="uk-UA" sz="12000" dirty="0">
                <a:solidFill>
                  <a:prstClr val="black"/>
                </a:solidFill>
              </a:rPr>
              <a:t>;</a:t>
            </a:r>
            <a:br>
              <a:rPr lang="ru-RU" altLang="uk-UA" sz="12000" dirty="0">
                <a:solidFill>
                  <a:prstClr val="black"/>
                </a:solidFill>
              </a:rPr>
            </a:br>
            <a:r>
              <a:rPr lang="ru-RU" altLang="uk-UA" sz="12000" dirty="0">
                <a:solidFill>
                  <a:prstClr val="black"/>
                </a:solidFill>
              </a:rPr>
              <a:t>    - не </a:t>
            </a:r>
            <a:r>
              <a:rPr lang="ru-RU" altLang="uk-UA" sz="12000" dirty="0" err="1">
                <a:solidFill>
                  <a:prstClr val="black"/>
                </a:solidFill>
              </a:rPr>
              <a:t>конкуруємо</a:t>
            </a:r>
            <a:r>
              <a:rPr lang="ru-RU" altLang="uk-UA" sz="12000" dirty="0">
                <a:solidFill>
                  <a:prstClr val="black"/>
                </a:solidFill>
              </a:rPr>
              <a:t> </a:t>
            </a:r>
            <a:r>
              <a:rPr lang="ru-RU" altLang="uk-UA" sz="12000" dirty="0" err="1">
                <a:solidFill>
                  <a:prstClr val="black"/>
                </a:solidFill>
              </a:rPr>
              <a:t>між</a:t>
            </a:r>
            <a:r>
              <a:rPr lang="ru-RU" altLang="uk-UA" sz="12000" dirty="0">
                <a:solidFill>
                  <a:prstClr val="black"/>
                </a:solidFill>
              </a:rPr>
              <a:t> собою (</a:t>
            </a:r>
            <a:r>
              <a:rPr lang="ru-RU" altLang="uk-UA" sz="12000" dirty="0" err="1">
                <a:solidFill>
                  <a:prstClr val="black"/>
                </a:solidFill>
              </a:rPr>
              <a:t>перемагає</a:t>
            </a:r>
            <a:r>
              <a:rPr lang="ru-RU" altLang="uk-UA" sz="12000" dirty="0">
                <a:solidFill>
                  <a:prstClr val="black"/>
                </a:solidFill>
              </a:rPr>
              <a:t> команда в </a:t>
            </a:r>
            <a:r>
              <a:rPr lang="ru-RU" altLang="uk-UA" sz="12000" dirty="0" err="1">
                <a:solidFill>
                  <a:prstClr val="black"/>
                </a:solidFill>
              </a:rPr>
              <a:t>цілому</a:t>
            </a:r>
            <a:r>
              <a:rPr lang="ru-RU" altLang="uk-UA" sz="12000" dirty="0">
                <a:solidFill>
                  <a:prstClr val="black"/>
                </a:solidFill>
              </a:rPr>
              <a:t>);</a:t>
            </a:r>
            <a:br>
              <a:rPr lang="ru-RU" altLang="uk-UA" sz="12000" dirty="0">
                <a:solidFill>
                  <a:prstClr val="black"/>
                </a:solidFill>
              </a:rPr>
            </a:br>
            <a:r>
              <a:rPr lang="ru-RU" altLang="uk-UA" sz="12000" dirty="0">
                <a:solidFill>
                  <a:prstClr val="black"/>
                </a:solidFill>
              </a:rPr>
              <a:t>    - не </a:t>
            </a:r>
            <a:r>
              <a:rPr lang="ru-RU" altLang="uk-UA" sz="12000" dirty="0" err="1">
                <a:solidFill>
                  <a:prstClr val="black"/>
                </a:solidFill>
              </a:rPr>
              <a:t>ображаємося</a:t>
            </a:r>
            <a:r>
              <a:rPr lang="ru-RU" altLang="uk-UA" sz="12000" dirty="0">
                <a:solidFill>
                  <a:prstClr val="black"/>
                </a:solidFill>
              </a:rPr>
              <a:t>, </a:t>
            </a:r>
            <a:r>
              <a:rPr lang="ru-RU" altLang="uk-UA" sz="12000" dirty="0" err="1">
                <a:solidFill>
                  <a:prstClr val="black"/>
                </a:solidFill>
              </a:rPr>
              <a:t>намагаємося</a:t>
            </a:r>
            <a:r>
              <a:rPr lang="ru-RU" altLang="uk-UA" sz="12000" dirty="0">
                <a:solidFill>
                  <a:prstClr val="black"/>
                </a:solidFill>
              </a:rPr>
              <a:t> бути </a:t>
            </a:r>
            <a:r>
              <a:rPr lang="ru-RU" altLang="uk-UA" sz="12000" dirty="0" err="1">
                <a:solidFill>
                  <a:prstClr val="black"/>
                </a:solidFill>
              </a:rPr>
              <a:t>великодушними</a:t>
            </a:r>
            <a:r>
              <a:rPr lang="ru-RU" altLang="uk-UA" sz="12000" dirty="0">
                <a:solidFill>
                  <a:prstClr val="black"/>
                </a:solidFill>
              </a:rPr>
              <a:t> </a:t>
            </a:r>
            <a:endParaRPr lang="uk-UA" sz="12000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58545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829931" y="297269"/>
            <a:ext cx="9590567" cy="6445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4000" b="1" dirty="0">
                <a:solidFill>
                  <a:srgbClr val="0070C0"/>
                </a:solidFill>
                <a:ea typeface="+mj-ea"/>
                <a:cs typeface="+mj-cs"/>
              </a:rPr>
              <a:t>З ким, коли як та про що </a:t>
            </a:r>
            <a:r>
              <a:rPr lang="uk-UA" sz="4000" b="1" dirty="0" err="1">
                <a:solidFill>
                  <a:srgbClr val="0070C0"/>
                </a:solidFill>
                <a:ea typeface="+mj-ea"/>
                <a:cs typeface="+mj-cs"/>
              </a:rPr>
              <a:t>комунікувати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5180" y="1637414"/>
          <a:ext cx="11685184" cy="1856413"/>
        </p:xfrm>
        <a:graphic>
          <a:graphicData uri="http://schemas.openxmlformats.org/drawingml/2006/table">
            <a:tbl>
              <a:tblPr/>
              <a:tblGrid>
                <a:gridCol w="2920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06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19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19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442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30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Цільова група</a:t>
                      </a:r>
                      <a:endParaRPr lang="ru-RU" sz="3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30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Час (коли та/або</a:t>
                      </a:r>
                      <a:br>
                        <a:rPr lang="uk-UA" sz="30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uk-UA" sz="30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 як регулярно)</a:t>
                      </a:r>
                      <a:endParaRPr lang="ru-RU" sz="3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30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Форма інформування</a:t>
                      </a:r>
                      <a:endParaRPr lang="ru-RU" sz="3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30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Тема та/або </a:t>
                      </a:r>
                      <a:r>
                        <a:rPr lang="uk-UA" sz="3000" b="1" dirty="0" err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меседжі</a:t>
                      </a:r>
                      <a:endParaRPr lang="ru-RU" sz="3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20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908883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418880" y="172836"/>
            <a:ext cx="9976367" cy="644525"/>
          </a:xfrm>
        </p:spPr>
        <p:txBody>
          <a:bodyPr anchor="b">
            <a:noAutofit/>
          </a:bodyPr>
          <a:lstStyle/>
          <a:p>
            <a:pPr algn="ctr"/>
            <a:r>
              <a:rPr lang="uk-UA" sz="4000" b="1" dirty="0">
                <a:solidFill>
                  <a:srgbClr val="0070C0"/>
                </a:solidFill>
                <a:latin typeface="+mn-lt"/>
              </a:rPr>
              <a:t>Приклади засобів внутрішньої комунікації</a:t>
            </a:r>
            <a:endParaRPr lang="ru-RU" sz="4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35000" y="1212112"/>
            <a:ext cx="11135242" cy="4976036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ru-RU" altLang="uk-UA" sz="3200" b="1" dirty="0" err="1"/>
              <a:t>Електронна</a:t>
            </a:r>
            <a:r>
              <a:rPr lang="ru-RU" altLang="uk-UA" sz="3200" b="1" dirty="0"/>
              <a:t> </a:t>
            </a:r>
            <a:r>
              <a:rPr lang="ru-RU" altLang="uk-UA" sz="3200" b="1" dirty="0" err="1"/>
              <a:t>пошта</a:t>
            </a:r>
            <a:r>
              <a:rPr lang="ru-RU" altLang="uk-UA" sz="3200" b="1" dirty="0"/>
              <a:t>: </a:t>
            </a:r>
            <a:r>
              <a:rPr lang="ru-RU" altLang="uk-UA" sz="3200" dirty="0" err="1"/>
              <a:t>суттєво</a:t>
            </a:r>
            <a:r>
              <a:rPr lang="ru-RU" altLang="uk-UA" sz="3200" dirty="0"/>
              <a:t> </a:t>
            </a:r>
            <a:r>
              <a:rPr lang="ru-RU" altLang="uk-UA" sz="3200" dirty="0" err="1"/>
              <a:t>спрощує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обмін</a:t>
            </a:r>
            <a:r>
              <a:rPr lang="ru-RU" altLang="uk-UA" sz="3200" dirty="0"/>
              <a:t> </a:t>
            </a:r>
            <a:r>
              <a:rPr lang="ru-RU" altLang="uk-UA" sz="3200" dirty="0" err="1"/>
              <a:t>інформацією</a:t>
            </a:r>
            <a:r>
              <a:rPr lang="ru-RU" altLang="uk-UA" sz="3200" dirty="0"/>
              <a:t>, але </a:t>
            </a:r>
            <a:r>
              <a:rPr lang="ru-RU" altLang="uk-UA" sz="3200" dirty="0" err="1"/>
              <a:t>уникайте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засмічення</a:t>
            </a:r>
            <a:r>
              <a:rPr lang="ru-RU" altLang="uk-UA" sz="3200" dirty="0"/>
              <a:t> </a:t>
            </a:r>
            <a:r>
              <a:rPr lang="ru-RU" altLang="uk-UA" sz="3200" dirty="0" err="1"/>
              <a:t>скриньок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непотрібною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кореспонденцією</a:t>
            </a:r>
            <a:r>
              <a:rPr lang="ru-RU" altLang="uk-UA" sz="3200" dirty="0"/>
              <a:t>. Добре продумайте, кому </a:t>
            </a:r>
            <a:r>
              <a:rPr lang="ru-RU" altLang="uk-UA" sz="3200" dirty="0" err="1"/>
              <a:t>надсилати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копії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листів</a:t>
            </a:r>
            <a:r>
              <a:rPr lang="ru-RU" altLang="uk-UA" sz="3200" dirty="0"/>
              <a:t>. </a:t>
            </a:r>
            <a:r>
              <a:rPr lang="ru-RU" altLang="uk-UA" sz="3200" dirty="0" err="1"/>
              <a:t>Також</a:t>
            </a:r>
            <a:r>
              <a:rPr lang="ru-RU" altLang="uk-UA" sz="3200" dirty="0"/>
              <a:t>, </a:t>
            </a:r>
            <a:r>
              <a:rPr lang="ru-RU" altLang="uk-UA" sz="3200" dirty="0" err="1"/>
              <a:t>така</a:t>
            </a:r>
            <a:r>
              <a:rPr lang="ru-RU" altLang="uk-UA" sz="3200" dirty="0"/>
              <a:t> переписка </a:t>
            </a:r>
            <a:r>
              <a:rPr lang="ru-RU" altLang="uk-UA" sz="3200" dirty="0" err="1"/>
              <a:t>може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виявитись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односторонньою</a:t>
            </a:r>
            <a:r>
              <a:rPr lang="ru-RU" altLang="uk-UA" sz="3200" dirty="0"/>
              <a:t> – не </a:t>
            </a:r>
            <a:r>
              <a:rPr lang="ru-RU" altLang="uk-UA" sz="3200" dirty="0" err="1"/>
              <a:t>можна</a:t>
            </a:r>
            <a:r>
              <a:rPr lang="ru-RU" altLang="uk-UA" sz="3200" dirty="0"/>
              <a:t> бути </a:t>
            </a:r>
            <a:r>
              <a:rPr lang="ru-RU" altLang="uk-UA" sz="3200" dirty="0" err="1"/>
              <a:t>впевненим</a:t>
            </a:r>
            <a:r>
              <a:rPr lang="ru-RU" altLang="uk-UA" sz="3200" dirty="0"/>
              <a:t>, </a:t>
            </a:r>
            <a:r>
              <a:rPr lang="ru-RU" altLang="uk-UA" sz="3200" dirty="0" err="1"/>
              <a:t>що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надісланого</a:t>
            </a:r>
            <a:r>
              <a:rPr lang="ru-RU" altLang="uk-UA" sz="3200" dirty="0"/>
              <a:t> листа прочитали і </a:t>
            </a:r>
            <a:r>
              <a:rPr lang="ru-RU" altLang="uk-UA" sz="3200" dirty="0" err="1"/>
              <a:t>зрозуміли</a:t>
            </a:r>
            <a:endParaRPr lang="ru-RU" altLang="uk-UA" sz="3200" dirty="0"/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ru-RU" altLang="uk-UA" sz="3200" b="1" dirty="0" err="1"/>
              <a:t>Інтранет</a:t>
            </a:r>
            <a:r>
              <a:rPr lang="ru-RU" altLang="uk-UA" sz="3200" b="1" dirty="0"/>
              <a:t>: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внутрішньокорпоративна</a:t>
            </a:r>
            <a:r>
              <a:rPr lang="ru-RU" altLang="uk-UA" sz="3200" dirty="0"/>
              <a:t> мережа, </a:t>
            </a:r>
            <a:r>
              <a:rPr lang="ru-RU" altLang="uk-UA" sz="3200" dirty="0" err="1"/>
              <a:t>що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використовує</a:t>
            </a:r>
            <a:r>
              <a:rPr lang="ru-RU" altLang="uk-UA" sz="3200" dirty="0"/>
              <a:t> </a:t>
            </a:r>
            <a:r>
              <a:rPr lang="ru-RU" altLang="uk-UA" sz="3200" dirty="0" err="1"/>
              <a:t>стандарти</a:t>
            </a:r>
            <a:r>
              <a:rPr lang="ru-RU" altLang="uk-UA" sz="3200" dirty="0"/>
              <a:t>, </a:t>
            </a:r>
            <a:r>
              <a:rPr lang="ru-RU" altLang="uk-UA" sz="3200" dirty="0" err="1"/>
              <a:t>технологіїі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програмне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забезпечення</a:t>
            </a:r>
            <a:r>
              <a:rPr lang="ru-RU" altLang="uk-UA" sz="3200" dirty="0"/>
              <a:t> </a:t>
            </a:r>
            <a:r>
              <a:rPr lang="ru-RU" altLang="uk-UA" sz="3200" dirty="0" err="1"/>
              <a:t>Інтернету</a:t>
            </a:r>
            <a:endParaRPr lang="ru-RU" altLang="uk-UA" sz="3200" dirty="0"/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ru-RU" altLang="uk-UA" sz="3200" b="1" dirty="0" err="1"/>
              <a:t>Усний</a:t>
            </a:r>
            <a:r>
              <a:rPr lang="ru-RU" altLang="uk-UA" sz="3200" b="1" dirty="0"/>
              <a:t>:</a:t>
            </a:r>
            <a:r>
              <a:rPr lang="ru-RU" altLang="uk-UA" sz="3200" dirty="0"/>
              <a:t> </a:t>
            </a:r>
            <a:r>
              <a:rPr lang="ru-RU" altLang="uk-UA" sz="3200" dirty="0" err="1"/>
              <a:t>регулярні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зустрічі-наради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партнерів</a:t>
            </a:r>
            <a:r>
              <a:rPr lang="ru-RU" altLang="uk-UA" sz="3200" dirty="0"/>
              <a:t> </a:t>
            </a:r>
            <a:r>
              <a:rPr lang="ru-RU" altLang="uk-UA" sz="3200" dirty="0" err="1"/>
              <a:t>із</a:t>
            </a:r>
            <a:r>
              <a:rPr lang="ru-RU" altLang="uk-UA" sz="3200" dirty="0"/>
              <a:t> метою </a:t>
            </a:r>
            <a:r>
              <a:rPr lang="ru-RU" altLang="uk-UA" sz="3200" dirty="0" err="1"/>
              <a:t>координації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завдань</a:t>
            </a:r>
            <a:r>
              <a:rPr lang="ru-RU" altLang="uk-UA" sz="3200" dirty="0"/>
              <a:t> для </a:t>
            </a:r>
            <a:r>
              <a:rPr lang="ru-RU" altLang="uk-UA" sz="3200" dirty="0" err="1"/>
              <a:t>реалізації</a:t>
            </a:r>
            <a:r>
              <a:rPr lang="ru-RU" altLang="uk-UA" sz="3200" dirty="0"/>
              <a:t> проекту, теле-та </a:t>
            </a:r>
            <a:r>
              <a:rPr lang="ru-RU" altLang="uk-UA" sz="3200" dirty="0" err="1"/>
              <a:t>відео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конференції</a:t>
            </a:r>
            <a:endParaRPr lang="ru-RU" altLang="uk-UA" sz="3200" dirty="0"/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ru-RU" altLang="uk-UA" sz="3200" b="1" dirty="0" err="1"/>
              <a:t>Письмові</a:t>
            </a:r>
            <a:r>
              <a:rPr lang="ru-RU" altLang="uk-UA" sz="3200" b="1" dirty="0"/>
              <a:t> </a:t>
            </a:r>
            <a:r>
              <a:rPr lang="ru-RU" altLang="uk-UA" sz="3200" b="1" dirty="0" err="1"/>
              <a:t>матеріали</a:t>
            </a:r>
            <a:r>
              <a:rPr lang="ru-RU" altLang="uk-UA" sz="3200" b="1" dirty="0"/>
              <a:t>: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внутрішні</a:t>
            </a:r>
            <a:r>
              <a:rPr lang="ru-RU" altLang="uk-UA" sz="3200" dirty="0"/>
              <a:t> записки-</a:t>
            </a:r>
            <a:r>
              <a:rPr lang="ru-RU" altLang="uk-UA" sz="3200" dirty="0" err="1"/>
              <a:t>нагадування</a:t>
            </a:r>
            <a:r>
              <a:rPr lang="ru-RU" altLang="uk-UA" sz="3200" dirty="0"/>
              <a:t>, </a:t>
            </a:r>
            <a:r>
              <a:rPr lang="ru-RU" altLang="uk-UA" sz="3200" dirty="0" err="1"/>
              <a:t>протоколи</a:t>
            </a:r>
            <a:r>
              <a:rPr lang="ru-RU" altLang="uk-UA" sz="3200" dirty="0"/>
              <a:t> </a:t>
            </a:r>
            <a:r>
              <a:rPr lang="ru-RU" altLang="uk-UA" sz="3200" dirty="0" err="1"/>
              <a:t>зустрічей</a:t>
            </a:r>
            <a:r>
              <a:rPr lang="ru-RU" altLang="uk-UA" sz="3200" dirty="0"/>
              <a:t>, </a:t>
            </a:r>
            <a:r>
              <a:rPr lang="ru-RU" altLang="uk-UA" sz="3200" dirty="0" err="1"/>
              <a:t>звіти</a:t>
            </a:r>
            <a:r>
              <a:rPr lang="ru-RU" altLang="uk-UA" sz="3200" dirty="0"/>
              <a:t> </a:t>
            </a:r>
            <a:r>
              <a:rPr lang="ru-RU" altLang="uk-UA" sz="3200" dirty="0" err="1"/>
              <a:t>тощо</a:t>
            </a:r>
            <a:r>
              <a:rPr lang="ru-RU" altLang="uk-UA" sz="3200" dirty="0"/>
              <a:t>. </a:t>
            </a:r>
            <a:endParaRPr lang="ru-RU" sz="600" dirty="0"/>
          </a:p>
        </p:txBody>
      </p:sp>
    </p:spTree>
    <p:extLst>
      <p:ext uri="{BB962C8B-B14F-4D97-AF65-F5344CB8AC3E}">
        <p14:creationId xmlns:p14="http://schemas.microsoft.com/office/powerpoint/2010/main" val="93945400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405762" y="213113"/>
            <a:ext cx="9838144" cy="644525"/>
          </a:xfrm>
        </p:spPr>
        <p:txBody>
          <a:bodyPr anchor="b">
            <a:noAutofit/>
          </a:bodyPr>
          <a:lstStyle/>
          <a:p>
            <a:pPr algn="ctr"/>
            <a:r>
              <a:rPr lang="uk-UA" sz="4000" b="1" dirty="0">
                <a:solidFill>
                  <a:srgbClr val="0070C0"/>
                </a:solidFill>
                <a:latin typeface="+mn-lt"/>
              </a:rPr>
              <a:t>Приклади засобів зовнішньої комунікації</a:t>
            </a:r>
            <a:endParaRPr lang="ru-RU" sz="4000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139269" name="Рисунок 1"/>
          <p:cNvPicPr>
            <a:picLocks noChangeAspect="1"/>
          </p:cNvPicPr>
          <p:nvPr/>
        </p:nvPicPr>
        <p:blipFill>
          <a:blip r:embed="rId2" cstate="print"/>
          <a:srcRect t="25197" b="12599"/>
          <a:stretch>
            <a:fillRect/>
          </a:stretch>
        </p:blipFill>
        <p:spPr bwMode="auto">
          <a:xfrm>
            <a:off x="228605" y="1169581"/>
            <a:ext cx="11867708" cy="5507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1062944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672933" y="145780"/>
            <a:ext cx="9388548" cy="122955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altLang="uk-UA" sz="4000" b="1" dirty="0">
                <a:solidFill>
                  <a:srgbClr val="0070C0"/>
                </a:solidFill>
                <a:latin typeface="+mn-lt"/>
                <a:ea typeface="Meiryo" pitchFamily="34" charset="-128"/>
                <a:cs typeface="Meiryo" pitchFamily="34" charset="-128"/>
              </a:rPr>
              <a:t>Типові помилки під час заповнення аплікаційних форм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52893" y="1474358"/>
            <a:ext cx="1110039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uk-UA" sz="2400" dirty="0">
                <a:solidFill>
                  <a:srgbClr val="002060"/>
                </a:solidFill>
              </a:rPr>
              <a:t>Невідповідність завданням,  цілям та обсягу фінансування програми/ конкурсу;</a:t>
            </a:r>
            <a:endParaRPr lang="en-US" sz="2400" dirty="0">
              <a:solidFill>
                <a:srgbClr val="002060"/>
              </a:solidFill>
            </a:endParaRPr>
          </a:p>
          <a:p>
            <a:pPr marL="285750" indent="-285750">
              <a:buFontTx/>
              <a:buChar char="-"/>
            </a:pPr>
            <a:r>
              <a:rPr lang="uk-UA" sz="2400" dirty="0">
                <a:solidFill>
                  <a:srgbClr val="002060"/>
                </a:solidFill>
              </a:rPr>
              <a:t>Копіювання тексту з інструкції для </a:t>
            </a:r>
            <a:r>
              <a:rPr lang="uk-UA" sz="2400" dirty="0" err="1">
                <a:solidFill>
                  <a:srgbClr val="002060"/>
                </a:solidFill>
              </a:rPr>
              <a:t>подавачів</a:t>
            </a:r>
            <a:r>
              <a:rPr lang="uk-UA" sz="2400" dirty="0">
                <a:solidFill>
                  <a:srgbClr val="002060"/>
                </a:solidFill>
              </a:rPr>
              <a:t>, матеріалів конкурсу; </a:t>
            </a:r>
          </a:p>
          <a:p>
            <a:pPr marL="285750" indent="-285750">
              <a:buFontTx/>
              <a:buChar char="-"/>
            </a:pPr>
            <a:r>
              <a:rPr lang="uk-UA" sz="2400" dirty="0">
                <a:solidFill>
                  <a:srgbClr val="002060"/>
                </a:solidFill>
              </a:rPr>
              <a:t>Відсутність чіткого, послідовного  опису </a:t>
            </a:r>
            <a:r>
              <a:rPr lang="uk-UA" sz="2400" dirty="0" err="1">
                <a:solidFill>
                  <a:srgbClr val="002060"/>
                </a:solidFill>
              </a:rPr>
              <a:t>проєкту</a:t>
            </a:r>
            <a:r>
              <a:rPr lang="uk-UA" sz="2400" dirty="0">
                <a:solidFill>
                  <a:srgbClr val="002060"/>
                </a:solidFill>
              </a:rPr>
              <a:t>, що унеможливлює розуміння проблеми та шляхів її вирішення запропонованих </a:t>
            </a:r>
            <a:r>
              <a:rPr lang="uk-UA" sz="2400" dirty="0" err="1">
                <a:solidFill>
                  <a:srgbClr val="002060"/>
                </a:solidFill>
              </a:rPr>
              <a:t>подавачем</a:t>
            </a:r>
            <a:r>
              <a:rPr lang="uk-UA" sz="2400" dirty="0">
                <a:solidFill>
                  <a:srgbClr val="002060"/>
                </a:solidFill>
              </a:rPr>
              <a:t>;</a:t>
            </a:r>
          </a:p>
          <a:p>
            <a:pPr marL="285750" indent="-285750">
              <a:buFontTx/>
              <a:buChar char="-"/>
            </a:pPr>
            <a:r>
              <a:rPr lang="uk-UA" sz="2400" dirty="0">
                <a:solidFill>
                  <a:srgbClr val="002060"/>
                </a:solidFill>
              </a:rPr>
              <a:t>Зосередження на проблемах установи, а не суспільних;</a:t>
            </a:r>
          </a:p>
          <a:p>
            <a:pPr marL="285750" indent="-285750">
              <a:buFontTx/>
              <a:buChar char="-"/>
            </a:pPr>
            <a:r>
              <a:rPr lang="uk-UA" sz="2400" dirty="0">
                <a:solidFill>
                  <a:srgbClr val="002060"/>
                </a:solidFill>
              </a:rPr>
              <a:t>Невідповідність формі заявки;</a:t>
            </a:r>
          </a:p>
          <a:p>
            <a:pPr marL="285750" indent="-285750">
              <a:buFontTx/>
              <a:buChar char="-"/>
            </a:pPr>
            <a:r>
              <a:rPr lang="uk-UA" sz="2400" dirty="0">
                <a:solidFill>
                  <a:srgbClr val="002060"/>
                </a:solidFill>
              </a:rPr>
              <a:t>Відсутність чисел та даних, що обґрунтовують проблему   </a:t>
            </a:r>
            <a:endParaRPr lang="en-US" sz="2400" dirty="0">
              <a:solidFill>
                <a:srgbClr val="002060"/>
              </a:solidFill>
            </a:endParaRPr>
          </a:p>
          <a:p>
            <a:pPr marL="285750" indent="-285750">
              <a:buFontTx/>
              <a:buChar char="-"/>
            </a:pPr>
            <a:r>
              <a:rPr lang="uk-UA" sz="2400" dirty="0">
                <a:solidFill>
                  <a:srgbClr val="002060"/>
                </a:solidFill>
              </a:rPr>
              <a:t>Відсутність  показників досягнення цілей та результатів;</a:t>
            </a:r>
          </a:p>
          <a:p>
            <a:pPr marL="285750" indent="-285750">
              <a:buFontTx/>
              <a:buChar char="-"/>
            </a:pPr>
            <a:r>
              <a:rPr lang="uk-UA" sz="2400" dirty="0">
                <a:solidFill>
                  <a:srgbClr val="002060"/>
                </a:solidFill>
              </a:rPr>
              <a:t>Бюджет, який не відповідає проблемам / логіці  </a:t>
            </a:r>
            <a:r>
              <a:rPr lang="uk-UA" sz="2400" dirty="0" err="1">
                <a:solidFill>
                  <a:srgbClr val="002060"/>
                </a:solidFill>
              </a:rPr>
              <a:t>проєкту</a:t>
            </a:r>
            <a:r>
              <a:rPr lang="uk-UA" sz="2400" dirty="0">
                <a:solidFill>
                  <a:srgbClr val="002060"/>
                </a:solidFill>
              </a:rPr>
              <a:t>; </a:t>
            </a:r>
          </a:p>
          <a:p>
            <a:pPr marL="285750" indent="-285750">
              <a:buFontTx/>
              <a:buChar char="-"/>
            </a:pPr>
            <a:r>
              <a:rPr lang="uk-UA" sz="2400" dirty="0">
                <a:solidFill>
                  <a:srgbClr val="002060"/>
                </a:solidFill>
              </a:rPr>
              <a:t>Визначення різних цілей, результатів </a:t>
            </a:r>
            <a:r>
              <a:rPr lang="uk-UA" sz="2400" dirty="0" err="1">
                <a:solidFill>
                  <a:srgbClr val="002060"/>
                </a:solidFill>
              </a:rPr>
              <a:t>проєкту</a:t>
            </a:r>
            <a:r>
              <a:rPr lang="uk-UA" sz="2400" dirty="0">
                <a:solidFill>
                  <a:srgbClr val="002060"/>
                </a:solidFill>
              </a:rPr>
              <a:t> в різних місцях </a:t>
            </a:r>
            <a:r>
              <a:rPr lang="uk-UA" sz="2400" dirty="0" err="1">
                <a:solidFill>
                  <a:srgbClr val="002060"/>
                </a:solidFill>
              </a:rPr>
              <a:t>проєктної</a:t>
            </a:r>
            <a:r>
              <a:rPr lang="uk-UA" sz="2400" dirty="0">
                <a:solidFill>
                  <a:srgbClr val="002060"/>
                </a:solidFill>
              </a:rPr>
              <a:t> заявки чи цілі та результати неузгоджені між собою;</a:t>
            </a:r>
          </a:p>
          <a:p>
            <a:pPr marL="285750" indent="-285750">
              <a:buFontTx/>
              <a:buChar char="-"/>
            </a:pPr>
            <a:r>
              <a:rPr lang="uk-UA" sz="2400" dirty="0">
                <a:solidFill>
                  <a:srgbClr val="002060"/>
                </a:solidFill>
              </a:rPr>
              <a:t>Невідповідність проблеми заявленим цілям </a:t>
            </a:r>
            <a:r>
              <a:rPr lang="uk-UA" sz="2400" dirty="0" err="1">
                <a:solidFill>
                  <a:srgbClr val="002060"/>
                </a:solidFill>
              </a:rPr>
              <a:t>проєкту</a:t>
            </a:r>
            <a:r>
              <a:rPr lang="uk-UA" sz="2400" dirty="0">
                <a:solidFill>
                  <a:srgbClr val="002060"/>
                </a:solidFill>
              </a:rPr>
              <a:t>;</a:t>
            </a:r>
          </a:p>
          <a:p>
            <a:pPr marL="285750" indent="-285750">
              <a:buFontTx/>
              <a:buChar char="-"/>
            </a:pPr>
            <a:r>
              <a:rPr lang="uk-UA" sz="2400" dirty="0">
                <a:solidFill>
                  <a:srgbClr val="002060"/>
                </a:solidFill>
              </a:rPr>
              <a:t>Відсутність чітких, конкретних дій, спрямованих на досягнення результатів;</a:t>
            </a:r>
          </a:p>
          <a:p>
            <a:pPr marL="285750" indent="-285750">
              <a:buFontTx/>
              <a:buChar char="-"/>
            </a:pPr>
            <a:r>
              <a:rPr lang="uk-UA" sz="2400" dirty="0">
                <a:solidFill>
                  <a:srgbClr val="002060"/>
                </a:solidFill>
              </a:rPr>
              <a:t>Подання </a:t>
            </a:r>
            <a:r>
              <a:rPr lang="uk-UA" sz="2400" dirty="0" err="1">
                <a:solidFill>
                  <a:srgbClr val="002060"/>
                </a:solidFill>
              </a:rPr>
              <a:t>проєкту</a:t>
            </a:r>
            <a:r>
              <a:rPr lang="uk-UA" sz="2400" dirty="0">
                <a:solidFill>
                  <a:srgbClr val="002060"/>
                </a:solidFill>
              </a:rPr>
              <a:t> без адаптації до умов конкурсу</a:t>
            </a:r>
          </a:p>
        </p:txBody>
      </p:sp>
    </p:spTree>
    <p:extLst>
      <p:ext uri="{BB962C8B-B14F-4D97-AF65-F5344CB8AC3E}">
        <p14:creationId xmlns:p14="http://schemas.microsoft.com/office/powerpoint/2010/main" val="342104123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994E882B-8394-430E-A620-67F708EBD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75552"/>
            <a:ext cx="10515600" cy="702217"/>
          </a:xfrm>
        </p:spPr>
        <p:txBody>
          <a:bodyPr>
            <a:normAutofit/>
          </a:bodyPr>
          <a:lstStyle/>
          <a:p>
            <a:endParaRPr lang="en-US" sz="1200" b="1" dirty="0"/>
          </a:p>
          <a:p>
            <a:endParaRPr lang="en-US" dirty="0"/>
          </a:p>
        </p:txBody>
      </p:sp>
      <p:sp>
        <p:nvSpPr>
          <p:cNvPr id="2" name="Місце для тексту 1">
            <a:extLst>
              <a:ext uri="{FF2B5EF4-FFF2-40B4-BE49-F238E27FC236}">
                <a16:creationId xmlns:a16="http://schemas.microsoft.com/office/drawing/2014/main" id="{8AC6EDF5-0D83-41AD-AFCE-BEFCC59171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93004" y="2823548"/>
            <a:ext cx="7733490" cy="85350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7000" b="1" dirty="0">
                <a:solidFill>
                  <a:srgbClr val="002060"/>
                </a:solidFill>
              </a:rPr>
              <a:t>Дякую за увагу!</a:t>
            </a:r>
            <a:endParaRPr lang="en-US" sz="7000" b="1" dirty="0">
              <a:solidFill>
                <a:srgbClr val="002060"/>
              </a:solidFill>
            </a:endParaRPr>
          </a:p>
        </p:txBody>
      </p:sp>
      <p:sp>
        <p:nvSpPr>
          <p:cNvPr id="9" name="Inhaltsplatzhalter 2"/>
          <p:cNvSpPr txBox="1">
            <a:spLocks/>
          </p:cNvSpPr>
          <p:nvPr/>
        </p:nvSpPr>
        <p:spPr>
          <a:xfrm>
            <a:off x="783420" y="1577359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5509F"/>
              </a:solidFill>
              <a:effectLst/>
              <a:uLnTx/>
              <a:uFillTx/>
              <a:latin typeface="PF Square Sans Pro Ligh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5509F"/>
              </a:solidFill>
              <a:effectLst/>
              <a:uLnTx/>
              <a:uFillTx/>
              <a:latin typeface="PF Square Sans Pro Ligh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3744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2522</TotalTime>
  <Words>8012</Words>
  <Application>Microsoft Office PowerPoint</Application>
  <PresentationFormat>Widescreen</PresentationFormat>
  <Paragraphs>827</Paragraphs>
  <Slides>124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124</vt:i4>
      </vt:variant>
    </vt:vector>
  </HeadingPairs>
  <TitlesOfParts>
    <vt:vector size="137" baseType="lpstr">
      <vt:lpstr>等线</vt:lpstr>
      <vt:lpstr>Meiryo</vt:lpstr>
      <vt:lpstr>.Apple Color Emoji UI</vt:lpstr>
      <vt:lpstr>Arial</vt:lpstr>
      <vt:lpstr>Arial Black</vt:lpstr>
      <vt:lpstr>Calibri</vt:lpstr>
      <vt:lpstr>Calibri Light</vt:lpstr>
      <vt:lpstr>Myriad Pro SemiExt</vt:lpstr>
      <vt:lpstr>PF Square Sans Pro Light</vt:lpstr>
      <vt:lpstr>Times New Roman</vt:lpstr>
      <vt:lpstr>Trebuchet MS</vt:lpstr>
      <vt:lpstr>Wingdings</vt:lpstr>
      <vt:lpstr>Тема Office</vt:lpstr>
      <vt:lpstr>Управління проєктним циклом: від ідеї до звітності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Що не є проєктом?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Як починається розробка проєкту</vt:lpstr>
      <vt:lpstr>Попередній аналіз проблеми, яку вирішуватиме майбутній проєкт, має відповісти на такі питання:</vt:lpstr>
      <vt:lpstr>Приклади формулювання проблем</vt:lpstr>
      <vt:lpstr>Спробуйте сформулювати  проблеми Вашої громади</vt:lpstr>
      <vt:lpstr>Формулювання проблеми 1</vt:lpstr>
      <vt:lpstr>Формулювання проблеми 2</vt:lpstr>
      <vt:lpstr>PowerPoint Presentation</vt:lpstr>
      <vt:lpstr>Кого стосується наш проєкт: цільові групи – бенефіціари – стейкхолдери </vt:lpstr>
      <vt:lpstr>Хто є ким у проєкті</vt:lpstr>
      <vt:lpstr>Квадрат аналізу зацікавлених сторін</vt:lpstr>
      <vt:lpstr> Аналіз зацікавлених сторін дозволяє:</vt:lpstr>
      <vt:lpstr>Партнери в проєкті</vt:lpstr>
      <vt:lpstr>Хто може бути партнерами у проєкті?  Що робитиме?</vt:lpstr>
      <vt:lpstr>Прийнятність проєкту для донору –  на що звернути увагу</vt:lpstr>
      <vt:lpstr>Аналіз проблем</vt:lpstr>
      <vt:lpstr>Етапи аналізу проблем:</vt:lpstr>
      <vt:lpstr>Як ми це робимо?</vt:lpstr>
      <vt:lpstr>Побудова “дерева проблем”</vt:lpstr>
      <vt:lpstr>Приклад дерева проблем </vt:lpstr>
      <vt:lpstr>Проблемна ситуація</vt:lpstr>
      <vt:lpstr>Дерево проблем</vt:lpstr>
      <vt:lpstr>Під час побудови дерева проблем важливо пам’ятати:</vt:lpstr>
      <vt:lpstr>Дерево цілей: навіщо воно потрібно?</vt:lpstr>
      <vt:lpstr>PowerPoint Presentation</vt:lpstr>
      <vt:lpstr>Аналіз та визначення цілей</vt:lpstr>
      <vt:lpstr>Основні етапи аналізу цілей</vt:lpstr>
      <vt:lpstr>Приклад дерева проблем</vt:lpstr>
      <vt:lpstr>Приклад дерева цілей</vt:lpstr>
      <vt:lpstr>Приклад дерева проблем 2</vt:lpstr>
      <vt:lpstr>Приклад дерева цілей 2</vt:lpstr>
      <vt:lpstr>Стратегічний аналіз</vt:lpstr>
      <vt:lpstr>Цілі, результати та дії</vt:lpstr>
      <vt:lpstr>Зв’язок між проблемами та цілями</vt:lpstr>
      <vt:lpstr>Цілі, результати та дії</vt:lpstr>
      <vt:lpstr>Трансформація ресурсів  через заходи дає результати</vt:lpstr>
      <vt:lpstr>Результати повинні бути……просто КЛАСС!</vt:lpstr>
      <vt:lpstr>Проєкти різні – інструменти схожі</vt:lpstr>
      <vt:lpstr>Перевірте свій проєкт!</vt:lpstr>
      <vt:lpstr>Логіка проєкту</vt:lpstr>
      <vt:lpstr>Логіка проєкту</vt:lpstr>
      <vt:lpstr>Нумерація результатів та заходів</vt:lpstr>
      <vt:lpstr>Цілі – результати – заходи: як це виглядає </vt:lpstr>
      <vt:lpstr>Приклад формулювань для проєкту</vt:lpstr>
      <vt:lpstr>Як це виглядатиме в логіко-структурній матриці</vt:lpstr>
      <vt:lpstr>Структура матриці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Найпростіші графіки планування  часу та ресурсів</vt:lpstr>
      <vt:lpstr>Найпростіші графіки планування часу та ресурсів</vt:lpstr>
      <vt:lpstr>Від матриці до попереднього плану дій</vt:lpstr>
      <vt:lpstr>Діаграма Ганта – розподіл задач у часі</vt:lpstr>
      <vt:lpstr>Діаграма Ганта – розподіл задач у часі</vt:lpstr>
      <vt:lpstr>Зв`язок між заходами в рамках проекту</vt:lpstr>
      <vt:lpstr>Діаграма Ганта – участь партнерів</vt:lpstr>
      <vt:lpstr>Оцінка необхідних людських ресурсів</vt:lpstr>
      <vt:lpstr>Немає грошей без плану. Немає плану без грошей</vt:lpstr>
      <vt:lpstr>Для чого потрібен бюджет?</vt:lpstr>
      <vt:lpstr>Що включає бюджет?</vt:lpstr>
      <vt:lpstr>PowerPoint Presentation</vt:lpstr>
      <vt:lpstr>Бюджетні категорії (приклад)</vt:lpstr>
      <vt:lpstr>Варто пам`ятати </vt:lpstr>
      <vt:lpstr>Власний внесок – частина бюджету</vt:lpstr>
      <vt:lpstr>PowerPoint Presentation</vt:lpstr>
      <vt:lpstr>Форми бюджету</vt:lpstr>
      <vt:lpstr>PowerPoint Presentation</vt:lpstr>
      <vt:lpstr>PowerPoint Presentation</vt:lpstr>
      <vt:lpstr>Як почати планувати бюджет: бюджет за діями</vt:lpstr>
      <vt:lpstr>PowerPoint Presentation</vt:lpstr>
      <vt:lpstr>PowerPoint Presentation</vt:lpstr>
      <vt:lpstr>Приклад бюджету до проєкту ЄС</vt:lpstr>
      <vt:lpstr>Від бюджету за діями до бюджету за видами витрат </vt:lpstr>
      <vt:lpstr>Від бюджету за діями до бюджету  за видами витрат </vt:lpstr>
      <vt:lpstr>Забуті витрати</vt:lpstr>
      <vt:lpstr>Обгрунтування проєкту  та джерела фінаснування</vt:lpstr>
      <vt:lpstr>Важливі принципи складання бюджету</vt:lpstr>
      <vt:lpstr>PowerPoint Presentation</vt:lpstr>
      <vt:lpstr>PowerPoint Presentation</vt:lpstr>
      <vt:lpstr>Моніторинг</vt:lpstr>
      <vt:lpstr>Типи виїзного (зовнішнього) моніторингу</vt:lpstr>
      <vt:lpstr>Управління змінами</vt:lpstr>
      <vt:lpstr>Звітність у рамках проєкту</vt:lpstr>
      <vt:lpstr>Звітність у рамках проекту</vt:lpstr>
      <vt:lpstr>Наприклад</vt:lpstr>
      <vt:lpstr>Наприклад</vt:lpstr>
      <vt:lpstr>Загальні поради до підготовки звітності</vt:lpstr>
      <vt:lpstr>Загальні вимоги до звітування Проміжні і фінальні звіти повинні:</vt:lpstr>
      <vt:lpstr>Права власності на здобутки проєкту</vt:lpstr>
      <vt:lpstr>PowerPoint Presentation</vt:lpstr>
      <vt:lpstr>Комунікація у проєкті</vt:lpstr>
      <vt:lpstr>Комунікація у проєкті</vt:lpstr>
      <vt:lpstr>Правила командної роботи (внутрішня комунікація) </vt:lpstr>
      <vt:lpstr>PowerPoint Presentation</vt:lpstr>
      <vt:lpstr>Приклади засобів внутрішньої комунікації</vt:lpstr>
      <vt:lpstr>Приклади засобів зовнішньої комунікації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Karen Madoian</dc:creator>
  <cp:lastModifiedBy>Пользователь</cp:lastModifiedBy>
  <cp:revision>510</cp:revision>
  <dcterms:created xsi:type="dcterms:W3CDTF">2017-12-05T14:51:43Z</dcterms:created>
  <dcterms:modified xsi:type="dcterms:W3CDTF">2026-03-16T14:16:00Z</dcterms:modified>
</cp:coreProperties>
</file>