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42"/>
  </p:notesMasterIdLst>
  <p:sldIdLst>
    <p:sldId id="259" r:id="rId2"/>
    <p:sldId id="312" r:id="rId3"/>
    <p:sldId id="313" r:id="rId4"/>
    <p:sldId id="648" r:id="rId5"/>
    <p:sldId id="649" r:id="rId6"/>
    <p:sldId id="650" r:id="rId7"/>
    <p:sldId id="651" r:id="rId8"/>
    <p:sldId id="653" r:id="rId9"/>
    <p:sldId id="352" r:id="rId10"/>
    <p:sldId id="354" r:id="rId11"/>
    <p:sldId id="353" r:id="rId12"/>
    <p:sldId id="652" r:id="rId13"/>
    <p:sldId id="355" r:id="rId14"/>
    <p:sldId id="357" r:id="rId15"/>
    <p:sldId id="420" r:id="rId16"/>
    <p:sldId id="421" r:id="rId17"/>
    <p:sldId id="314" r:id="rId18"/>
    <p:sldId id="656" r:id="rId19"/>
    <p:sldId id="743" r:id="rId20"/>
    <p:sldId id="547" r:id="rId21"/>
    <p:sldId id="337" r:id="rId22"/>
    <p:sldId id="510" r:id="rId23"/>
    <p:sldId id="549" r:id="rId24"/>
    <p:sldId id="419" r:id="rId25"/>
    <p:sldId id="363" r:id="rId26"/>
    <p:sldId id="677" r:id="rId27"/>
    <p:sldId id="362" r:id="rId28"/>
    <p:sldId id="732" r:id="rId29"/>
    <p:sldId id="658" r:id="rId30"/>
    <p:sldId id="720" r:id="rId31"/>
    <p:sldId id="721" r:id="rId32"/>
    <p:sldId id="719" r:id="rId33"/>
    <p:sldId id="723" r:id="rId34"/>
    <p:sldId id="727" r:id="rId35"/>
    <p:sldId id="724" r:id="rId36"/>
    <p:sldId id="725" r:id="rId37"/>
    <p:sldId id="726" r:id="rId38"/>
    <p:sldId id="729" r:id="rId39"/>
    <p:sldId id="740" r:id="rId40"/>
    <p:sldId id="731" r:id="rId41"/>
    <p:sldId id="728" r:id="rId42"/>
    <p:sldId id="730" r:id="rId43"/>
    <p:sldId id="733" r:id="rId44"/>
    <p:sldId id="741" r:id="rId45"/>
    <p:sldId id="673" r:id="rId46"/>
    <p:sldId id="676" r:id="rId47"/>
    <p:sldId id="735" r:id="rId48"/>
    <p:sldId id="661" r:id="rId49"/>
    <p:sldId id="736" r:id="rId50"/>
    <p:sldId id="737" r:id="rId51"/>
    <p:sldId id="738" r:id="rId52"/>
    <p:sldId id="550" r:id="rId53"/>
    <p:sldId id="324" r:id="rId54"/>
    <p:sldId id="275" r:id="rId55"/>
    <p:sldId id="551" r:id="rId56"/>
    <p:sldId id="552" r:id="rId57"/>
    <p:sldId id="553" r:id="rId58"/>
    <p:sldId id="554" r:id="rId59"/>
    <p:sldId id="555" r:id="rId60"/>
    <p:sldId id="556" r:id="rId61"/>
    <p:sldId id="557" r:id="rId62"/>
    <p:sldId id="558" r:id="rId63"/>
    <p:sldId id="678" r:id="rId64"/>
    <p:sldId id="559" r:id="rId65"/>
    <p:sldId id="560" r:id="rId66"/>
    <p:sldId id="562" r:id="rId67"/>
    <p:sldId id="564" r:id="rId68"/>
    <p:sldId id="681" r:id="rId69"/>
    <p:sldId id="705" r:id="rId70"/>
    <p:sldId id="704" r:id="rId71"/>
    <p:sldId id="571" r:id="rId72"/>
    <p:sldId id="701" r:id="rId73"/>
    <p:sldId id="702" r:id="rId74"/>
    <p:sldId id="703" r:id="rId75"/>
    <p:sldId id="699" r:id="rId76"/>
    <p:sldId id="700" r:id="rId77"/>
    <p:sldId id="698" r:id="rId78"/>
    <p:sldId id="697" r:id="rId79"/>
    <p:sldId id="696" r:id="rId80"/>
    <p:sldId id="695" r:id="rId81"/>
    <p:sldId id="693" r:id="rId82"/>
    <p:sldId id="694" r:id="rId83"/>
    <p:sldId id="682" r:id="rId84"/>
    <p:sldId id="683" r:id="rId85"/>
    <p:sldId id="684" r:id="rId86"/>
    <p:sldId id="685" r:id="rId87"/>
    <p:sldId id="686" r:id="rId88"/>
    <p:sldId id="687" r:id="rId89"/>
    <p:sldId id="688" r:id="rId90"/>
    <p:sldId id="689" r:id="rId91"/>
    <p:sldId id="690" r:id="rId92"/>
    <p:sldId id="691" r:id="rId93"/>
    <p:sldId id="692" r:id="rId94"/>
    <p:sldId id="742" r:id="rId95"/>
    <p:sldId id="579" r:id="rId96"/>
    <p:sldId id="580" r:id="rId97"/>
    <p:sldId id="581" r:id="rId98"/>
    <p:sldId id="582" r:id="rId99"/>
    <p:sldId id="583" r:id="rId100"/>
    <p:sldId id="584" r:id="rId101"/>
    <p:sldId id="585" r:id="rId102"/>
    <p:sldId id="586" r:id="rId103"/>
    <p:sldId id="587" r:id="rId104"/>
    <p:sldId id="588" r:id="rId105"/>
    <p:sldId id="707" r:id="rId106"/>
    <p:sldId id="714" r:id="rId107"/>
    <p:sldId id="715" r:id="rId108"/>
    <p:sldId id="708" r:id="rId109"/>
    <p:sldId id="709" r:id="rId110"/>
    <p:sldId id="710" r:id="rId111"/>
    <p:sldId id="711" r:id="rId112"/>
    <p:sldId id="712" r:id="rId113"/>
    <p:sldId id="713" r:id="rId114"/>
    <p:sldId id="591" r:id="rId115"/>
    <p:sldId id="592" r:id="rId116"/>
    <p:sldId id="593" r:id="rId117"/>
    <p:sldId id="594" r:id="rId118"/>
    <p:sldId id="603" r:id="rId119"/>
    <p:sldId id="604" r:id="rId120"/>
    <p:sldId id="605" r:id="rId121"/>
    <p:sldId id="606" r:id="rId122"/>
    <p:sldId id="607" r:id="rId123"/>
    <p:sldId id="716" r:id="rId124"/>
    <p:sldId id="608" r:id="rId125"/>
    <p:sldId id="717" r:id="rId126"/>
    <p:sldId id="609" r:id="rId127"/>
    <p:sldId id="610" r:id="rId128"/>
    <p:sldId id="611" r:id="rId129"/>
    <p:sldId id="612" r:id="rId130"/>
    <p:sldId id="718" r:id="rId131"/>
    <p:sldId id="615" r:id="rId132"/>
    <p:sldId id="616" r:id="rId133"/>
    <p:sldId id="617" r:id="rId134"/>
    <p:sldId id="618" r:id="rId135"/>
    <p:sldId id="621" r:id="rId136"/>
    <p:sldId id="622" r:id="rId137"/>
    <p:sldId id="623" r:id="rId138"/>
    <p:sldId id="624" r:id="rId139"/>
    <p:sldId id="625" r:id="rId140"/>
    <p:sldId id="654" r:id="rId1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44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24" autoAdjust="0"/>
  </p:normalViewPr>
  <p:slideViewPr>
    <p:cSldViewPr snapToGrid="0">
      <p:cViewPr varScale="1">
        <p:scale>
          <a:sx n="105" d="100"/>
          <a:sy n="105" d="100"/>
        </p:scale>
        <p:origin x="77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3958DD-C357-4F35-9BD6-5AEF00AAE68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F16D09B3-3D80-4ECB-BA34-553C66EE9A96}">
      <dgm:prSet phldrT="[Текст]" custT="1"/>
      <dgm:spPr/>
      <dgm:t>
        <a:bodyPr/>
        <a:lstStyle/>
        <a:p>
          <a:r>
            <a:rPr lang="ru-RU" sz="2200" b="1" dirty="0" err="1"/>
            <a:t>Відповідно</a:t>
          </a:r>
          <a:r>
            <a:rPr lang="ru-RU" sz="2200" b="1" dirty="0"/>
            <a:t> до ЗУ «Про засади </a:t>
          </a:r>
          <a:r>
            <a:rPr lang="ru-RU" sz="2200" b="1" dirty="0" err="1"/>
            <a:t>державної</a:t>
          </a:r>
          <a:r>
            <a:rPr lang="ru-RU" sz="2200" b="1" dirty="0"/>
            <a:t> </a:t>
          </a:r>
          <a:r>
            <a:rPr lang="ru-RU" sz="2200" b="1" dirty="0" err="1"/>
            <a:t>регіональної</a:t>
          </a:r>
          <a:r>
            <a:rPr lang="ru-RU" sz="2200" b="1" dirty="0"/>
            <a:t> </a:t>
          </a:r>
          <a:r>
            <a:rPr lang="ru-RU" sz="2200" b="1" dirty="0" err="1"/>
            <a:t>політики</a:t>
          </a:r>
          <a:r>
            <a:rPr lang="ru-RU" sz="2200" b="1" dirty="0"/>
            <a:t>» </a:t>
          </a:r>
          <a:r>
            <a:rPr lang="ru-RU" sz="2200" b="1" dirty="0" err="1"/>
            <a:t>від</a:t>
          </a:r>
          <a:r>
            <a:rPr lang="ru-RU" sz="2200" b="1" dirty="0"/>
            <a:t> 05.02.2015 № 156 </a:t>
          </a:r>
          <a:r>
            <a:rPr lang="ru-RU" sz="2200" b="1" dirty="0" err="1"/>
            <a:t>розробка</a:t>
          </a:r>
          <a:r>
            <a:rPr lang="ru-RU" sz="2200" b="1" dirty="0"/>
            <a:t> </a:t>
          </a:r>
          <a:r>
            <a:rPr lang="ru-RU" sz="2200" b="1" dirty="0" err="1"/>
            <a:t>стратегій</a:t>
          </a:r>
          <a:r>
            <a:rPr lang="ru-RU" sz="2200" b="1" dirty="0"/>
            <a:t> </a:t>
          </a:r>
          <a:r>
            <a:rPr lang="ru-RU" sz="2200" b="1" dirty="0" err="1"/>
            <a:t>розвитку</a:t>
          </a:r>
          <a:r>
            <a:rPr lang="ru-RU" sz="2200" b="1" dirty="0"/>
            <a:t> громад є </a:t>
          </a:r>
          <a:r>
            <a:rPr lang="ru-RU" sz="2200" b="1" dirty="0" err="1"/>
            <a:t>обов'язковою</a:t>
          </a:r>
          <a:r>
            <a:rPr lang="ru-RU" sz="2200" b="1" dirty="0"/>
            <a:t> – на строк та з </a:t>
          </a:r>
          <a:r>
            <a:rPr lang="ru-RU" sz="2200" b="1" dirty="0" err="1"/>
            <a:t>урахуванням</a:t>
          </a:r>
          <a:r>
            <a:rPr lang="ru-RU" sz="2200" b="1" dirty="0"/>
            <a:t> </a:t>
          </a:r>
          <a:r>
            <a:rPr lang="ru-RU" sz="2200" b="1" dirty="0" err="1"/>
            <a:t>пріоритетів</a:t>
          </a:r>
          <a:r>
            <a:rPr lang="ru-RU" sz="2200" b="1" dirty="0"/>
            <a:t>, </a:t>
          </a:r>
          <a:r>
            <a:rPr lang="ru-RU" sz="2200" b="1" dirty="0" err="1"/>
            <a:t>що</a:t>
          </a:r>
          <a:r>
            <a:rPr lang="ru-RU" sz="2200" b="1" dirty="0"/>
            <a:t> </a:t>
          </a:r>
          <a:r>
            <a:rPr lang="ru-RU" sz="2200" b="1" dirty="0" err="1"/>
            <a:t>визначені</a:t>
          </a:r>
          <a:r>
            <a:rPr lang="ru-RU" sz="2200" b="1" dirty="0"/>
            <a:t> Державною </a:t>
          </a:r>
          <a:r>
            <a:rPr lang="ru-RU" sz="2200" b="1" dirty="0" err="1"/>
            <a:t>стратегією</a:t>
          </a:r>
          <a:r>
            <a:rPr lang="ru-RU" sz="2200" b="1" dirty="0"/>
            <a:t> </a:t>
          </a:r>
          <a:r>
            <a:rPr lang="ru-RU" sz="2200" b="1" dirty="0" err="1"/>
            <a:t>регіонального</a:t>
          </a:r>
          <a:r>
            <a:rPr lang="ru-RU" sz="2200" b="1" dirty="0"/>
            <a:t> </a:t>
          </a:r>
          <a:r>
            <a:rPr lang="ru-RU" sz="2200" b="1" dirty="0" err="1"/>
            <a:t>розвитку</a:t>
          </a:r>
          <a:r>
            <a:rPr lang="ru-RU" sz="2200" b="1" dirty="0"/>
            <a:t> </a:t>
          </a:r>
          <a:r>
            <a:rPr lang="ru-RU" sz="2200" b="1" dirty="0" err="1"/>
            <a:t>України</a:t>
          </a:r>
          <a:r>
            <a:rPr lang="ru-RU" sz="2200" b="1" dirty="0"/>
            <a:t> та </a:t>
          </a:r>
          <a:r>
            <a:rPr lang="ru-RU" sz="2200" b="1" dirty="0" err="1"/>
            <a:t>відповідними</a:t>
          </a:r>
          <a:r>
            <a:rPr lang="ru-RU" sz="2200" b="1" dirty="0"/>
            <a:t> </a:t>
          </a:r>
          <a:r>
            <a:rPr lang="ru-RU" sz="2200" b="1" dirty="0" err="1"/>
            <a:t>регіональними</a:t>
          </a:r>
          <a:r>
            <a:rPr lang="ru-RU" sz="2200" b="1" dirty="0"/>
            <a:t> </a:t>
          </a:r>
          <a:r>
            <a:rPr lang="ru-RU" sz="2200" b="1" dirty="0" err="1"/>
            <a:t>стратегіями</a:t>
          </a:r>
          <a:r>
            <a:rPr lang="ru-RU" sz="2200" b="1" dirty="0"/>
            <a:t> </a:t>
          </a:r>
          <a:r>
            <a:rPr lang="ru-RU" sz="2200" b="1" dirty="0" err="1"/>
            <a:t>розвитку</a:t>
          </a:r>
          <a:r>
            <a:rPr lang="ru-RU" sz="2200" b="1" dirty="0"/>
            <a:t> (п.2. ст. 11-1)</a:t>
          </a:r>
        </a:p>
      </dgm:t>
    </dgm:pt>
    <dgm:pt modelId="{FC0F8159-EDEB-40EE-A775-18649434198B}" type="parTrans" cxnId="{8D2A58EF-250F-40D5-B138-3EF9067A9A38}">
      <dgm:prSet/>
      <dgm:spPr/>
      <dgm:t>
        <a:bodyPr/>
        <a:lstStyle/>
        <a:p>
          <a:endParaRPr lang="ru-RU"/>
        </a:p>
      </dgm:t>
    </dgm:pt>
    <dgm:pt modelId="{B70CB8B9-EF0D-4852-9378-27E758545DEB}" type="sibTrans" cxnId="{8D2A58EF-250F-40D5-B138-3EF9067A9A38}">
      <dgm:prSet/>
      <dgm:spPr/>
      <dgm:t>
        <a:bodyPr/>
        <a:lstStyle/>
        <a:p>
          <a:endParaRPr lang="ru-RU"/>
        </a:p>
      </dgm:t>
    </dgm:pt>
    <dgm:pt modelId="{078CC12C-C253-4239-B1CE-44DB6970598A}">
      <dgm:prSet phldrT="[Текст]" custT="1"/>
      <dgm:spPr/>
      <dgm:t>
        <a:bodyPr/>
        <a:lstStyle/>
        <a:p>
          <a:r>
            <a:rPr lang="ru-RU" sz="2200" b="1" dirty="0" err="1"/>
            <a:t>Щоправда</a:t>
          </a:r>
          <a:r>
            <a:rPr lang="ru-RU" sz="2200" b="1" dirty="0"/>
            <a:t>, </a:t>
          </a:r>
          <a:r>
            <a:rPr lang="ru-RU" sz="2200" b="1" dirty="0" err="1"/>
            <a:t>відповідно</a:t>
          </a:r>
          <a:r>
            <a:rPr lang="ru-RU" sz="2200" b="1" dirty="0"/>
            <a:t> </a:t>
          </a:r>
          <a:r>
            <a:rPr lang="ru-RU" sz="2200" b="1" dirty="0" err="1"/>
            <a:t>Прикінцевих</a:t>
          </a:r>
          <a:r>
            <a:rPr lang="ru-RU" sz="2200" b="1" dirty="0"/>
            <a:t> </a:t>
          </a:r>
          <a:r>
            <a:rPr lang="ru-RU" sz="2200" b="1" dirty="0" err="1"/>
            <a:t>положень</a:t>
          </a:r>
          <a:r>
            <a:rPr lang="ru-RU" sz="2200" b="1" dirty="0"/>
            <a:t> </a:t>
          </a:r>
          <a:r>
            <a:rPr lang="ru-RU" sz="2200" b="1" dirty="0" err="1"/>
            <a:t>зазначеного</a:t>
          </a:r>
          <a:r>
            <a:rPr lang="ru-RU" sz="2200" b="1" dirty="0"/>
            <a:t> Закону </a:t>
          </a:r>
          <a:r>
            <a:rPr lang="ru-RU" sz="2200" b="1" dirty="0" err="1"/>
            <a:t>вимоги</a:t>
          </a:r>
          <a:r>
            <a:rPr lang="ru-RU" sz="2200" b="1" dirty="0"/>
            <a:t> до громад, </a:t>
          </a:r>
          <a:r>
            <a:rPr lang="ru-RU" sz="2200" b="1" dirty="0" err="1"/>
            <a:t>віднесених</a:t>
          </a:r>
          <a:r>
            <a:rPr lang="ru-RU" sz="2200" b="1" dirty="0"/>
            <a:t> до </a:t>
          </a:r>
          <a:r>
            <a:rPr lang="ru-RU" sz="2200" b="1" dirty="0" err="1"/>
            <a:t>територій</a:t>
          </a:r>
          <a:r>
            <a:rPr lang="ru-RU" sz="2200" b="1" dirty="0"/>
            <a:t> </a:t>
          </a:r>
          <a:r>
            <a:rPr lang="ru-RU" sz="2200" b="1" dirty="0" err="1"/>
            <a:t>відновлення</a:t>
          </a:r>
          <a:r>
            <a:rPr lang="ru-RU" sz="2200" b="1" dirty="0"/>
            <a:t> та </a:t>
          </a:r>
          <a:r>
            <a:rPr lang="ru-RU" sz="2200" b="1" dirty="0" err="1"/>
            <a:t>розвитку</a:t>
          </a:r>
          <a:r>
            <a:rPr lang="ru-RU" sz="2200" b="1" dirty="0"/>
            <a:t>, на </a:t>
          </a:r>
          <a:r>
            <a:rPr lang="ru-RU" sz="2200" b="1" dirty="0" err="1"/>
            <a:t>період</a:t>
          </a:r>
          <a:r>
            <a:rPr lang="ru-RU" sz="2200" b="1" dirty="0"/>
            <a:t> </a:t>
          </a:r>
          <a:r>
            <a:rPr lang="ru-RU" sz="2200" b="1" dirty="0" err="1"/>
            <a:t>реалізації</a:t>
          </a:r>
          <a:r>
            <a:rPr lang="ru-RU" sz="2200" b="1" dirty="0"/>
            <a:t> </a:t>
          </a:r>
          <a:r>
            <a:rPr lang="ru-RU" sz="2200" b="1" dirty="0" err="1"/>
            <a:t>відповіднихї</a:t>
          </a:r>
          <a:r>
            <a:rPr lang="ru-RU" sz="2200" b="1" dirty="0"/>
            <a:t> </a:t>
          </a:r>
          <a:r>
            <a:rPr lang="ru-RU" sz="2200" b="1" dirty="0" err="1"/>
            <a:t>планів</a:t>
          </a:r>
          <a:r>
            <a:rPr lang="ru-RU" sz="2200" b="1" dirty="0"/>
            <a:t> </a:t>
          </a:r>
          <a:r>
            <a:rPr lang="ru-RU" sz="2200" b="1" dirty="0" err="1"/>
            <a:t>положення</a:t>
          </a:r>
          <a:r>
            <a:rPr lang="ru-RU" sz="2200" b="1" dirty="0"/>
            <a:t> </a:t>
          </a:r>
          <a:r>
            <a:rPr lang="ru-RU" sz="2200" b="1" dirty="0" err="1"/>
            <a:t>щодо</a:t>
          </a:r>
          <a:r>
            <a:rPr lang="ru-RU" sz="2200" b="1" dirty="0"/>
            <a:t> </a:t>
          </a:r>
          <a:r>
            <a:rPr lang="ru-RU" sz="2200" b="1" dirty="0" err="1"/>
            <a:t>розроблення</a:t>
          </a:r>
          <a:r>
            <a:rPr lang="ru-RU" sz="2200" b="1" dirty="0"/>
            <a:t> та </a:t>
          </a:r>
          <a:r>
            <a:rPr lang="ru-RU" sz="2200" b="1" dirty="0" err="1"/>
            <a:t>реалізації</a:t>
          </a:r>
          <a:r>
            <a:rPr lang="ru-RU" sz="2200" b="1" dirty="0"/>
            <a:t> </a:t>
          </a:r>
          <a:r>
            <a:rPr lang="ru-RU" sz="2200" b="1" dirty="0" err="1"/>
            <a:t>стратегій</a:t>
          </a:r>
          <a:r>
            <a:rPr lang="ru-RU" sz="2200" b="1" dirty="0"/>
            <a:t> громад та </a:t>
          </a:r>
          <a:r>
            <a:rPr lang="ru-RU" sz="2200" b="1" dirty="0" err="1"/>
            <a:t>їх</a:t>
          </a:r>
          <a:r>
            <a:rPr lang="ru-RU" sz="2200" b="1" dirty="0"/>
            <a:t> </a:t>
          </a:r>
          <a:r>
            <a:rPr lang="ru-RU" sz="2200" b="1" dirty="0" err="1"/>
            <a:t>планів</a:t>
          </a:r>
          <a:r>
            <a:rPr lang="ru-RU" sz="2200" b="1" dirty="0"/>
            <a:t> </a:t>
          </a:r>
          <a:r>
            <a:rPr lang="ru-RU" sz="2200" b="1" dirty="0" err="1"/>
            <a:t>заходів</a:t>
          </a:r>
          <a:r>
            <a:rPr lang="ru-RU" sz="2200" b="1" dirty="0"/>
            <a:t> </a:t>
          </a:r>
          <a:r>
            <a:rPr lang="ru-RU" sz="2200" b="1" dirty="0" err="1"/>
            <a:t>із</a:t>
          </a:r>
          <a:r>
            <a:rPr lang="ru-RU" sz="2200" b="1" dirty="0"/>
            <a:t> </a:t>
          </a:r>
          <a:r>
            <a:rPr lang="ru-RU" sz="2200" b="1" dirty="0" err="1"/>
            <a:t>їх</a:t>
          </a:r>
          <a:r>
            <a:rPr lang="ru-RU" sz="2200" b="1" dirty="0"/>
            <a:t> </a:t>
          </a:r>
          <a:r>
            <a:rPr lang="ru-RU" sz="2200" b="1" dirty="0" err="1"/>
            <a:t>реалізації</a:t>
          </a:r>
          <a:r>
            <a:rPr lang="ru-RU" sz="2200" b="1" dirty="0"/>
            <a:t> </a:t>
          </a:r>
          <a:r>
            <a:rPr lang="ru-RU" sz="2200" b="1" dirty="0" err="1"/>
            <a:t>можуть</a:t>
          </a:r>
          <a:r>
            <a:rPr lang="ru-RU" sz="2200" b="1" dirty="0"/>
            <a:t> не </a:t>
          </a:r>
          <a:r>
            <a:rPr lang="ru-RU" sz="2200" b="1" dirty="0" err="1"/>
            <a:t>застосовуватися</a:t>
          </a:r>
          <a:endParaRPr lang="ru-RU" sz="2200" b="1" dirty="0"/>
        </a:p>
      </dgm:t>
    </dgm:pt>
    <dgm:pt modelId="{50E560E5-AE7C-46FF-886A-39E05A024C3B}" type="parTrans" cxnId="{E5839293-EC81-4338-B3E8-63E6060BD702}">
      <dgm:prSet/>
      <dgm:spPr/>
      <dgm:t>
        <a:bodyPr/>
        <a:lstStyle/>
        <a:p>
          <a:endParaRPr lang="ru-RU"/>
        </a:p>
      </dgm:t>
    </dgm:pt>
    <dgm:pt modelId="{FE47447C-39BC-4EA8-BC6B-F30693480595}" type="sibTrans" cxnId="{E5839293-EC81-4338-B3E8-63E6060BD702}">
      <dgm:prSet/>
      <dgm:spPr/>
      <dgm:t>
        <a:bodyPr/>
        <a:lstStyle/>
        <a:p>
          <a:endParaRPr lang="ru-RU"/>
        </a:p>
      </dgm:t>
    </dgm:pt>
    <dgm:pt modelId="{2CADF29D-7BB9-43DA-8F66-04733507B1B2}">
      <dgm:prSet phldrT="[Текст]" custT="1"/>
      <dgm:spPr/>
      <dgm:t>
        <a:bodyPr/>
        <a:lstStyle/>
        <a:p>
          <a:r>
            <a:rPr lang="ru-RU" sz="2200" b="1" dirty="0" err="1"/>
            <a:t>Питання</a:t>
          </a:r>
          <a:r>
            <a:rPr lang="ru-RU" sz="2200" b="1" dirty="0"/>
            <a:t> </a:t>
          </a:r>
          <a:r>
            <a:rPr lang="ru-RU" sz="2200" b="1" dirty="0" err="1"/>
            <a:t>розробки</a:t>
          </a:r>
          <a:r>
            <a:rPr lang="ru-RU" sz="2200" b="1" dirty="0"/>
            <a:t> </a:t>
          </a:r>
          <a:r>
            <a:rPr lang="ru-RU" sz="2200" b="1" dirty="0" err="1"/>
            <a:t>стратегій</a:t>
          </a:r>
          <a:r>
            <a:rPr lang="ru-RU" sz="2200" b="1" dirty="0"/>
            <a:t> громад </a:t>
          </a:r>
          <a:r>
            <a:rPr lang="ru-RU" sz="2200" b="1" dirty="0" err="1"/>
            <a:t>визначаються</a:t>
          </a:r>
          <a:r>
            <a:rPr lang="ru-RU" sz="2200" b="1" dirty="0"/>
            <a:t> </a:t>
          </a:r>
          <a:r>
            <a:rPr lang="ru-RU" sz="2200" b="1" dirty="0" err="1"/>
            <a:t>Методичними</a:t>
          </a:r>
          <a:r>
            <a:rPr lang="ru-RU" sz="2200" b="1" dirty="0"/>
            <a:t> </a:t>
          </a:r>
          <a:r>
            <a:rPr lang="ru-RU" sz="2200" b="1" dirty="0" err="1"/>
            <a:t>рекомендаціями</a:t>
          </a:r>
          <a:r>
            <a:rPr lang="ru-RU" sz="2200" b="1" dirty="0"/>
            <a:t> </a:t>
          </a:r>
          <a:r>
            <a:rPr lang="ru-RU" sz="2200" b="1" dirty="0" err="1"/>
            <a:t>щодо</a:t>
          </a:r>
          <a:r>
            <a:rPr lang="ru-RU" sz="2200" b="1" dirty="0"/>
            <a:t> порядку </a:t>
          </a:r>
          <a:r>
            <a:rPr lang="ru-RU" sz="2200" b="1" dirty="0" err="1"/>
            <a:t>розроблення</a:t>
          </a:r>
          <a:r>
            <a:rPr lang="ru-RU" sz="2200" b="1" dirty="0"/>
            <a:t>, </a:t>
          </a:r>
          <a:r>
            <a:rPr lang="ru-RU" sz="2200" b="1" dirty="0" err="1"/>
            <a:t>затвердження</a:t>
          </a:r>
          <a:r>
            <a:rPr lang="ru-RU" sz="2200" b="1" dirty="0"/>
            <a:t>, </a:t>
          </a:r>
          <a:r>
            <a:rPr lang="ru-RU" sz="2200" b="1" dirty="0" err="1"/>
            <a:t>реалізації</a:t>
          </a:r>
          <a:r>
            <a:rPr lang="ru-RU" sz="2200" b="1" dirty="0"/>
            <a:t>, </a:t>
          </a:r>
          <a:r>
            <a:rPr lang="ru-RU" sz="2200" b="1" dirty="0" err="1"/>
            <a:t>проведення</a:t>
          </a:r>
          <a:r>
            <a:rPr lang="ru-RU" sz="2200" b="1" dirty="0"/>
            <a:t> </a:t>
          </a:r>
          <a:r>
            <a:rPr lang="ru-RU" sz="2200" b="1" dirty="0" err="1"/>
            <a:t>моніторингу</a:t>
          </a:r>
          <a:r>
            <a:rPr lang="ru-RU" sz="2200" b="1" dirty="0"/>
            <a:t> та </a:t>
          </a:r>
          <a:r>
            <a:rPr lang="ru-RU" sz="2200" b="1" dirty="0" err="1"/>
            <a:t>оцінювання</a:t>
          </a:r>
          <a:r>
            <a:rPr lang="ru-RU" sz="2200" b="1" dirty="0"/>
            <a:t> </a:t>
          </a:r>
          <a:r>
            <a:rPr lang="ru-RU" sz="2200" b="1" dirty="0" err="1"/>
            <a:t>реалізації</a:t>
          </a:r>
          <a:r>
            <a:rPr lang="ru-RU" sz="2200" b="1" dirty="0"/>
            <a:t> </a:t>
          </a:r>
          <a:r>
            <a:rPr lang="ru-RU" sz="2200" b="1" dirty="0" err="1"/>
            <a:t>стратегій</a:t>
          </a:r>
          <a:r>
            <a:rPr lang="ru-RU" sz="2200" b="1" dirty="0"/>
            <a:t> </a:t>
          </a:r>
          <a:r>
            <a:rPr lang="ru-RU" sz="2200" b="1" dirty="0" err="1"/>
            <a:t>розвитку</a:t>
          </a:r>
          <a:r>
            <a:rPr lang="ru-RU" sz="2200" b="1" dirty="0"/>
            <a:t> </a:t>
          </a:r>
          <a:r>
            <a:rPr lang="ru-RU" sz="2200" b="1" dirty="0" err="1"/>
            <a:t>територіальних</a:t>
          </a:r>
          <a:r>
            <a:rPr lang="ru-RU" sz="2200" b="1" dirty="0"/>
            <a:t> громад, </a:t>
          </a:r>
          <a:r>
            <a:rPr lang="ru-RU" sz="2200" b="1" dirty="0" err="1"/>
            <a:t>що</a:t>
          </a:r>
          <a:r>
            <a:rPr lang="ru-RU" sz="2200" b="1" dirty="0"/>
            <a:t> </a:t>
          </a:r>
          <a:r>
            <a:rPr lang="ru-RU" sz="2200" b="1" dirty="0" err="1"/>
            <a:t>затверджені</a:t>
          </a:r>
          <a:r>
            <a:rPr lang="ru-RU" sz="2200" b="1" dirty="0"/>
            <a:t> Наказом </a:t>
          </a:r>
          <a:r>
            <a:rPr lang="ru-RU" sz="2200" b="1" dirty="0" err="1"/>
            <a:t>Мінрегіону</a:t>
          </a:r>
          <a:r>
            <a:rPr lang="ru-RU" sz="2200" b="1" dirty="0"/>
            <a:t> </a:t>
          </a:r>
          <a:r>
            <a:rPr lang="ru-RU" sz="2200" b="1" dirty="0" err="1"/>
            <a:t>від</a:t>
          </a:r>
          <a:r>
            <a:rPr lang="ru-RU" sz="2200" b="1" dirty="0"/>
            <a:t> 21.12.2022 № 265. </a:t>
          </a:r>
        </a:p>
      </dgm:t>
    </dgm:pt>
    <dgm:pt modelId="{DB691EDF-5B55-46C8-89E9-ED3376A0C928}" type="parTrans" cxnId="{CE85EADB-A34C-4C41-B3F7-90923F539994}">
      <dgm:prSet/>
      <dgm:spPr/>
      <dgm:t>
        <a:bodyPr/>
        <a:lstStyle/>
        <a:p>
          <a:endParaRPr lang="ru-RU"/>
        </a:p>
      </dgm:t>
    </dgm:pt>
    <dgm:pt modelId="{2682C3E8-1778-4759-BBF7-DAB9AF5FB2EC}" type="sibTrans" cxnId="{CE85EADB-A34C-4C41-B3F7-90923F539994}">
      <dgm:prSet/>
      <dgm:spPr/>
      <dgm:t>
        <a:bodyPr/>
        <a:lstStyle/>
        <a:p>
          <a:endParaRPr lang="ru-RU"/>
        </a:p>
      </dgm:t>
    </dgm:pt>
    <dgm:pt modelId="{1D5F75ED-FC9B-4E02-8154-8AE27715A9C1}">
      <dgm:prSet phldrT="[Текст]" custT="1"/>
      <dgm:spPr/>
      <dgm:t>
        <a:bodyPr/>
        <a:lstStyle/>
        <a:p>
          <a:r>
            <a:rPr lang="ru-RU" sz="2200" b="1" dirty="0" err="1"/>
            <a:t>Також</a:t>
          </a:r>
          <a:r>
            <a:rPr lang="ru-RU" sz="2200" b="1" dirty="0"/>
            <a:t> </a:t>
          </a:r>
          <a:r>
            <a:rPr lang="ru-RU" sz="2200" b="1" dirty="0" err="1"/>
            <a:t>необхідно</a:t>
          </a:r>
          <a:r>
            <a:rPr lang="ru-RU" sz="2200" b="1" dirty="0"/>
            <a:t> </a:t>
          </a:r>
          <a:r>
            <a:rPr lang="ru-RU" sz="2200" b="1" dirty="0" err="1"/>
            <a:t>враховувати</a:t>
          </a:r>
          <a:r>
            <a:rPr lang="ru-RU" sz="2200" b="1" dirty="0"/>
            <a:t> </a:t>
          </a:r>
          <a:r>
            <a:rPr lang="ru-RU" sz="2200" b="1" dirty="0" err="1"/>
            <a:t>необхідність</a:t>
          </a:r>
          <a:r>
            <a:rPr lang="ru-RU" sz="2200" b="1" dirty="0"/>
            <a:t> </a:t>
          </a:r>
          <a:r>
            <a:rPr lang="ru-RU" sz="2200" b="1" dirty="0" err="1"/>
            <a:t>здійснення</a:t>
          </a:r>
          <a:r>
            <a:rPr lang="ru-RU" sz="2200" b="1" dirty="0"/>
            <a:t> </a:t>
          </a:r>
          <a:r>
            <a:rPr lang="ru-RU" sz="2200" b="1" dirty="0" err="1"/>
            <a:t>процедури</a:t>
          </a:r>
          <a:r>
            <a:rPr lang="ru-RU" sz="2200" b="1" dirty="0"/>
            <a:t> </a:t>
          </a:r>
          <a:r>
            <a:rPr lang="ru-RU" sz="2200" b="1" dirty="0" err="1"/>
            <a:t>стратегічної</a:t>
          </a:r>
          <a:r>
            <a:rPr lang="ru-RU" sz="2200" b="1" dirty="0"/>
            <a:t> </a:t>
          </a:r>
          <a:r>
            <a:rPr lang="ru-RU" sz="2200" b="1" dirty="0" err="1"/>
            <a:t>екологічної</a:t>
          </a:r>
          <a:r>
            <a:rPr lang="ru-RU" sz="2200" b="1" dirty="0"/>
            <a:t> </a:t>
          </a:r>
          <a:r>
            <a:rPr lang="ru-RU" sz="2200" b="1" dirty="0" err="1"/>
            <a:t>оцінки</a:t>
          </a:r>
          <a:r>
            <a:rPr lang="ru-RU" sz="2200" b="1" dirty="0"/>
            <a:t> </a:t>
          </a:r>
          <a:r>
            <a:rPr lang="ru-RU" sz="2200" b="1" dirty="0" err="1"/>
            <a:t>проєктів</a:t>
          </a:r>
          <a:r>
            <a:rPr lang="ru-RU" sz="2200" b="1" dirty="0"/>
            <a:t> </a:t>
          </a:r>
          <a:r>
            <a:rPr lang="ru-RU" sz="2200" b="1" dirty="0" err="1"/>
            <a:t>стратегії</a:t>
          </a:r>
          <a:r>
            <a:rPr lang="ru-RU" sz="2200" b="1" dirty="0"/>
            <a:t> та ПЗР – </a:t>
          </a:r>
          <a:r>
            <a:rPr lang="ru-RU" sz="2200" b="1" dirty="0" err="1"/>
            <a:t>вимоги</a:t>
          </a:r>
          <a:r>
            <a:rPr lang="ru-RU" sz="2200" b="1" dirty="0"/>
            <a:t> Закону </a:t>
          </a:r>
          <a:r>
            <a:rPr lang="ru-RU" sz="2200" b="1" dirty="0" err="1"/>
            <a:t>України</a:t>
          </a:r>
          <a:r>
            <a:rPr lang="ru-RU" sz="2200" b="1" dirty="0"/>
            <a:t> </a:t>
          </a:r>
          <a:r>
            <a:rPr lang="ru-RU" sz="2200" b="1" dirty="0" err="1"/>
            <a:t>від</a:t>
          </a:r>
          <a:r>
            <a:rPr lang="ru-RU" sz="2200" b="1" dirty="0"/>
            <a:t> 20.03.2018 № 2354 «Про </a:t>
          </a:r>
          <a:r>
            <a:rPr lang="ru-RU" sz="2200" b="1" dirty="0" err="1"/>
            <a:t>стратегічну</a:t>
          </a:r>
          <a:r>
            <a:rPr lang="ru-RU" sz="2200" b="1" dirty="0"/>
            <a:t> </a:t>
          </a:r>
          <a:r>
            <a:rPr lang="ru-RU" sz="2200" b="1" dirty="0" err="1"/>
            <a:t>екологічну</a:t>
          </a:r>
          <a:r>
            <a:rPr lang="ru-RU" sz="2200" b="1" dirty="0"/>
            <a:t> </a:t>
          </a:r>
          <a:r>
            <a:rPr lang="ru-RU" sz="2200" b="1" dirty="0" err="1"/>
            <a:t>оцінку</a:t>
          </a:r>
          <a:r>
            <a:rPr lang="ru-RU" sz="2200" b="1" dirty="0"/>
            <a:t>» </a:t>
          </a:r>
        </a:p>
      </dgm:t>
    </dgm:pt>
    <dgm:pt modelId="{29FBD868-8AF4-4D33-B543-529ED72AB23B}" type="parTrans" cxnId="{50794144-5E68-446F-9A6F-A55FE2C402F5}">
      <dgm:prSet/>
      <dgm:spPr/>
      <dgm:t>
        <a:bodyPr/>
        <a:lstStyle/>
        <a:p>
          <a:endParaRPr lang="ru-RU"/>
        </a:p>
      </dgm:t>
    </dgm:pt>
    <dgm:pt modelId="{1E96A66E-457B-4E1D-BC73-8150F6542D04}" type="sibTrans" cxnId="{50794144-5E68-446F-9A6F-A55FE2C402F5}">
      <dgm:prSet/>
      <dgm:spPr/>
      <dgm:t>
        <a:bodyPr/>
        <a:lstStyle/>
        <a:p>
          <a:endParaRPr lang="ru-RU"/>
        </a:p>
      </dgm:t>
    </dgm:pt>
    <dgm:pt modelId="{607B72FE-9142-4A6D-8C3C-A577096539BF}" type="pres">
      <dgm:prSet presAssocID="{203958DD-C357-4F35-9BD6-5AEF00AAE685}" presName="linear" presStyleCnt="0">
        <dgm:presLayoutVars>
          <dgm:animLvl val="lvl"/>
          <dgm:resizeHandles val="exact"/>
        </dgm:presLayoutVars>
      </dgm:prSet>
      <dgm:spPr/>
    </dgm:pt>
    <dgm:pt modelId="{0911EA83-6703-49EC-A237-18C01B79FC39}" type="pres">
      <dgm:prSet presAssocID="{F16D09B3-3D80-4ECB-BA34-553C66EE9A96}" presName="parentText" presStyleLbl="node1" presStyleIdx="0" presStyleCnt="2">
        <dgm:presLayoutVars>
          <dgm:chMax val="0"/>
          <dgm:bulletEnabled val="1"/>
        </dgm:presLayoutVars>
      </dgm:prSet>
      <dgm:spPr/>
    </dgm:pt>
    <dgm:pt modelId="{36661444-F405-47A7-868A-2601945BBA3C}" type="pres">
      <dgm:prSet presAssocID="{F16D09B3-3D80-4ECB-BA34-553C66EE9A96}" presName="childText" presStyleLbl="revTx" presStyleIdx="0" presStyleCnt="2">
        <dgm:presLayoutVars>
          <dgm:bulletEnabled val="1"/>
        </dgm:presLayoutVars>
      </dgm:prSet>
      <dgm:spPr/>
    </dgm:pt>
    <dgm:pt modelId="{A02C0906-421F-4A45-83D9-CC08EB181C3F}" type="pres">
      <dgm:prSet presAssocID="{2CADF29D-7BB9-43DA-8F66-04733507B1B2}" presName="parentText" presStyleLbl="node1" presStyleIdx="1" presStyleCnt="2">
        <dgm:presLayoutVars>
          <dgm:chMax val="0"/>
          <dgm:bulletEnabled val="1"/>
        </dgm:presLayoutVars>
      </dgm:prSet>
      <dgm:spPr/>
    </dgm:pt>
    <dgm:pt modelId="{41B6FCBE-20D0-4DB6-A42A-D2AD4C790C2A}" type="pres">
      <dgm:prSet presAssocID="{2CADF29D-7BB9-43DA-8F66-04733507B1B2}" presName="childText" presStyleLbl="revTx" presStyleIdx="1" presStyleCnt="2" custLinFactNeighborY="4067">
        <dgm:presLayoutVars>
          <dgm:bulletEnabled val="1"/>
        </dgm:presLayoutVars>
      </dgm:prSet>
      <dgm:spPr/>
    </dgm:pt>
  </dgm:ptLst>
  <dgm:cxnLst>
    <dgm:cxn modelId="{442F7C16-E057-40EE-A74E-A3FB7F15C0D2}" type="presOf" srcId="{1D5F75ED-FC9B-4E02-8154-8AE27715A9C1}" destId="{41B6FCBE-20D0-4DB6-A42A-D2AD4C790C2A}" srcOrd="0" destOrd="0" presId="urn:microsoft.com/office/officeart/2005/8/layout/vList2"/>
    <dgm:cxn modelId="{E57AEE3F-E28B-4E1C-8EE5-DFFE2249B13A}" type="presOf" srcId="{078CC12C-C253-4239-B1CE-44DB6970598A}" destId="{36661444-F405-47A7-868A-2601945BBA3C}" srcOrd="0" destOrd="0" presId="urn:microsoft.com/office/officeart/2005/8/layout/vList2"/>
    <dgm:cxn modelId="{50794144-5E68-446F-9A6F-A55FE2C402F5}" srcId="{2CADF29D-7BB9-43DA-8F66-04733507B1B2}" destId="{1D5F75ED-FC9B-4E02-8154-8AE27715A9C1}" srcOrd="0" destOrd="0" parTransId="{29FBD868-8AF4-4D33-B543-529ED72AB23B}" sibTransId="{1E96A66E-457B-4E1D-BC73-8150F6542D04}"/>
    <dgm:cxn modelId="{26830958-759A-4F94-9F22-95A46BBB1093}" type="presOf" srcId="{F16D09B3-3D80-4ECB-BA34-553C66EE9A96}" destId="{0911EA83-6703-49EC-A237-18C01B79FC39}" srcOrd="0" destOrd="0" presId="urn:microsoft.com/office/officeart/2005/8/layout/vList2"/>
    <dgm:cxn modelId="{D1FA5E79-9188-477F-910F-1A45F5EF317E}" type="presOf" srcId="{2CADF29D-7BB9-43DA-8F66-04733507B1B2}" destId="{A02C0906-421F-4A45-83D9-CC08EB181C3F}" srcOrd="0" destOrd="0" presId="urn:microsoft.com/office/officeart/2005/8/layout/vList2"/>
    <dgm:cxn modelId="{97A01E85-7396-4E8F-A4E1-C10C307F9B36}" type="presOf" srcId="{203958DD-C357-4F35-9BD6-5AEF00AAE685}" destId="{607B72FE-9142-4A6D-8C3C-A577096539BF}" srcOrd="0" destOrd="0" presId="urn:microsoft.com/office/officeart/2005/8/layout/vList2"/>
    <dgm:cxn modelId="{E5839293-EC81-4338-B3E8-63E6060BD702}" srcId="{F16D09B3-3D80-4ECB-BA34-553C66EE9A96}" destId="{078CC12C-C253-4239-B1CE-44DB6970598A}" srcOrd="0" destOrd="0" parTransId="{50E560E5-AE7C-46FF-886A-39E05A024C3B}" sibTransId="{FE47447C-39BC-4EA8-BC6B-F30693480595}"/>
    <dgm:cxn modelId="{CE85EADB-A34C-4C41-B3F7-90923F539994}" srcId="{203958DD-C357-4F35-9BD6-5AEF00AAE685}" destId="{2CADF29D-7BB9-43DA-8F66-04733507B1B2}" srcOrd="1" destOrd="0" parTransId="{DB691EDF-5B55-46C8-89E9-ED3376A0C928}" sibTransId="{2682C3E8-1778-4759-BBF7-DAB9AF5FB2EC}"/>
    <dgm:cxn modelId="{8D2A58EF-250F-40D5-B138-3EF9067A9A38}" srcId="{203958DD-C357-4F35-9BD6-5AEF00AAE685}" destId="{F16D09B3-3D80-4ECB-BA34-553C66EE9A96}" srcOrd="0" destOrd="0" parTransId="{FC0F8159-EDEB-40EE-A775-18649434198B}" sibTransId="{B70CB8B9-EF0D-4852-9378-27E758545DEB}"/>
    <dgm:cxn modelId="{46007010-2B87-44ED-AD29-D754B750F232}" type="presParOf" srcId="{607B72FE-9142-4A6D-8C3C-A577096539BF}" destId="{0911EA83-6703-49EC-A237-18C01B79FC39}" srcOrd="0" destOrd="0" presId="urn:microsoft.com/office/officeart/2005/8/layout/vList2"/>
    <dgm:cxn modelId="{FD97E857-CCF4-4E8E-B623-B349D907DAED}" type="presParOf" srcId="{607B72FE-9142-4A6D-8C3C-A577096539BF}" destId="{36661444-F405-47A7-868A-2601945BBA3C}" srcOrd="1" destOrd="0" presId="urn:microsoft.com/office/officeart/2005/8/layout/vList2"/>
    <dgm:cxn modelId="{FA0E3AA3-5F8F-450D-953F-0273DFA91EC8}" type="presParOf" srcId="{607B72FE-9142-4A6D-8C3C-A577096539BF}" destId="{A02C0906-421F-4A45-83D9-CC08EB181C3F}" srcOrd="2" destOrd="0" presId="urn:microsoft.com/office/officeart/2005/8/layout/vList2"/>
    <dgm:cxn modelId="{C15661B0-A31A-435A-9135-D78FFAE56EE1}" type="presParOf" srcId="{607B72FE-9142-4A6D-8C3C-A577096539BF}" destId="{41B6FCBE-20D0-4DB6-A42A-D2AD4C790C2A}"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A05BF2-852C-4372-8D61-65783C5481C5}" type="doc">
      <dgm:prSet loTypeId="urn:microsoft.com/office/officeart/2005/8/layout/pyramid1" loCatId="pyramid" qsTypeId="urn:microsoft.com/office/officeart/2005/8/quickstyle/simple1" qsCatId="simple" csTypeId="urn:microsoft.com/office/officeart/2005/8/colors/colorful1" csCatId="colorful" phldr="1"/>
      <dgm:spPr/>
    </dgm:pt>
    <dgm:pt modelId="{AF318D00-EAC7-4795-861B-828B72BC8620}">
      <dgm:prSet phldrT="[Текст]" custT="1"/>
      <dgm:spPr/>
      <dgm:t>
        <a:bodyPr/>
        <a:lstStyle/>
        <a:p>
          <a:endParaRPr lang="ru-RU" sz="1100" b="0">
            <a:latin typeface="Verdana" pitchFamily="34" charset="0"/>
            <a:ea typeface="Verdana" pitchFamily="34" charset="0"/>
          </a:endParaRPr>
        </a:p>
        <a:p>
          <a:endParaRPr lang="uk-UA" sz="1600" b="1">
            <a:latin typeface="Verdana" pitchFamily="34" charset="0"/>
            <a:ea typeface="Verdana" pitchFamily="34" charset="0"/>
          </a:endParaRPr>
        </a:p>
        <a:p>
          <a:r>
            <a:rPr lang="uk-UA" sz="1600" b="1">
              <a:latin typeface="Verdana" pitchFamily="34" charset="0"/>
              <a:ea typeface="Verdana" pitchFamily="34" charset="0"/>
            </a:rPr>
            <a:t>Бачення</a:t>
          </a:r>
          <a:endParaRPr lang="ru-RU" sz="1600" b="1" dirty="0">
            <a:latin typeface="Verdana" pitchFamily="34" charset="0"/>
            <a:ea typeface="Verdana" pitchFamily="34" charset="0"/>
          </a:endParaRPr>
        </a:p>
      </dgm:t>
    </dgm:pt>
    <dgm:pt modelId="{36044282-7BD1-489F-B03A-87D274019D4F}" type="parTrans" cxnId="{D2392F39-45D8-44BD-AE7B-5A9300598772}">
      <dgm:prSet/>
      <dgm:spPr/>
      <dgm:t>
        <a:bodyPr/>
        <a:lstStyle/>
        <a:p>
          <a:endParaRPr lang="ru-RU"/>
        </a:p>
      </dgm:t>
    </dgm:pt>
    <dgm:pt modelId="{C9C2E213-540C-48E6-AD25-F770B0EA5C40}" type="sibTrans" cxnId="{D2392F39-45D8-44BD-AE7B-5A9300598772}">
      <dgm:prSet/>
      <dgm:spPr/>
      <dgm:t>
        <a:bodyPr/>
        <a:lstStyle/>
        <a:p>
          <a:endParaRPr lang="ru-RU"/>
        </a:p>
      </dgm:t>
    </dgm:pt>
    <dgm:pt modelId="{57BEC56E-5BC4-4FF8-9202-897EFC3DE178}">
      <dgm:prSet phldrT="[Текст]" custT="1"/>
      <dgm:spPr/>
      <dgm:t>
        <a:bodyPr/>
        <a:lstStyle/>
        <a:p>
          <a:r>
            <a:rPr lang="ru-RU" sz="1100" b="0">
              <a:latin typeface="Verdana" pitchFamily="34" charset="0"/>
              <a:ea typeface="Verdana" pitchFamily="34" charset="0"/>
            </a:rPr>
            <a:t>   </a:t>
          </a:r>
          <a:r>
            <a:rPr lang="ru-RU" sz="1600" b="1">
              <a:latin typeface="Verdana" pitchFamily="34" charset="0"/>
              <a:ea typeface="Verdana" pitchFamily="34" charset="0"/>
            </a:rPr>
            <a:t>Стратегічні цілі</a:t>
          </a:r>
          <a:endParaRPr lang="ru-RU" sz="1600" b="1" dirty="0">
            <a:latin typeface="Verdana" pitchFamily="34" charset="0"/>
            <a:ea typeface="Verdana" pitchFamily="34" charset="0"/>
          </a:endParaRPr>
        </a:p>
      </dgm:t>
    </dgm:pt>
    <dgm:pt modelId="{06B94328-8F9E-4C6C-B5FC-8F6A2C7F4A80}" type="parTrans" cxnId="{13B789F3-C064-42B2-8824-F3BBCCF357C6}">
      <dgm:prSet/>
      <dgm:spPr/>
      <dgm:t>
        <a:bodyPr/>
        <a:lstStyle/>
        <a:p>
          <a:endParaRPr lang="ru-RU"/>
        </a:p>
      </dgm:t>
    </dgm:pt>
    <dgm:pt modelId="{719BBD31-A0CC-4993-86D5-5FFFADFEE07E}" type="sibTrans" cxnId="{13B789F3-C064-42B2-8824-F3BBCCF357C6}">
      <dgm:prSet/>
      <dgm:spPr/>
      <dgm:t>
        <a:bodyPr/>
        <a:lstStyle/>
        <a:p>
          <a:endParaRPr lang="ru-RU"/>
        </a:p>
      </dgm:t>
    </dgm:pt>
    <dgm:pt modelId="{1EC0281B-D7C5-4B37-B69B-12A4743A311B}">
      <dgm:prSet phldrT="[Текст]" custT="1"/>
      <dgm:spPr/>
      <dgm:t>
        <a:bodyPr/>
        <a:lstStyle/>
        <a:p>
          <a:r>
            <a:rPr lang="uk-UA" sz="1600" b="1">
              <a:latin typeface="Verdana" pitchFamily="34" charset="0"/>
              <a:ea typeface="Verdana" pitchFamily="34" charset="0"/>
            </a:rPr>
            <a:t>Оперативні цілі </a:t>
          </a:r>
          <a:endParaRPr lang="ru-RU" sz="1600" b="1" dirty="0">
            <a:latin typeface="Verdana" pitchFamily="34" charset="0"/>
            <a:ea typeface="Verdana" pitchFamily="34" charset="0"/>
          </a:endParaRPr>
        </a:p>
      </dgm:t>
    </dgm:pt>
    <dgm:pt modelId="{678BFD54-BEB8-4083-B693-FE66F292464A}" type="parTrans" cxnId="{B54E32B5-736D-4CD2-AAF2-49D4AA8F0A5E}">
      <dgm:prSet/>
      <dgm:spPr/>
      <dgm:t>
        <a:bodyPr/>
        <a:lstStyle/>
        <a:p>
          <a:endParaRPr lang="ru-RU"/>
        </a:p>
      </dgm:t>
    </dgm:pt>
    <dgm:pt modelId="{F82C6094-F63F-4ADE-B186-15482AC57ACA}" type="sibTrans" cxnId="{B54E32B5-736D-4CD2-AAF2-49D4AA8F0A5E}">
      <dgm:prSet/>
      <dgm:spPr/>
      <dgm:t>
        <a:bodyPr/>
        <a:lstStyle/>
        <a:p>
          <a:endParaRPr lang="ru-RU"/>
        </a:p>
      </dgm:t>
    </dgm:pt>
    <dgm:pt modelId="{BBFE70D8-4D94-46A1-A1B5-44BE20131419}">
      <dgm:prSet custT="1"/>
      <dgm:spPr/>
      <dgm:t>
        <a:bodyPr/>
        <a:lstStyle/>
        <a:p>
          <a:r>
            <a:rPr lang="uk-UA" sz="1600" b="1">
              <a:latin typeface="Verdana" pitchFamily="34" charset="0"/>
              <a:ea typeface="Verdana" pitchFamily="34" charset="0"/>
            </a:rPr>
            <a:t>Завдання</a:t>
          </a:r>
          <a:endParaRPr lang="ru-RU" sz="1600" b="1" dirty="0">
            <a:latin typeface="Verdana" pitchFamily="34" charset="0"/>
            <a:ea typeface="Verdana" pitchFamily="34" charset="0"/>
          </a:endParaRPr>
        </a:p>
      </dgm:t>
    </dgm:pt>
    <dgm:pt modelId="{02498E5A-4F0D-4558-833E-FBDAF729F63D}" type="parTrans" cxnId="{53726C3D-57D2-4FD9-A0E4-1A0E8A18B889}">
      <dgm:prSet/>
      <dgm:spPr/>
      <dgm:t>
        <a:bodyPr/>
        <a:lstStyle/>
        <a:p>
          <a:endParaRPr lang="ru-RU"/>
        </a:p>
      </dgm:t>
    </dgm:pt>
    <dgm:pt modelId="{FE35AF61-E17B-4D8C-9564-FB228C9C7AAB}" type="sibTrans" cxnId="{53726C3D-57D2-4FD9-A0E4-1A0E8A18B889}">
      <dgm:prSet/>
      <dgm:spPr/>
      <dgm:t>
        <a:bodyPr/>
        <a:lstStyle/>
        <a:p>
          <a:endParaRPr lang="ru-RU"/>
        </a:p>
      </dgm:t>
    </dgm:pt>
    <dgm:pt modelId="{A933E9D7-D5F7-4024-83B0-C3A0F74A2941}" type="pres">
      <dgm:prSet presAssocID="{BDA05BF2-852C-4372-8D61-65783C5481C5}" presName="Name0" presStyleCnt="0">
        <dgm:presLayoutVars>
          <dgm:dir/>
          <dgm:animLvl val="lvl"/>
          <dgm:resizeHandles val="exact"/>
        </dgm:presLayoutVars>
      </dgm:prSet>
      <dgm:spPr/>
    </dgm:pt>
    <dgm:pt modelId="{A6B7E7F1-D5F8-4AE9-AE90-D0A6AD8DB061}" type="pres">
      <dgm:prSet presAssocID="{AF318D00-EAC7-4795-861B-828B72BC8620}" presName="Name8" presStyleCnt="0"/>
      <dgm:spPr/>
    </dgm:pt>
    <dgm:pt modelId="{6A5BCE2A-762B-4845-B3C3-B8605F217564}" type="pres">
      <dgm:prSet presAssocID="{AF318D00-EAC7-4795-861B-828B72BC8620}" presName="level" presStyleLbl="node1" presStyleIdx="0" presStyleCnt="4">
        <dgm:presLayoutVars>
          <dgm:chMax val="1"/>
          <dgm:bulletEnabled val="1"/>
        </dgm:presLayoutVars>
      </dgm:prSet>
      <dgm:spPr/>
    </dgm:pt>
    <dgm:pt modelId="{A7943A4E-ACA5-47D8-A89C-2203C9C83D2F}" type="pres">
      <dgm:prSet presAssocID="{AF318D00-EAC7-4795-861B-828B72BC8620}" presName="levelTx" presStyleLbl="revTx" presStyleIdx="0" presStyleCnt="0">
        <dgm:presLayoutVars>
          <dgm:chMax val="1"/>
          <dgm:bulletEnabled val="1"/>
        </dgm:presLayoutVars>
      </dgm:prSet>
      <dgm:spPr/>
    </dgm:pt>
    <dgm:pt modelId="{520E2906-97BB-4F7F-91FA-FA885E89B079}" type="pres">
      <dgm:prSet presAssocID="{57BEC56E-5BC4-4FF8-9202-897EFC3DE178}" presName="Name8" presStyleCnt="0"/>
      <dgm:spPr/>
    </dgm:pt>
    <dgm:pt modelId="{C21BF3F1-1443-452A-BBB9-D80A0F322978}" type="pres">
      <dgm:prSet presAssocID="{57BEC56E-5BC4-4FF8-9202-897EFC3DE178}" presName="level" presStyleLbl="node1" presStyleIdx="1" presStyleCnt="4" custLinFactNeighborX="573" custLinFactNeighborY="-1805">
        <dgm:presLayoutVars>
          <dgm:chMax val="1"/>
          <dgm:bulletEnabled val="1"/>
        </dgm:presLayoutVars>
      </dgm:prSet>
      <dgm:spPr/>
    </dgm:pt>
    <dgm:pt modelId="{E57F8EC5-561C-4F5C-BDF9-776B0289699B}" type="pres">
      <dgm:prSet presAssocID="{57BEC56E-5BC4-4FF8-9202-897EFC3DE178}" presName="levelTx" presStyleLbl="revTx" presStyleIdx="0" presStyleCnt="0">
        <dgm:presLayoutVars>
          <dgm:chMax val="1"/>
          <dgm:bulletEnabled val="1"/>
        </dgm:presLayoutVars>
      </dgm:prSet>
      <dgm:spPr/>
    </dgm:pt>
    <dgm:pt modelId="{6334A0E3-438F-4A00-BC6C-97E81670E742}" type="pres">
      <dgm:prSet presAssocID="{1EC0281B-D7C5-4B37-B69B-12A4743A311B}" presName="Name8" presStyleCnt="0"/>
      <dgm:spPr/>
    </dgm:pt>
    <dgm:pt modelId="{D67F8594-09C3-420F-BE95-7968B406BC66}" type="pres">
      <dgm:prSet presAssocID="{1EC0281B-D7C5-4B37-B69B-12A4743A311B}" presName="level" presStyleLbl="node1" presStyleIdx="2" presStyleCnt="4">
        <dgm:presLayoutVars>
          <dgm:chMax val="1"/>
          <dgm:bulletEnabled val="1"/>
        </dgm:presLayoutVars>
      </dgm:prSet>
      <dgm:spPr/>
    </dgm:pt>
    <dgm:pt modelId="{68C31CF8-5271-415B-AE44-4DA033916CB7}" type="pres">
      <dgm:prSet presAssocID="{1EC0281B-D7C5-4B37-B69B-12A4743A311B}" presName="levelTx" presStyleLbl="revTx" presStyleIdx="0" presStyleCnt="0">
        <dgm:presLayoutVars>
          <dgm:chMax val="1"/>
          <dgm:bulletEnabled val="1"/>
        </dgm:presLayoutVars>
      </dgm:prSet>
      <dgm:spPr/>
    </dgm:pt>
    <dgm:pt modelId="{46BE80BC-C9F8-4C6D-8802-1C40EA286776}" type="pres">
      <dgm:prSet presAssocID="{BBFE70D8-4D94-46A1-A1B5-44BE20131419}" presName="Name8" presStyleCnt="0"/>
      <dgm:spPr/>
    </dgm:pt>
    <dgm:pt modelId="{6F7D1E46-6AEE-45A2-AD92-691653F04D92}" type="pres">
      <dgm:prSet presAssocID="{BBFE70D8-4D94-46A1-A1B5-44BE20131419}" presName="level" presStyleLbl="node1" presStyleIdx="3" presStyleCnt="4" custLinFactNeighborX="-7447" custLinFactNeighborY="-800">
        <dgm:presLayoutVars>
          <dgm:chMax val="1"/>
          <dgm:bulletEnabled val="1"/>
        </dgm:presLayoutVars>
      </dgm:prSet>
      <dgm:spPr/>
    </dgm:pt>
    <dgm:pt modelId="{8A34FB1A-EB4A-4E25-BACB-ECB3F1AFF480}" type="pres">
      <dgm:prSet presAssocID="{BBFE70D8-4D94-46A1-A1B5-44BE20131419}" presName="levelTx" presStyleLbl="revTx" presStyleIdx="0" presStyleCnt="0">
        <dgm:presLayoutVars>
          <dgm:chMax val="1"/>
          <dgm:bulletEnabled val="1"/>
        </dgm:presLayoutVars>
      </dgm:prSet>
      <dgm:spPr/>
    </dgm:pt>
  </dgm:ptLst>
  <dgm:cxnLst>
    <dgm:cxn modelId="{EC732004-B6DF-477A-AB33-B34E87F5201B}" type="presOf" srcId="{BBFE70D8-4D94-46A1-A1B5-44BE20131419}" destId="{8A34FB1A-EB4A-4E25-BACB-ECB3F1AFF480}" srcOrd="1" destOrd="0" presId="urn:microsoft.com/office/officeart/2005/8/layout/pyramid1"/>
    <dgm:cxn modelId="{2310611A-066C-42DF-8522-93A6E0D383E1}" type="presOf" srcId="{1EC0281B-D7C5-4B37-B69B-12A4743A311B}" destId="{D67F8594-09C3-420F-BE95-7968B406BC66}" srcOrd="0" destOrd="0" presId="urn:microsoft.com/office/officeart/2005/8/layout/pyramid1"/>
    <dgm:cxn modelId="{D2392F39-45D8-44BD-AE7B-5A9300598772}" srcId="{BDA05BF2-852C-4372-8D61-65783C5481C5}" destId="{AF318D00-EAC7-4795-861B-828B72BC8620}" srcOrd="0" destOrd="0" parTransId="{36044282-7BD1-489F-B03A-87D274019D4F}" sibTransId="{C9C2E213-540C-48E6-AD25-F770B0EA5C40}"/>
    <dgm:cxn modelId="{53726C3D-57D2-4FD9-A0E4-1A0E8A18B889}" srcId="{BDA05BF2-852C-4372-8D61-65783C5481C5}" destId="{BBFE70D8-4D94-46A1-A1B5-44BE20131419}" srcOrd="3" destOrd="0" parTransId="{02498E5A-4F0D-4558-833E-FBDAF729F63D}" sibTransId="{FE35AF61-E17B-4D8C-9564-FB228C9C7AAB}"/>
    <dgm:cxn modelId="{53412861-CE77-49CA-B5AE-609140BE329F}" type="presOf" srcId="{AF318D00-EAC7-4795-861B-828B72BC8620}" destId="{A7943A4E-ACA5-47D8-A89C-2203C9C83D2F}" srcOrd="1" destOrd="0" presId="urn:microsoft.com/office/officeart/2005/8/layout/pyramid1"/>
    <dgm:cxn modelId="{03C54C6D-2C89-4CA2-BA8F-3F36B6787DD9}" type="presOf" srcId="{BBFE70D8-4D94-46A1-A1B5-44BE20131419}" destId="{6F7D1E46-6AEE-45A2-AD92-691653F04D92}" srcOrd="0" destOrd="0" presId="urn:microsoft.com/office/officeart/2005/8/layout/pyramid1"/>
    <dgm:cxn modelId="{BAAB4A50-2A40-4E18-B934-41A34AE3A3EB}" type="presOf" srcId="{1EC0281B-D7C5-4B37-B69B-12A4743A311B}" destId="{68C31CF8-5271-415B-AE44-4DA033916CB7}" srcOrd="1" destOrd="0" presId="urn:microsoft.com/office/officeart/2005/8/layout/pyramid1"/>
    <dgm:cxn modelId="{8C3CDF76-5EE6-4760-892E-598BEB75BE9E}" type="presOf" srcId="{AF318D00-EAC7-4795-861B-828B72BC8620}" destId="{6A5BCE2A-762B-4845-B3C3-B8605F217564}" srcOrd="0" destOrd="0" presId="urn:microsoft.com/office/officeart/2005/8/layout/pyramid1"/>
    <dgm:cxn modelId="{7B68B499-1FE2-4F32-AA91-19F38E5616C8}" type="presOf" srcId="{BDA05BF2-852C-4372-8D61-65783C5481C5}" destId="{A933E9D7-D5F7-4024-83B0-C3A0F74A2941}" srcOrd="0" destOrd="0" presId="urn:microsoft.com/office/officeart/2005/8/layout/pyramid1"/>
    <dgm:cxn modelId="{B54E32B5-736D-4CD2-AAF2-49D4AA8F0A5E}" srcId="{BDA05BF2-852C-4372-8D61-65783C5481C5}" destId="{1EC0281B-D7C5-4B37-B69B-12A4743A311B}" srcOrd="2" destOrd="0" parTransId="{678BFD54-BEB8-4083-B693-FE66F292464A}" sibTransId="{F82C6094-F63F-4ADE-B186-15482AC57ACA}"/>
    <dgm:cxn modelId="{DD1DAFC3-E4BB-43B9-BB06-FCD5632CA964}" type="presOf" srcId="{57BEC56E-5BC4-4FF8-9202-897EFC3DE178}" destId="{C21BF3F1-1443-452A-BBB9-D80A0F322978}" srcOrd="0" destOrd="0" presId="urn:microsoft.com/office/officeart/2005/8/layout/pyramid1"/>
    <dgm:cxn modelId="{13B789F3-C064-42B2-8824-F3BBCCF357C6}" srcId="{BDA05BF2-852C-4372-8D61-65783C5481C5}" destId="{57BEC56E-5BC4-4FF8-9202-897EFC3DE178}" srcOrd="1" destOrd="0" parTransId="{06B94328-8F9E-4C6C-B5FC-8F6A2C7F4A80}" sibTransId="{719BBD31-A0CC-4993-86D5-5FFFADFEE07E}"/>
    <dgm:cxn modelId="{EEEE1AF7-9FCD-4062-BB36-255133180C11}" type="presOf" srcId="{57BEC56E-5BC4-4FF8-9202-897EFC3DE178}" destId="{E57F8EC5-561C-4F5C-BDF9-776B0289699B}" srcOrd="1" destOrd="0" presId="urn:microsoft.com/office/officeart/2005/8/layout/pyramid1"/>
    <dgm:cxn modelId="{E8DBDA7C-579E-438F-A5D6-E884602E5CBF}" type="presParOf" srcId="{A933E9D7-D5F7-4024-83B0-C3A0F74A2941}" destId="{A6B7E7F1-D5F8-4AE9-AE90-D0A6AD8DB061}" srcOrd="0" destOrd="0" presId="urn:microsoft.com/office/officeart/2005/8/layout/pyramid1"/>
    <dgm:cxn modelId="{B12F91E5-BBA9-439B-8EA2-3F92E594ECDF}" type="presParOf" srcId="{A6B7E7F1-D5F8-4AE9-AE90-D0A6AD8DB061}" destId="{6A5BCE2A-762B-4845-B3C3-B8605F217564}" srcOrd="0" destOrd="0" presId="urn:microsoft.com/office/officeart/2005/8/layout/pyramid1"/>
    <dgm:cxn modelId="{7A60526B-202E-45A4-99F3-8224AFF1A99C}" type="presParOf" srcId="{A6B7E7F1-D5F8-4AE9-AE90-D0A6AD8DB061}" destId="{A7943A4E-ACA5-47D8-A89C-2203C9C83D2F}" srcOrd="1" destOrd="0" presId="urn:microsoft.com/office/officeart/2005/8/layout/pyramid1"/>
    <dgm:cxn modelId="{F7CB940C-6C5B-444D-A340-5717ABFA566F}" type="presParOf" srcId="{A933E9D7-D5F7-4024-83B0-C3A0F74A2941}" destId="{520E2906-97BB-4F7F-91FA-FA885E89B079}" srcOrd="1" destOrd="0" presId="urn:microsoft.com/office/officeart/2005/8/layout/pyramid1"/>
    <dgm:cxn modelId="{435A96F3-EBEC-4169-88BF-1550DF62961D}" type="presParOf" srcId="{520E2906-97BB-4F7F-91FA-FA885E89B079}" destId="{C21BF3F1-1443-452A-BBB9-D80A0F322978}" srcOrd="0" destOrd="0" presId="urn:microsoft.com/office/officeart/2005/8/layout/pyramid1"/>
    <dgm:cxn modelId="{9B6E0B51-B8A5-49AC-B7A4-FAF15252052D}" type="presParOf" srcId="{520E2906-97BB-4F7F-91FA-FA885E89B079}" destId="{E57F8EC5-561C-4F5C-BDF9-776B0289699B}" srcOrd="1" destOrd="0" presId="urn:microsoft.com/office/officeart/2005/8/layout/pyramid1"/>
    <dgm:cxn modelId="{69C5B26E-D77C-41F1-A68D-29111C1D8279}" type="presParOf" srcId="{A933E9D7-D5F7-4024-83B0-C3A0F74A2941}" destId="{6334A0E3-438F-4A00-BC6C-97E81670E742}" srcOrd="2" destOrd="0" presId="urn:microsoft.com/office/officeart/2005/8/layout/pyramid1"/>
    <dgm:cxn modelId="{D9928568-C62F-477E-9D2C-ABFD6BF44B9D}" type="presParOf" srcId="{6334A0E3-438F-4A00-BC6C-97E81670E742}" destId="{D67F8594-09C3-420F-BE95-7968B406BC66}" srcOrd="0" destOrd="0" presId="urn:microsoft.com/office/officeart/2005/8/layout/pyramid1"/>
    <dgm:cxn modelId="{B50E41C8-3BFC-456D-9DD9-BD01804E83EB}" type="presParOf" srcId="{6334A0E3-438F-4A00-BC6C-97E81670E742}" destId="{68C31CF8-5271-415B-AE44-4DA033916CB7}" srcOrd="1" destOrd="0" presId="urn:microsoft.com/office/officeart/2005/8/layout/pyramid1"/>
    <dgm:cxn modelId="{AF2EAD12-D8DF-43FB-9F2A-1FEA72323FEE}" type="presParOf" srcId="{A933E9D7-D5F7-4024-83B0-C3A0F74A2941}" destId="{46BE80BC-C9F8-4C6D-8802-1C40EA286776}" srcOrd="3" destOrd="0" presId="urn:microsoft.com/office/officeart/2005/8/layout/pyramid1"/>
    <dgm:cxn modelId="{9B058B70-C292-43A1-B1D3-3BA08250FAFC}" type="presParOf" srcId="{46BE80BC-C9F8-4C6D-8802-1C40EA286776}" destId="{6F7D1E46-6AEE-45A2-AD92-691653F04D92}" srcOrd="0" destOrd="0" presId="urn:microsoft.com/office/officeart/2005/8/layout/pyramid1"/>
    <dgm:cxn modelId="{10BE39C5-7FD2-4DCD-8B6D-3B7DAC082CB4}" type="presParOf" srcId="{46BE80BC-C9F8-4C6D-8802-1C40EA286776}" destId="{8A34FB1A-EB4A-4E25-BACB-ECB3F1AFF480}" srcOrd="1" destOrd="0" presId="urn:microsoft.com/office/officeart/2005/8/layout/pyramid1"/>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1EA83-6703-49EC-A237-18C01B79FC39}">
      <dsp:nvSpPr>
        <dsp:cNvPr id="0" name=""/>
        <dsp:cNvSpPr/>
      </dsp:nvSpPr>
      <dsp:spPr>
        <a:xfrm>
          <a:off x="0" y="30827"/>
          <a:ext cx="11521405" cy="15590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ru-RU" sz="2200" b="1" kern="1200" dirty="0" err="1"/>
            <a:t>Відповідно</a:t>
          </a:r>
          <a:r>
            <a:rPr lang="ru-RU" sz="2200" b="1" kern="1200" dirty="0"/>
            <a:t> до ЗУ «Про засади </a:t>
          </a:r>
          <a:r>
            <a:rPr lang="ru-RU" sz="2200" b="1" kern="1200" dirty="0" err="1"/>
            <a:t>державної</a:t>
          </a:r>
          <a:r>
            <a:rPr lang="ru-RU" sz="2200" b="1" kern="1200" dirty="0"/>
            <a:t> </a:t>
          </a:r>
          <a:r>
            <a:rPr lang="ru-RU" sz="2200" b="1" kern="1200" dirty="0" err="1"/>
            <a:t>регіональної</a:t>
          </a:r>
          <a:r>
            <a:rPr lang="ru-RU" sz="2200" b="1" kern="1200" dirty="0"/>
            <a:t> </a:t>
          </a:r>
          <a:r>
            <a:rPr lang="ru-RU" sz="2200" b="1" kern="1200" dirty="0" err="1"/>
            <a:t>політики</a:t>
          </a:r>
          <a:r>
            <a:rPr lang="ru-RU" sz="2200" b="1" kern="1200" dirty="0"/>
            <a:t>» </a:t>
          </a:r>
          <a:r>
            <a:rPr lang="ru-RU" sz="2200" b="1" kern="1200" dirty="0" err="1"/>
            <a:t>від</a:t>
          </a:r>
          <a:r>
            <a:rPr lang="ru-RU" sz="2200" b="1" kern="1200" dirty="0"/>
            <a:t> 05.02.2015 № 156 </a:t>
          </a:r>
          <a:r>
            <a:rPr lang="ru-RU" sz="2200" b="1" kern="1200" dirty="0" err="1"/>
            <a:t>розробка</a:t>
          </a:r>
          <a:r>
            <a:rPr lang="ru-RU" sz="2200" b="1" kern="1200" dirty="0"/>
            <a:t> </a:t>
          </a:r>
          <a:r>
            <a:rPr lang="ru-RU" sz="2200" b="1" kern="1200" dirty="0" err="1"/>
            <a:t>стратегій</a:t>
          </a:r>
          <a:r>
            <a:rPr lang="ru-RU" sz="2200" b="1" kern="1200" dirty="0"/>
            <a:t> </a:t>
          </a:r>
          <a:r>
            <a:rPr lang="ru-RU" sz="2200" b="1" kern="1200" dirty="0" err="1"/>
            <a:t>розвитку</a:t>
          </a:r>
          <a:r>
            <a:rPr lang="ru-RU" sz="2200" b="1" kern="1200" dirty="0"/>
            <a:t> громад є </a:t>
          </a:r>
          <a:r>
            <a:rPr lang="ru-RU" sz="2200" b="1" kern="1200" dirty="0" err="1"/>
            <a:t>обов'язковою</a:t>
          </a:r>
          <a:r>
            <a:rPr lang="ru-RU" sz="2200" b="1" kern="1200" dirty="0"/>
            <a:t> – на строк та з </a:t>
          </a:r>
          <a:r>
            <a:rPr lang="ru-RU" sz="2200" b="1" kern="1200" dirty="0" err="1"/>
            <a:t>урахуванням</a:t>
          </a:r>
          <a:r>
            <a:rPr lang="ru-RU" sz="2200" b="1" kern="1200" dirty="0"/>
            <a:t> </a:t>
          </a:r>
          <a:r>
            <a:rPr lang="ru-RU" sz="2200" b="1" kern="1200" dirty="0" err="1"/>
            <a:t>пріоритетів</a:t>
          </a:r>
          <a:r>
            <a:rPr lang="ru-RU" sz="2200" b="1" kern="1200" dirty="0"/>
            <a:t>, </a:t>
          </a:r>
          <a:r>
            <a:rPr lang="ru-RU" sz="2200" b="1" kern="1200" dirty="0" err="1"/>
            <a:t>що</a:t>
          </a:r>
          <a:r>
            <a:rPr lang="ru-RU" sz="2200" b="1" kern="1200" dirty="0"/>
            <a:t> </a:t>
          </a:r>
          <a:r>
            <a:rPr lang="ru-RU" sz="2200" b="1" kern="1200" dirty="0" err="1"/>
            <a:t>визначені</a:t>
          </a:r>
          <a:r>
            <a:rPr lang="ru-RU" sz="2200" b="1" kern="1200" dirty="0"/>
            <a:t> Державною </a:t>
          </a:r>
          <a:r>
            <a:rPr lang="ru-RU" sz="2200" b="1" kern="1200" dirty="0" err="1"/>
            <a:t>стратегією</a:t>
          </a:r>
          <a:r>
            <a:rPr lang="ru-RU" sz="2200" b="1" kern="1200" dirty="0"/>
            <a:t> </a:t>
          </a:r>
          <a:r>
            <a:rPr lang="ru-RU" sz="2200" b="1" kern="1200" dirty="0" err="1"/>
            <a:t>регіонального</a:t>
          </a:r>
          <a:r>
            <a:rPr lang="ru-RU" sz="2200" b="1" kern="1200" dirty="0"/>
            <a:t> </a:t>
          </a:r>
          <a:r>
            <a:rPr lang="ru-RU" sz="2200" b="1" kern="1200" dirty="0" err="1"/>
            <a:t>розвитку</a:t>
          </a:r>
          <a:r>
            <a:rPr lang="ru-RU" sz="2200" b="1" kern="1200" dirty="0"/>
            <a:t> </a:t>
          </a:r>
          <a:r>
            <a:rPr lang="ru-RU" sz="2200" b="1" kern="1200" dirty="0" err="1"/>
            <a:t>України</a:t>
          </a:r>
          <a:r>
            <a:rPr lang="ru-RU" sz="2200" b="1" kern="1200" dirty="0"/>
            <a:t> та </a:t>
          </a:r>
          <a:r>
            <a:rPr lang="ru-RU" sz="2200" b="1" kern="1200" dirty="0" err="1"/>
            <a:t>відповідними</a:t>
          </a:r>
          <a:r>
            <a:rPr lang="ru-RU" sz="2200" b="1" kern="1200" dirty="0"/>
            <a:t> </a:t>
          </a:r>
          <a:r>
            <a:rPr lang="ru-RU" sz="2200" b="1" kern="1200" dirty="0" err="1"/>
            <a:t>регіональними</a:t>
          </a:r>
          <a:r>
            <a:rPr lang="ru-RU" sz="2200" b="1" kern="1200" dirty="0"/>
            <a:t> </a:t>
          </a:r>
          <a:r>
            <a:rPr lang="ru-RU" sz="2200" b="1" kern="1200" dirty="0" err="1"/>
            <a:t>стратегіями</a:t>
          </a:r>
          <a:r>
            <a:rPr lang="ru-RU" sz="2200" b="1" kern="1200" dirty="0"/>
            <a:t> </a:t>
          </a:r>
          <a:r>
            <a:rPr lang="ru-RU" sz="2200" b="1" kern="1200" dirty="0" err="1"/>
            <a:t>розвитку</a:t>
          </a:r>
          <a:r>
            <a:rPr lang="ru-RU" sz="2200" b="1" kern="1200" dirty="0"/>
            <a:t> (п.2. ст. 11-1)</a:t>
          </a:r>
        </a:p>
      </dsp:txBody>
      <dsp:txXfrm>
        <a:off x="76105" y="106932"/>
        <a:ext cx="11369195" cy="1406815"/>
      </dsp:txXfrm>
    </dsp:sp>
    <dsp:sp modelId="{36661444-F405-47A7-868A-2601945BBA3C}">
      <dsp:nvSpPr>
        <dsp:cNvPr id="0" name=""/>
        <dsp:cNvSpPr/>
      </dsp:nvSpPr>
      <dsp:spPr>
        <a:xfrm>
          <a:off x="0" y="1589852"/>
          <a:ext cx="11521405" cy="1311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5805"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ru-RU" sz="2200" b="1" kern="1200" dirty="0" err="1"/>
            <a:t>Щоправда</a:t>
          </a:r>
          <a:r>
            <a:rPr lang="ru-RU" sz="2200" b="1" kern="1200" dirty="0"/>
            <a:t>, </a:t>
          </a:r>
          <a:r>
            <a:rPr lang="ru-RU" sz="2200" b="1" kern="1200" dirty="0" err="1"/>
            <a:t>відповідно</a:t>
          </a:r>
          <a:r>
            <a:rPr lang="ru-RU" sz="2200" b="1" kern="1200" dirty="0"/>
            <a:t> </a:t>
          </a:r>
          <a:r>
            <a:rPr lang="ru-RU" sz="2200" b="1" kern="1200" dirty="0" err="1"/>
            <a:t>Прикінцевих</a:t>
          </a:r>
          <a:r>
            <a:rPr lang="ru-RU" sz="2200" b="1" kern="1200" dirty="0"/>
            <a:t> </a:t>
          </a:r>
          <a:r>
            <a:rPr lang="ru-RU" sz="2200" b="1" kern="1200" dirty="0" err="1"/>
            <a:t>положень</a:t>
          </a:r>
          <a:r>
            <a:rPr lang="ru-RU" sz="2200" b="1" kern="1200" dirty="0"/>
            <a:t> </a:t>
          </a:r>
          <a:r>
            <a:rPr lang="ru-RU" sz="2200" b="1" kern="1200" dirty="0" err="1"/>
            <a:t>зазначеного</a:t>
          </a:r>
          <a:r>
            <a:rPr lang="ru-RU" sz="2200" b="1" kern="1200" dirty="0"/>
            <a:t> Закону </a:t>
          </a:r>
          <a:r>
            <a:rPr lang="ru-RU" sz="2200" b="1" kern="1200" dirty="0" err="1"/>
            <a:t>вимоги</a:t>
          </a:r>
          <a:r>
            <a:rPr lang="ru-RU" sz="2200" b="1" kern="1200" dirty="0"/>
            <a:t> до громад, </a:t>
          </a:r>
          <a:r>
            <a:rPr lang="ru-RU" sz="2200" b="1" kern="1200" dirty="0" err="1"/>
            <a:t>віднесених</a:t>
          </a:r>
          <a:r>
            <a:rPr lang="ru-RU" sz="2200" b="1" kern="1200" dirty="0"/>
            <a:t> до </a:t>
          </a:r>
          <a:r>
            <a:rPr lang="ru-RU" sz="2200" b="1" kern="1200" dirty="0" err="1"/>
            <a:t>територій</a:t>
          </a:r>
          <a:r>
            <a:rPr lang="ru-RU" sz="2200" b="1" kern="1200" dirty="0"/>
            <a:t> </a:t>
          </a:r>
          <a:r>
            <a:rPr lang="ru-RU" sz="2200" b="1" kern="1200" dirty="0" err="1"/>
            <a:t>відновлення</a:t>
          </a:r>
          <a:r>
            <a:rPr lang="ru-RU" sz="2200" b="1" kern="1200" dirty="0"/>
            <a:t> та </a:t>
          </a:r>
          <a:r>
            <a:rPr lang="ru-RU" sz="2200" b="1" kern="1200" dirty="0" err="1"/>
            <a:t>розвитку</a:t>
          </a:r>
          <a:r>
            <a:rPr lang="ru-RU" sz="2200" b="1" kern="1200" dirty="0"/>
            <a:t>, на </a:t>
          </a:r>
          <a:r>
            <a:rPr lang="ru-RU" sz="2200" b="1" kern="1200" dirty="0" err="1"/>
            <a:t>період</a:t>
          </a:r>
          <a:r>
            <a:rPr lang="ru-RU" sz="2200" b="1" kern="1200" dirty="0"/>
            <a:t> </a:t>
          </a:r>
          <a:r>
            <a:rPr lang="ru-RU" sz="2200" b="1" kern="1200" dirty="0" err="1"/>
            <a:t>реалізації</a:t>
          </a:r>
          <a:r>
            <a:rPr lang="ru-RU" sz="2200" b="1" kern="1200" dirty="0"/>
            <a:t> </a:t>
          </a:r>
          <a:r>
            <a:rPr lang="ru-RU" sz="2200" b="1" kern="1200" dirty="0" err="1"/>
            <a:t>відповіднихї</a:t>
          </a:r>
          <a:r>
            <a:rPr lang="ru-RU" sz="2200" b="1" kern="1200" dirty="0"/>
            <a:t> </a:t>
          </a:r>
          <a:r>
            <a:rPr lang="ru-RU" sz="2200" b="1" kern="1200" dirty="0" err="1"/>
            <a:t>планів</a:t>
          </a:r>
          <a:r>
            <a:rPr lang="ru-RU" sz="2200" b="1" kern="1200" dirty="0"/>
            <a:t> </a:t>
          </a:r>
          <a:r>
            <a:rPr lang="ru-RU" sz="2200" b="1" kern="1200" dirty="0" err="1"/>
            <a:t>положення</a:t>
          </a:r>
          <a:r>
            <a:rPr lang="ru-RU" sz="2200" b="1" kern="1200" dirty="0"/>
            <a:t> </a:t>
          </a:r>
          <a:r>
            <a:rPr lang="ru-RU" sz="2200" b="1" kern="1200" dirty="0" err="1"/>
            <a:t>щодо</a:t>
          </a:r>
          <a:r>
            <a:rPr lang="ru-RU" sz="2200" b="1" kern="1200" dirty="0"/>
            <a:t> </a:t>
          </a:r>
          <a:r>
            <a:rPr lang="ru-RU" sz="2200" b="1" kern="1200" dirty="0" err="1"/>
            <a:t>розроблення</a:t>
          </a:r>
          <a:r>
            <a:rPr lang="ru-RU" sz="2200" b="1" kern="1200" dirty="0"/>
            <a:t> та </a:t>
          </a:r>
          <a:r>
            <a:rPr lang="ru-RU" sz="2200" b="1" kern="1200" dirty="0" err="1"/>
            <a:t>реалізації</a:t>
          </a:r>
          <a:r>
            <a:rPr lang="ru-RU" sz="2200" b="1" kern="1200" dirty="0"/>
            <a:t> </a:t>
          </a:r>
          <a:r>
            <a:rPr lang="ru-RU" sz="2200" b="1" kern="1200" dirty="0" err="1"/>
            <a:t>стратегій</a:t>
          </a:r>
          <a:r>
            <a:rPr lang="ru-RU" sz="2200" b="1" kern="1200" dirty="0"/>
            <a:t> громад та </a:t>
          </a:r>
          <a:r>
            <a:rPr lang="ru-RU" sz="2200" b="1" kern="1200" dirty="0" err="1"/>
            <a:t>їх</a:t>
          </a:r>
          <a:r>
            <a:rPr lang="ru-RU" sz="2200" b="1" kern="1200" dirty="0"/>
            <a:t> </a:t>
          </a:r>
          <a:r>
            <a:rPr lang="ru-RU" sz="2200" b="1" kern="1200" dirty="0" err="1"/>
            <a:t>планів</a:t>
          </a:r>
          <a:r>
            <a:rPr lang="ru-RU" sz="2200" b="1" kern="1200" dirty="0"/>
            <a:t> </a:t>
          </a:r>
          <a:r>
            <a:rPr lang="ru-RU" sz="2200" b="1" kern="1200" dirty="0" err="1"/>
            <a:t>заходів</a:t>
          </a:r>
          <a:r>
            <a:rPr lang="ru-RU" sz="2200" b="1" kern="1200" dirty="0"/>
            <a:t> </a:t>
          </a:r>
          <a:r>
            <a:rPr lang="ru-RU" sz="2200" b="1" kern="1200" dirty="0" err="1"/>
            <a:t>із</a:t>
          </a:r>
          <a:r>
            <a:rPr lang="ru-RU" sz="2200" b="1" kern="1200" dirty="0"/>
            <a:t> </a:t>
          </a:r>
          <a:r>
            <a:rPr lang="ru-RU" sz="2200" b="1" kern="1200" dirty="0" err="1"/>
            <a:t>їх</a:t>
          </a:r>
          <a:r>
            <a:rPr lang="ru-RU" sz="2200" b="1" kern="1200" dirty="0"/>
            <a:t> </a:t>
          </a:r>
          <a:r>
            <a:rPr lang="ru-RU" sz="2200" b="1" kern="1200" dirty="0" err="1"/>
            <a:t>реалізації</a:t>
          </a:r>
          <a:r>
            <a:rPr lang="ru-RU" sz="2200" b="1" kern="1200" dirty="0"/>
            <a:t> </a:t>
          </a:r>
          <a:r>
            <a:rPr lang="ru-RU" sz="2200" b="1" kern="1200" dirty="0" err="1"/>
            <a:t>можуть</a:t>
          </a:r>
          <a:r>
            <a:rPr lang="ru-RU" sz="2200" b="1" kern="1200" dirty="0"/>
            <a:t> не </a:t>
          </a:r>
          <a:r>
            <a:rPr lang="ru-RU" sz="2200" b="1" kern="1200" dirty="0" err="1"/>
            <a:t>застосовуватися</a:t>
          </a:r>
          <a:endParaRPr lang="ru-RU" sz="2200" b="1" kern="1200" dirty="0"/>
        </a:p>
      </dsp:txBody>
      <dsp:txXfrm>
        <a:off x="0" y="1589852"/>
        <a:ext cx="11521405" cy="1311862"/>
      </dsp:txXfrm>
    </dsp:sp>
    <dsp:sp modelId="{A02C0906-421F-4A45-83D9-CC08EB181C3F}">
      <dsp:nvSpPr>
        <dsp:cNvPr id="0" name=""/>
        <dsp:cNvSpPr/>
      </dsp:nvSpPr>
      <dsp:spPr>
        <a:xfrm>
          <a:off x="0" y="2901714"/>
          <a:ext cx="11521405" cy="15590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ru-RU" sz="2200" b="1" kern="1200" dirty="0" err="1"/>
            <a:t>Питання</a:t>
          </a:r>
          <a:r>
            <a:rPr lang="ru-RU" sz="2200" b="1" kern="1200" dirty="0"/>
            <a:t> </a:t>
          </a:r>
          <a:r>
            <a:rPr lang="ru-RU" sz="2200" b="1" kern="1200" dirty="0" err="1"/>
            <a:t>розробки</a:t>
          </a:r>
          <a:r>
            <a:rPr lang="ru-RU" sz="2200" b="1" kern="1200" dirty="0"/>
            <a:t> </a:t>
          </a:r>
          <a:r>
            <a:rPr lang="ru-RU" sz="2200" b="1" kern="1200" dirty="0" err="1"/>
            <a:t>стратегій</a:t>
          </a:r>
          <a:r>
            <a:rPr lang="ru-RU" sz="2200" b="1" kern="1200" dirty="0"/>
            <a:t> громад </a:t>
          </a:r>
          <a:r>
            <a:rPr lang="ru-RU" sz="2200" b="1" kern="1200" dirty="0" err="1"/>
            <a:t>визначаються</a:t>
          </a:r>
          <a:r>
            <a:rPr lang="ru-RU" sz="2200" b="1" kern="1200" dirty="0"/>
            <a:t> </a:t>
          </a:r>
          <a:r>
            <a:rPr lang="ru-RU" sz="2200" b="1" kern="1200" dirty="0" err="1"/>
            <a:t>Методичними</a:t>
          </a:r>
          <a:r>
            <a:rPr lang="ru-RU" sz="2200" b="1" kern="1200" dirty="0"/>
            <a:t> </a:t>
          </a:r>
          <a:r>
            <a:rPr lang="ru-RU" sz="2200" b="1" kern="1200" dirty="0" err="1"/>
            <a:t>рекомендаціями</a:t>
          </a:r>
          <a:r>
            <a:rPr lang="ru-RU" sz="2200" b="1" kern="1200" dirty="0"/>
            <a:t> </a:t>
          </a:r>
          <a:r>
            <a:rPr lang="ru-RU" sz="2200" b="1" kern="1200" dirty="0" err="1"/>
            <a:t>щодо</a:t>
          </a:r>
          <a:r>
            <a:rPr lang="ru-RU" sz="2200" b="1" kern="1200" dirty="0"/>
            <a:t> порядку </a:t>
          </a:r>
          <a:r>
            <a:rPr lang="ru-RU" sz="2200" b="1" kern="1200" dirty="0" err="1"/>
            <a:t>розроблення</a:t>
          </a:r>
          <a:r>
            <a:rPr lang="ru-RU" sz="2200" b="1" kern="1200" dirty="0"/>
            <a:t>, </a:t>
          </a:r>
          <a:r>
            <a:rPr lang="ru-RU" sz="2200" b="1" kern="1200" dirty="0" err="1"/>
            <a:t>затвердження</a:t>
          </a:r>
          <a:r>
            <a:rPr lang="ru-RU" sz="2200" b="1" kern="1200" dirty="0"/>
            <a:t>, </a:t>
          </a:r>
          <a:r>
            <a:rPr lang="ru-RU" sz="2200" b="1" kern="1200" dirty="0" err="1"/>
            <a:t>реалізації</a:t>
          </a:r>
          <a:r>
            <a:rPr lang="ru-RU" sz="2200" b="1" kern="1200" dirty="0"/>
            <a:t>, </a:t>
          </a:r>
          <a:r>
            <a:rPr lang="ru-RU" sz="2200" b="1" kern="1200" dirty="0" err="1"/>
            <a:t>проведення</a:t>
          </a:r>
          <a:r>
            <a:rPr lang="ru-RU" sz="2200" b="1" kern="1200" dirty="0"/>
            <a:t> </a:t>
          </a:r>
          <a:r>
            <a:rPr lang="ru-RU" sz="2200" b="1" kern="1200" dirty="0" err="1"/>
            <a:t>моніторингу</a:t>
          </a:r>
          <a:r>
            <a:rPr lang="ru-RU" sz="2200" b="1" kern="1200" dirty="0"/>
            <a:t> та </a:t>
          </a:r>
          <a:r>
            <a:rPr lang="ru-RU" sz="2200" b="1" kern="1200" dirty="0" err="1"/>
            <a:t>оцінювання</a:t>
          </a:r>
          <a:r>
            <a:rPr lang="ru-RU" sz="2200" b="1" kern="1200" dirty="0"/>
            <a:t> </a:t>
          </a:r>
          <a:r>
            <a:rPr lang="ru-RU" sz="2200" b="1" kern="1200" dirty="0" err="1"/>
            <a:t>реалізації</a:t>
          </a:r>
          <a:r>
            <a:rPr lang="ru-RU" sz="2200" b="1" kern="1200" dirty="0"/>
            <a:t> </a:t>
          </a:r>
          <a:r>
            <a:rPr lang="ru-RU" sz="2200" b="1" kern="1200" dirty="0" err="1"/>
            <a:t>стратегій</a:t>
          </a:r>
          <a:r>
            <a:rPr lang="ru-RU" sz="2200" b="1" kern="1200" dirty="0"/>
            <a:t> </a:t>
          </a:r>
          <a:r>
            <a:rPr lang="ru-RU" sz="2200" b="1" kern="1200" dirty="0" err="1"/>
            <a:t>розвитку</a:t>
          </a:r>
          <a:r>
            <a:rPr lang="ru-RU" sz="2200" b="1" kern="1200" dirty="0"/>
            <a:t> </a:t>
          </a:r>
          <a:r>
            <a:rPr lang="ru-RU" sz="2200" b="1" kern="1200" dirty="0" err="1"/>
            <a:t>територіальних</a:t>
          </a:r>
          <a:r>
            <a:rPr lang="ru-RU" sz="2200" b="1" kern="1200" dirty="0"/>
            <a:t> громад, </a:t>
          </a:r>
          <a:r>
            <a:rPr lang="ru-RU" sz="2200" b="1" kern="1200" dirty="0" err="1"/>
            <a:t>що</a:t>
          </a:r>
          <a:r>
            <a:rPr lang="ru-RU" sz="2200" b="1" kern="1200" dirty="0"/>
            <a:t> </a:t>
          </a:r>
          <a:r>
            <a:rPr lang="ru-RU" sz="2200" b="1" kern="1200" dirty="0" err="1"/>
            <a:t>затверджені</a:t>
          </a:r>
          <a:r>
            <a:rPr lang="ru-RU" sz="2200" b="1" kern="1200" dirty="0"/>
            <a:t> Наказом </a:t>
          </a:r>
          <a:r>
            <a:rPr lang="ru-RU" sz="2200" b="1" kern="1200" dirty="0" err="1"/>
            <a:t>Мінрегіону</a:t>
          </a:r>
          <a:r>
            <a:rPr lang="ru-RU" sz="2200" b="1" kern="1200" dirty="0"/>
            <a:t> </a:t>
          </a:r>
          <a:r>
            <a:rPr lang="ru-RU" sz="2200" b="1" kern="1200" dirty="0" err="1"/>
            <a:t>від</a:t>
          </a:r>
          <a:r>
            <a:rPr lang="ru-RU" sz="2200" b="1" kern="1200" dirty="0"/>
            <a:t> 21.12.2022 № 265. </a:t>
          </a:r>
        </a:p>
      </dsp:txBody>
      <dsp:txXfrm>
        <a:off x="76105" y="2977819"/>
        <a:ext cx="11369195" cy="1406815"/>
      </dsp:txXfrm>
    </dsp:sp>
    <dsp:sp modelId="{41B6FCBE-20D0-4DB6-A42A-D2AD4C790C2A}">
      <dsp:nvSpPr>
        <dsp:cNvPr id="0" name=""/>
        <dsp:cNvSpPr/>
      </dsp:nvSpPr>
      <dsp:spPr>
        <a:xfrm>
          <a:off x="0" y="4491567"/>
          <a:ext cx="11521405"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5805"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ru-RU" sz="2200" b="1" kern="1200" dirty="0" err="1"/>
            <a:t>Також</a:t>
          </a:r>
          <a:r>
            <a:rPr lang="ru-RU" sz="2200" b="1" kern="1200" dirty="0"/>
            <a:t> </a:t>
          </a:r>
          <a:r>
            <a:rPr lang="ru-RU" sz="2200" b="1" kern="1200" dirty="0" err="1"/>
            <a:t>необхідно</a:t>
          </a:r>
          <a:r>
            <a:rPr lang="ru-RU" sz="2200" b="1" kern="1200" dirty="0"/>
            <a:t> </a:t>
          </a:r>
          <a:r>
            <a:rPr lang="ru-RU" sz="2200" b="1" kern="1200" dirty="0" err="1"/>
            <a:t>враховувати</a:t>
          </a:r>
          <a:r>
            <a:rPr lang="ru-RU" sz="2200" b="1" kern="1200" dirty="0"/>
            <a:t> </a:t>
          </a:r>
          <a:r>
            <a:rPr lang="ru-RU" sz="2200" b="1" kern="1200" dirty="0" err="1"/>
            <a:t>необхідність</a:t>
          </a:r>
          <a:r>
            <a:rPr lang="ru-RU" sz="2200" b="1" kern="1200" dirty="0"/>
            <a:t> </a:t>
          </a:r>
          <a:r>
            <a:rPr lang="ru-RU" sz="2200" b="1" kern="1200" dirty="0" err="1"/>
            <a:t>здійснення</a:t>
          </a:r>
          <a:r>
            <a:rPr lang="ru-RU" sz="2200" b="1" kern="1200" dirty="0"/>
            <a:t> </a:t>
          </a:r>
          <a:r>
            <a:rPr lang="ru-RU" sz="2200" b="1" kern="1200" dirty="0" err="1"/>
            <a:t>процедури</a:t>
          </a:r>
          <a:r>
            <a:rPr lang="ru-RU" sz="2200" b="1" kern="1200" dirty="0"/>
            <a:t> </a:t>
          </a:r>
          <a:r>
            <a:rPr lang="ru-RU" sz="2200" b="1" kern="1200" dirty="0" err="1"/>
            <a:t>стратегічної</a:t>
          </a:r>
          <a:r>
            <a:rPr lang="ru-RU" sz="2200" b="1" kern="1200" dirty="0"/>
            <a:t> </a:t>
          </a:r>
          <a:r>
            <a:rPr lang="ru-RU" sz="2200" b="1" kern="1200" dirty="0" err="1"/>
            <a:t>екологічної</a:t>
          </a:r>
          <a:r>
            <a:rPr lang="ru-RU" sz="2200" b="1" kern="1200" dirty="0"/>
            <a:t> </a:t>
          </a:r>
          <a:r>
            <a:rPr lang="ru-RU" sz="2200" b="1" kern="1200" dirty="0" err="1"/>
            <a:t>оцінки</a:t>
          </a:r>
          <a:r>
            <a:rPr lang="ru-RU" sz="2200" b="1" kern="1200" dirty="0"/>
            <a:t> </a:t>
          </a:r>
          <a:r>
            <a:rPr lang="ru-RU" sz="2200" b="1" kern="1200" dirty="0" err="1"/>
            <a:t>проєктів</a:t>
          </a:r>
          <a:r>
            <a:rPr lang="ru-RU" sz="2200" b="1" kern="1200" dirty="0"/>
            <a:t> </a:t>
          </a:r>
          <a:r>
            <a:rPr lang="ru-RU" sz="2200" b="1" kern="1200" dirty="0" err="1"/>
            <a:t>стратегії</a:t>
          </a:r>
          <a:r>
            <a:rPr lang="ru-RU" sz="2200" b="1" kern="1200" dirty="0"/>
            <a:t> та ПЗР – </a:t>
          </a:r>
          <a:r>
            <a:rPr lang="ru-RU" sz="2200" b="1" kern="1200" dirty="0" err="1"/>
            <a:t>вимоги</a:t>
          </a:r>
          <a:r>
            <a:rPr lang="ru-RU" sz="2200" b="1" kern="1200" dirty="0"/>
            <a:t> Закону </a:t>
          </a:r>
          <a:r>
            <a:rPr lang="ru-RU" sz="2200" b="1" kern="1200" dirty="0" err="1"/>
            <a:t>України</a:t>
          </a:r>
          <a:r>
            <a:rPr lang="ru-RU" sz="2200" b="1" kern="1200" dirty="0"/>
            <a:t> </a:t>
          </a:r>
          <a:r>
            <a:rPr lang="ru-RU" sz="2200" b="1" kern="1200" dirty="0" err="1"/>
            <a:t>від</a:t>
          </a:r>
          <a:r>
            <a:rPr lang="ru-RU" sz="2200" b="1" kern="1200" dirty="0"/>
            <a:t> 20.03.2018 № 2354 «Про </a:t>
          </a:r>
          <a:r>
            <a:rPr lang="ru-RU" sz="2200" b="1" kern="1200" dirty="0" err="1"/>
            <a:t>стратегічну</a:t>
          </a:r>
          <a:r>
            <a:rPr lang="ru-RU" sz="2200" b="1" kern="1200" dirty="0"/>
            <a:t> </a:t>
          </a:r>
          <a:r>
            <a:rPr lang="ru-RU" sz="2200" b="1" kern="1200" dirty="0" err="1"/>
            <a:t>екологічну</a:t>
          </a:r>
          <a:r>
            <a:rPr lang="ru-RU" sz="2200" b="1" kern="1200" dirty="0"/>
            <a:t> </a:t>
          </a:r>
          <a:r>
            <a:rPr lang="ru-RU" sz="2200" b="1" kern="1200" dirty="0" err="1"/>
            <a:t>оцінку</a:t>
          </a:r>
          <a:r>
            <a:rPr lang="ru-RU" sz="2200" b="1" kern="1200" dirty="0"/>
            <a:t>» </a:t>
          </a:r>
        </a:p>
      </dsp:txBody>
      <dsp:txXfrm>
        <a:off x="0" y="4491567"/>
        <a:ext cx="11521405" cy="1076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5BCE2A-762B-4845-B3C3-B8605F217564}">
      <dsp:nvSpPr>
        <dsp:cNvPr id="0" name=""/>
        <dsp:cNvSpPr/>
      </dsp:nvSpPr>
      <dsp:spPr>
        <a:xfrm>
          <a:off x="2502638" y="0"/>
          <a:ext cx="1668425" cy="1297172"/>
        </a:xfrm>
        <a:prstGeom prst="trapezoid">
          <a:avLst>
            <a:gd name="adj" fmla="val 6431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ru-RU" sz="1100" b="0" kern="1200">
            <a:latin typeface="Verdana" pitchFamily="34" charset="0"/>
            <a:ea typeface="Verdana" pitchFamily="34" charset="0"/>
          </a:endParaRPr>
        </a:p>
        <a:p>
          <a:pPr marL="0" lvl="0" indent="0" algn="ctr" defTabSz="488950">
            <a:lnSpc>
              <a:spcPct val="90000"/>
            </a:lnSpc>
            <a:spcBef>
              <a:spcPct val="0"/>
            </a:spcBef>
            <a:spcAft>
              <a:spcPct val="35000"/>
            </a:spcAft>
            <a:buNone/>
          </a:pPr>
          <a:endParaRPr lang="uk-UA" sz="1600" b="1" kern="1200">
            <a:latin typeface="Verdana" pitchFamily="34" charset="0"/>
            <a:ea typeface="Verdana" pitchFamily="34" charset="0"/>
          </a:endParaRPr>
        </a:p>
        <a:p>
          <a:pPr marL="0" lvl="0" indent="0" algn="ctr" defTabSz="488950">
            <a:lnSpc>
              <a:spcPct val="90000"/>
            </a:lnSpc>
            <a:spcBef>
              <a:spcPct val="0"/>
            </a:spcBef>
            <a:spcAft>
              <a:spcPct val="35000"/>
            </a:spcAft>
            <a:buNone/>
          </a:pPr>
          <a:r>
            <a:rPr lang="uk-UA" sz="1600" b="1" kern="1200">
              <a:latin typeface="Verdana" pitchFamily="34" charset="0"/>
              <a:ea typeface="Verdana" pitchFamily="34" charset="0"/>
            </a:rPr>
            <a:t>Бачення</a:t>
          </a:r>
          <a:endParaRPr lang="ru-RU" sz="1600" b="1" kern="1200" dirty="0">
            <a:latin typeface="Verdana" pitchFamily="34" charset="0"/>
            <a:ea typeface="Verdana" pitchFamily="34" charset="0"/>
          </a:endParaRPr>
        </a:p>
      </dsp:txBody>
      <dsp:txXfrm>
        <a:off x="2502638" y="0"/>
        <a:ext cx="1668425" cy="1297172"/>
      </dsp:txXfrm>
    </dsp:sp>
    <dsp:sp modelId="{C21BF3F1-1443-452A-BBB9-D80A0F322978}">
      <dsp:nvSpPr>
        <dsp:cNvPr id="0" name=""/>
        <dsp:cNvSpPr/>
      </dsp:nvSpPr>
      <dsp:spPr>
        <a:xfrm>
          <a:off x="1687545" y="1273758"/>
          <a:ext cx="3336851" cy="1297172"/>
        </a:xfrm>
        <a:prstGeom prst="trapezoid">
          <a:avLst>
            <a:gd name="adj" fmla="val 6431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ru-RU" sz="1100" b="0" kern="1200">
              <a:latin typeface="Verdana" pitchFamily="34" charset="0"/>
              <a:ea typeface="Verdana" pitchFamily="34" charset="0"/>
            </a:rPr>
            <a:t>   </a:t>
          </a:r>
          <a:r>
            <a:rPr lang="ru-RU" sz="1600" b="1" kern="1200">
              <a:latin typeface="Verdana" pitchFamily="34" charset="0"/>
              <a:ea typeface="Verdana" pitchFamily="34" charset="0"/>
            </a:rPr>
            <a:t>Стратегічні цілі</a:t>
          </a:r>
          <a:endParaRPr lang="ru-RU" sz="1600" b="1" kern="1200" dirty="0">
            <a:latin typeface="Verdana" pitchFamily="34" charset="0"/>
            <a:ea typeface="Verdana" pitchFamily="34" charset="0"/>
          </a:endParaRPr>
        </a:p>
      </dsp:txBody>
      <dsp:txXfrm>
        <a:off x="2271494" y="1273758"/>
        <a:ext cx="2168953" cy="1297172"/>
      </dsp:txXfrm>
    </dsp:sp>
    <dsp:sp modelId="{D67F8594-09C3-420F-BE95-7968B406BC66}">
      <dsp:nvSpPr>
        <dsp:cNvPr id="0" name=""/>
        <dsp:cNvSpPr/>
      </dsp:nvSpPr>
      <dsp:spPr>
        <a:xfrm>
          <a:off x="834212" y="2594344"/>
          <a:ext cx="5005276" cy="1297172"/>
        </a:xfrm>
        <a:prstGeom prst="trapezoid">
          <a:avLst>
            <a:gd name="adj" fmla="val 6431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uk-UA" sz="1600" b="1" kern="1200">
              <a:latin typeface="Verdana" pitchFamily="34" charset="0"/>
              <a:ea typeface="Verdana" pitchFamily="34" charset="0"/>
            </a:rPr>
            <a:t>Оперативні цілі </a:t>
          </a:r>
          <a:endParaRPr lang="ru-RU" sz="1600" b="1" kern="1200" dirty="0">
            <a:latin typeface="Verdana" pitchFamily="34" charset="0"/>
            <a:ea typeface="Verdana" pitchFamily="34" charset="0"/>
          </a:endParaRPr>
        </a:p>
      </dsp:txBody>
      <dsp:txXfrm>
        <a:off x="1710136" y="2594344"/>
        <a:ext cx="3253429" cy="1297172"/>
      </dsp:txXfrm>
    </dsp:sp>
    <dsp:sp modelId="{6F7D1E46-6AEE-45A2-AD92-691653F04D92}">
      <dsp:nvSpPr>
        <dsp:cNvPr id="0" name=""/>
        <dsp:cNvSpPr/>
      </dsp:nvSpPr>
      <dsp:spPr>
        <a:xfrm>
          <a:off x="0" y="3881138"/>
          <a:ext cx="6673702" cy="1297172"/>
        </a:xfrm>
        <a:prstGeom prst="trapezoid">
          <a:avLst>
            <a:gd name="adj" fmla="val 6431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uk-UA" sz="1600" b="1" kern="1200">
              <a:latin typeface="Verdana" pitchFamily="34" charset="0"/>
              <a:ea typeface="Verdana" pitchFamily="34" charset="0"/>
            </a:rPr>
            <a:t>Завдання</a:t>
          </a:r>
          <a:endParaRPr lang="ru-RU" sz="1600" b="1" kern="1200" dirty="0">
            <a:latin typeface="Verdana" pitchFamily="34" charset="0"/>
            <a:ea typeface="Verdana" pitchFamily="34" charset="0"/>
          </a:endParaRPr>
        </a:p>
      </dsp:txBody>
      <dsp:txXfrm>
        <a:off x="1167897" y="3881138"/>
        <a:ext cx="4337906" cy="129717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62C4FE-D31D-4550-A407-5A4B33442181}" type="datetimeFigureOut">
              <a:rPr lang="ru-RU" smtClean="0"/>
              <a:pPr/>
              <a:t>16.03.2026</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599763-3003-4F1B-9E99-9B0550C1D8E0}" type="slidenum">
              <a:rPr lang="ru-RU" smtClean="0"/>
              <a:pPr/>
              <a:t>‹#›</a:t>
            </a:fld>
            <a:endParaRPr lang="ru-RU"/>
          </a:p>
        </p:txBody>
      </p:sp>
    </p:spTree>
    <p:extLst>
      <p:ext uri="{BB962C8B-B14F-4D97-AF65-F5344CB8AC3E}">
        <p14:creationId xmlns:p14="http://schemas.microsoft.com/office/powerpoint/2010/main" val="1990032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dt"/>
          </p:nvPr>
        </p:nvSpPr>
        <p:spPr>
          <a:ln/>
        </p:spPr>
        <p:txBody>
          <a:bodyPr/>
          <a:lstStyle/>
          <a:p>
            <a:r>
              <a:rPr lang="en-GB" altLang="uk-UA"/>
              <a:t>27.11.06</a:t>
            </a:r>
          </a:p>
        </p:txBody>
      </p:sp>
      <p:sp>
        <p:nvSpPr>
          <p:cNvPr id="7" name="Rectangle 7"/>
          <p:cNvSpPr>
            <a:spLocks noGrp="1" noChangeArrowheads="1"/>
          </p:cNvSpPr>
          <p:nvPr>
            <p:ph type="sldNum"/>
          </p:nvPr>
        </p:nvSpPr>
        <p:spPr>
          <a:ln/>
        </p:spPr>
        <p:txBody>
          <a:bodyPr/>
          <a:lstStyle/>
          <a:p>
            <a:fld id="{501B1B42-BBCE-48E6-AEC4-8B58E2AC8A9D}" type="slidenum">
              <a:rPr lang="en-GB" altLang="uk-UA"/>
              <a:pPr/>
              <a:t>84</a:t>
            </a:fld>
            <a:endParaRPr lang="en-GB" altLang="uk-UA"/>
          </a:p>
        </p:txBody>
      </p:sp>
      <p:sp>
        <p:nvSpPr>
          <p:cNvPr id="212994" name="Rectangle 2"/>
          <p:cNvSpPr>
            <a:spLocks noGrp="1" noRot="1" noChangeAspect="1" noChangeArrowheads="1" noTextEdit="1"/>
          </p:cNvSpPr>
          <p:nvPr>
            <p:ph type="sldImg"/>
          </p:nvPr>
        </p:nvSpPr>
        <p:spPr>
          <a:xfrm>
            <a:off x="2687638" y="500063"/>
            <a:ext cx="4446587" cy="2501900"/>
          </a:xfrm>
          <a:ln/>
        </p:spPr>
      </p:sp>
      <p:sp>
        <p:nvSpPr>
          <p:cNvPr id="212995" name="Rectangle 3"/>
          <p:cNvSpPr>
            <a:spLocks noGrp="1" noChangeArrowheads="1"/>
          </p:cNvSpPr>
          <p:nvPr>
            <p:ph type="body" idx="1"/>
          </p:nvPr>
        </p:nvSpPr>
        <p:spPr>
          <a:xfrm>
            <a:off x="982663" y="3168650"/>
            <a:ext cx="7854950" cy="3001963"/>
          </a:xfrm>
        </p:spPr>
        <p:txBody>
          <a:bodyPr/>
          <a:lstStyle/>
          <a:p>
            <a:endParaRPr lang="uk-UA" altLang="uk-UA"/>
          </a:p>
        </p:txBody>
      </p:sp>
    </p:spTree>
    <p:extLst>
      <p:ext uri="{BB962C8B-B14F-4D97-AF65-F5344CB8AC3E}">
        <p14:creationId xmlns:p14="http://schemas.microsoft.com/office/powerpoint/2010/main" val="67707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dt"/>
          </p:nvPr>
        </p:nvSpPr>
        <p:spPr>
          <a:ln/>
        </p:spPr>
        <p:txBody>
          <a:bodyPr/>
          <a:lstStyle/>
          <a:p>
            <a:r>
              <a:rPr lang="en-GB" altLang="uk-UA"/>
              <a:t>27.11.06</a:t>
            </a:r>
          </a:p>
        </p:txBody>
      </p:sp>
      <p:sp>
        <p:nvSpPr>
          <p:cNvPr id="7" name="Rectangle 7"/>
          <p:cNvSpPr>
            <a:spLocks noGrp="1" noChangeArrowheads="1"/>
          </p:cNvSpPr>
          <p:nvPr>
            <p:ph type="sldNum"/>
          </p:nvPr>
        </p:nvSpPr>
        <p:spPr>
          <a:ln/>
        </p:spPr>
        <p:txBody>
          <a:bodyPr/>
          <a:lstStyle/>
          <a:p>
            <a:fld id="{1B23AE1F-19C8-4820-A730-1C719E4549DA}" type="slidenum">
              <a:rPr lang="en-GB" altLang="uk-UA"/>
              <a:pPr/>
              <a:t>85</a:t>
            </a:fld>
            <a:endParaRPr lang="en-GB" altLang="uk-UA"/>
          </a:p>
        </p:txBody>
      </p:sp>
      <p:sp>
        <p:nvSpPr>
          <p:cNvPr id="215042" name="Rectangle 2"/>
          <p:cNvSpPr>
            <a:spLocks noGrp="1" noRot="1" noChangeAspect="1" noChangeArrowheads="1" noTextEdit="1"/>
          </p:cNvSpPr>
          <p:nvPr>
            <p:ph type="sldImg"/>
          </p:nvPr>
        </p:nvSpPr>
        <p:spPr>
          <a:xfrm>
            <a:off x="2687638" y="500063"/>
            <a:ext cx="4446587" cy="2501900"/>
          </a:xfrm>
          <a:ln/>
        </p:spPr>
      </p:sp>
      <p:sp>
        <p:nvSpPr>
          <p:cNvPr id="215043" name="Rectangle 3"/>
          <p:cNvSpPr>
            <a:spLocks noGrp="1" noChangeArrowheads="1"/>
          </p:cNvSpPr>
          <p:nvPr>
            <p:ph type="body" idx="1"/>
          </p:nvPr>
        </p:nvSpPr>
        <p:spPr>
          <a:xfrm>
            <a:off x="982663" y="3168650"/>
            <a:ext cx="7854950" cy="3001963"/>
          </a:xfrm>
        </p:spPr>
        <p:txBody>
          <a:bodyPr/>
          <a:lstStyle/>
          <a:p>
            <a:endParaRPr lang="uk-UA" altLang="uk-UA"/>
          </a:p>
        </p:txBody>
      </p:sp>
    </p:spTree>
    <p:extLst>
      <p:ext uri="{BB962C8B-B14F-4D97-AF65-F5344CB8AC3E}">
        <p14:creationId xmlns:p14="http://schemas.microsoft.com/office/powerpoint/2010/main" val="1345330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dt"/>
          </p:nvPr>
        </p:nvSpPr>
        <p:spPr>
          <a:ln/>
        </p:spPr>
        <p:txBody>
          <a:bodyPr/>
          <a:lstStyle/>
          <a:p>
            <a:r>
              <a:rPr lang="en-GB" altLang="uk-UA"/>
              <a:t>27.11.06</a:t>
            </a:r>
          </a:p>
        </p:txBody>
      </p:sp>
      <p:sp>
        <p:nvSpPr>
          <p:cNvPr id="7" name="Rectangle 7"/>
          <p:cNvSpPr>
            <a:spLocks noGrp="1" noChangeArrowheads="1"/>
          </p:cNvSpPr>
          <p:nvPr>
            <p:ph type="sldNum"/>
          </p:nvPr>
        </p:nvSpPr>
        <p:spPr>
          <a:ln/>
        </p:spPr>
        <p:txBody>
          <a:bodyPr/>
          <a:lstStyle/>
          <a:p>
            <a:fld id="{48416F38-DF48-41F8-B378-10166DF1CA57}" type="slidenum">
              <a:rPr lang="en-GB" altLang="uk-UA"/>
              <a:pPr/>
              <a:t>86</a:t>
            </a:fld>
            <a:endParaRPr lang="en-GB" altLang="uk-UA"/>
          </a:p>
        </p:txBody>
      </p:sp>
      <p:sp>
        <p:nvSpPr>
          <p:cNvPr id="217090" name="Rectangle 2"/>
          <p:cNvSpPr>
            <a:spLocks noGrp="1" noRot="1" noChangeAspect="1" noChangeArrowheads="1" noTextEdit="1"/>
          </p:cNvSpPr>
          <p:nvPr>
            <p:ph type="sldImg"/>
          </p:nvPr>
        </p:nvSpPr>
        <p:spPr>
          <a:xfrm>
            <a:off x="2687638" y="500063"/>
            <a:ext cx="4446587" cy="2501900"/>
          </a:xfrm>
          <a:ln/>
        </p:spPr>
      </p:sp>
      <p:sp>
        <p:nvSpPr>
          <p:cNvPr id="217091" name="Rectangle 3"/>
          <p:cNvSpPr>
            <a:spLocks noGrp="1" noChangeArrowheads="1"/>
          </p:cNvSpPr>
          <p:nvPr>
            <p:ph type="body" idx="1"/>
          </p:nvPr>
        </p:nvSpPr>
        <p:spPr>
          <a:xfrm>
            <a:off x="982663" y="3168650"/>
            <a:ext cx="7854950" cy="3001963"/>
          </a:xfrm>
        </p:spPr>
        <p:txBody>
          <a:bodyPr/>
          <a:lstStyle/>
          <a:p>
            <a:endParaRPr lang="uk-UA" altLang="uk-UA"/>
          </a:p>
        </p:txBody>
      </p:sp>
    </p:spTree>
    <p:extLst>
      <p:ext uri="{BB962C8B-B14F-4D97-AF65-F5344CB8AC3E}">
        <p14:creationId xmlns:p14="http://schemas.microsoft.com/office/powerpoint/2010/main" val="534401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dt"/>
          </p:nvPr>
        </p:nvSpPr>
        <p:spPr>
          <a:ln/>
        </p:spPr>
        <p:txBody>
          <a:bodyPr/>
          <a:lstStyle/>
          <a:p>
            <a:r>
              <a:rPr lang="en-GB" altLang="uk-UA"/>
              <a:t>27.11.06</a:t>
            </a:r>
          </a:p>
        </p:txBody>
      </p:sp>
      <p:sp>
        <p:nvSpPr>
          <p:cNvPr id="7" name="Rectangle 7"/>
          <p:cNvSpPr>
            <a:spLocks noGrp="1" noChangeArrowheads="1"/>
          </p:cNvSpPr>
          <p:nvPr>
            <p:ph type="sldNum"/>
          </p:nvPr>
        </p:nvSpPr>
        <p:spPr>
          <a:ln/>
        </p:spPr>
        <p:txBody>
          <a:bodyPr/>
          <a:lstStyle/>
          <a:p>
            <a:fld id="{F254F7BD-8F2F-493B-84F6-3C67F9EC4EB4}" type="slidenum">
              <a:rPr lang="en-GB" altLang="uk-UA"/>
              <a:pPr/>
              <a:t>87</a:t>
            </a:fld>
            <a:endParaRPr lang="en-GB" altLang="uk-UA"/>
          </a:p>
        </p:txBody>
      </p:sp>
      <p:sp>
        <p:nvSpPr>
          <p:cNvPr id="219138" name="Rectangle 2"/>
          <p:cNvSpPr>
            <a:spLocks noGrp="1" noRot="1" noChangeAspect="1" noChangeArrowheads="1" noTextEdit="1"/>
          </p:cNvSpPr>
          <p:nvPr>
            <p:ph type="sldImg"/>
          </p:nvPr>
        </p:nvSpPr>
        <p:spPr>
          <a:xfrm>
            <a:off x="2687638" y="500063"/>
            <a:ext cx="4446587" cy="2501900"/>
          </a:xfrm>
          <a:ln/>
        </p:spPr>
      </p:sp>
      <p:sp>
        <p:nvSpPr>
          <p:cNvPr id="219139" name="Rectangle 3"/>
          <p:cNvSpPr>
            <a:spLocks noGrp="1" noChangeArrowheads="1"/>
          </p:cNvSpPr>
          <p:nvPr>
            <p:ph type="body" idx="1"/>
          </p:nvPr>
        </p:nvSpPr>
        <p:spPr>
          <a:xfrm>
            <a:off x="982663" y="3168650"/>
            <a:ext cx="7854950" cy="3001963"/>
          </a:xfrm>
        </p:spPr>
        <p:txBody>
          <a:bodyPr/>
          <a:lstStyle/>
          <a:p>
            <a:endParaRPr lang="uk-UA" altLang="uk-UA"/>
          </a:p>
        </p:txBody>
      </p:sp>
    </p:spTree>
    <p:extLst>
      <p:ext uri="{BB962C8B-B14F-4D97-AF65-F5344CB8AC3E}">
        <p14:creationId xmlns:p14="http://schemas.microsoft.com/office/powerpoint/2010/main" val="4248833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dt"/>
          </p:nvPr>
        </p:nvSpPr>
        <p:spPr>
          <a:ln/>
        </p:spPr>
        <p:txBody>
          <a:bodyPr/>
          <a:lstStyle/>
          <a:p>
            <a:r>
              <a:rPr lang="en-GB" altLang="uk-UA"/>
              <a:t>27.11.06</a:t>
            </a:r>
          </a:p>
        </p:txBody>
      </p:sp>
      <p:sp>
        <p:nvSpPr>
          <p:cNvPr id="7" name="Rectangle 7"/>
          <p:cNvSpPr>
            <a:spLocks noGrp="1" noChangeArrowheads="1"/>
          </p:cNvSpPr>
          <p:nvPr>
            <p:ph type="sldNum"/>
          </p:nvPr>
        </p:nvSpPr>
        <p:spPr>
          <a:ln/>
        </p:spPr>
        <p:txBody>
          <a:bodyPr/>
          <a:lstStyle/>
          <a:p>
            <a:fld id="{68DBF064-001C-49FB-8C11-F89EF5098B0F}" type="slidenum">
              <a:rPr lang="en-GB" altLang="uk-UA"/>
              <a:pPr/>
              <a:t>89</a:t>
            </a:fld>
            <a:endParaRPr lang="en-GB" altLang="uk-UA"/>
          </a:p>
        </p:txBody>
      </p:sp>
      <p:sp>
        <p:nvSpPr>
          <p:cNvPr id="210946" name="Rectangle 2"/>
          <p:cNvSpPr>
            <a:spLocks noGrp="1" noRot="1" noChangeAspect="1" noChangeArrowheads="1" noTextEdit="1"/>
          </p:cNvSpPr>
          <p:nvPr>
            <p:ph type="sldImg"/>
          </p:nvPr>
        </p:nvSpPr>
        <p:spPr>
          <a:xfrm>
            <a:off x="2687638" y="500063"/>
            <a:ext cx="4446587" cy="2501900"/>
          </a:xfrm>
          <a:ln/>
        </p:spPr>
      </p:sp>
      <p:sp>
        <p:nvSpPr>
          <p:cNvPr id="210947" name="Rectangle 3"/>
          <p:cNvSpPr>
            <a:spLocks noGrp="1" noChangeArrowheads="1"/>
          </p:cNvSpPr>
          <p:nvPr>
            <p:ph type="body" idx="1"/>
          </p:nvPr>
        </p:nvSpPr>
        <p:spPr>
          <a:xfrm>
            <a:off x="982663" y="3168650"/>
            <a:ext cx="7854950" cy="3001963"/>
          </a:xfrm>
        </p:spPr>
        <p:txBody>
          <a:bodyPr/>
          <a:lstStyle/>
          <a:p>
            <a:endParaRPr lang="uk-UA" altLang="uk-UA"/>
          </a:p>
        </p:txBody>
      </p:sp>
    </p:spTree>
    <p:extLst>
      <p:ext uri="{BB962C8B-B14F-4D97-AF65-F5344CB8AC3E}">
        <p14:creationId xmlns:p14="http://schemas.microsoft.com/office/powerpoint/2010/main" val="4156894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E97E01-9FFC-41E9-91D3-0401178886D4}"/>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endParaRPr lang="en-US"/>
          </a:p>
        </p:txBody>
      </p:sp>
      <p:sp>
        <p:nvSpPr>
          <p:cNvPr id="3" name="Підзаголовок 2">
            <a:extLst>
              <a:ext uri="{FF2B5EF4-FFF2-40B4-BE49-F238E27FC236}">
                <a16:creationId xmlns:a16="http://schemas.microsoft.com/office/drawing/2014/main" id="{890CEF79-3124-498A-BB69-3D9749A6A6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a:p>
        </p:txBody>
      </p:sp>
      <p:sp>
        <p:nvSpPr>
          <p:cNvPr id="4" name="Місце для дати 3">
            <a:extLst>
              <a:ext uri="{FF2B5EF4-FFF2-40B4-BE49-F238E27FC236}">
                <a16:creationId xmlns:a16="http://schemas.microsoft.com/office/drawing/2014/main" id="{FCF0BD7D-7A0B-4D03-8748-F544A08260ED}"/>
              </a:ext>
            </a:extLst>
          </p:cNvPr>
          <p:cNvSpPr>
            <a:spLocks noGrp="1"/>
          </p:cNvSpPr>
          <p:nvPr>
            <p:ph type="dt" sz="half" idx="10"/>
          </p:nvPr>
        </p:nvSpPr>
        <p:spPr/>
        <p:txBody>
          <a:bodyPr/>
          <a:lstStyle/>
          <a:p>
            <a:fld id="{B8E9609D-34F6-4EC9-A57F-AB8556CA3F48}" type="datetimeFigureOut">
              <a:rPr lang="uk-UA" smtClean="0"/>
              <a:pPr/>
              <a:t>16.03.2026</a:t>
            </a:fld>
            <a:endParaRPr lang="uk-UA"/>
          </a:p>
        </p:txBody>
      </p:sp>
      <p:sp>
        <p:nvSpPr>
          <p:cNvPr id="5" name="Місце для нижнього колонтитула 4">
            <a:extLst>
              <a:ext uri="{FF2B5EF4-FFF2-40B4-BE49-F238E27FC236}">
                <a16:creationId xmlns:a16="http://schemas.microsoft.com/office/drawing/2014/main" id="{3124B7B4-336D-43E8-883C-C83A78A01BFA}"/>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BC8409A6-BD90-449D-BDCC-AAAA8A1CF429}"/>
              </a:ext>
            </a:extLst>
          </p:cNvPr>
          <p:cNvSpPr>
            <a:spLocks noGrp="1"/>
          </p:cNvSpPr>
          <p:nvPr>
            <p:ph type="sldNum" sz="quarter" idx="12"/>
          </p:nvPr>
        </p:nvSpPr>
        <p:spPr/>
        <p:txBody>
          <a:bodyPr/>
          <a:lstStyle/>
          <a:p>
            <a:fld id="{90BE4491-AD0C-4017-9FCE-4B71D2F741A4}" type="slidenum">
              <a:rPr lang="uk-UA" smtClean="0"/>
              <a:pPr/>
              <a:t>‹#›</a:t>
            </a:fld>
            <a:endParaRPr lang="uk-UA"/>
          </a:p>
        </p:txBody>
      </p:sp>
    </p:spTree>
    <p:extLst>
      <p:ext uri="{BB962C8B-B14F-4D97-AF65-F5344CB8AC3E}">
        <p14:creationId xmlns:p14="http://schemas.microsoft.com/office/powerpoint/2010/main" val="1402726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10016C-8E74-492A-967E-3DA9454C710C}"/>
              </a:ext>
            </a:extLst>
          </p:cNvPr>
          <p:cNvSpPr>
            <a:spLocks noGrp="1"/>
          </p:cNvSpPr>
          <p:nvPr>
            <p:ph type="title"/>
          </p:nvPr>
        </p:nvSpPr>
        <p:spPr/>
        <p:txBody>
          <a:bodyPr/>
          <a:lstStyle/>
          <a:p>
            <a:r>
              <a:rPr lang="uk-UA"/>
              <a:t>Клацніть, щоб редагувати стиль зразка заголовка</a:t>
            </a:r>
            <a:endParaRPr lang="en-US"/>
          </a:p>
        </p:txBody>
      </p:sp>
      <p:sp>
        <p:nvSpPr>
          <p:cNvPr id="3" name="Місце для вмісту 2">
            <a:extLst>
              <a:ext uri="{FF2B5EF4-FFF2-40B4-BE49-F238E27FC236}">
                <a16:creationId xmlns:a16="http://schemas.microsoft.com/office/drawing/2014/main" id="{DAAD8E22-982D-4F7E-A02B-A0B703355043}"/>
              </a:ext>
            </a:extLst>
          </p:cNvPr>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Місце для дати 3">
            <a:extLst>
              <a:ext uri="{FF2B5EF4-FFF2-40B4-BE49-F238E27FC236}">
                <a16:creationId xmlns:a16="http://schemas.microsoft.com/office/drawing/2014/main" id="{71F3FFF1-F5FD-465E-91ED-535592669865}"/>
              </a:ext>
            </a:extLst>
          </p:cNvPr>
          <p:cNvSpPr>
            <a:spLocks noGrp="1"/>
          </p:cNvSpPr>
          <p:nvPr>
            <p:ph type="dt" sz="half" idx="10"/>
          </p:nvPr>
        </p:nvSpPr>
        <p:spPr/>
        <p:txBody>
          <a:bodyPr/>
          <a:lstStyle/>
          <a:p>
            <a:fld id="{B8E9609D-34F6-4EC9-A57F-AB8556CA3F48}" type="datetimeFigureOut">
              <a:rPr lang="uk-UA" smtClean="0"/>
              <a:pPr/>
              <a:t>16.03.2026</a:t>
            </a:fld>
            <a:endParaRPr lang="uk-UA"/>
          </a:p>
        </p:txBody>
      </p:sp>
      <p:sp>
        <p:nvSpPr>
          <p:cNvPr id="5" name="Місце для нижнього колонтитула 4">
            <a:extLst>
              <a:ext uri="{FF2B5EF4-FFF2-40B4-BE49-F238E27FC236}">
                <a16:creationId xmlns:a16="http://schemas.microsoft.com/office/drawing/2014/main" id="{26E94CE2-4D78-4755-BB17-9AC0B3E895F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709F48C-ECE5-48D6-AD06-E530CA4A0BAA}"/>
              </a:ext>
            </a:extLst>
          </p:cNvPr>
          <p:cNvSpPr>
            <a:spLocks noGrp="1"/>
          </p:cNvSpPr>
          <p:nvPr>
            <p:ph type="sldNum" sz="quarter" idx="12"/>
          </p:nvPr>
        </p:nvSpPr>
        <p:spPr/>
        <p:txBody>
          <a:bodyPr/>
          <a:lstStyle/>
          <a:p>
            <a:fld id="{90BE4491-AD0C-4017-9FCE-4B71D2F741A4}" type="slidenum">
              <a:rPr lang="uk-UA" smtClean="0"/>
              <a:pPr/>
              <a:t>‹#›</a:t>
            </a:fld>
            <a:endParaRPr lang="uk-UA"/>
          </a:p>
        </p:txBody>
      </p:sp>
    </p:spTree>
    <p:extLst>
      <p:ext uri="{BB962C8B-B14F-4D97-AF65-F5344CB8AC3E}">
        <p14:creationId xmlns:p14="http://schemas.microsoft.com/office/powerpoint/2010/main" val="152246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C027BE-F310-4AAA-B9F1-C38ACE13C261}"/>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endParaRPr lang="en-US"/>
          </a:p>
        </p:txBody>
      </p:sp>
      <p:sp>
        <p:nvSpPr>
          <p:cNvPr id="3" name="Місце для тексту 2">
            <a:extLst>
              <a:ext uri="{FF2B5EF4-FFF2-40B4-BE49-F238E27FC236}">
                <a16:creationId xmlns:a16="http://schemas.microsoft.com/office/drawing/2014/main" id="{99E5203E-D05F-4416-A7CC-827E49EDA6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Відредагуйте стиль зразка тексту</a:t>
            </a:r>
          </a:p>
        </p:txBody>
      </p:sp>
      <p:sp>
        <p:nvSpPr>
          <p:cNvPr id="4" name="Місце для дати 3">
            <a:extLst>
              <a:ext uri="{FF2B5EF4-FFF2-40B4-BE49-F238E27FC236}">
                <a16:creationId xmlns:a16="http://schemas.microsoft.com/office/drawing/2014/main" id="{C0770B95-FCC9-4DC1-B214-003671F58157}"/>
              </a:ext>
            </a:extLst>
          </p:cNvPr>
          <p:cNvSpPr>
            <a:spLocks noGrp="1"/>
          </p:cNvSpPr>
          <p:nvPr>
            <p:ph type="dt" sz="half" idx="10"/>
          </p:nvPr>
        </p:nvSpPr>
        <p:spPr/>
        <p:txBody>
          <a:bodyPr/>
          <a:lstStyle/>
          <a:p>
            <a:fld id="{B8E9609D-34F6-4EC9-A57F-AB8556CA3F48}" type="datetimeFigureOut">
              <a:rPr lang="uk-UA" smtClean="0"/>
              <a:pPr/>
              <a:t>16.03.2026</a:t>
            </a:fld>
            <a:endParaRPr lang="uk-UA"/>
          </a:p>
        </p:txBody>
      </p:sp>
      <p:sp>
        <p:nvSpPr>
          <p:cNvPr id="5" name="Місце для нижнього колонтитула 4">
            <a:extLst>
              <a:ext uri="{FF2B5EF4-FFF2-40B4-BE49-F238E27FC236}">
                <a16:creationId xmlns:a16="http://schemas.microsoft.com/office/drawing/2014/main" id="{70545B7C-F632-49CD-955E-94760989095A}"/>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1981FB89-179D-43CC-BC67-A6E608689EC0}"/>
              </a:ext>
            </a:extLst>
          </p:cNvPr>
          <p:cNvSpPr>
            <a:spLocks noGrp="1"/>
          </p:cNvSpPr>
          <p:nvPr>
            <p:ph type="sldNum" sz="quarter" idx="12"/>
          </p:nvPr>
        </p:nvSpPr>
        <p:spPr/>
        <p:txBody>
          <a:bodyPr/>
          <a:lstStyle/>
          <a:p>
            <a:fld id="{90BE4491-AD0C-4017-9FCE-4B71D2F741A4}" type="slidenum">
              <a:rPr lang="uk-UA" smtClean="0"/>
              <a:pPr/>
              <a:t>‹#›</a:t>
            </a:fld>
            <a:endParaRPr lang="uk-UA"/>
          </a:p>
        </p:txBody>
      </p:sp>
    </p:spTree>
    <p:extLst>
      <p:ext uri="{BB962C8B-B14F-4D97-AF65-F5344CB8AC3E}">
        <p14:creationId xmlns:p14="http://schemas.microsoft.com/office/powerpoint/2010/main" val="3713779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564231-2091-46AD-A60F-4E9C1852596C}"/>
              </a:ext>
            </a:extLst>
          </p:cNvPr>
          <p:cNvSpPr>
            <a:spLocks noGrp="1"/>
          </p:cNvSpPr>
          <p:nvPr>
            <p:ph type="title"/>
          </p:nvPr>
        </p:nvSpPr>
        <p:spPr/>
        <p:txBody>
          <a:bodyPr/>
          <a:lstStyle/>
          <a:p>
            <a:r>
              <a:rPr lang="uk-UA"/>
              <a:t>Клацніть, щоб редагувати стиль зразка заголовка</a:t>
            </a:r>
            <a:endParaRPr lang="en-US"/>
          </a:p>
        </p:txBody>
      </p:sp>
      <p:sp>
        <p:nvSpPr>
          <p:cNvPr id="3" name="Місце для вмісту 2">
            <a:extLst>
              <a:ext uri="{FF2B5EF4-FFF2-40B4-BE49-F238E27FC236}">
                <a16:creationId xmlns:a16="http://schemas.microsoft.com/office/drawing/2014/main" id="{3AE38B58-D1F3-4383-A956-F21715EFF668}"/>
              </a:ext>
            </a:extLst>
          </p:cNvPr>
          <p:cNvSpPr>
            <a:spLocks noGrp="1"/>
          </p:cNvSpPr>
          <p:nvPr>
            <p:ph sz="half" idx="1"/>
          </p:nvPr>
        </p:nvSpPr>
        <p:spPr>
          <a:xfrm>
            <a:off x="838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Місце для вмісту 3">
            <a:extLst>
              <a:ext uri="{FF2B5EF4-FFF2-40B4-BE49-F238E27FC236}">
                <a16:creationId xmlns:a16="http://schemas.microsoft.com/office/drawing/2014/main" id="{54361675-3211-47C3-9467-D33BC670FEEE}"/>
              </a:ext>
            </a:extLst>
          </p:cNvPr>
          <p:cNvSpPr>
            <a:spLocks noGrp="1"/>
          </p:cNvSpPr>
          <p:nvPr>
            <p:ph sz="half" idx="2"/>
          </p:nvPr>
        </p:nvSpPr>
        <p:spPr>
          <a:xfrm>
            <a:off x="6172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5" name="Місце для дати 4">
            <a:extLst>
              <a:ext uri="{FF2B5EF4-FFF2-40B4-BE49-F238E27FC236}">
                <a16:creationId xmlns:a16="http://schemas.microsoft.com/office/drawing/2014/main" id="{E3179BC0-AD83-47F8-9BFD-798034DC8D7B}"/>
              </a:ext>
            </a:extLst>
          </p:cNvPr>
          <p:cNvSpPr>
            <a:spLocks noGrp="1"/>
          </p:cNvSpPr>
          <p:nvPr>
            <p:ph type="dt" sz="half" idx="10"/>
          </p:nvPr>
        </p:nvSpPr>
        <p:spPr/>
        <p:txBody>
          <a:bodyPr/>
          <a:lstStyle/>
          <a:p>
            <a:fld id="{B8E9609D-34F6-4EC9-A57F-AB8556CA3F48}" type="datetimeFigureOut">
              <a:rPr lang="uk-UA" smtClean="0"/>
              <a:pPr/>
              <a:t>16.03.2026</a:t>
            </a:fld>
            <a:endParaRPr lang="uk-UA"/>
          </a:p>
        </p:txBody>
      </p:sp>
      <p:sp>
        <p:nvSpPr>
          <p:cNvPr id="6" name="Місце для нижнього колонтитула 5">
            <a:extLst>
              <a:ext uri="{FF2B5EF4-FFF2-40B4-BE49-F238E27FC236}">
                <a16:creationId xmlns:a16="http://schemas.microsoft.com/office/drawing/2014/main" id="{28F4750E-4FFD-4DE9-82AC-78FEB97AD3A9}"/>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0F3E4ECC-A970-435F-9DD4-62B447B42DC9}"/>
              </a:ext>
            </a:extLst>
          </p:cNvPr>
          <p:cNvSpPr>
            <a:spLocks noGrp="1"/>
          </p:cNvSpPr>
          <p:nvPr>
            <p:ph type="sldNum" sz="quarter" idx="12"/>
          </p:nvPr>
        </p:nvSpPr>
        <p:spPr/>
        <p:txBody>
          <a:bodyPr/>
          <a:lstStyle/>
          <a:p>
            <a:fld id="{90BE4491-AD0C-4017-9FCE-4B71D2F741A4}" type="slidenum">
              <a:rPr lang="uk-UA" smtClean="0"/>
              <a:pPr/>
              <a:t>‹#›</a:t>
            </a:fld>
            <a:endParaRPr lang="uk-UA"/>
          </a:p>
        </p:txBody>
      </p:sp>
    </p:spTree>
    <p:extLst>
      <p:ext uri="{BB962C8B-B14F-4D97-AF65-F5344CB8AC3E}">
        <p14:creationId xmlns:p14="http://schemas.microsoft.com/office/powerpoint/2010/main" val="4077035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6A4B60-C59A-4189-A64A-D092C49AE8E4}"/>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endParaRPr lang="en-US"/>
          </a:p>
        </p:txBody>
      </p:sp>
      <p:sp>
        <p:nvSpPr>
          <p:cNvPr id="3" name="Місце для тексту 2">
            <a:extLst>
              <a:ext uri="{FF2B5EF4-FFF2-40B4-BE49-F238E27FC236}">
                <a16:creationId xmlns:a16="http://schemas.microsoft.com/office/drawing/2014/main" id="{C2936842-60DD-4098-B95F-6480F55A0E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Місце для вмісту 3">
            <a:extLst>
              <a:ext uri="{FF2B5EF4-FFF2-40B4-BE49-F238E27FC236}">
                <a16:creationId xmlns:a16="http://schemas.microsoft.com/office/drawing/2014/main" id="{8D6F9FEF-9BFF-44D7-8A2E-A6D87B6C645F}"/>
              </a:ext>
            </a:extLst>
          </p:cNvPr>
          <p:cNvSpPr>
            <a:spLocks noGrp="1"/>
          </p:cNvSpPr>
          <p:nvPr>
            <p:ph sz="half" idx="2"/>
          </p:nvPr>
        </p:nvSpPr>
        <p:spPr>
          <a:xfrm>
            <a:off x="839788" y="2505075"/>
            <a:ext cx="5157787"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5" name="Місце для тексту 4">
            <a:extLst>
              <a:ext uri="{FF2B5EF4-FFF2-40B4-BE49-F238E27FC236}">
                <a16:creationId xmlns:a16="http://schemas.microsoft.com/office/drawing/2014/main" id="{8C25720F-3599-42C5-8E07-4BD7D7D6AD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Місце для вмісту 5">
            <a:extLst>
              <a:ext uri="{FF2B5EF4-FFF2-40B4-BE49-F238E27FC236}">
                <a16:creationId xmlns:a16="http://schemas.microsoft.com/office/drawing/2014/main" id="{84D87711-0780-40F8-9A1F-8F55C662DC63}"/>
              </a:ext>
            </a:extLst>
          </p:cNvPr>
          <p:cNvSpPr>
            <a:spLocks noGrp="1"/>
          </p:cNvSpPr>
          <p:nvPr>
            <p:ph sz="quarter" idx="4"/>
          </p:nvPr>
        </p:nvSpPr>
        <p:spPr>
          <a:xfrm>
            <a:off x="6172200" y="2505075"/>
            <a:ext cx="5183188"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7" name="Місце для дати 6">
            <a:extLst>
              <a:ext uri="{FF2B5EF4-FFF2-40B4-BE49-F238E27FC236}">
                <a16:creationId xmlns:a16="http://schemas.microsoft.com/office/drawing/2014/main" id="{AE5B7CFF-8C8C-4BD2-A0AD-C4B65656D903}"/>
              </a:ext>
            </a:extLst>
          </p:cNvPr>
          <p:cNvSpPr>
            <a:spLocks noGrp="1"/>
          </p:cNvSpPr>
          <p:nvPr>
            <p:ph type="dt" sz="half" idx="10"/>
          </p:nvPr>
        </p:nvSpPr>
        <p:spPr/>
        <p:txBody>
          <a:bodyPr/>
          <a:lstStyle/>
          <a:p>
            <a:fld id="{B8E9609D-34F6-4EC9-A57F-AB8556CA3F48}" type="datetimeFigureOut">
              <a:rPr lang="uk-UA" smtClean="0"/>
              <a:pPr/>
              <a:t>16.03.2026</a:t>
            </a:fld>
            <a:endParaRPr lang="uk-UA"/>
          </a:p>
        </p:txBody>
      </p:sp>
      <p:sp>
        <p:nvSpPr>
          <p:cNvPr id="8" name="Місце для нижнього колонтитула 7">
            <a:extLst>
              <a:ext uri="{FF2B5EF4-FFF2-40B4-BE49-F238E27FC236}">
                <a16:creationId xmlns:a16="http://schemas.microsoft.com/office/drawing/2014/main" id="{534B1D74-19F0-4951-8FB9-F4E8522B21E0}"/>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25EFD00A-5F3A-442C-8679-EF2EF54C4729}"/>
              </a:ext>
            </a:extLst>
          </p:cNvPr>
          <p:cNvSpPr>
            <a:spLocks noGrp="1"/>
          </p:cNvSpPr>
          <p:nvPr>
            <p:ph type="sldNum" sz="quarter" idx="12"/>
          </p:nvPr>
        </p:nvSpPr>
        <p:spPr/>
        <p:txBody>
          <a:bodyPr/>
          <a:lstStyle/>
          <a:p>
            <a:fld id="{90BE4491-AD0C-4017-9FCE-4B71D2F741A4}" type="slidenum">
              <a:rPr lang="uk-UA" smtClean="0"/>
              <a:pPr/>
              <a:t>‹#›</a:t>
            </a:fld>
            <a:endParaRPr lang="uk-UA"/>
          </a:p>
        </p:txBody>
      </p:sp>
    </p:spTree>
    <p:extLst>
      <p:ext uri="{BB962C8B-B14F-4D97-AF65-F5344CB8AC3E}">
        <p14:creationId xmlns:p14="http://schemas.microsoft.com/office/powerpoint/2010/main" val="3288384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3BAF0A-8F71-4D68-8DF9-9974F5B1A25A}"/>
              </a:ext>
            </a:extLst>
          </p:cNvPr>
          <p:cNvSpPr>
            <a:spLocks noGrp="1"/>
          </p:cNvSpPr>
          <p:nvPr>
            <p:ph type="title"/>
          </p:nvPr>
        </p:nvSpPr>
        <p:spPr/>
        <p:txBody>
          <a:bodyPr/>
          <a:lstStyle/>
          <a:p>
            <a:r>
              <a:rPr lang="uk-UA"/>
              <a:t>Клацніть, щоб редагувати стиль зразка заголовка</a:t>
            </a:r>
            <a:endParaRPr lang="en-US"/>
          </a:p>
        </p:txBody>
      </p:sp>
      <p:sp>
        <p:nvSpPr>
          <p:cNvPr id="3" name="Місце для дати 2">
            <a:extLst>
              <a:ext uri="{FF2B5EF4-FFF2-40B4-BE49-F238E27FC236}">
                <a16:creationId xmlns:a16="http://schemas.microsoft.com/office/drawing/2014/main" id="{C6E6E230-D624-4166-AAEE-7A6D30969602}"/>
              </a:ext>
            </a:extLst>
          </p:cNvPr>
          <p:cNvSpPr>
            <a:spLocks noGrp="1"/>
          </p:cNvSpPr>
          <p:nvPr>
            <p:ph type="dt" sz="half" idx="10"/>
          </p:nvPr>
        </p:nvSpPr>
        <p:spPr/>
        <p:txBody>
          <a:bodyPr/>
          <a:lstStyle/>
          <a:p>
            <a:fld id="{B8E9609D-34F6-4EC9-A57F-AB8556CA3F48}" type="datetimeFigureOut">
              <a:rPr lang="uk-UA" smtClean="0"/>
              <a:pPr/>
              <a:t>16.03.2026</a:t>
            </a:fld>
            <a:endParaRPr lang="uk-UA"/>
          </a:p>
        </p:txBody>
      </p:sp>
      <p:sp>
        <p:nvSpPr>
          <p:cNvPr id="4" name="Місце для нижнього колонтитула 3">
            <a:extLst>
              <a:ext uri="{FF2B5EF4-FFF2-40B4-BE49-F238E27FC236}">
                <a16:creationId xmlns:a16="http://schemas.microsoft.com/office/drawing/2014/main" id="{DCF32350-8617-4338-AAFB-5F942B7F17F0}"/>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9502DC64-1034-4CC8-838D-69213784FFB2}"/>
              </a:ext>
            </a:extLst>
          </p:cNvPr>
          <p:cNvSpPr>
            <a:spLocks noGrp="1"/>
          </p:cNvSpPr>
          <p:nvPr>
            <p:ph type="sldNum" sz="quarter" idx="12"/>
          </p:nvPr>
        </p:nvSpPr>
        <p:spPr/>
        <p:txBody>
          <a:bodyPr/>
          <a:lstStyle/>
          <a:p>
            <a:fld id="{90BE4491-AD0C-4017-9FCE-4B71D2F741A4}" type="slidenum">
              <a:rPr lang="uk-UA" smtClean="0"/>
              <a:pPr/>
              <a:t>‹#›</a:t>
            </a:fld>
            <a:endParaRPr lang="uk-UA"/>
          </a:p>
        </p:txBody>
      </p:sp>
    </p:spTree>
    <p:extLst>
      <p:ext uri="{BB962C8B-B14F-4D97-AF65-F5344CB8AC3E}">
        <p14:creationId xmlns:p14="http://schemas.microsoft.com/office/powerpoint/2010/main" val="16070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0E8DEC27-5A6F-4FB2-877F-AF5D61CA8D31}"/>
              </a:ext>
            </a:extLst>
          </p:cNvPr>
          <p:cNvSpPr>
            <a:spLocks noGrp="1"/>
          </p:cNvSpPr>
          <p:nvPr>
            <p:ph type="dt" sz="half" idx="10"/>
          </p:nvPr>
        </p:nvSpPr>
        <p:spPr/>
        <p:txBody>
          <a:bodyPr/>
          <a:lstStyle/>
          <a:p>
            <a:fld id="{B8E9609D-34F6-4EC9-A57F-AB8556CA3F48}" type="datetimeFigureOut">
              <a:rPr lang="uk-UA" smtClean="0"/>
              <a:pPr/>
              <a:t>16.03.2026</a:t>
            </a:fld>
            <a:endParaRPr lang="uk-UA"/>
          </a:p>
        </p:txBody>
      </p:sp>
      <p:sp>
        <p:nvSpPr>
          <p:cNvPr id="3" name="Місце для нижнього колонтитула 2">
            <a:extLst>
              <a:ext uri="{FF2B5EF4-FFF2-40B4-BE49-F238E27FC236}">
                <a16:creationId xmlns:a16="http://schemas.microsoft.com/office/drawing/2014/main" id="{64CE55F3-3B98-4EEB-8CFC-7CB64B1673FD}"/>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104CB29C-0D63-4CE0-B42A-843D8B2FA480}"/>
              </a:ext>
            </a:extLst>
          </p:cNvPr>
          <p:cNvSpPr>
            <a:spLocks noGrp="1"/>
          </p:cNvSpPr>
          <p:nvPr>
            <p:ph type="sldNum" sz="quarter" idx="12"/>
          </p:nvPr>
        </p:nvSpPr>
        <p:spPr/>
        <p:txBody>
          <a:bodyPr/>
          <a:lstStyle/>
          <a:p>
            <a:fld id="{90BE4491-AD0C-4017-9FCE-4B71D2F741A4}" type="slidenum">
              <a:rPr lang="uk-UA" smtClean="0"/>
              <a:pPr/>
              <a:t>‹#›</a:t>
            </a:fld>
            <a:endParaRPr lang="uk-UA"/>
          </a:p>
        </p:txBody>
      </p:sp>
    </p:spTree>
    <p:extLst>
      <p:ext uri="{BB962C8B-B14F-4D97-AF65-F5344CB8AC3E}">
        <p14:creationId xmlns:p14="http://schemas.microsoft.com/office/powerpoint/2010/main" val="3672918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0EE3C4-DF7F-42FC-9253-6CA40C6F180E}"/>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en-US"/>
          </a:p>
        </p:txBody>
      </p:sp>
      <p:sp>
        <p:nvSpPr>
          <p:cNvPr id="3" name="Місце для вмісту 2">
            <a:extLst>
              <a:ext uri="{FF2B5EF4-FFF2-40B4-BE49-F238E27FC236}">
                <a16:creationId xmlns:a16="http://schemas.microsoft.com/office/drawing/2014/main" id="{0D2CFB36-B14E-4924-8048-B8ADED57F9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Місце для тексту 3">
            <a:extLst>
              <a:ext uri="{FF2B5EF4-FFF2-40B4-BE49-F238E27FC236}">
                <a16:creationId xmlns:a16="http://schemas.microsoft.com/office/drawing/2014/main" id="{E948A736-7B63-4DD2-9C28-AB7441AB7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id="{60A71074-F72D-4A24-A216-84CFC719EA41}"/>
              </a:ext>
            </a:extLst>
          </p:cNvPr>
          <p:cNvSpPr>
            <a:spLocks noGrp="1"/>
          </p:cNvSpPr>
          <p:nvPr>
            <p:ph type="dt" sz="half" idx="10"/>
          </p:nvPr>
        </p:nvSpPr>
        <p:spPr/>
        <p:txBody>
          <a:bodyPr/>
          <a:lstStyle/>
          <a:p>
            <a:fld id="{B8E9609D-34F6-4EC9-A57F-AB8556CA3F48}" type="datetimeFigureOut">
              <a:rPr lang="uk-UA" smtClean="0"/>
              <a:pPr/>
              <a:t>16.03.2026</a:t>
            </a:fld>
            <a:endParaRPr lang="uk-UA"/>
          </a:p>
        </p:txBody>
      </p:sp>
      <p:sp>
        <p:nvSpPr>
          <p:cNvPr id="6" name="Місце для нижнього колонтитула 5">
            <a:extLst>
              <a:ext uri="{FF2B5EF4-FFF2-40B4-BE49-F238E27FC236}">
                <a16:creationId xmlns:a16="http://schemas.microsoft.com/office/drawing/2014/main" id="{8DA9169E-C34B-4694-A1ED-FA233FAFF1A1}"/>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66D256F4-F6ED-43DE-BA80-C4B7304C98AE}"/>
              </a:ext>
            </a:extLst>
          </p:cNvPr>
          <p:cNvSpPr>
            <a:spLocks noGrp="1"/>
          </p:cNvSpPr>
          <p:nvPr>
            <p:ph type="sldNum" sz="quarter" idx="12"/>
          </p:nvPr>
        </p:nvSpPr>
        <p:spPr/>
        <p:txBody>
          <a:bodyPr/>
          <a:lstStyle/>
          <a:p>
            <a:fld id="{90BE4491-AD0C-4017-9FCE-4B71D2F741A4}" type="slidenum">
              <a:rPr lang="uk-UA" smtClean="0"/>
              <a:pPr/>
              <a:t>‹#›</a:t>
            </a:fld>
            <a:endParaRPr lang="uk-UA"/>
          </a:p>
        </p:txBody>
      </p:sp>
    </p:spTree>
    <p:extLst>
      <p:ext uri="{BB962C8B-B14F-4D97-AF65-F5344CB8AC3E}">
        <p14:creationId xmlns:p14="http://schemas.microsoft.com/office/powerpoint/2010/main" val="3038440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490314-4B58-4D71-BF31-409C9CC566B7}"/>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en-US"/>
          </a:p>
        </p:txBody>
      </p:sp>
      <p:sp>
        <p:nvSpPr>
          <p:cNvPr id="3" name="Місце для зображення 2">
            <a:extLst>
              <a:ext uri="{FF2B5EF4-FFF2-40B4-BE49-F238E27FC236}">
                <a16:creationId xmlns:a16="http://schemas.microsoft.com/office/drawing/2014/main" id="{78B0248C-9D4D-4E56-9F2A-9EEBCC64B6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Місце для тексту 3">
            <a:extLst>
              <a:ext uri="{FF2B5EF4-FFF2-40B4-BE49-F238E27FC236}">
                <a16:creationId xmlns:a16="http://schemas.microsoft.com/office/drawing/2014/main" id="{024BFD43-B779-4EA5-A9D1-E86890AF80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id="{CC1688EB-95A0-4704-84BD-E6A9DF57E977}"/>
              </a:ext>
            </a:extLst>
          </p:cNvPr>
          <p:cNvSpPr>
            <a:spLocks noGrp="1"/>
          </p:cNvSpPr>
          <p:nvPr>
            <p:ph type="dt" sz="half" idx="10"/>
          </p:nvPr>
        </p:nvSpPr>
        <p:spPr/>
        <p:txBody>
          <a:bodyPr/>
          <a:lstStyle/>
          <a:p>
            <a:fld id="{B8E9609D-34F6-4EC9-A57F-AB8556CA3F48}" type="datetimeFigureOut">
              <a:rPr lang="uk-UA" smtClean="0"/>
              <a:pPr/>
              <a:t>16.03.2026</a:t>
            </a:fld>
            <a:endParaRPr lang="uk-UA"/>
          </a:p>
        </p:txBody>
      </p:sp>
      <p:sp>
        <p:nvSpPr>
          <p:cNvPr id="6" name="Місце для нижнього колонтитула 5">
            <a:extLst>
              <a:ext uri="{FF2B5EF4-FFF2-40B4-BE49-F238E27FC236}">
                <a16:creationId xmlns:a16="http://schemas.microsoft.com/office/drawing/2014/main" id="{2DE4B1C6-80AD-4710-85DC-1C59CD38BF4C}"/>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A5243131-844F-4632-9710-C53E3C8012E3}"/>
              </a:ext>
            </a:extLst>
          </p:cNvPr>
          <p:cNvSpPr>
            <a:spLocks noGrp="1"/>
          </p:cNvSpPr>
          <p:nvPr>
            <p:ph type="sldNum" sz="quarter" idx="12"/>
          </p:nvPr>
        </p:nvSpPr>
        <p:spPr/>
        <p:txBody>
          <a:bodyPr/>
          <a:lstStyle/>
          <a:p>
            <a:fld id="{90BE4491-AD0C-4017-9FCE-4B71D2F741A4}" type="slidenum">
              <a:rPr lang="uk-UA" smtClean="0"/>
              <a:pPr/>
              <a:t>‹#›</a:t>
            </a:fld>
            <a:endParaRPr lang="uk-UA"/>
          </a:p>
        </p:txBody>
      </p:sp>
    </p:spTree>
    <p:extLst>
      <p:ext uri="{BB962C8B-B14F-4D97-AF65-F5344CB8AC3E}">
        <p14:creationId xmlns:p14="http://schemas.microsoft.com/office/powerpoint/2010/main" val="4082688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A54D3-00AE-47E8-A29C-835B6CDC2B47}"/>
              </a:ext>
            </a:extLst>
          </p:cNvPr>
          <p:cNvSpPr>
            <a:spLocks noGrp="1"/>
          </p:cNvSpPr>
          <p:nvPr>
            <p:ph type="title"/>
          </p:nvPr>
        </p:nvSpPr>
        <p:spPr/>
        <p:txBody>
          <a:bodyPr/>
          <a:lstStyle/>
          <a:p>
            <a:r>
              <a:rPr lang="uk-UA"/>
              <a:t>Клацніть, щоб редагувати стиль зразка заголовка</a:t>
            </a:r>
            <a:endParaRPr lang="en-US"/>
          </a:p>
        </p:txBody>
      </p:sp>
      <p:sp>
        <p:nvSpPr>
          <p:cNvPr id="3" name="Місце для вертикального тексту 2">
            <a:extLst>
              <a:ext uri="{FF2B5EF4-FFF2-40B4-BE49-F238E27FC236}">
                <a16:creationId xmlns:a16="http://schemas.microsoft.com/office/drawing/2014/main" id="{617BFD00-8B1D-48B7-8A32-7743C28908F2}"/>
              </a:ext>
            </a:extLst>
          </p:cNvPr>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Місце для дати 3">
            <a:extLst>
              <a:ext uri="{FF2B5EF4-FFF2-40B4-BE49-F238E27FC236}">
                <a16:creationId xmlns:a16="http://schemas.microsoft.com/office/drawing/2014/main" id="{3CCBD098-7497-43DF-8D81-90FA94956C5E}"/>
              </a:ext>
            </a:extLst>
          </p:cNvPr>
          <p:cNvSpPr>
            <a:spLocks noGrp="1"/>
          </p:cNvSpPr>
          <p:nvPr>
            <p:ph type="dt" sz="half" idx="10"/>
          </p:nvPr>
        </p:nvSpPr>
        <p:spPr/>
        <p:txBody>
          <a:bodyPr/>
          <a:lstStyle/>
          <a:p>
            <a:fld id="{B8E9609D-34F6-4EC9-A57F-AB8556CA3F48}" type="datetimeFigureOut">
              <a:rPr lang="uk-UA" smtClean="0"/>
              <a:pPr/>
              <a:t>16.03.2026</a:t>
            </a:fld>
            <a:endParaRPr lang="uk-UA"/>
          </a:p>
        </p:txBody>
      </p:sp>
      <p:sp>
        <p:nvSpPr>
          <p:cNvPr id="5" name="Місце для нижнього колонтитула 4">
            <a:extLst>
              <a:ext uri="{FF2B5EF4-FFF2-40B4-BE49-F238E27FC236}">
                <a16:creationId xmlns:a16="http://schemas.microsoft.com/office/drawing/2014/main" id="{BEB14E28-0FC2-4A02-93DB-D0F87531D50F}"/>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1B347CD-B078-4624-A763-1F1705F5AE41}"/>
              </a:ext>
            </a:extLst>
          </p:cNvPr>
          <p:cNvSpPr>
            <a:spLocks noGrp="1"/>
          </p:cNvSpPr>
          <p:nvPr>
            <p:ph type="sldNum" sz="quarter" idx="12"/>
          </p:nvPr>
        </p:nvSpPr>
        <p:spPr/>
        <p:txBody>
          <a:bodyPr/>
          <a:lstStyle/>
          <a:p>
            <a:fld id="{90BE4491-AD0C-4017-9FCE-4B71D2F741A4}" type="slidenum">
              <a:rPr lang="uk-UA" smtClean="0"/>
              <a:pPr/>
              <a:t>‹#›</a:t>
            </a:fld>
            <a:endParaRPr lang="uk-UA"/>
          </a:p>
        </p:txBody>
      </p:sp>
    </p:spTree>
    <p:extLst>
      <p:ext uri="{BB962C8B-B14F-4D97-AF65-F5344CB8AC3E}">
        <p14:creationId xmlns:p14="http://schemas.microsoft.com/office/powerpoint/2010/main" val="2223442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6613C0F1-B35B-4DE1-BF0E-5E4E586ADCE7}"/>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endParaRPr lang="en-US"/>
          </a:p>
        </p:txBody>
      </p:sp>
      <p:sp>
        <p:nvSpPr>
          <p:cNvPr id="3" name="Місце для вертикального тексту 2">
            <a:extLst>
              <a:ext uri="{FF2B5EF4-FFF2-40B4-BE49-F238E27FC236}">
                <a16:creationId xmlns:a16="http://schemas.microsoft.com/office/drawing/2014/main" id="{E15C921D-2B0A-4DB7-9DE2-032A1A3B1FBF}"/>
              </a:ext>
            </a:extLst>
          </p:cNvPr>
          <p:cNvSpPr>
            <a:spLocks noGrp="1"/>
          </p:cNvSpPr>
          <p:nvPr>
            <p:ph type="body" orient="vert" idx="1"/>
          </p:nvPr>
        </p:nvSpPr>
        <p:spPr>
          <a:xfrm>
            <a:off x="838200" y="365125"/>
            <a:ext cx="7734300" cy="5811838"/>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Місце для дати 3">
            <a:extLst>
              <a:ext uri="{FF2B5EF4-FFF2-40B4-BE49-F238E27FC236}">
                <a16:creationId xmlns:a16="http://schemas.microsoft.com/office/drawing/2014/main" id="{0DD568BA-9D72-4C48-BC87-312C17EE843A}"/>
              </a:ext>
            </a:extLst>
          </p:cNvPr>
          <p:cNvSpPr>
            <a:spLocks noGrp="1"/>
          </p:cNvSpPr>
          <p:nvPr>
            <p:ph type="dt" sz="half" idx="10"/>
          </p:nvPr>
        </p:nvSpPr>
        <p:spPr/>
        <p:txBody>
          <a:bodyPr/>
          <a:lstStyle/>
          <a:p>
            <a:fld id="{B8E9609D-34F6-4EC9-A57F-AB8556CA3F48}" type="datetimeFigureOut">
              <a:rPr lang="uk-UA" smtClean="0"/>
              <a:pPr/>
              <a:t>16.03.2026</a:t>
            </a:fld>
            <a:endParaRPr lang="uk-UA"/>
          </a:p>
        </p:txBody>
      </p:sp>
      <p:sp>
        <p:nvSpPr>
          <p:cNvPr id="5" name="Місце для нижнього колонтитула 4">
            <a:extLst>
              <a:ext uri="{FF2B5EF4-FFF2-40B4-BE49-F238E27FC236}">
                <a16:creationId xmlns:a16="http://schemas.microsoft.com/office/drawing/2014/main" id="{7E3A75AB-191E-40CB-8E19-EF140F13519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B71CD9A1-BA4E-49DD-A7B8-068341A6FFB6}"/>
              </a:ext>
            </a:extLst>
          </p:cNvPr>
          <p:cNvSpPr>
            <a:spLocks noGrp="1"/>
          </p:cNvSpPr>
          <p:nvPr>
            <p:ph type="sldNum" sz="quarter" idx="12"/>
          </p:nvPr>
        </p:nvSpPr>
        <p:spPr/>
        <p:txBody>
          <a:bodyPr/>
          <a:lstStyle/>
          <a:p>
            <a:fld id="{90BE4491-AD0C-4017-9FCE-4B71D2F741A4}" type="slidenum">
              <a:rPr lang="uk-UA" smtClean="0"/>
              <a:pPr/>
              <a:t>‹#›</a:t>
            </a:fld>
            <a:endParaRPr lang="uk-UA"/>
          </a:p>
        </p:txBody>
      </p:sp>
    </p:spTree>
    <p:extLst>
      <p:ext uri="{BB962C8B-B14F-4D97-AF65-F5344CB8AC3E}">
        <p14:creationId xmlns:p14="http://schemas.microsoft.com/office/powerpoint/2010/main" val="2424002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3EBC4B6D-0FF5-4F19-B114-7CC53E34CFE7}"/>
              </a:ext>
            </a:extLst>
          </p:cNvPr>
          <p:cNvSpPr>
            <a:spLocks noGrp="1"/>
          </p:cNvSpPr>
          <p:nvPr>
            <p:ph type="title"/>
          </p:nvPr>
        </p:nvSpPr>
        <p:spPr>
          <a:xfrm>
            <a:off x="838200" y="178728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1" name="Text Placeholder 2">
            <a:extLst>
              <a:ext uri="{FF2B5EF4-FFF2-40B4-BE49-F238E27FC236}">
                <a16:creationId xmlns:a16="http://schemas.microsoft.com/office/drawing/2014/main" id="{CA0B6C10-C520-42F6-8D29-2C3B1E45AB96}"/>
              </a:ext>
            </a:extLst>
          </p:cNvPr>
          <p:cNvSpPr>
            <a:spLocks noGrp="1"/>
          </p:cNvSpPr>
          <p:nvPr>
            <p:ph idx="1"/>
          </p:nvPr>
        </p:nvSpPr>
        <p:spPr>
          <a:xfrm>
            <a:off x="838200" y="3352198"/>
            <a:ext cx="10515600" cy="452677"/>
          </a:xfrm>
          <a:prstGeom prst="rect">
            <a:avLst/>
          </a:prstGeom>
        </p:spPr>
        <p:txBody>
          <a:bodyPr vert="horz" lIns="91440" tIns="45720" rIns="91440" bIns="45720" rtlCol="0">
            <a:normAutofit/>
          </a:bodyPr>
          <a:lstStyle>
            <a:lvl1pPr algn="ctr">
              <a:defRPr/>
            </a:lvl1pPr>
          </a:lstStyle>
          <a:p>
            <a:pPr lvl="0"/>
            <a:r>
              <a:rPr lang="en-US"/>
              <a:t>Edit Master text styles</a:t>
            </a:r>
          </a:p>
        </p:txBody>
      </p:sp>
      <p:sp>
        <p:nvSpPr>
          <p:cNvPr id="3" name="Text Placeholder 2">
            <a:extLst>
              <a:ext uri="{FF2B5EF4-FFF2-40B4-BE49-F238E27FC236}">
                <a16:creationId xmlns:a16="http://schemas.microsoft.com/office/drawing/2014/main" id="{B363496A-B0A9-4B48-A478-B7B40513329A}"/>
              </a:ext>
            </a:extLst>
          </p:cNvPr>
          <p:cNvSpPr>
            <a:spLocks noGrp="1"/>
          </p:cNvSpPr>
          <p:nvPr>
            <p:ph type="body" sz="quarter" idx="10"/>
          </p:nvPr>
        </p:nvSpPr>
        <p:spPr>
          <a:xfrm>
            <a:off x="2236788" y="4584254"/>
            <a:ext cx="7766050" cy="466725"/>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48768"/>
          </a:xfrm>
          <a:prstGeom prst="rect">
            <a:avLst/>
          </a:prstGeom>
        </p:spPr>
      </p:pic>
    </p:spTree>
    <p:extLst>
      <p:ext uri="{BB962C8B-B14F-4D97-AF65-F5344CB8AC3E}">
        <p14:creationId xmlns:p14="http://schemas.microsoft.com/office/powerpoint/2010/main" val="3433480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A22089-3B8D-4A5A-8BA0-9008F119F2D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56086" r="25420"/>
          <a:stretch/>
        </p:blipFill>
        <p:spPr>
          <a:xfrm>
            <a:off x="3099222" y="0"/>
            <a:ext cx="9092778" cy="3011593"/>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48768"/>
          </a:xfrm>
          <a:prstGeom prst="rect">
            <a:avLst/>
          </a:prstGeom>
        </p:spPr>
      </p:pic>
    </p:spTree>
    <p:extLst>
      <p:ext uri="{BB962C8B-B14F-4D97-AF65-F5344CB8AC3E}">
        <p14:creationId xmlns:p14="http://schemas.microsoft.com/office/powerpoint/2010/main" val="11286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2" y="951448"/>
            <a:ext cx="10970684" cy="610653"/>
          </a:xfrm>
        </p:spPr>
        <p:txBody>
          <a:bodyPr/>
          <a:lstStyle/>
          <a:p>
            <a:r>
              <a:rPr lang="ru-RU"/>
              <a:t>Образец заголовка</a:t>
            </a:r>
            <a:endParaRPr lang="uk-UA"/>
          </a:p>
        </p:txBody>
      </p:sp>
      <p:sp>
        <p:nvSpPr>
          <p:cNvPr id="3" name="Текст 2"/>
          <p:cNvSpPr>
            <a:spLocks noGrp="1"/>
          </p:cNvSpPr>
          <p:nvPr>
            <p:ph type="body" sz="half" idx="1"/>
          </p:nvPr>
        </p:nvSpPr>
        <p:spPr>
          <a:xfrm>
            <a:off x="609602" y="1600201"/>
            <a:ext cx="5382684" cy="45243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Объект 3"/>
          <p:cNvSpPr>
            <a:spLocks noGrp="1"/>
          </p:cNvSpPr>
          <p:nvPr>
            <p:ph sz="half" idx="2"/>
          </p:nvPr>
        </p:nvSpPr>
        <p:spPr>
          <a:xfrm>
            <a:off x="6195484" y="1600201"/>
            <a:ext cx="5384800" cy="45243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idx="10"/>
          </p:nvPr>
        </p:nvSpPr>
        <p:spPr>
          <a:xfrm>
            <a:off x="609602" y="6360426"/>
            <a:ext cx="2842684" cy="244261"/>
          </a:xfrm>
          <a:prstGeom prst="rect">
            <a:avLst/>
          </a:prstGeom>
        </p:spPr>
        <p:txBody>
          <a:bodyPr/>
          <a:lstStyle>
            <a:lvl1pPr>
              <a:defRPr/>
            </a:lvl1pPr>
          </a:lstStyle>
          <a:p>
            <a:endParaRPr lang="en-GB" altLang="uk-UA"/>
          </a:p>
        </p:txBody>
      </p:sp>
      <p:sp>
        <p:nvSpPr>
          <p:cNvPr id="6" name="Нижний колонтитул 5"/>
          <p:cNvSpPr>
            <a:spLocks noGrp="1"/>
          </p:cNvSpPr>
          <p:nvPr>
            <p:ph type="ftr" idx="11"/>
          </p:nvPr>
        </p:nvSpPr>
        <p:spPr>
          <a:xfrm>
            <a:off x="4165602" y="6360426"/>
            <a:ext cx="3858684" cy="244261"/>
          </a:xfrm>
          <a:prstGeom prst="rect">
            <a:avLst/>
          </a:prstGeom>
        </p:spPr>
        <p:txBody>
          <a:bodyPr/>
          <a:lstStyle>
            <a:lvl1pPr>
              <a:defRPr/>
            </a:lvl1pPr>
          </a:lstStyle>
          <a:p>
            <a:endParaRPr lang="en-GB" altLang="uk-UA"/>
          </a:p>
        </p:txBody>
      </p:sp>
      <p:sp>
        <p:nvSpPr>
          <p:cNvPr id="7" name="Номер слайда 6"/>
          <p:cNvSpPr>
            <a:spLocks noGrp="1"/>
          </p:cNvSpPr>
          <p:nvPr>
            <p:ph type="sldNum" idx="12"/>
          </p:nvPr>
        </p:nvSpPr>
        <p:spPr>
          <a:xfrm>
            <a:off x="8737602" y="6360426"/>
            <a:ext cx="2842684" cy="244261"/>
          </a:xfrm>
          <a:prstGeom prst="rect">
            <a:avLst/>
          </a:prstGeom>
        </p:spPr>
        <p:txBody>
          <a:bodyPr/>
          <a:lstStyle>
            <a:lvl1pPr>
              <a:defRPr/>
            </a:lvl1pPr>
          </a:lstStyle>
          <a:p>
            <a:fld id="{B60B4BAF-F00E-4B6E-8F25-B5EDCCFC4B1C}" type="slidenum">
              <a:rPr lang="en-GB" altLang="uk-UA"/>
              <a:pPr/>
              <a:t>‹#›</a:t>
            </a:fld>
            <a:endParaRPr lang="en-GB" altLang="uk-UA"/>
          </a:p>
        </p:txBody>
      </p:sp>
    </p:spTree>
    <p:extLst>
      <p:ext uri="{BB962C8B-B14F-4D97-AF65-F5344CB8AC3E}">
        <p14:creationId xmlns:p14="http://schemas.microsoft.com/office/powerpoint/2010/main" val="2378223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806985"/>
            <a:ext cx="10972800" cy="610653"/>
          </a:xfrm>
        </p:spPr>
        <p:txBody>
          <a:bodyPr/>
          <a:lstStyle/>
          <a:p>
            <a:r>
              <a:rPr lang="ru-RU"/>
              <a:t>Образец заголовка</a:t>
            </a:r>
            <a:endParaRPr lang="uk-UA"/>
          </a:p>
        </p:txBody>
      </p:sp>
      <p:sp>
        <p:nvSpPr>
          <p:cNvPr id="3" name="Таблица 2"/>
          <p:cNvSpPr>
            <a:spLocks noGrp="1"/>
          </p:cNvSpPr>
          <p:nvPr>
            <p:ph type="tbl" idx="1"/>
          </p:nvPr>
        </p:nvSpPr>
        <p:spPr>
          <a:xfrm>
            <a:off x="609600" y="1600200"/>
            <a:ext cx="10972800" cy="4525963"/>
          </a:xfrm>
        </p:spPr>
        <p:txBody>
          <a:bodyPr/>
          <a:lstStyle/>
          <a:p>
            <a:pPr lvl="0"/>
            <a:endParaRPr lang="uk-UA" noProof="0"/>
          </a:p>
        </p:txBody>
      </p:sp>
      <p:sp>
        <p:nvSpPr>
          <p:cNvPr id="4" name="Rectangle 4"/>
          <p:cNvSpPr>
            <a:spLocks noGrp="1" noChangeArrowheads="1"/>
          </p:cNvSpPr>
          <p:nvPr>
            <p:ph type="dt" sz="half" idx="10"/>
          </p:nvPr>
        </p:nvSpPr>
        <p:spPr>
          <a:xfrm>
            <a:off x="609600" y="6361220"/>
            <a:ext cx="2844800" cy="244261"/>
          </a:xfrm>
          <a:prstGeom prst="rect">
            <a:avLst/>
          </a:prstGeom>
          <a:ln/>
        </p:spPr>
        <p:txBody>
          <a:bodyPr/>
          <a:lstStyle>
            <a:lvl1pPr>
              <a:defRPr/>
            </a:lvl1pPr>
          </a:lstStyle>
          <a:p>
            <a:pPr>
              <a:defRPr/>
            </a:pPr>
            <a:endParaRPr lang="uk-UA"/>
          </a:p>
        </p:txBody>
      </p:sp>
      <p:sp>
        <p:nvSpPr>
          <p:cNvPr id="5" name="Rectangle 5"/>
          <p:cNvSpPr>
            <a:spLocks noGrp="1" noChangeArrowheads="1"/>
          </p:cNvSpPr>
          <p:nvPr>
            <p:ph type="ftr" sz="quarter" idx="11"/>
          </p:nvPr>
        </p:nvSpPr>
        <p:spPr>
          <a:xfrm>
            <a:off x="4165600" y="6361220"/>
            <a:ext cx="3860800" cy="244261"/>
          </a:xfrm>
          <a:prstGeom prst="rect">
            <a:avLst/>
          </a:prstGeom>
          <a:ln/>
        </p:spPr>
        <p:txBody>
          <a:bodyPr/>
          <a:lstStyle>
            <a:lvl1pPr>
              <a:defRPr/>
            </a:lvl1pPr>
          </a:lstStyle>
          <a:p>
            <a:pPr>
              <a:defRPr/>
            </a:pPr>
            <a:endParaRPr lang="uk-UA"/>
          </a:p>
        </p:txBody>
      </p:sp>
      <p:sp>
        <p:nvSpPr>
          <p:cNvPr id="6" name="Rectangle 6"/>
          <p:cNvSpPr>
            <a:spLocks noGrp="1" noChangeArrowheads="1"/>
          </p:cNvSpPr>
          <p:nvPr>
            <p:ph type="sldNum" sz="quarter" idx="12"/>
          </p:nvPr>
        </p:nvSpPr>
        <p:spPr>
          <a:xfrm>
            <a:off x="8737600" y="6361220"/>
            <a:ext cx="2844800" cy="244261"/>
          </a:xfrm>
          <a:prstGeom prst="rect">
            <a:avLst/>
          </a:prstGeom>
          <a:ln/>
        </p:spPr>
        <p:txBody>
          <a:bodyPr/>
          <a:lstStyle>
            <a:lvl1pPr>
              <a:defRPr/>
            </a:lvl1pPr>
          </a:lstStyle>
          <a:p>
            <a:pPr>
              <a:defRPr/>
            </a:pPr>
            <a:fld id="{687A8716-F01C-4A0E-93E0-47733D6C6B79}" type="slidenum">
              <a:rPr lang="uk-UA"/>
              <a:pPr>
                <a:defRPr/>
              </a:pPr>
              <a:t>‹#›</a:t>
            </a:fld>
            <a:endParaRPr lang="uk-UA"/>
          </a:p>
        </p:txBody>
      </p:sp>
    </p:spTree>
    <p:extLst>
      <p:ext uri="{BB962C8B-B14F-4D97-AF65-F5344CB8AC3E}">
        <p14:creationId xmlns:p14="http://schemas.microsoft.com/office/powerpoint/2010/main" val="1367122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53C2F865-727B-4881-8475-BD8876955A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a:p>
        </p:txBody>
      </p:sp>
      <p:sp>
        <p:nvSpPr>
          <p:cNvPr id="3" name="Місце для тексту 2">
            <a:extLst>
              <a:ext uri="{FF2B5EF4-FFF2-40B4-BE49-F238E27FC236}">
                <a16:creationId xmlns:a16="http://schemas.microsoft.com/office/drawing/2014/main" id="{1B2BF2EE-3CAB-47E9-A328-01112C6A2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Місце для дати 3">
            <a:extLst>
              <a:ext uri="{FF2B5EF4-FFF2-40B4-BE49-F238E27FC236}">
                <a16:creationId xmlns:a16="http://schemas.microsoft.com/office/drawing/2014/main" id="{06ECFDCD-AB78-400A-852A-A900210E97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E9609D-34F6-4EC9-A57F-AB8556CA3F48}" type="datetimeFigureOut">
              <a:rPr lang="uk-UA" smtClean="0"/>
              <a:pPr/>
              <a:t>16.03.2026</a:t>
            </a:fld>
            <a:endParaRPr lang="uk-UA"/>
          </a:p>
        </p:txBody>
      </p:sp>
      <p:sp>
        <p:nvSpPr>
          <p:cNvPr id="5" name="Місце для нижнього колонтитула 4">
            <a:extLst>
              <a:ext uri="{FF2B5EF4-FFF2-40B4-BE49-F238E27FC236}">
                <a16:creationId xmlns:a16="http://schemas.microsoft.com/office/drawing/2014/main" id="{0F44CAD0-4F11-4FC5-A78D-79E0D90C4F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0F80450B-1FFD-4D77-9BE8-BB96DD14AC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BE4491-AD0C-4017-9FCE-4B71D2F741A4}" type="slidenum">
              <a:rPr lang="uk-UA" smtClean="0"/>
              <a:pPr/>
              <a:t>‹#›</a:t>
            </a:fld>
            <a:endParaRPr lang="uk-UA"/>
          </a:p>
        </p:txBody>
      </p:sp>
    </p:spTree>
    <p:extLst>
      <p:ext uri="{BB962C8B-B14F-4D97-AF65-F5344CB8AC3E}">
        <p14:creationId xmlns:p14="http://schemas.microsoft.com/office/powerpoint/2010/main" val="197575997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3" r:id="rId13"/>
    <p:sldLayoutId id="2147483698" r:id="rId14"/>
    <p:sldLayoutId id="214748369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s://ukrstat.gov.ua/operativ/operativ2018/ns/vzap/arch_vzrap_u.htm" TargetMode="External"/><Relationship Id="rId3" Type="http://schemas.openxmlformats.org/officeDocument/2006/relationships/hyperlink" Target="https://superagronom.com/karty/karta-gruntiv-ukrainy#x" TargetMode="External"/><Relationship Id="rId7" Type="http://schemas.openxmlformats.org/officeDocument/2006/relationships/hyperlink" Target="https://edata.e-health.gov.ua/e-data/dashboard/declar-stats?__cf_chl_tk=z6JRHVWVkC.qeu942Y.E6Naojyxh2ANkUKATED9J3fU-1679337309-0-gaNycGzNCxA" TargetMode="External"/><Relationship Id="rId2" Type="http://schemas.openxmlformats.org/officeDocument/2006/relationships/hyperlink" Target="https://mcip.gov.ua/wp-content/uploads/2024/02/tablyczya_iaop_stanom-na-01.02.2024.pdf" TargetMode="External"/><Relationship Id="rId1" Type="http://schemas.openxmlformats.org/officeDocument/2006/relationships/slideLayout" Target="../slideLayouts/slideLayout2.xml"/><Relationship Id="rId6" Type="http://schemas.openxmlformats.org/officeDocument/2006/relationships/hyperlink" Target="https://pzf.land.kiev.ua/pzf-obl-6.html" TargetMode="External"/><Relationship Id="rId5" Type="http://schemas.openxmlformats.org/officeDocument/2006/relationships/hyperlink" Target="https://rm.coe.int/draft-list-of-adopted-emerald-network-sites/1680ad54a1" TargetMode="External"/><Relationship Id="rId10" Type="http://schemas.openxmlformats.org/officeDocument/2006/relationships/hyperlink" Target="https://data.gov.ua/dataset/surface-water-monitoring" TargetMode="External"/><Relationship Id="rId4" Type="http://schemas.openxmlformats.org/officeDocument/2006/relationships/hyperlink" Target="https://emerald.eea.europa.eu/" TargetMode="External"/><Relationship Id="rId9" Type="http://schemas.openxmlformats.org/officeDocument/2006/relationships/hyperlink" Target="https://geomap.land.kiev.ua/zoning-7.html"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8" Type="http://schemas.openxmlformats.org/officeDocument/2006/relationships/hyperlink" Target="https://rm.coe.int/draft-list-of-adopted-emerald-network-sites/1680ad54a1" TargetMode="External"/><Relationship Id="rId13" Type="http://schemas.openxmlformats.org/officeDocument/2006/relationships/hyperlink" Target="https://ukrstat.gov.ua/operativ/operativ2018/ns/vzap/arch_vzrap_u.htm" TargetMode="External"/><Relationship Id="rId18" Type="http://schemas.openxmlformats.org/officeDocument/2006/relationships/hyperlink" Target="https://zno.testportal.com.ua/stat/2021?fbclid=IwAR22qsRAAPpDPEBwmxNPI_UeCmVpt_TLHJmLQWOrsOrpGP0BrNDAb3ZphyA\" TargetMode="External"/><Relationship Id="rId3" Type="http://schemas.openxmlformats.org/officeDocument/2006/relationships/hyperlink" Target="https://mcip.gov.ua/wp-content/uploads/2024/02/tablyczya_iaop_stanom-na-01.02.2024.pdf" TargetMode="External"/><Relationship Id="rId21" Type="http://schemas.openxmlformats.org/officeDocument/2006/relationships/hyperlink" Target="https://minjust.gov.ua/unitarylist" TargetMode="External"/><Relationship Id="rId7" Type="http://schemas.openxmlformats.org/officeDocument/2006/relationships/hyperlink" Target="https://emerald.eea.europa.eu/" TargetMode="External"/><Relationship Id="rId12" Type="http://schemas.openxmlformats.org/officeDocument/2006/relationships/hyperlink" Target="https://ua.trud.com/ua/" TargetMode="External"/><Relationship Id="rId17" Type="http://schemas.openxmlformats.org/officeDocument/2006/relationships/hyperlink" Target="https://mon.gov.ua/storage/app/uploads/public/63b/d91/793/63bd917936dcb390290187.pdf" TargetMode="External"/><Relationship Id="rId2" Type="http://schemas.openxmlformats.org/officeDocument/2006/relationships/hyperlink" Target="https://mcip.gov.ua/wp-content/uploads/2023/12/chernigivska_obl._naczznachennya_30.11.2023.pdf" TargetMode="External"/><Relationship Id="rId16" Type="http://schemas.openxmlformats.org/officeDocument/2006/relationships/hyperlink" Target="https://isuo.org/" TargetMode="External"/><Relationship Id="rId20" Type="http://schemas.openxmlformats.org/officeDocument/2006/relationships/hyperlink" Target="https://zakon.rada.gov.ua/laws/show/1318-2023-%D0%BF#n6" TargetMode="External"/><Relationship Id="rId1" Type="http://schemas.openxmlformats.org/officeDocument/2006/relationships/slideLayout" Target="../slideLayouts/slideLayout6.xml"/><Relationship Id="rId6" Type="http://schemas.openxmlformats.org/officeDocument/2006/relationships/hyperlink" Target="https://superagronom.com/karty/karta-gruntiv-ukrainy#x" TargetMode="External"/><Relationship Id="rId11" Type="http://schemas.openxmlformats.org/officeDocument/2006/relationships/hyperlink" Target="https://jobportal.dcz.gov.ua/?fbclid=IwAR0FN_kh9cPPuGGCZrFs4_3DWILn4GYlLLaNL2N4Y-47-Ec1G1Okyy7Fabc" TargetMode="External"/><Relationship Id="rId5" Type="http://schemas.openxmlformats.org/officeDocument/2006/relationships/hyperlink" Target="https://www.arcgis.com/apps/dashboards/e0c20d364bef4ab9b7c944e9e27e88c5" TargetMode="External"/><Relationship Id="rId15" Type="http://schemas.openxmlformats.org/officeDocument/2006/relationships/hyperlink" Target="https://data.gov.ua/dataset/surface-water-monitoring" TargetMode="External"/><Relationship Id="rId23" Type="http://schemas.openxmlformats.org/officeDocument/2006/relationships/hyperlink" Target="https://land.gov.ua/dovidnyk-pokaznykiv-normatyvnoi-hroshovoi-otsinky-zemel-naselenykh-punktiv-stanom-na-01-01-2022/" TargetMode="External"/><Relationship Id="rId10" Type="http://schemas.openxmlformats.org/officeDocument/2006/relationships/hyperlink" Target="https://edata.e-health.gov.ua/e-data/dashboard/declar-stats?__cf_chl_tk=z6JRHVWVkC.qeu942Y.E6Naojyxh2ANkUKATED9J3fU-1679337309-0-gaNycGzNCxA" TargetMode="External"/><Relationship Id="rId19" Type="http://schemas.openxmlformats.org/officeDocument/2006/relationships/hyperlink" Target="http://surl.li/sghye" TargetMode="External"/><Relationship Id="rId4" Type="http://schemas.openxmlformats.org/officeDocument/2006/relationships/hyperlink" Target="https://decentralization.gov.ua/news/14281" TargetMode="External"/><Relationship Id="rId9" Type="http://schemas.openxmlformats.org/officeDocument/2006/relationships/hyperlink" Target="https://pzf.land.kiev.ua/pzf-obl-6.html" TargetMode="External"/><Relationship Id="rId14" Type="http://schemas.openxmlformats.org/officeDocument/2006/relationships/hyperlink" Target="https://geomap.land.kiev.ua/zoning-7.html" TargetMode="External"/><Relationship Id="rId22" Type="http://schemas.openxmlformats.org/officeDocument/2006/relationships/hyperlink" Target="https://usr.minjust.gov.ua/content/free-search"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9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6.xml"/><Relationship Id="rId5" Type="http://schemas.openxmlformats.org/officeDocument/2006/relationships/image" Target="../media/image82.jpeg"/><Relationship Id="rId4" Type="http://schemas.openxmlformats.org/officeDocument/2006/relationships/image" Target="../media/image81.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3" Type="http://schemas.openxmlformats.org/officeDocument/2006/relationships/hyperlink" Target="mailto:Volodimir.boyko@gmail.com" TargetMode="External"/><Relationship Id="rId2" Type="http://schemas.openxmlformats.org/officeDocument/2006/relationships/image" Target="../media/image85.jpeg"/><Relationship Id="rId1" Type="http://schemas.openxmlformats.org/officeDocument/2006/relationships/slideLayout" Target="../slideLayouts/slideLayout13.xml"/><Relationship Id="rId6" Type="http://schemas.openxmlformats.org/officeDocument/2006/relationships/image" Target="../media/image87.jpeg"/><Relationship Id="rId5" Type="http://schemas.openxmlformats.org/officeDocument/2006/relationships/image" Target="../media/image86.png"/><Relationship Id="rId4" Type="http://schemas.openxmlformats.org/officeDocument/2006/relationships/hyperlink" Target="https://www.facebook.com/profile.php?id=115848649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E1F7F6-EC75-453B-8094-923F77806287}"/>
              </a:ext>
            </a:extLst>
          </p:cNvPr>
          <p:cNvSpPr>
            <a:spLocks noGrp="1"/>
          </p:cNvSpPr>
          <p:nvPr>
            <p:ph type="title"/>
          </p:nvPr>
        </p:nvSpPr>
        <p:spPr>
          <a:xfrm>
            <a:off x="481148" y="1437518"/>
            <a:ext cx="10898917" cy="3537847"/>
          </a:xfrm>
        </p:spPr>
        <p:txBody>
          <a:bodyPr>
            <a:normAutofit fontScale="90000"/>
          </a:bodyPr>
          <a:lstStyle/>
          <a:p>
            <a:pPr algn="ctr"/>
            <a:br>
              <a:rPr lang="uk-UA" sz="5600" b="1" dirty="0">
                <a:solidFill>
                  <a:srgbClr val="002060"/>
                </a:solidFill>
                <a:latin typeface="+mn-lt"/>
              </a:rPr>
            </a:br>
            <a:r>
              <a:rPr lang="uk-UA" sz="6700" b="1" dirty="0">
                <a:solidFill>
                  <a:srgbClr val="4C44E6"/>
                </a:solidFill>
                <a:latin typeface="+mn-lt"/>
              </a:rPr>
              <a:t>Основи </a:t>
            </a:r>
            <a:br>
              <a:rPr lang="uk-UA" sz="6700" b="1" dirty="0">
                <a:solidFill>
                  <a:srgbClr val="4C44E6"/>
                </a:solidFill>
                <a:latin typeface="+mn-lt"/>
              </a:rPr>
            </a:br>
            <a:r>
              <a:rPr lang="uk-UA" sz="6700" b="1" dirty="0">
                <a:solidFill>
                  <a:srgbClr val="4C44E6"/>
                </a:solidFill>
                <a:latin typeface="+mn-lt"/>
              </a:rPr>
              <a:t> стратегічного планування територіальних громад на засадах громадської участі</a:t>
            </a:r>
            <a:br>
              <a:rPr lang="en-GB" sz="6700" dirty="0"/>
            </a:br>
            <a:endParaRPr lang="en-US" sz="6700" b="1" dirty="0">
              <a:solidFill>
                <a:schemeClr val="bg1">
                  <a:lumMod val="50000"/>
                </a:schemeClr>
              </a:solidFill>
              <a:latin typeface="Arial Black" panose="020B0A04020102020204" pitchFamily="34" charset="0"/>
            </a:endParaRPr>
          </a:p>
        </p:txBody>
      </p:sp>
      <p:sp>
        <p:nvSpPr>
          <p:cNvPr id="9" name="Title 3">
            <a:extLst>
              <a:ext uri="{FF2B5EF4-FFF2-40B4-BE49-F238E27FC236}">
                <a16:creationId xmlns:a16="http://schemas.microsoft.com/office/drawing/2014/main" id="{1BE1F7F6-EC75-453B-8094-923F77806287}"/>
              </a:ext>
            </a:extLst>
          </p:cNvPr>
          <p:cNvSpPr txBox="1">
            <a:spLocks/>
          </p:cNvSpPr>
          <p:nvPr/>
        </p:nvSpPr>
        <p:spPr>
          <a:xfrm>
            <a:off x="864465" y="3413167"/>
            <a:ext cx="10515600" cy="2040576"/>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90000"/>
              </a:lnSpc>
              <a:spcBef>
                <a:spcPct val="0"/>
              </a:spcBef>
              <a:spcAft>
                <a:spcPts val="0"/>
              </a:spcAft>
              <a:buClrTx/>
              <a:buSzTx/>
              <a:buFontTx/>
              <a:buNone/>
              <a:tabLst/>
              <a:defRPr/>
            </a:pPr>
            <a:endParaRPr lang="uk-UA" sz="2900" b="1" dirty="0">
              <a:solidFill>
                <a:srgbClr val="002060"/>
              </a:solidFill>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lang="uk-UA" sz="2900" b="1" dirty="0">
              <a:solidFill>
                <a:srgbClr val="002060"/>
              </a:solidFill>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lang="uk-UA" sz="2900" b="1" dirty="0">
              <a:solidFill>
                <a:srgbClr val="002060"/>
              </a:solidFill>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2800" b="0" i="0" u="none" strike="noStrike" kern="1200" cap="none" spc="0" normalizeH="0" baseline="0" noProof="0" dirty="0">
                <a:ln>
                  <a:noFill/>
                </a:ln>
                <a:solidFill>
                  <a:schemeClr val="tx1"/>
                </a:solidFill>
                <a:effectLst/>
                <a:uLnTx/>
                <a:uFillTx/>
                <a:latin typeface="+mj-lt"/>
                <a:ea typeface="+mj-ea"/>
                <a:cs typeface="+mj-cs"/>
              </a:rPr>
            </a:br>
            <a:endParaRPr kumimoji="0" lang="en-US" sz="2800" b="1" i="0" u="none" strike="noStrike" kern="1200" cap="none" spc="0" normalizeH="0" baseline="0" noProof="0" dirty="0">
              <a:ln>
                <a:noFill/>
              </a:ln>
              <a:solidFill>
                <a:schemeClr val="bg1">
                  <a:lumMod val="50000"/>
                </a:schemeClr>
              </a:solidFill>
              <a:effectLst/>
              <a:uLnTx/>
              <a:uFillTx/>
              <a:latin typeface="Arial Black" panose="020B0A04020102020204" pitchFamily="34" charset="0"/>
              <a:ea typeface="+mj-ea"/>
              <a:cs typeface="+mj-cs"/>
            </a:endParaRPr>
          </a:p>
        </p:txBody>
      </p:sp>
      <p:sp>
        <p:nvSpPr>
          <p:cNvPr id="2" name="TextBox 1">
            <a:extLst>
              <a:ext uri="{FF2B5EF4-FFF2-40B4-BE49-F238E27FC236}">
                <a16:creationId xmlns:a16="http://schemas.microsoft.com/office/drawing/2014/main" id="{477A19EB-D6F0-0EF0-E09A-4D5C938B50D0}"/>
              </a:ext>
            </a:extLst>
          </p:cNvPr>
          <p:cNvSpPr txBox="1"/>
          <p:nvPr/>
        </p:nvSpPr>
        <p:spPr>
          <a:xfrm>
            <a:off x="7901500" y="5131934"/>
            <a:ext cx="3861882" cy="830997"/>
          </a:xfrm>
          <a:prstGeom prst="rect">
            <a:avLst/>
          </a:prstGeom>
          <a:noFill/>
        </p:spPr>
        <p:txBody>
          <a:bodyPr wrap="square" rtlCol="0">
            <a:spAutoFit/>
          </a:bodyPr>
          <a:lstStyle/>
          <a:p>
            <a:pPr algn="ctr"/>
            <a:r>
              <a:rPr lang="uk-UA" sz="1600" dirty="0">
                <a:solidFill>
                  <a:srgbClr val="002060"/>
                </a:solidFill>
              </a:rPr>
              <a:t>В презентації використані матеріали, отримані в рамках програми </a:t>
            </a:r>
            <a:r>
              <a:rPr lang="en-US" sz="1600" dirty="0">
                <a:solidFill>
                  <a:srgbClr val="002060"/>
                </a:solidFill>
              </a:rPr>
              <a:t>U-LEAD </a:t>
            </a:r>
            <a:r>
              <a:rPr lang="uk-UA" sz="1600" dirty="0">
                <a:solidFill>
                  <a:srgbClr val="002060"/>
                </a:solidFill>
              </a:rPr>
              <a:t>з Європою та програми </a:t>
            </a:r>
            <a:r>
              <a:rPr lang="en-US" sz="1600" dirty="0">
                <a:solidFill>
                  <a:srgbClr val="002060"/>
                </a:solidFill>
              </a:rPr>
              <a:t>DOBRE</a:t>
            </a:r>
            <a:endParaRPr lang="ru-RU" sz="1600" dirty="0">
              <a:solidFill>
                <a:srgbClr val="002060"/>
              </a:solidFill>
            </a:endParaRPr>
          </a:p>
        </p:txBody>
      </p:sp>
    </p:spTree>
    <p:extLst>
      <p:ext uri="{BB962C8B-B14F-4D97-AF65-F5344CB8AC3E}">
        <p14:creationId xmlns:p14="http://schemas.microsoft.com/office/powerpoint/2010/main" val="392853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265814" y="584784"/>
            <a:ext cx="11695813" cy="6156253"/>
          </a:xfrm>
          <a:prstGeom prst="rect">
            <a:avLst/>
          </a:prstGeom>
        </p:spPr>
        <p:txBody>
          <a:bodyPr/>
          <a:lstStyle/>
          <a:p>
            <a:pPr marL="228600" lvl="0" indent="-228600">
              <a:lnSpc>
                <a:spcPct val="90000"/>
              </a:lnSpc>
              <a:spcBef>
                <a:spcPts val="1000"/>
              </a:spcBef>
              <a:defRPr/>
            </a:pPr>
            <a:r>
              <a:rPr kumimoji="0" lang="ru-RU" sz="2000" b="1" i="0" u="none" strike="noStrike" kern="1200" cap="none" spc="0" normalizeH="0" baseline="0" noProof="0" dirty="0">
                <a:ln>
                  <a:noFill/>
                </a:ln>
                <a:solidFill>
                  <a:schemeClr val="tx1"/>
                </a:solidFill>
                <a:effectLst/>
                <a:uLnTx/>
                <a:uFillTx/>
              </a:rPr>
              <a:t>І. </a:t>
            </a:r>
            <a:r>
              <a:rPr kumimoji="0" lang="ru-RU" sz="2000" b="1" i="0" u="none" strike="noStrike" kern="1200" cap="none" spc="0" normalizeH="0" baseline="0" noProof="0" dirty="0" err="1">
                <a:ln>
                  <a:noFill/>
                </a:ln>
                <a:solidFill>
                  <a:schemeClr val="tx1"/>
                </a:solidFill>
                <a:effectLst/>
                <a:uLnTx/>
                <a:uFillTx/>
              </a:rPr>
              <a:t>Що</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таке</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стратегічне</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планування</a:t>
            </a:r>
            <a:r>
              <a:rPr kumimoji="0" lang="ru-RU" sz="2000" b="1" i="0" u="none" strike="noStrike" kern="1200" cap="none" spc="0" normalizeH="0" baseline="0" noProof="0" dirty="0">
                <a:ln>
                  <a:noFill/>
                </a:ln>
                <a:solidFill>
                  <a:schemeClr val="tx1"/>
                </a:solidFill>
                <a:effectLst/>
                <a:uLnTx/>
                <a:uFillTx/>
              </a:rPr>
              <a:t> та в </a:t>
            </a:r>
            <a:r>
              <a:rPr kumimoji="0" lang="ru-RU" sz="2000" b="1" i="0" u="none" strike="noStrike" kern="1200" cap="none" spc="0" normalizeH="0" baseline="0" noProof="0" dirty="0" err="1">
                <a:ln>
                  <a:noFill/>
                </a:ln>
                <a:solidFill>
                  <a:schemeClr val="tx1"/>
                </a:solidFill>
                <a:effectLst/>
                <a:uLnTx/>
                <a:uFillTx/>
              </a:rPr>
              <a:t>чому</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його</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особливість</a:t>
            </a:r>
            <a:r>
              <a:rPr lang="uk-UA" sz="2000" b="1" cap="all" dirty="0"/>
              <a:t> </a:t>
            </a:r>
          </a:p>
          <a:p>
            <a:pPr marL="228600" lvl="0" indent="-228600">
              <a:lnSpc>
                <a:spcPct val="90000"/>
              </a:lnSpc>
              <a:spcBef>
                <a:spcPts val="1000"/>
              </a:spcBef>
              <a:defRPr/>
            </a:pPr>
            <a:r>
              <a:rPr kumimoji="0" lang="ru-RU" sz="2000" b="1" i="0" u="none" strike="noStrike" kern="1200" cap="none" spc="0" normalizeH="0" baseline="0" noProof="0" dirty="0">
                <a:ln>
                  <a:noFill/>
                </a:ln>
                <a:solidFill>
                  <a:schemeClr val="tx1"/>
                </a:solidFill>
                <a:effectLst/>
                <a:uLnTx/>
                <a:uFillTx/>
              </a:rPr>
              <a:t>ІІ. Нормативно-</a:t>
            </a:r>
            <a:r>
              <a:rPr kumimoji="0" lang="ru-RU" sz="2000" b="1" i="0" u="none" strike="noStrike" kern="1200" cap="none" spc="0" normalizeH="0" baseline="0" noProof="0" dirty="0" err="1">
                <a:ln>
                  <a:noFill/>
                </a:ln>
                <a:solidFill>
                  <a:schemeClr val="tx1"/>
                </a:solidFill>
                <a:effectLst/>
                <a:uLnTx/>
                <a:uFillTx/>
              </a:rPr>
              <a:t>правове</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забезпеченн</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розробки</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стратегій</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розвитку</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територіальних</a:t>
            </a:r>
            <a:r>
              <a:rPr kumimoji="0" lang="ru-RU" sz="2000" b="1" i="0" u="none" strike="noStrike" kern="1200" cap="none" spc="0" normalizeH="0" baseline="0" noProof="0" dirty="0">
                <a:ln>
                  <a:noFill/>
                </a:ln>
                <a:solidFill>
                  <a:schemeClr val="tx1"/>
                </a:solidFill>
                <a:effectLst/>
                <a:uLnTx/>
                <a:uFillTx/>
              </a:rPr>
              <a:t> громад в </a:t>
            </a:r>
            <a:r>
              <a:rPr kumimoji="0" lang="ru-RU" sz="2000" b="1" i="0" u="none" strike="noStrike" kern="1200" cap="none" spc="0" normalizeH="0" baseline="0" noProof="0" dirty="0" err="1">
                <a:ln>
                  <a:noFill/>
                </a:ln>
                <a:solidFill>
                  <a:schemeClr val="tx1"/>
                </a:solidFill>
                <a:effectLst/>
                <a:uLnTx/>
                <a:uFillTx/>
              </a:rPr>
              <a:t>Україні</a:t>
            </a:r>
            <a:r>
              <a:rPr kumimoji="0" lang="ru-RU" sz="2000" b="1" i="0" u="none" strike="noStrike" kern="1200" cap="none" spc="0" normalizeH="0" baseline="0" noProof="0" dirty="0">
                <a:ln>
                  <a:noFill/>
                </a:ln>
                <a:solidFill>
                  <a:schemeClr val="tx1"/>
                </a:solidFill>
                <a:effectLst/>
                <a:uLnTx/>
                <a:uFillTx/>
              </a:rPr>
              <a:t> </a:t>
            </a:r>
          </a:p>
          <a:p>
            <a:pPr marL="228600" lvl="0" indent="-228600">
              <a:lnSpc>
                <a:spcPct val="90000"/>
              </a:lnSpc>
              <a:spcBef>
                <a:spcPts val="1000"/>
              </a:spcBef>
              <a:defRPr/>
            </a:pPr>
            <a:r>
              <a:rPr lang="uk-UA" sz="2000" b="1" dirty="0"/>
              <a:t>ІІІ. Здійснення процедури стратегічної екологічної оцінки </a:t>
            </a:r>
            <a:r>
              <a:rPr lang="uk-UA" sz="2000" b="1" dirty="0" err="1"/>
              <a:t>проєкту</a:t>
            </a:r>
            <a:r>
              <a:rPr lang="uk-UA" sz="2000" b="1" dirty="0"/>
              <a:t> стратегії </a:t>
            </a:r>
            <a:r>
              <a:rPr lang="uk-UA" sz="2000" b="1" dirty="0" err="1"/>
              <a:t>розвикту</a:t>
            </a:r>
            <a:r>
              <a:rPr lang="uk-UA" sz="2000" b="1" dirty="0"/>
              <a:t> громади та </a:t>
            </a:r>
            <a:r>
              <a:rPr lang="uk-UA" sz="2000" b="1" dirty="0" err="1"/>
              <a:t>їїплану</a:t>
            </a:r>
            <a:r>
              <a:rPr lang="uk-UA" sz="2000" b="1" dirty="0"/>
              <a:t> заходів із реалізації</a:t>
            </a:r>
            <a:endParaRPr kumimoji="0" lang="ru-RU" sz="2000" b="1" i="0" u="none" strike="noStrike" kern="1200" cap="all" spc="0" normalizeH="0" noProof="0" dirty="0">
              <a:ln>
                <a:noFill/>
              </a:ln>
              <a:solidFill>
                <a:schemeClr val="tx1"/>
              </a:solidFill>
              <a:effectLst/>
              <a:uLnTx/>
              <a:uFillTx/>
            </a:endParaRPr>
          </a:p>
          <a:p>
            <a:pPr marL="228600" marR="0" lvl="0" indent="-228600" algn="l" defTabSz="914400" rtl="0" eaLnBrk="1" fontAlgn="auto" latinLnBrk="0" hangingPunct="1">
              <a:lnSpc>
                <a:spcPct val="90000"/>
              </a:lnSpc>
              <a:spcBef>
                <a:spcPts val="1000"/>
              </a:spcBef>
              <a:spcAft>
                <a:spcPts val="0"/>
              </a:spcAft>
              <a:buClrTx/>
              <a:buSzTx/>
              <a:buFont typeface="Wingdings" pitchFamily="2" charset="2"/>
              <a:buNone/>
              <a:tabLst/>
              <a:defRPr/>
            </a:pPr>
            <a:r>
              <a:rPr kumimoji="0" lang="ru-RU" sz="2000" b="1" i="0" u="none" strike="noStrike" kern="1200" cap="none" spc="0" normalizeH="0" baseline="0" noProof="0" dirty="0">
                <a:ln>
                  <a:noFill/>
                </a:ln>
                <a:solidFill>
                  <a:schemeClr val="tx1"/>
                </a:solidFill>
                <a:effectLst/>
                <a:uLnTx/>
                <a:uFillTx/>
              </a:rPr>
              <a:t>І</a:t>
            </a:r>
            <a:r>
              <a:rPr kumimoji="0" lang="en-US" sz="2000" b="1" i="0" u="none" strike="noStrike" kern="1200" cap="none" spc="0" normalizeH="0" baseline="0" noProof="0" dirty="0">
                <a:ln>
                  <a:noFill/>
                </a:ln>
                <a:solidFill>
                  <a:schemeClr val="tx1"/>
                </a:solidFill>
                <a:effectLst/>
                <a:uLnTx/>
                <a:uFillTx/>
              </a:rPr>
              <a:t>V</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Методологія</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розробки</a:t>
            </a:r>
            <a:r>
              <a:rPr kumimoji="0" lang="ru-RU" sz="2000" b="1" i="0" u="none" strike="noStrike" kern="1200" cap="none" spc="0" normalizeH="0" baseline="0" noProof="0" dirty="0">
                <a:ln>
                  <a:noFill/>
                </a:ln>
                <a:solidFill>
                  <a:schemeClr val="tx1"/>
                </a:solidFill>
                <a:effectLst/>
                <a:uLnTx/>
                <a:uFillTx/>
              </a:rPr>
              <a:t> </a:t>
            </a:r>
            <a:r>
              <a:rPr kumimoji="0" lang="ru-RU" sz="2000" b="1" i="0" u="none" strike="noStrike" kern="1200" cap="none" spc="0" normalizeH="0" baseline="0" noProof="0" dirty="0" err="1">
                <a:ln>
                  <a:noFill/>
                </a:ln>
                <a:solidFill>
                  <a:schemeClr val="tx1"/>
                </a:solidFill>
                <a:effectLst/>
                <a:uLnTx/>
                <a:uFillTx/>
              </a:rPr>
              <a:t>стратегій</a:t>
            </a:r>
            <a:r>
              <a:rPr kumimoji="0" lang="ru-RU" sz="2000" b="1" i="0" u="none" strike="noStrike" kern="1200" cap="none" spc="0" normalizeH="0" noProof="0" dirty="0">
                <a:ln>
                  <a:noFill/>
                </a:ln>
                <a:solidFill>
                  <a:schemeClr val="tx1"/>
                </a:solidFill>
                <a:effectLst/>
                <a:uLnTx/>
                <a:uFillTx/>
              </a:rPr>
              <a:t> </a:t>
            </a:r>
            <a:r>
              <a:rPr kumimoji="0" lang="ru-RU" sz="2000" b="1" i="0" u="none" strike="noStrike" kern="1200" cap="none" spc="0" normalizeH="0" noProof="0" dirty="0" err="1">
                <a:ln>
                  <a:noFill/>
                </a:ln>
                <a:solidFill>
                  <a:schemeClr val="tx1"/>
                </a:solidFill>
                <a:effectLst/>
                <a:uLnTx/>
                <a:uFillTx/>
              </a:rPr>
              <a:t>розвитку</a:t>
            </a:r>
            <a:r>
              <a:rPr kumimoji="0" lang="ru-RU" sz="2000" b="1" i="0" u="none" strike="noStrike" kern="1200" cap="none" spc="0" normalizeH="0" noProof="0" dirty="0">
                <a:ln>
                  <a:noFill/>
                </a:ln>
                <a:solidFill>
                  <a:schemeClr val="tx1"/>
                </a:solidFill>
                <a:effectLst/>
                <a:uLnTx/>
                <a:uFillTx/>
              </a:rPr>
              <a:t> </a:t>
            </a:r>
            <a:r>
              <a:rPr kumimoji="0" lang="ru-RU" sz="2000" b="1" i="0" u="none" strike="noStrike" kern="1200" cap="none" spc="0" normalizeH="0" noProof="0" dirty="0" err="1">
                <a:ln>
                  <a:noFill/>
                </a:ln>
                <a:solidFill>
                  <a:schemeClr val="tx1"/>
                </a:solidFill>
                <a:effectLst/>
                <a:uLnTx/>
                <a:uFillTx/>
              </a:rPr>
              <a:t>територіальних</a:t>
            </a:r>
            <a:r>
              <a:rPr kumimoji="0" lang="ru-RU" sz="2000" b="1" i="0" u="none" strike="noStrike" kern="1200" cap="none" spc="0" normalizeH="0" noProof="0" dirty="0">
                <a:ln>
                  <a:noFill/>
                </a:ln>
                <a:solidFill>
                  <a:schemeClr val="tx1"/>
                </a:solidFill>
                <a:effectLst/>
                <a:uLnTx/>
                <a:uFillTx/>
              </a:rPr>
              <a:t> громад</a:t>
            </a:r>
            <a:r>
              <a:rPr kumimoji="0" lang="ru-RU" sz="2000" b="1" i="0" u="none" strike="noStrike" kern="1200" cap="none" spc="0" normalizeH="0" baseline="0" noProof="0" dirty="0">
                <a:ln>
                  <a:noFill/>
                </a:ln>
                <a:solidFill>
                  <a:schemeClr val="tx1"/>
                </a:solidFill>
                <a:effectLst/>
                <a:uLnTx/>
                <a:uFillTx/>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000" b="1" i="0" u="none" strike="noStrike" kern="1200" cap="none" spc="0" normalizeH="0" baseline="0" noProof="0" dirty="0">
                <a:ln>
                  <a:noFill/>
                </a:ln>
                <a:solidFill>
                  <a:schemeClr val="tx1"/>
                </a:solidFill>
                <a:effectLst/>
                <a:uLnTx/>
                <a:uFillTx/>
              </a:rPr>
              <a:t>ОРГАНІЗАЦІЯ РОБОТИ;</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000" b="1" i="0" u="none" strike="noStrike" kern="1200" cap="all" spc="0" normalizeH="0" baseline="0" noProof="0" dirty="0">
                <a:ln>
                  <a:noFill/>
                </a:ln>
                <a:solidFill>
                  <a:schemeClr val="tx1"/>
                </a:solidFill>
                <a:effectLst/>
                <a:uLnTx/>
                <a:uFillTx/>
              </a:rPr>
              <a:t>СОЦІАЛЬНО-ЕКОНОМІЧНИЙ АНАЛІЗ; </a:t>
            </a:r>
          </a:p>
          <a:p>
            <a:pPr marL="228600" indent="-228600">
              <a:lnSpc>
                <a:spcPct val="90000"/>
              </a:lnSpc>
              <a:spcBef>
                <a:spcPts val="1000"/>
              </a:spcBef>
              <a:buFont typeface="Arial" panose="020B0604020202020204" pitchFamily="34" charset="0"/>
              <a:buChar char="•"/>
              <a:defRPr/>
            </a:pPr>
            <a:r>
              <a:rPr lang="uk-UA" sz="2000" b="1" cap="all" dirty="0"/>
              <a:t>проведення SWOT-аналізу;</a:t>
            </a:r>
            <a:endParaRPr lang="ru-RU" sz="2000" b="1" cap="all"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000" b="1" i="0" u="none" strike="noStrike" kern="1200" cap="all" spc="0" normalizeH="0" baseline="0" noProof="0" dirty="0">
                <a:ln>
                  <a:noFill/>
                </a:ln>
                <a:solidFill>
                  <a:schemeClr val="tx1"/>
                </a:solidFill>
                <a:effectLst/>
                <a:uLnTx/>
                <a:uFillTx/>
              </a:rPr>
              <a:t>ПРОГНОЗИ, СЦЕНАРІЇ;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uk-UA" sz="2000" b="1" i="0" u="none" strike="noStrike" kern="1200" cap="all" spc="0" normalizeH="0" baseline="0" noProof="0" dirty="0">
                <a:ln>
                  <a:noFill/>
                </a:ln>
                <a:solidFill>
                  <a:schemeClr val="tx1"/>
                </a:solidFill>
                <a:effectLst/>
                <a:uLnTx/>
                <a:uFillTx/>
              </a:rPr>
              <a:t>СТРАТЕГІЧНИЙ ВИБІР – ФОРМУЛЮВАННЯ СТРАТЕГІЧНОГО</a:t>
            </a:r>
            <a:r>
              <a:rPr kumimoji="0" lang="uk-UA" sz="2000" b="1" i="0" u="none" strike="noStrike" kern="1200" cap="all" spc="0" normalizeH="0" noProof="0" dirty="0">
                <a:ln>
                  <a:noFill/>
                </a:ln>
                <a:solidFill>
                  <a:schemeClr val="tx1"/>
                </a:solidFill>
                <a:effectLst/>
                <a:uLnTx/>
                <a:uFillTx/>
              </a:rPr>
              <a:t> БАЧЕННЯ</a:t>
            </a:r>
            <a:endParaRPr kumimoji="0" lang="ru-RU" sz="2000" b="1" i="0" u="none" strike="noStrike" kern="1200" cap="all" spc="0" normalizeH="0" baseline="0" noProof="0" dirty="0">
              <a:ln>
                <a:noFill/>
              </a:ln>
              <a:solidFill>
                <a:schemeClr val="tx1"/>
              </a:solidFill>
              <a:effectLst/>
              <a:uLnTx/>
              <a:uFillTx/>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000" b="1" i="0" u="none" strike="noStrike" kern="1200" cap="all" spc="0" normalizeH="0" baseline="0" noProof="0" dirty="0">
                <a:ln>
                  <a:noFill/>
                </a:ln>
                <a:solidFill>
                  <a:schemeClr val="tx1"/>
                </a:solidFill>
                <a:effectLst/>
                <a:uLnTx/>
                <a:uFillTx/>
              </a:rPr>
              <a:t>ВИЗНАЧЕННЯ СТРУКТУРИ</a:t>
            </a:r>
            <a:r>
              <a:rPr kumimoji="0" lang="ru-RU" sz="2000" b="1" i="0" u="none" strike="noStrike" kern="1200" cap="all" spc="0" normalizeH="0" noProof="0" dirty="0">
                <a:ln>
                  <a:noFill/>
                </a:ln>
                <a:solidFill>
                  <a:schemeClr val="tx1"/>
                </a:solidFill>
                <a:effectLst/>
                <a:uLnTx/>
                <a:uFillTx/>
              </a:rPr>
              <a:t> ЦІЛЕЙ ТА </a:t>
            </a:r>
            <a:r>
              <a:rPr kumimoji="0" lang="ru-RU" sz="2000" b="1" i="0" u="none" strike="noStrike" kern="1200" cap="all" spc="0" normalizeH="0" baseline="0" noProof="0" dirty="0">
                <a:ln>
                  <a:noFill/>
                </a:ln>
                <a:solidFill>
                  <a:schemeClr val="tx1"/>
                </a:solidFill>
                <a:effectLst/>
                <a:uLnTx/>
                <a:uFillTx/>
              </a:rPr>
              <a:t>ЗАВДАНЬ; </a:t>
            </a:r>
          </a:p>
          <a:p>
            <a:pPr marL="228600" indent="-228600">
              <a:lnSpc>
                <a:spcPct val="90000"/>
              </a:lnSpc>
              <a:spcBef>
                <a:spcPts val="1000"/>
              </a:spcBef>
              <a:buFont typeface="Arial" panose="020B0604020202020204" pitchFamily="34" charset="0"/>
              <a:buChar char="•"/>
              <a:defRPr/>
            </a:pPr>
            <a:r>
              <a:rPr lang="ru-RU" sz="2000" b="1" dirty="0"/>
              <a:t>МОНІТОРИНГ РЕАЛІЗАЦІЇ СТРАТЕГІЇ РОЗВИТКУ, УПРАВЛІННЯ РИЗИКАМИ ТА КОРЕГУВАННЯ</a:t>
            </a:r>
          </a:p>
          <a:p>
            <a:pPr marL="228600" indent="-228600">
              <a:lnSpc>
                <a:spcPct val="90000"/>
              </a:lnSpc>
              <a:spcBef>
                <a:spcPts val="1000"/>
              </a:spcBef>
              <a:buFont typeface="Arial" panose="020B0604020202020204" pitchFamily="34" charset="0"/>
              <a:buChar char="•"/>
              <a:defRPr/>
            </a:pPr>
            <a:r>
              <a:rPr lang="uk-UA" sz="2000" b="1" dirty="0"/>
              <a:t>СИСТЕМА ПОКАЗНИКІВ СТРАТЕГІЇ</a:t>
            </a:r>
            <a:endParaRPr lang="ru-RU" sz="2000" b="1"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uk-UA" sz="2000" b="1" cap="all" dirty="0"/>
              <a:t>УЗГОДЖЕННЯ СТРАТЕГІЇ З ІНШИМИ ДОКУМЕНТАМИ </a:t>
            </a:r>
            <a:r>
              <a:rPr lang="uk-UA" sz="2000" b="1" dirty="0"/>
              <a:t>ДОВГОСТРОКОВОГО ПЛАНУВАННЯ;</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uk-UA" sz="2000" b="1" noProof="0" dirty="0"/>
              <a:t>РОЗРОБКА </a:t>
            </a:r>
            <a:r>
              <a:rPr kumimoji="0" lang="uk-UA" sz="2000" b="1" i="0" u="none" strike="noStrike" kern="1200" cap="none" spc="0" normalizeH="0" baseline="0" noProof="0" dirty="0">
                <a:ln>
                  <a:noFill/>
                </a:ln>
                <a:solidFill>
                  <a:schemeClr val="tx1"/>
                </a:solidFill>
                <a:effectLst/>
                <a:uLnTx/>
                <a:uFillTx/>
              </a:rPr>
              <a:t>ПЛАНУ ЗАХОДІВ ІЗ РЕАЛІЗАЦІЇ СТРАТЕГІЇ</a:t>
            </a:r>
            <a:r>
              <a:rPr kumimoji="0" lang="uk-UA" sz="2000" b="1" i="0" u="none" strike="noStrike" kern="1200" cap="none" spc="0" normalizeH="0" noProof="0" dirty="0">
                <a:ln>
                  <a:noFill/>
                </a:ln>
                <a:solidFill>
                  <a:schemeClr val="tx1"/>
                </a:solidFill>
                <a:effectLst/>
                <a:uLnTx/>
                <a:uFillTx/>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000" b="1" i="0" u="none" strike="noStrike" kern="1200" cap="none" spc="0" normalizeH="0" baseline="0" noProof="0" dirty="0">
                <a:ln>
                  <a:noFill/>
                </a:ln>
                <a:solidFill>
                  <a:schemeClr val="tx1"/>
                </a:solidFill>
                <a:effectLst/>
                <a:uLnTx/>
                <a:uFillTx/>
              </a:rPr>
              <a:t>ГРОМАДСЬКЕ ОБГОВОРЕННЯ ТА УХВАЛЕННЯ СТРАТЕГІЇ</a:t>
            </a:r>
          </a:p>
        </p:txBody>
      </p:sp>
      <p:sp>
        <p:nvSpPr>
          <p:cNvPr id="6" name="Прямоугольник 5"/>
          <p:cNvSpPr/>
          <p:nvPr/>
        </p:nvSpPr>
        <p:spPr>
          <a:xfrm>
            <a:off x="2928257" y="55735"/>
            <a:ext cx="5366658" cy="553998"/>
          </a:xfrm>
          <a:prstGeom prst="rect">
            <a:avLst/>
          </a:prstGeom>
        </p:spPr>
        <p:txBody>
          <a:bodyPr wrap="square">
            <a:spAutoFit/>
          </a:bodyPr>
          <a:lstStyle/>
          <a:p>
            <a:pPr algn="ctr"/>
            <a:r>
              <a:rPr lang="uk-UA" sz="3000" b="1" u="sng" dirty="0">
                <a:solidFill>
                  <a:srgbClr val="002060"/>
                </a:solidFill>
              </a:rPr>
              <a:t>ПЛАН РОБОТИ</a:t>
            </a:r>
            <a:endParaRPr lang="ru-RU" sz="3000" b="1" i="1" u="sng"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59550" y="1902837"/>
            <a:ext cx="9792296" cy="1631216"/>
          </a:xfrm>
          <a:prstGeom prst="rect">
            <a:avLst/>
          </a:prstGeom>
        </p:spPr>
        <p:txBody>
          <a:bodyPr wrap="none">
            <a:spAutoFit/>
          </a:bodyPr>
          <a:lstStyle/>
          <a:p>
            <a:pPr algn="ctr"/>
            <a:r>
              <a:rPr lang="ru-RU" sz="5000" b="1" dirty="0">
                <a:solidFill>
                  <a:srgbClr val="4C44E6"/>
                </a:solidFill>
              </a:rPr>
              <a:t>І. </a:t>
            </a:r>
            <a:r>
              <a:rPr lang="ru-RU" sz="5000" b="1" dirty="0" err="1">
                <a:solidFill>
                  <a:srgbClr val="4C44E6"/>
                </a:solidFill>
              </a:rPr>
              <a:t>Що</a:t>
            </a:r>
            <a:r>
              <a:rPr lang="ru-RU" sz="5000" b="1" dirty="0">
                <a:solidFill>
                  <a:srgbClr val="4C44E6"/>
                </a:solidFill>
              </a:rPr>
              <a:t> </a:t>
            </a:r>
            <a:r>
              <a:rPr lang="ru-RU" sz="5000" b="1" dirty="0" err="1">
                <a:solidFill>
                  <a:srgbClr val="4C44E6"/>
                </a:solidFill>
              </a:rPr>
              <a:t>таке</a:t>
            </a:r>
            <a:r>
              <a:rPr lang="ru-RU" sz="5000" b="1" dirty="0">
                <a:solidFill>
                  <a:srgbClr val="4C44E6"/>
                </a:solidFill>
              </a:rPr>
              <a:t> </a:t>
            </a:r>
            <a:r>
              <a:rPr lang="ru-RU" sz="5000" b="1" dirty="0" err="1">
                <a:solidFill>
                  <a:srgbClr val="4C44E6"/>
                </a:solidFill>
              </a:rPr>
              <a:t>стратегічне</a:t>
            </a:r>
            <a:r>
              <a:rPr lang="ru-RU" sz="5000" b="1" dirty="0">
                <a:solidFill>
                  <a:srgbClr val="4C44E6"/>
                </a:solidFill>
              </a:rPr>
              <a:t> </a:t>
            </a:r>
            <a:r>
              <a:rPr lang="ru-RU" sz="5000" b="1" dirty="0" err="1">
                <a:solidFill>
                  <a:srgbClr val="4C44E6"/>
                </a:solidFill>
              </a:rPr>
              <a:t>планування</a:t>
            </a:r>
            <a:r>
              <a:rPr lang="ru-RU" sz="5000" b="1" dirty="0">
                <a:solidFill>
                  <a:srgbClr val="4C44E6"/>
                </a:solidFill>
              </a:rPr>
              <a:t> </a:t>
            </a:r>
          </a:p>
          <a:p>
            <a:pPr algn="ctr"/>
            <a:r>
              <a:rPr lang="ru-RU" sz="5000" b="1" dirty="0">
                <a:solidFill>
                  <a:srgbClr val="4C44E6"/>
                </a:solidFill>
              </a:rPr>
              <a:t>та в </a:t>
            </a:r>
            <a:r>
              <a:rPr lang="ru-RU" sz="5000" b="1" dirty="0" err="1">
                <a:solidFill>
                  <a:srgbClr val="4C44E6"/>
                </a:solidFill>
              </a:rPr>
              <a:t>чому</a:t>
            </a:r>
            <a:r>
              <a:rPr lang="ru-RU" sz="5000" b="1" dirty="0">
                <a:solidFill>
                  <a:srgbClr val="4C44E6"/>
                </a:solidFill>
              </a:rPr>
              <a:t> </a:t>
            </a:r>
            <a:r>
              <a:rPr lang="ru-RU" sz="5000" b="1" dirty="0" err="1">
                <a:solidFill>
                  <a:srgbClr val="4C44E6"/>
                </a:solidFill>
              </a:rPr>
              <a:t>його</a:t>
            </a:r>
            <a:r>
              <a:rPr lang="ru-RU" sz="5000" b="1" dirty="0">
                <a:solidFill>
                  <a:srgbClr val="4C44E6"/>
                </a:solidFill>
              </a:rPr>
              <a:t> </a:t>
            </a:r>
            <a:r>
              <a:rPr lang="ru-RU" sz="5000" b="1" dirty="0" err="1">
                <a:solidFill>
                  <a:srgbClr val="4C44E6"/>
                </a:solidFill>
              </a:rPr>
              <a:t>особливість</a:t>
            </a:r>
            <a:r>
              <a:rPr lang="ru-RU" sz="5000" b="1" dirty="0">
                <a:solidFill>
                  <a:srgbClr val="4C44E6"/>
                </a:solidFill>
              </a:rPr>
              <a:t>?</a:t>
            </a:r>
            <a:endParaRPr lang="ru-RU" sz="5000" dirty="0">
              <a:solidFill>
                <a:srgbClr val="4C44E6"/>
              </a:solidFill>
            </a:endParaRPr>
          </a:p>
        </p:txBody>
      </p:sp>
      <p:pic>
        <p:nvPicPr>
          <p:cNvPr id="3" name="Picture 2" descr="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4696" y="3901451"/>
            <a:ext cx="4575913" cy="21901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3"/>
          <p:cNvSpPr txBox="1">
            <a:spLocks/>
          </p:cNvSpPr>
          <p:nvPr/>
        </p:nvSpPr>
        <p:spPr>
          <a:xfrm>
            <a:off x="398353" y="2661718"/>
            <a:ext cx="3304515" cy="1258431"/>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uk-UA" sz="3600" b="1" dirty="0"/>
              <a:t>А так можна?</a:t>
            </a:r>
            <a:endParaRPr lang="ru-RU" sz="3600" b="1"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563" t="5351" r="13724" b="4438"/>
          <a:stretch/>
        </p:blipFill>
        <p:spPr bwMode="auto">
          <a:xfrm>
            <a:off x="4553893" y="49215"/>
            <a:ext cx="4101220" cy="6808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269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335890" y="379745"/>
            <a:ext cx="11502499" cy="1539589"/>
          </a:xfrm>
          <a:prstGeom prst="rect">
            <a:avLst/>
          </a:prstGeom>
        </p:spPr>
        <p:txBody>
          <a:bodyPr/>
          <a:lstStyle/>
          <a:p>
            <a:pPr marL="228600" lvl="0" indent="-228600" algn="ctr">
              <a:lnSpc>
                <a:spcPct val="90000"/>
              </a:lnSpc>
              <a:spcBef>
                <a:spcPts val="1000"/>
              </a:spcBef>
              <a:defRPr/>
            </a:pPr>
            <a:r>
              <a:rPr kumimoji="0" lang="uk-UA" sz="3600" b="1" i="0" u="none" strike="noStrike" kern="1200" cap="none" spc="0" normalizeH="0" baseline="0" noProof="0" dirty="0">
                <a:ln>
                  <a:noFill/>
                </a:ln>
                <a:solidFill>
                  <a:srgbClr val="FF0000"/>
                </a:solidFill>
                <a:effectLst/>
                <a:uLnTx/>
                <a:uFillTx/>
                <a:latin typeface="+mn-lt"/>
                <a:ea typeface="+mn-ea"/>
                <a:cs typeface="+mn-cs"/>
              </a:rPr>
              <a:t>Стратегічне планування </a:t>
            </a:r>
            <a:r>
              <a:rPr kumimoji="0" lang="uk-UA" sz="3600" b="1" i="0" u="none" strike="noStrike" kern="1200" cap="none" spc="0" normalizeH="0" baseline="0" noProof="0" dirty="0">
                <a:ln>
                  <a:noFill/>
                </a:ln>
                <a:solidFill>
                  <a:srgbClr val="4C44E6"/>
                </a:solidFill>
                <a:effectLst/>
                <a:uLnTx/>
                <a:uFillTx/>
                <a:latin typeface="+mn-lt"/>
                <a:ea typeface="+mn-ea"/>
                <a:cs typeface="+mn-cs"/>
              </a:rPr>
              <a:t>– довгострокове планування </a:t>
            </a:r>
          </a:p>
          <a:p>
            <a:pPr marL="228600" lvl="0" indent="-228600" algn="ctr">
              <a:lnSpc>
                <a:spcPct val="90000"/>
              </a:lnSpc>
              <a:spcBef>
                <a:spcPts val="1000"/>
              </a:spcBef>
              <a:defRPr/>
            </a:pPr>
            <a:r>
              <a:rPr kumimoji="0" lang="uk-UA" sz="3600" b="1" i="0" u="sng" strike="noStrike" kern="1200" cap="none" spc="0" normalizeH="0" baseline="0" noProof="0" dirty="0">
                <a:ln>
                  <a:noFill/>
                </a:ln>
                <a:solidFill>
                  <a:srgbClr val="4C44E6"/>
                </a:solidFill>
                <a:effectLst/>
                <a:uLnTx/>
                <a:uFillTx/>
                <a:latin typeface="+mn-lt"/>
                <a:ea typeface="+mn-ea"/>
                <a:cs typeface="+mn-cs"/>
              </a:rPr>
              <a:t>на основі</a:t>
            </a:r>
            <a:r>
              <a:rPr kumimoji="0" lang="uk-UA" sz="3600" b="1" i="0" u="sng" strike="noStrike" kern="1200" cap="none" spc="0" normalizeH="0" noProof="0" dirty="0">
                <a:ln>
                  <a:noFill/>
                </a:ln>
                <a:solidFill>
                  <a:srgbClr val="4C44E6"/>
                </a:solidFill>
                <a:effectLst/>
                <a:uLnTx/>
                <a:uFillTx/>
                <a:latin typeface="+mn-lt"/>
                <a:ea typeface="+mn-ea"/>
                <a:cs typeface="+mn-cs"/>
              </a:rPr>
              <a:t> проміжних цілей</a:t>
            </a:r>
            <a:r>
              <a:rPr kumimoji="0" lang="uk-UA" sz="3600" b="1" i="0" u="none" strike="noStrike" kern="1200" cap="none" spc="0" normalizeH="0" noProof="0" dirty="0">
                <a:ln>
                  <a:noFill/>
                </a:ln>
                <a:solidFill>
                  <a:srgbClr val="4C44E6"/>
                </a:solidFill>
                <a:effectLst/>
                <a:uLnTx/>
                <a:uFillTx/>
                <a:latin typeface="+mn-lt"/>
                <a:ea typeface="+mn-ea"/>
                <a:cs typeface="+mn-cs"/>
              </a:rPr>
              <a:t> (</a:t>
            </a:r>
            <a:r>
              <a:rPr kumimoji="0" lang="uk-UA" sz="3600" b="1" i="0" u="none" strike="noStrike" kern="1200" cap="none" spc="0" normalizeH="0" noProof="0" dirty="0" err="1">
                <a:ln>
                  <a:noFill/>
                </a:ln>
                <a:solidFill>
                  <a:srgbClr val="4C44E6"/>
                </a:solidFill>
                <a:effectLst/>
                <a:uLnTx/>
                <a:uFillTx/>
                <a:latin typeface="+mn-lt"/>
                <a:ea typeface="+mn-ea"/>
                <a:cs typeface="+mn-cs"/>
              </a:rPr>
              <a:t>цілепокладання</a:t>
            </a:r>
            <a:r>
              <a:rPr kumimoji="0" lang="uk-UA" sz="3600" b="1" i="0" u="none" strike="noStrike" kern="1200" cap="none" spc="0" normalizeH="0" noProof="0" dirty="0">
                <a:ln>
                  <a:noFill/>
                </a:ln>
                <a:solidFill>
                  <a:srgbClr val="4C44E6"/>
                </a:solidFill>
                <a:effectLst/>
                <a:uLnTx/>
                <a:uFillTx/>
                <a:latin typeface="+mn-lt"/>
                <a:ea typeface="+mn-ea"/>
                <a:cs typeface="+mn-cs"/>
              </a:rPr>
              <a:t>). Останні дозволяють досягнути головної цілі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4076" y="2109453"/>
            <a:ext cx="3967038" cy="3423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Объект 3"/>
          <p:cNvSpPr txBox="1">
            <a:spLocks/>
          </p:cNvSpPr>
          <p:nvPr/>
        </p:nvSpPr>
        <p:spPr>
          <a:xfrm>
            <a:off x="520996" y="5794217"/>
            <a:ext cx="11132288" cy="815111"/>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4000" b="1" dirty="0"/>
              <a:t>«Слона треба </a:t>
            </a:r>
            <a:r>
              <a:rPr lang="ru-RU" sz="4000" b="1" dirty="0" err="1"/>
              <a:t>їсти</a:t>
            </a:r>
            <a:r>
              <a:rPr lang="ru-RU" sz="4000" b="1" dirty="0"/>
              <a:t> ложкою, </a:t>
            </a:r>
            <a:r>
              <a:rPr lang="ru-RU" sz="4000" b="1" dirty="0" err="1"/>
              <a:t>чи</a:t>
            </a:r>
            <a:r>
              <a:rPr lang="ru-RU" sz="4000" b="1" dirty="0"/>
              <a:t> не так?»</a:t>
            </a:r>
          </a:p>
        </p:txBody>
      </p:sp>
    </p:spTree>
    <p:extLst>
      <p:ext uri="{BB962C8B-B14F-4D97-AF65-F5344CB8AC3E}">
        <p14:creationId xmlns:p14="http://schemas.microsoft.com/office/powerpoint/2010/main" val="557762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1721" y="213963"/>
            <a:ext cx="8261498" cy="1631216"/>
          </a:xfrm>
          <a:prstGeom prst="rect">
            <a:avLst/>
          </a:prstGeom>
        </p:spPr>
        <p:txBody>
          <a:bodyPr wrap="square">
            <a:spAutoFit/>
          </a:bodyPr>
          <a:lstStyle/>
          <a:p>
            <a:pPr algn="ctr"/>
            <a:r>
              <a:rPr lang="uk-UA" sz="4000" b="1" dirty="0">
                <a:solidFill>
                  <a:srgbClr val="4C44E6"/>
                </a:solidFill>
              </a:rPr>
              <a:t>Чим стратегічне планування відрізняється від перспективного?</a:t>
            </a:r>
          </a:p>
          <a:p>
            <a:pPr algn="ctr"/>
            <a:r>
              <a:rPr lang="uk-UA" sz="2000" b="1" dirty="0">
                <a:solidFill>
                  <a:srgbClr val="4C44E6"/>
                </a:solidFill>
              </a:rPr>
              <a:t>(або чим оптиміст відрізняється від песиміста)</a:t>
            </a:r>
            <a:endParaRPr lang="ru-RU" sz="2000" dirty="0">
              <a:solidFill>
                <a:srgbClr val="4C44E6"/>
              </a:solidFill>
            </a:endParaRPr>
          </a:p>
        </p:txBody>
      </p:sp>
      <p:sp>
        <p:nvSpPr>
          <p:cNvPr id="8" name="Текст 2"/>
          <p:cNvSpPr txBox="1">
            <a:spLocks/>
          </p:cNvSpPr>
          <p:nvPr/>
        </p:nvSpPr>
        <p:spPr>
          <a:xfrm>
            <a:off x="709381" y="2169354"/>
            <a:ext cx="10755517" cy="22125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uk-UA" dirty="0"/>
              <a:t>За традиційного перспективного планування майбутнє може бути передбачене з минулого через перенесення тенденцій. </a:t>
            </a:r>
          </a:p>
          <a:p>
            <a:pPr>
              <a:defRPr/>
            </a:pPr>
            <a:r>
              <a:rPr lang="uk-UA" dirty="0"/>
              <a:t>За стратегічного плануванні виходимо з того, що ми діємо за стану невизначеності – існує багато факторів, які заважатимуть нам. Але ми визначаємо бажану ціль та від неї плануємо</a:t>
            </a:r>
          </a:p>
        </p:txBody>
      </p:sp>
      <p:sp>
        <p:nvSpPr>
          <p:cNvPr id="10" name="Rectangle 3"/>
          <p:cNvSpPr txBox="1">
            <a:spLocks noChangeArrowheads="1"/>
          </p:cNvSpPr>
          <p:nvPr/>
        </p:nvSpPr>
        <p:spPr>
          <a:xfrm>
            <a:off x="520996" y="5742368"/>
            <a:ext cx="11132288" cy="817933"/>
          </a:xfrm>
          <a:prstGeom prst="rect">
            <a:avLst/>
          </a:prstGeom>
        </p:spPr>
        <p:txBody>
          <a:bodyPr/>
          <a:lstStyle/>
          <a:p>
            <a:pPr marL="228600" marR="0" lvl="0" indent="-228600" algn="ctr" defTabSz="914400" rtl="0" eaLnBrk="1" fontAlgn="auto" latinLnBrk="0" hangingPunct="1">
              <a:lnSpc>
                <a:spcPct val="90000"/>
              </a:lnSpc>
              <a:spcBef>
                <a:spcPts val="1000"/>
              </a:spcBef>
              <a:spcAft>
                <a:spcPts val="0"/>
              </a:spcAft>
              <a:buClrTx/>
              <a:buSzTx/>
              <a:buFont typeface="Wingdings" pitchFamily="2" charset="2"/>
              <a:buNone/>
              <a:tabLst/>
              <a:defRPr/>
            </a:pPr>
            <a:r>
              <a:rPr kumimoji="0" lang="uk-UA" sz="2600" b="1" i="0" strike="noStrike" kern="1200" cap="none" spc="0" normalizeH="0" baseline="0" noProof="0" dirty="0">
                <a:ln>
                  <a:noFill/>
                </a:ln>
                <a:effectLst/>
                <a:uLnTx/>
                <a:uFillTx/>
                <a:latin typeface="+mn-lt"/>
                <a:ea typeface="+mn-ea"/>
                <a:cs typeface="+mn-cs"/>
              </a:rPr>
              <a:t>Головна особливість стратегічного планування полягає у відсутності припущення, що майбутнє має бути обов’язково кращим від минулого</a:t>
            </a:r>
          </a:p>
        </p:txBody>
      </p:sp>
      <p:sp>
        <p:nvSpPr>
          <p:cNvPr id="6" name="Объект 3"/>
          <p:cNvSpPr txBox="1">
            <a:spLocks/>
          </p:cNvSpPr>
          <p:nvPr/>
        </p:nvSpPr>
        <p:spPr>
          <a:xfrm>
            <a:off x="520996" y="4603732"/>
            <a:ext cx="11132288" cy="1011040"/>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4000" b="1" dirty="0" err="1"/>
              <a:t>Стратегічне</a:t>
            </a:r>
            <a:r>
              <a:rPr lang="ru-RU" sz="4000" b="1" dirty="0"/>
              <a:t> </a:t>
            </a:r>
            <a:r>
              <a:rPr lang="ru-RU" sz="4000" b="1" dirty="0" err="1"/>
              <a:t>планування</a:t>
            </a:r>
            <a:r>
              <a:rPr lang="ru-RU" sz="4000" b="1" dirty="0"/>
              <a:t> – </a:t>
            </a:r>
            <a:r>
              <a:rPr lang="ru-RU" sz="4000" b="1" dirty="0" err="1"/>
              <a:t>це</a:t>
            </a:r>
            <a:r>
              <a:rPr lang="ru-RU" sz="4000" b="1" dirty="0"/>
              <a:t> </a:t>
            </a:r>
            <a:r>
              <a:rPr lang="ru-RU" sz="4000" b="1" dirty="0" err="1"/>
              <a:t>планування</a:t>
            </a:r>
            <a:r>
              <a:rPr lang="ru-RU" sz="4000" b="1" dirty="0"/>
              <a:t> </a:t>
            </a:r>
            <a:r>
              <a:rPr lang="ru-RU" sz="4000" b="1" dirty="0" err="1"/>
              <a:t>від</a:t>
            </a:r>
            <a:r>
              <a:rPr lang="ru-RU" sz="4000" b="1" dirty="0"/>
              <a:t> </a:t>
            </a:r>
            <a:r>
              <a:rPr lang="ru-RU" sz="4000" b="1" dirty="0" err="1"/>
              <a:t>цілі</a:t>
            </a:r>
            <a:endParaRPr lang="ru-RU" sz="4000" b="1" dirty="0"/>
          </a:p>
        </p:txBody>
      </p:sp>
      <p:pic>
        <p:nvPicPr>
          <p:cNvPr id="7" name="Picture 2" descr="Image result for &quot;рухливий у рухливому середовищі"/>
          <p:cNvPicPr>
            <a:picLocks noChangeAspect="1" noChangeArrowheads="1"/>
          </p:cNvPicPr>
          <p:nvPr/>
        </p:nvPicPr>
        <p:blipFill>
          <a:blip r:embed="rId2" cstate="print"/>
          <a:srcRect l="12716" r="8910"/>
          <a:stretch>
            <a:fillRect/>
          </a:stretch>
        </p:blipFill>
        <p:spPr bwMode="auto">
          <a:xfrm>
            <a:off x="8663219" y="271574"/>
            <a:ext cx="3528781" cy="1367110"/>
          </a:xfrm>
          <a:prstGeom prst="rect">
            <a:avLst/>
          </a:prstGeom>
          <a:noFill/>
        </p:spPr>
      </p:pic>
    </p:spTree>
    <p:extLst>
      <p:ext uri="{BB962C8B-B14F-4D97-AF65-F5344CB8AC3E}">
        <p14:creationId xmlns:p14="http://schemas.microsoft.com/office/powerpoint/2010/main" val="3331304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3"/>
          <p:cNvSpPr txBox="1">
            <a:spLocks/>
          </p:cNvSpPr>
          <p:nvPr/>
        </p:nvSpPr>
        <p:spPr>
          <a:xfrm>
            <a:off x="1140737" y="217283"/>
            <a:ext cx="9343175" cy="1558819"/>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5000" b="1" dirty="0"/>
              <a:t>Чим </a:t>
            </a:r>
            <a:r>
              <a:rPr lang="ru-RU" sz="5000" b="1" dirty="0" err="1"/>
              <a:t>відрізняється</a:t>
            </a:r>
            <a:r>
              <a:rPr lang="ru-RU" sz="5000" b="1" dirty="0"/>
              <a:t> </a:t>
            </a:r>
            <a:r>
              <a:rPr lang="ru-RU" sz="5000" b="1" dirty="0" err="1"/>
              <a:t>песиміст</a:t>
            </a:r>
            <a:r>
              <a:rPr lang="ru-RU" sz="5000" b="1" dirty="0"/>
              <a:t> </a:t>
            </a:r>
            <a:r>
              <a:rPr lang="ru-RU" sz="5000" b="1" dirty="0" err="1"/>
              <a:t>від</a:t>
            </a:r>
            <a:r>
              <a:rPr lang="ru-RU" sz="5000" b="1" dirty="0"/>
              <a:t> </a:t>
            </a:r>
            <a:r>
              <a:rPr lang="ru-RU" sz="5000" b="1" dirty="0" err="1"/>
              <a:t>оптиміста</a:t>
            </a:r>
            <a:r>
              <a:rPr lang="ru-RU" sz="5000" b="1" dirty="0"/>
              <a: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9381" y="1953832"/>
            <a:ext cx="8341276" cy="4741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8259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5802" y="137409"/>
            <a:ext cx="11887200" cy="553998"/>
          </a:xfrm>
          <a:prstGeom prst="rect">
            <a:avLst/>
          </a:prstGeom>
        </p:spPr>
        <p:txBody>
          <a:bodyPr wrap="square">
            <a:spAutoFit/>
          </a:bodyPr>
          <a:lstStyle/>
          <a:p>
            <a:pPr algn="ctr"/>
            <a:r>
              <a:rPr lang="ru-RU" sz="3000" b="1" dirty="0" err="1">
                <a:solidFill>
                  <a:srgbClr val="4C44E6"/>
                </a:solidFill>
              </a:rPr>
              <a:t>Чи</a:t>
            </a:r>
            <a:r>
              <a:rPr lang="ru-RU" sz="3000" b="1" dirty="0">
                <a:solidFill>
                  <a:srgbClr val="4C44E6"/>
                </a:solidFill>
              </a:rPr>
              <a:t> </a:t>
            </a:r>
            <a:r>
              <a:rPr lang="ru-RU" sz="3000" b="1" dirty="0" err="1">
                <a:solidFill>
                  <a:srgbClr val="4C44E6"/>
                </a:solidFill>
              </a:rPr>
              <a:t>можливо</a:t>
            </a:r>
            <a:r>
              <a:rPr lang="ru-RU" sz="3000" b="1" dirty="0">
                <a:solidFill>
                  <a:srgbClr val="4C44E6"/>
                </a:solidFill>
              </a:rPr>
              <a:t> </a:t>
            </a:r>
            <a:r>
              <a:rPr lang="ru-RU" sz="3000" b="1" dirty="0" err="1">
                <a:solidFill>
                  <a:srgbClr val="4C44E6"/>
                </a:solidFill>
              </a:rPr>
              <a:t>довгострокове</a:t>
            </a:r>
            <a:r>
              <a:rPr lang="ru-RU" sz="3000" b="1" dirty="0">
                <a:solidFill>
                  <a:srgbClr val="4C44E6"/>
                </a:solidFill>
              </a:rPr>
              <a:t> </a:t>
            </a:r>
            <a:r>
              <a:rPr lang="ru-RU" sz="3000" b="1" dirty="0" err="1">
                <a:solidFill>
                  <a:srgbClr val="4C44E6"/>
                </a:solidFill>
              </a:rPr>
              <a:t>планування</a:t>
            </a:r>
            <a:r>
              <a:rPr lang="ru-RU" sz="3000" b="1" dirty="0">
                <a:solidFill>
                  <a:srgbClr val="4C44E6"/>
                </a:solidFill>
              </a:rPr>
              <a:t>  у нас та </a:t>
            </a:r>
            <a:r>
              <a:rPr lang="ru-RU" sz="3000" b="1" dirty="0" err="1">
                <a:solidFill>
                  <a:srgbClr val="4C44E6"/>
                </a:solidFill>
              </a:rPr>
              <a:t>ще</a:t>
            </a:r>
            <a:r>
              <a:rPr lang="ru-RU" sz="3000" b="1" dirty="0">
                <a:solidFill>
                  <a:srgbClr val="4C44E6"/>
                </a:solidFill>
              </a:rPr>
              <a:t> й за умов </a:t>
            </a:r>
            <a:r>
              <a:rPr lang="ru-RU" sz="3000" b="1" dirty="0" err="1">
                <a:solidFill>
                  <a:srgbClr val="4C44E6"/>
                </a:solidFill>
              </a:rPr>
              <a:t>війни</a:t>
            </a:r>
            <a:r>
              <a:rPr lang="ru-RU" sz="3000" b="1" dirty="0">
                <a:solidFill>
                  <a:srgbClr val="4C44E6"/>
                </a:solidFill>
              </a:rPr>
              <a:t>?</a:t>
            </a:r>
            <a:endParaRPr lang="ru-RU" sz="3000" dirty="0">
              <a:solidFill>
                <a:srgbClr val="FF0000"/>
              </a:solidFill>
            </a:endParaRPr>
          </a:p>
        </p:txBody>
      </p:sp>
      <p:pic>
        <p:nvPicPr>
          <p:cNvPr id="3" name="Picture 2" descr="Немає опису світлини."/>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577"/>
          <a:stretch/>
        </p:blipFill>
        <p:spPr bwMode="auto">
          <a:xfrm>
            <a:off x="3852249" y="722251"/>
            <a:ext cx="3802455" cy="5977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972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5849566" y="194216"/>
            <a:ext cx="6342434" cy="1017202"/>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3500" b="1" i="0" u="none" strike="noStrike" kern="1200" cap="none" spc="0" normalizeH="0" baseline="0" noProof="0" dirty="0">
              <a:ln>
                <a:noFill/>
              </a:ln>
              <a:solidFill>
                <a:srgbClr val="0070C0"/>
              </a:solidFill>
              <a:effectLst/>
              <a:uLnTx/>
              <a:uFillTx/>
              <a:latin typeface="+mj-lt"/>
              <a:ea typeface="+mj-ea"/>
              <a:cs typeface="+mj-cs"/>
            </a:endParaRPr>
          </a:p>
        </p:txBody>
      </p:sp>
      <p:pic>
        <p:nvPicPr>
          <p:cNvPr id="7"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56" y="77821"/>
            <a:ext cx="5929047" cy="6780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Текст 2"/>
          <p:cNvSpPr txBox="1">
            <a:spLocks/>
          </p:cNvSpPr>
          <p:nvPr/>
        </p:nvSpPr>
        <p:spPr>
          <a:xfrm>
            <a:off x="6101414" y="461727"/>
            <a:ext cx="5838738" cy="61429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uk-UA" sz="2600" b="1" dirty="0">
                <a:solidFill>
                  <a:srgbClr val="FF0000"/>
                </a:solidFill>
              </a:rPr>
              <a:t>Ключове значення за стратегічного планування має термін «соціально-економічний ландшафт»</a:t>
            </a:r>
          </a:p>
          <a:p>
            <a:endParaRPr lang="uk-UA" dirty="0"/>
          </a:p>
          <a:p>
            <a:pPr marL="0" indent="0" algn="ctr">
              <a:buNone/>
            </a:pPr>
            <a:endParaRPr lang="uk-UA" sz="3000" b="1" dirty="0">
              <a:solidFill>
                <a:srgbClr val="0070C0"/>
              </a:solidFill>
              <a:latin typeface="Verdana" panose="020B0604030504040204" pitchFamily="34" charset="0"/>
              <a:ea typeface="Verdana" panose="020B0604030504040204" pitchFamily="34" charset="0"/>
              <a:cs typeface="Verdana" panose="020B0604030504040204" pitchFamily="34" charset="0"/>
            </a:endParaRPr>
          </a:p>
          <a:p>
            <a:pPr marL="0" indent="0" algn="ctr">
              <a:buNone/>
            </a:pPr>
            <a:endParaRPr lang="uk-UA" sz="3000" b="1" dirty="0">
              <a:solidFill>
                <a:srgbClr val="0070C0"/>
              </a:solidFill>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uk-UA" sz="3000" b="1" dirty="0">
                <a:solidFill>
                  <a:srgbClr val="4C44E6"/>
                </a:solidFill>
                <a:latin typeface="Verdana" panose="020B0604030504040204" pitchFamily="34" charset="0"/>
                <a:ea typeface="Verdana" panose="020B0604030504040204" pitchFamily="34" charset="0"/>
                <a:cs typeface="Verdana" panose="020B0604030504040204" pitchFamily="34" charset="0"/>
              </a:rPr>
              <a:t>“Ландшафт” – розгорнуте в часі поле сил, обумовлене станом і динамікою зовнішніх та внутрішніх факторів, що впливають на розвиток ситуації</a:t>
            </a:r>
            <a:endParaRPr lang="ru-RU" sz="3000" b="1" dirty="0">
              <a:solidFill>
                <a:srgbClr val="4C44E6"/>
              </a:solidFill>
              <a:latin typeface="Verdana" panose="020B0604030504040204" pitchFamily="34" charset="0"/>
              <a:ea typeface="Verdana" panose="020B0604030504040204" pitchFamily="34" charset="0"/>
              <a:cs typeface="Verdana" panose="020B0604030504040204" pitchFamily="34" charset="0"/>
            </a:endParaRP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2588867" y="170121"/>
            <a:ext cx="7086761" cy="114831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uk-UA" sz="4000" b="1" i="0" u="none" strike="noStrike" kern="1200" cap="none" spc="0" normalizeH="0" baseline="0" noProof="0" dirty="0">
                <a:ln>
                  <a:noFill/>
                </a:ln>
                <a:solidFill>
                  <a:srgbClr val="4C44E6"/>
                </a:solidFill>
                <a:effectLst/>
                <a:uLnTx/>
                <a:uFillTx/>
                <a:ea typeface="+mj-ea"/>
                <a:cs typeface="+mj-cs"/>
              </a:rPr>
              <a:t>Як змінити </a:t>
            </a:r>
            <a:r>
              <a:rPr kumimoji="0" lang="uk-UA" sz="4000" b="1" i="0" u="none" strike="noStrike" kern="1200" cap="none" spc="0" normalizeH="0" baseline="0" noProof="0" dirty="0" err="1">
                <a:ln>
                  <a:noFill/>
                </a:ln>
                <a:solidFill>
                  <a:srgbClr val="4C44E6"/>
                </a:solidFill>
                <a:effectLst/>
                <a:uLnTx/>
                <a:uFillTx/>
                <a:ea typeface="+mj-ea"/>
                <a:cs typeface="+mj-cs"/>
              </a:rPr>
              <a:t>“ландшафт”</a:t>
            </a:r>
            <a:r>
              <a:rPr kumimoji="0" lang="uk-UA" sz="4000" b="1" i="0" u="none" strike="noStrike" kern="1200" cap="none" spc="0" normalizeH="0" baseline="0" noProof="0" dirty="0">
                <a:ln>
                  <a:noFill/>
                </a:ln>
                <a:solidFill>
                  <a:srgbClr val="4C44E6"/>
                </a:solidFill>
                <a:effectLst/>
                <a:uLnTx/>
                <a:uFillTx/>
                <a:ea typeface="+mj-ea"/>
                <a:cs typeface="+mj-cs"/>
              </a:rPr>
              <a:t>?</a:t>
            </a:r>
          </a:p>
          <a:p>
            <a:pPr marL="0" marR="0" lvl="0" indent="0" algn="ctr" defTabSz="914400" rtl="0" eaLnBrk="1" fontAlgn="auto" latinLnBrk="0" hangingPunct="1">
              <a:lnSpc>
                <a:spcPct val="90000"/>
              </a:lnSpc>
              <a:spcBef>
                <a:spcPct val="0"/>
              </a:spcBef>
              <a:spcAft>
                <a:spcPts val="0"/>
              </a:spcAft>
              <a:buClrTx/>
              <a:buSzTx/>
              <a:buFontTx/>
              <a:buNone/>
              <a:tabLst/>
              <a:defRPr/>
            </a:pPr>
            <a:r>
              <a:rPr lang="uk-UA" sz="3000" b="1" dirty="0">
                <a:solidFill>
                  <a:srgbClr val="4C44E6"/>
                </a:solidFill>
                <a:ea typeface="+mj-ea"/>
                <a:cs typeface="+mj-cs"/>
              </a:rPr>
              <a:t>І навіщо?</a:t>
            </a:r>
            <a:endParaRPr kumimoji="0" lang="ru-RU" sz="3000" b="1" i="0" u="none" strike="noStrike" kern="1200" cap="none" spc="0" normalizeH="0" baseline="0" noProof="0" dirty="0">
              <a:ln>
                <a:noFill/>
              </a:ln>
              <a:solidFill>
                <a:srgbClr val="4C44E6"/>
              </a:solidFill>
              <a:effectLst/>
              <a:uLnTx/>
              <a:uFillTx/>
              <a:ea typeface="+mj-ea"/>
              <a:cs typeface="+mj-cs"/>
            </a:endParaRPr>
          </a:p>
        </p:txBody>
      </p:sp>
      <p:pic>
        <p:nvPicPr>
          <p:cNvPr id="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5" y="1408448"/>
            <a:ext cx="5167423" cy="544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олилиния 7"/>
          <p:cNvSpPr/>
          <p:nvPr/>
        </p:nvSpPr>
        <p:spPr>
          <a:xfrm>
            <a:off x="1036142" y="1859275"/>
            <a:ext cx="2933700" cy="4572000"/>
          </a:xfrm>
          <a:custGeom>
            <a:avLst/>
            <a:gdLst>
              <a:gd name="connsiteX0" fmla="*/ 0 w 2933715"/>
              <a:gd name="connsiteY0" fmla="*/ 0 h 4572000"/>
              <a:gd name="connsiteX1" fmla="*/ 47625 w 2933715"/>
              <a:gd name="connsiteY1" fmla="*/ 19050 h 4572000"/>
              <a:gd name="connsiteX2" fmla="*/ 133350 w 2933715"/>
              <a:gd name="connsiteY2" fmla="*/ 47625 h 4572000"/>
              <a:gd name="connsiteX3" fmla="*/ 161925 w 2933715"/>
              <a:gd name="connsiteY3" fmla="*/ 66675 h 4572000"/>
              <a:gd name="connsiteX4" fmla="*/ 219075 w 2933715"/>
              <a:gd name="connsiteY4" fmla="*/ 85725 h 4572000"/>
              <a:gd name="connsiteX5" fmla="*/ 247650 w 2933715"/>
              <a:gd name="connsiteY5" fmla="*/ 104775 h 4572000"/>
              <a:gd name="connsiteX6" fmla="*/ 333375 w 2933715"/>
              <a:gd name="connsiteY6" fmla="*/ 142875 h 4572000"/>
              <a:gd name="connsiteX7" fmla="*/ 352425 w 2933715"/>
              <a:gd name="connsiteY7" fmla="*/ 171450 h 4572000"/>
              <a:gd name="connsiteX8" fmla="*/ 409575 w 2933715"/>
              <a:gd name="connsiteY8" fmla="*/ 200025 h 4572000"/>
              <a:gd name="connsiteX9" fmla="*/ 447675 w 2933715"/>
              <a:gd name="connsiteY9" fmla="*/ 257175 h 4572000"/>
              <a:gd name="connsiteX10" fmla="*/ 533400 w 2933715"/>
              <a:gd name="connsiteY10" fmla="*/ 314325 h 4572000"/>
              <a:gd name="connsiteX11" fmla="*/ 561975 w 2933715"/>
              <a:gd name="connsiteY11" fmla="*/ 333375 h 4572000"/>
              <a:gd name="connsiteX12" fmla="*/ 590550 w 2933715"/>
              <a:gd name="connsiteY12" fmla="*/ 352425 h 4572000"/>
              <a:gd name="connsiteX13" fmla="*/ 609600 w 2933715"/>
              <a:gd name="connsiteY13" fmla="*/ 409575 h 4572000"/>
              <a:gd name="connsiteX14" fmla="*/ 619125 w 2933715"/>
              <a:gd name="connsiteY14" fmla="*/ 438150 h 4572000"/>
              <a:gd name="connsiteX15" fmla="*/ 619125 w 2933715"/>
              <a:gd name="connsiteY15" fmla="*/ 590550 h 4572000"/>
              <a:gd name="connsiteX16" fmla="*/ 638175 w 2933715"/>
              <a:gd name="connsiteY16" fmla="*/ 647700 h 4572000"/>
              <a:gd name="connsiteX17" fmla="*/ 628650 w 2933715"/>
              <a:gd name="connsiteY17" fmla="*/ 781050 h 4572000"/>
              <a:gd name="connsiteX18" fmla="*/ 638175 w 2933715"/>
              <a:gd name="connsiteY18" fmla="*/ 809625 h 4572000"/>
              <a:gd name="connsiteX19" fmla="*/ 733425 w 2933715"/>
              <a:gd name="connsiteY19" fmla="*/ 876300 h 4572000"/>
              <a:gd name="connsiteX20" fmla="*/ 800100 w 2933715"/>
              <a:gd name="connsiteY20" fmla="*/ 914400 h 4572000"/>
              <a:gd name="connsiteX21" fmla="*/ 876300 w 2933715"/>
              <a:gd name="connsiteY21" fmla="*/ 962025 h 4572000"/>
              <a:gd name="connsiteX22" fmla="*/ 904875 w 2933715"/>
              <a:gd name="connsiteY22" fmla="*/ 981075 h 4572000"/>
              <a:gd name="connsiteX23" fmla="*/ 933450 w 2933715"/>
              <a:gd name="connsiteY23" fmla="*/ 1009650 h 4572000"/>
              <a:gd name="connsiteX24" fmla="*/ 962025 w 2933715"/>
              <a:gd name="connsiteY24" fmla="*/ 1019175 h 4572000"/>
              <a:gd name="connsiteX25" fmla="*/ 1019175 w 2933715"/>
              <a:gd name="connsiteY25" fmla="*/ 1057275 h 4572000"/>
              <a:gd name="connsiteX26" fmla="*/ 1038225 w 2933715"/>
              <a:gd name="connsiteY26" fmla="*/ 1085850 h 4572000"/>
              <a:gd name="connsiteX27" fmla="*/ 1047750 w 2933715"/>
              <a:gd name="connsiteY27" fmla="*/ 1114425 h 4572000"/>
              <a:gd name="connsiteX28" fmla="*/ 1104900 w 2933715"/>
              <a:gd name="connsiteY28" fmla="*/ 1171575 h 4572000"/>
              <a:gd name="connsiteX29" fmla="*/ 1171575 w 2933715"/>
              <a:gd name="connsiteY29" fmla="*/ 1247775 h 4572000"/>
              <a:gd name="connsiteX30" fmla="*/ 1190625 w 2933715"/>
              <a:gd name="connsiteY30" fmla="*/ 1276350 h 4572000"/>
              <a:gd name="connsiteX31" fmla="*/ 1247775 w 2933715"/>
              <a:gd name="connsiteY31" fmla="*/ 1314450 h 4572000"/>
              <a:gd name="connsiteX32" fmla="*/ 1266825 w 2933715"/>
              <a:gd name="connsiteY32" fmla="*/ 1343025 h 4572000"/>
              <a:gd name="connsiteX33" fmla="*/ 1323975 w 2933715"/>
              <a:gd name="connsiteY33" fmla="*/ 1381125 h 4572000"/>
              <a:gd name="connsiteX34" fmla="*/ 1343025 w 2933715"/>
              <a:gd name="connsiteY34" fmla="*/ 1409700 h 4572000"/>
              <a:gd name="connsiteX35" fmla="*/ 1400175 w 2933715"/>
              <a:gd name="connsiteY35" fmla="*/ 1428750 h 4572000"/>
              <a:gd name="connsiteX36" fmla="*/ 1447800 w 2933715"/>
              <a:gd name="connsiteY36" fmla="*/ 1476375 h 4572000"/>
              <a:gd name="connsiteX37" fmla="*/ 1504950 w 2933715"/>
              <a:gd name="connsiteY37" fmla="*/ 1495425 h 4572000"/>
              <a:gd name="connsiteX38" fmla="*/ 1562100 w 2933715"/>
              <a:gd name="connsiteY38" fmla="*/ 1533525 h 4572000"/>
              <a:gd name="connsiteX39" fmla="*/ 1590675 w 2933715"/>
              <a:gd name="connsiteY39" fmla="*/ 1552575 h 4572000"/>
              <a:gd name="connsiteX40" fmla="*/ 1609725 w 2933715"/>
              <a:gd name="connsiteY40" fmla="*/ 1581150 h 4572000"/>
              <a:gd name="connsiteX41" fmla="*/ 1638300 w 2933715"/>
              <a:gd name="connsiteY41" fmla="*/ 1600200 h 4572000"/>
              <a:gd name="connsiteX42" fmla="*/ 1666875 w 2933715"/>
              <a:gd name="connsiteY42" fmla="*/ 1628775 h 4572000"/>
              <a:gd name="connsiteX43" fmla="*/ 1685925 w 2933715"/>
              <a:gd name="connsiteY43" fmla="*/ 1685925 h 4572000"/>
              <a:gd name="connsiteX44" fmla="*/ 1695450 w 2933715"/>
              <a:gd name="connsiteY44" fmla="*/ 1714500 h 4572000"/>
              <a:gd name="connsiteX45" fmla="*/ 1704975 w 2933715"/>
              <a:gd name="connsiteY45" fmla="*/ 1743075 h 4572000"/>
              <a:gd name="connsiteX46" fmla="*/ 1714500 w 2933715"/>
              <a:gd name="connsiteY46" fmla="*/ 1781175 h 4572000"/>
              <a:gd name="connsiteX47" fmla="*/ 1724025 w 2933715"/>
              <a:gd name="connsiteY47" fmla="*/ 1828800 h 4572000"/>
              <a:gd name="connsiteX48" fmla="*/ 1733550 w 2933715"/>
              <a:gd name="connsiteY48" fmla="*/ 1914525 h 4572000"/>
              <a:gd name="connsiteX49" fmla="*/ 1752600 w 2933715"/>
              <a:gd name="connsiteY49" fmla="*/ 1971675 h 4572000"/>
              <a:gd name="connsiteX50" fmla="*/ 1771650 w 2933715"/>
              <a:gd name="connsiteY50" fmla="*/ 2028825 h 4572000"/>
              <a:gd name="connsiteX51" fmla="*/ 1790700 w 2933715"/>
              <a:gd name="connsiteY51" fmla="*/ 2085975 h 4572000"/>
              <a:gd name="connsiteX52" fmla="*/ 1800225 w 2933715"/>
              <a:gd name="connsiteY52" fmla="*/ 2114550 h 4572000"/>
              <a:gd name="connsiteX53" fmla="*/ 1857375 w 2933715"/>
              <a:gd name="connsiteY53" fmla="*/ 2152650 h 4572000"/>
              <a:gd name="connsiteX54" fmla="*/ 1885950 w 2933715"/>
              <a:gd name="connsiteY54" fmla="*/ 2171700 h 4572000"/>
              <a:gd name="connsiteX55" fmla="*/ 1905000 w 2933715"/>
              <a:gd name="connsiteY55" fmla="*/ 2200275 h 4572000"/>
              <a:gd name="connsiteX56" fmla="*/ 1962150 w 2933715"/>
              <a:gd name="connsiteY56" fmla="*/ 2219325 h 4572000"/>
              <a:gd name="connsiteX57" fmla="*/ 1990725 w 2933715"/>
              <a:gd name="connsiteY57" fmla="*/ 2238375 h 4572000"/>
              <a:gd name="connsiteX58" fmla="*/ 2019300 w 2933715"/>
              <a:gd name="connsiteY58" fmla="*/ 2247900 h 4572000"/>
              <a:gd name="connsiteX59" fmla="*/ 2076450 w 2933715"/>
              <a:gd name="connsiteY59" fmla="*/ 2286000 h 4572000"/>
              <a:gd name="connsiteX60" fmla="*/ 2105025 w 2933715"/>
              <a:gd name="connsiteY60" fmla="*/ 2305050 h 4572000"/>
              <a:gd name="connsiteX61" fmla="*/ 2152650 w 2933715"/>
              <a:gd name="connsiteY61" fmla="*/ 2314575 h 4572000"/>
              <a:gd name="connsiteX62" fmla="*/ 2200275 w 2933715"/>
              <a:gd name="connsiteY62" fmla="*/ 2352675 h 4572000"/>
              <a:gd name="connsiteX63" fmla="*/ 2247900 w 2933715"/>
              <a:gd name="connsiteY63" fmla="*/ 2390775 h 4572000"/>
              <a:gd name="connsiteX64" fmla="*/ 2286000 w 2933715"/>
              <a:gd name="connsiteY64" fmla="*/ 2447925 h 4572000"/>
              <a:gd name="connsiteX65" fmla="*/ 2305050 w 2933715"/>
              <a:gd name="connsiteY65" fmla="*/ 2476500 h 4572000"/>
              <a:gd name="connsiteX66" fmla="*/ 2333625 w 2933715"/>
              <a:gd name="connsiteY66" fmla="*/ 2486025 h 4572000"/>
              <a:gd name="connsiteX67" fmla="*/ 2400300 w 2933715"/>
              <a:gd name="connsiteY67" fmla="*/ 2562225 h 4572000"/>
              <a:gd name="connsiteX68" fmla="*/ 2419350 w 2933715"/>
              <a:gd name="connsiteY68" fmla="*/ 2590800 h 4572000"/>
              <a:gd name="connsiteX69" fmla="*/ 2476500 w 2933715"/>
              <a:gd name="connsiteY69" fmla="*/ 2628900 h 4572000"/>
              <a:gd name="connsiteX70" fmla="*/ 2543175 w 2933715"/>
              <a:gd name="connsiteY70" fmla="*/ 2667000 h 4572000"/>
              <a:gd name="connsiteX71" fmla="*/ 2562225 w 2933715"/>
              <a:gd name="connsiteY71" fmla="*/ 2695575 h 4572000"/>
              <a:gd name="connsiteX72" fmla="*/ 2571750 w 2933715"/>
              <a:gd name="connsiteY72" fmla="*/ 2752725 h 4572000"/>
              <a:gd name="connsiteX73" fmla="*/ 2581275 w 2933715"/>
              <a:gd name="connsiteY73" fmla="*/ 2981325 h 4572000"/>
              <a:gd name="connsiteX74" fmla="*/ 2590800 w 2933715"/>
              <a:gd name="connsiteY74" fmla="*/ 3009900 h 4572000"/>
              <a:gd name="connsiteX75" fmla="*/ 2600325 w 2933715"/>
              <a:gd name="connsiteY75" fmla="*/ 3048000 h 4572000"/>
              <a:gd name="connsiteX76" fmla="*/ 2590800 w 2933715"/>
              <a:gd name="connsiteY76" fmla="*/ 3171825 h 4572000"/>
              <a:gd name="connsiteX77" fmla="*/ 2590800 w 2933715"/>
              <a:gd name="connsiteY77" fmla="*/ 3238500 h 4572000"/>
              <a:gd name="connsiteX78" fmla="*/ 2619375 w 2933715"/>
              <a:gd name="connsiteY78" fmla="*/ 3248025 h 4572000"/>
              <a:gd name="connsiteX79" fmla="*/ 2657475 w 2933715"/>
              <a:gd name="connsiteY79" fmla="*/ 3333750 h 4572000"/>
              <a:gd name="connsiteX80" fmla="*/ 2819400 w 2933715"/>
              <a:gd name="connsiteY80" fmla="*/ 3362325 h 4572000"/>
              <a:gd name="connsiteX81" fmla="*/ 2867025 w 2933715"/>
              <a:gd name="connsiteY81" fmla="*/ 3438525 h 4572000"/>
              <a:gd name="connsiteX82" fmla="*/ 2876550 w 2933715"/>
              <a:gd name="connsiteY82" fmla="*/ 3467100 h 4572000"/>
              <a:gd name="connsiteX83" fmla="*/ 2905125 w 2933715"/>
              <a:gd name="connsiteY83" fmla="*/ 3486150 h 4572000"/>
              <a:gd name="connsiteX84" fmla="*/ 2914650 w 2933715"/>
              <a:gd name="connsiteY84" fmla="*/ 3514725 h 4572000"/>
              <a:gd name="connsiteX85" fmla="*/ 2933700 w 2933715"/>
              <a:gd name="connsiteY85" fmla="*/ 3543300 h 4572000"/>
              <a:gd name="connsiteX86" fmla="*/ 2914650 w 2933715"/>
              <a:gd name="connsiteY86" fmla="*/ 3619500 h 4572000"/>
              <a:gd name="connsiteX87" fmla="*/ 2886075 w 2933715"/>
              <a:gd name="connsiteY87" fmla="*/ 3648075 h 4572000"/>
              <a:gd name="connsiteX88" fmla="*/ 2876550 w 2933715"/>
              <a:gd name="connsiteY88" fmla="*/ 3676650 h 4572000"/>
              <a:gd name="connsiteX89" fmla="*/ 2867025 w 2933715"/>
              <a:gd name="connsiteY89" fmla="*/ 3771900 h 4572000"/>
              <a:gd name="connsiteX90" fmla="*/ 2838450 w 2933715"/>
              <a:gd name="connsiteY90" fmla="*/ 3790950 h 4572000"/>
              <a:gd name="connsiteX91" fmla="*/ 2819400 w 2933715"/>
              <a:gd name="connsiteY91" fmla="*/ 3819525 h 4572000"/>
              <a:gd name="connsiteX92" fmla="*/ 2790825 w 2933715"/>
              <a:gd name="connsiteY92" fmla="*/ 3876675 h 4572000"/>
              <a:gd name="connsiteX93" fmla="*/ 2762250 w 2933715"/>
              <a:gd name="connsiteY93" fmla="*/ 3895725 h 4572000"/>
              <a:gd name="connsiteX94" fmla="*/ 2752725 w 2933715"/>
              <a:gd name="connsiteY94" fmla="*/ 3943350 h 4572000"/>
              <a:gd name="connsiteX95" fmla="*/ 2771775 w 2933715"/>
              <a:gd name="connsiteY95" fmla="*/ 4076700 h 4572000"/>
              <a:gd name="connsiteX96" fmla="*/ 2771775 w 2933715"/>
              <a:gd name="connsiteY96" fmla="*/ 4257675 h 4572000"/>
              <a:gd name="connsiteX97" fmla="*/ 2762250 w 2933715"/>
              <a:gd name="connsiteY97" fmla="*/ 4552950 h 4572000"/>
              <a:gd name="connsiteX98" fmla="*/ 2733675 w 2933715"/>
              <a:gd name="connsiteY98" fmla="*/ 4562475 h 4572000"/>
              <a:gd name="connsiteX99" fmla="*/ 2733675 w 2933715"/>
              <a:gd name="connsiteY99"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933715" h="4572000">
                <a:moveTo>
                  <a:pt x="0" y="0"/>
                </a:moveTo>
                <a:cubicBezTo>
                  <a:pt x="15875" y="6350"/>
                  <a:pt x="31405" y="13643"/>
                  <a:pt x="47625" y="19050"/>
                </a:cubicBezTo>
                <a:cubicBezTo>
                  <a:pt x="102194" y="37240"/>
                  <a:pt x="73725" y="17812"/>
                  <a:pt x="133350" y="47625"/>
                </a:cubicBezTo>
                <a:cubicBezTo>
                  <a:pt x="143589" y="52745"/>
                  <a:pt x="151464" y="62026"/>
                  <a:pt x="161925" y="66675"/>
                </a:cubicBezTo>
                <a:cubicBezTo>
                  <a:pt x="180275" y="74830"/>
                  <a:pt x="202367" y="74586"/>
                  <a:pt x="219075" y="85725"/>
                </a:cubicBezTo>
                <a:cubicBezTo>
                  <a:pt x="228600" y="92075"/>
                  <a:pt x="237189" y="100126"/>
                  <a:pt x="247650" y="104775"/>
                </a:cubicBezTo>
                <a:cubicBezTo>
                  <a:pt x="349665" y="150115"/>
                  <a:pt x="268706" y="99762"/>
                  <a:pt x="333375" y="142875"/>
                </a:cubicBezTo>
                <a:cubicBezTo>
                  <a:pt x="339725" y="152400"/>
                  <a:pt x="344330" y="163355"/>
                  <a:pt x="352425" y="171450"/>
                </a:cubicBezTo>
                <a:cubicBezTo>
                  <a:pt x="370889" y="189914"/>
                  <a:pt x="386334" y="192278"/>
                  <a:pt x="409575" y="200025"/>
                </a:cubicBezTo>
                <a:cubicBezTo>
                  <a:pt x="422275" y="219075"/>
                  <a:pt x="428625" y="244475"/>
                  <a:pt x="447675" y="257175"/>
                </a:cubicBezTo>
                <a:lnTo>
                  <a:pt x="533400" y="314325"/>
                </a:lnTo>
                <a:lnTo>
                  <a:pt x="561975" y="333375"/>
                </a:lnTo>
                <a:lnTo>
                  <a:pt x="590550" y="352425"/>
                </a:lnTo>
                <a:lnTo>
                  <a:pt x="609600" y="409575"/>
                </a:lnTo>
                <a:lnTo>
                  <a:pt x="619125" y="438150"/>
                </a:lnTo>
                <a:cubicBezTo>
                  <a:pt x="611364" y="523517"/>
                  <a:pt x="601231" y="524940"/>
                  <a:pt x="619125" y="590550"/>
                </a:cubicBezTo>
                <a:cubicBezTo>
                  <a:pt x="624409" y="609923"/>
                  <a:pt x="638175" y="647700"/>
                  <a:pt x="638175" y="647700"/>
                </a:cubicBezTo>
                <a:cubicBezTo>
                  <a:pt x="635000" y="692150"/>
                  <a:pt x="628650" y="736487"/>
                  <a:pt x="628650" y="781050"/>
                </a:cubicBezTo>
                <a:cubicBezTo>
                  <a:pt x="628650" y="791090"/>
                  <a:pt x="633685" y="800645"/>
                  <a:pt x="638175" y="809625"/>
                </a:cubicBezTo>
                <a:cubicBezTo>
                  <a:pt x="664282" y="861839"/>
                  <a:pt x="668556" y="833054"/>
                  <a:pt x="733425" y="876300"/>
                </a:cubicBezTo>
                <a:cubicBezTo>
                  <a:pt x="773814" y="903226"/>
                  <a:pt x="751761" y="890230"/>
                  <a:pt x="800100" y="914400"/>
                </a:cubicBezTo>
                <a:cubicBezTo>
                  <a:pt x="845797" y="982946"/>
                  <a:pt x="781086" y="898549"/>
                  <a:pt x="876300" y="962025"/>
                </a:cubicBezTo>
                <a:cubicBezTo>
                  <a:pt x="885825" y="968375"/>
                  <a:pt x="896081" y="973746"/>
                  <a:pt x="904875" y="981075"/>
                </a:cubicBezTo>
                <a:cubicBezTo>
                  <a:pt x="915223" y="989699"/>
                  <a:pt x="922242" y="1002178"/>
                  <a:pt x="933450" y="1009650"/>
                </a:cubicBezTo>
                <a:cubicBezTo>
                  <a:pt x="941804" y="1015219"/>
                  <a:pt x="953248" y="1014299"/>
                  <a:pt x="962025" y="1019175"/>
                </a:cubicBezTo>
                <a:cubicBezTo>
                  <a:pt x="982039" y="1030294"/>
                  <a:pt x="1019175" y="1057275"/>
                  <a:pt x="1019175" y="1057275"/>
                </a:cubicBezTo>
                <a:cubicBezTo>
                  <a:pt x="1025525" y="1066800"/>
                  <a:pt x="1033105" y="1075611"/>
                  <a:pt x="1038225" y="1085850"/>
                </a:cubicBezTo>
                <a:cubicBezTo>
                  <a:pt x="1042715" y="1094830"/>
                  <a:pt x="1041586" y="1106500"/>
                  <a:pt x="1047750" y="1114425"/>
                </a:cubicBezTo>
                <a:cubicBezTo>
                  <a:pt x="1064290" y="1135691"/>
                  <a:pt x="1089956" y="1149159"/>
                  <a:pt x="1104900" y="1171575"/>
                </a:cubicBezTo>
                <a:cubicBezTo>
                  <a:pt x="1149350" y="1238250"/>
                  <a:pt x="1123950" y="1216025"/>
                  <a:pt x="1171575" y="1247775"/>
                </a:cubicBezTo>
                <a:cubicBezTo>
                  <a:pt x="1177925" y="1257300"/>
                  <a:pt x="1182010" y="1268812"/>
                  <a:pt x="1190625" y="1276350"/>
                </a:cubicBezTo>
                <a:cubicBezTo>
                  <a:pt x="1207855" y="1291427"/>
                  <a:pt x="1247775" y="1314450"/>
                  <a:pt x="1247775" y="1314450"/>
                </a:cubicBezTo>
                <a:cubicBezTo>
                  <a:pt x="1254125" y="1323975"/>
                  <a:pt x="1258210" y="1335487"/>
                  <a:pt x="1266825" y="1343025"/>
                </a:cubicBezTo>
                <a:cubicBezTo>
                  <a:pt x="1284055" y="1358102"/>
                  <a:pt x="1323975" y="1381125"/>
                  <a:pt x="1323975" y="1381125"/>
                </a:cubicBezTo>
                <a:cubicBezTo>
                  <a:pt x="1330325" y="1390650"/>
                  <a:pt x="1333317" y="1403633"/>
                  <a:pt x="1343025" y="1409700"/>
                </a:cubicBezTo>
                <a:cubicBezTo>
                  <a:pt x="1360053" y="1420343"/>
                  <a:pt x="1400175" y="1428750"/>
                  <a:pt x="1400175" y="1428750"/>
                </a:cubicBezTo>
                <a:cubicBezTo>
                  <a:pt x="1417554" y="1454818"/>
                  <a:pt x="1417721" y="1463007"/>
                  <a:pt x="1447800" y="1476375"/>
                </a:cubicBezTo>
                <a:cubicBezTo>
                  <a:pt x="1466150" y="1484530"/>
                  <a:pt x="1488242" y="1484286"/>
                  <a:pt x="1504950" y="1495425"/>
                </a:cubicBezTo>
                <a:lnTo>
                  <a:pt x="1562100" y="1533525"/>
                </a:lnTo>
                <a:lnTo>
                  <a:pt x="1590675" y="1552575"/>
                </a:lnTo>
                <a:cubicBezTo>
                  <a:pt x="1597025" y="1562100"/>
                  <a:pt x="1601630" y="1573055"/>
                  <a:pt x="1609725" y="1581150"/>
                </a:cubicBezTo>
                <a:cubicBezTo>
                  <a:pt x="1617820" y="1589245"/>
                  <a:pt x="1629506" y="1592871"/>
                  <a:pt x="1638300" y="1600200"/>
                </a:cubicBezTo>
                <a:cubicBezTo>
                  <a:pt x="1648648" y="1608824"/>
                  <a:pt x="1657350" y="1619250"/>
                  <a:pt x="1666875" y="1628775"/>
                </a:cubicBezTo>
                <a:lnTo>
                  <a:pt x="1685925" y="1685925"/>
                </a:lnTo>
                <a:lnTo>
                  <a:pt x="1695450" y="1714500"/>
                </a:lnTo>
                <a:cubicBezTo>
                  <a:pt x="1698625" y="1724025"/>
                  <a:pt x="1702540" y="1733335"/>
                  <a:pt x="1704975" y="1743075"/>
                </a:cubicBezTo>
                <a:cubicBezTo>
                  <a:pt x="1708150" y="1755775"/>
                  <a:pt x="1711660" y="1768396"/>
                  <a:pt x="1714500" y="1781175"/>
                </a:cubicBezTo>
                <a:cubicBezTo>
                  <a:pt x="1718012" y="1796979"/>
                  <a:pt x="1721735" y="1812773"/>
                  <a:pt x="1724025" y="1828800"/>
                </a:cubicBezTo>
                <a:cubicBezTo>
                  <a:pt x="1728091" y="1857262"/>
                  <a:pt x="1727911" y="1886332"/>
                  <a:pt x="1733550" y="1914525"/>
                </a:cubicBezTo>
                <a:cubicBezTo>
                  <a:pt x="1737488" y="1934216"/>
                  <a:pt x="1746250" y="1952625"/>
                  <a:pt x="1752600" y="1971675"/>
                </a:cubicBezTo>
                <a:lnTo>
                  <a:pt x="1771650" y="2028825"/>
                </a:lnTo>
                <a:lnTo>
                  <a:pt x="1790700" y="2085975"/>
                </a:lnTo>
                <a:cubicBezTo>
                  <a:pt x="1793875" y="2095500"/>
                  <a:pt x="1791871" y="2108981"/>
                  <a:pt x="1800225" y="2114550"/>
                </a:cubicBezTo>
                <a:lnTo>
                  <a:pt x="1857375" y="2152650"/>
                </a:lnTo>
                <a:lnTo>
                  <a:pt x="1885950" y="2171700"/>
                </a:lnTo>
                <a:cubicBezTo>
                  <a:pt x="1892300" y="2181225"/>
                  <a:pt x="1895292" y="2194208"/>
                  <a:pt x="1905000" y="2200275"/>
                </a:cubicBezTo>
                <a:cubicBezTo>
                  <a:pt x="1922028" y="2210918"/>
                  <a:pt x="1945442" y="2208186"/>
                  <a:pt x="1962150" y="2219325"/>
                </a:cubicBezTo>
                <a:cubicBezTo>
                  <a:pt x="1971675" y="2225675"/>
                  <a:pt x="1980486" y="2233255"/>
                  <a:pt x="1990725" y="2238375"/>
                </a:cubicBezTo>
                <a:cubicBezTo>
                  <a:pt x="1999705" y="2242865"/>
                  <a:pt x="2010523" y="2243024"/>
                  <a:pt x="2019300" y="2247900"/>
                </a:cubicBezTo>
                <a:cubicBezTo>
                  <a:pt x="2039314" y="2259019"/>
                  <a:pt x="2057400" y="2273300"/>
                  <a:pt x="2076450" y="2286000"/>
                </a:cubicBezTo>
                <a:cubicBezTo>
                  <a:pt x="2085975" y="2292350"/>
                  <a:pt x="2093800" y="2302805"/>
                  <a:pt x="2105025" y="2305050"/>
                </a:cubicBezTo>
                <a:lnTo>
                  <a:pt x="2152650" y="2314575"/>
                </a:lnTo>
                <a:cubicBezTo>
                  <a:pt x="2207245" y="2396467"/>
                  <a:pt x="2134550" y="2300095"/>
                  <a:pt x="2200275" y="2352675"/>
                </a:cubicBezTo>
                <a:cubicBezTo>
                  <a:pt x="2261823" y="2401914"/>
                  <a:pt x="2176076" y="2366834"/>
                  <a:pt x="2247900" y="2390775"/>
                </a:cubicBezTo>
                <a:lnTo>
                  <a:pt x="2286000" y="2447925"/>
                </a:lnTo>
                <a:cubicBezTo>
                  <a:pt x="2292350" y="2457450"/>
                  <a:pt x="2294190" y="2472880"/>
                  <a:pt x="2305050" y="2476500"/>
                </a:cubicBezTo>
                <a:lnTo>
                  <a:pt x="2333625" y="2486025"/>
                </a:lnTo>
                <a:cubicBezTo>
                  <a:pt x="2378075" y="2552700"/>
                  <a:pt x="2352675" y="2530475"/>
                  <a:pt x="2400300" y="2562225"/>
                </a:cubicBezTo>
                <a:cubicBezTo>
                  <a:pt x="2406650" y="2571750"/>
                  <a:pt x="2410735" y="2583262"/>
                  <a:pt x="2419350" y="2590800"/>
                </a:cubicBezTo>
                <a:cubicBezTo>
                  <a:pt x="2436580" y="2605877"/>
                  <a:pt x="2457450" y="2616200"/>
                  <a:pt x="2476500" y="2628900"/>
                </a:cubicBezTo>
                <a:cubicBezTo>
                  <a:pt x="2516889" y="2655826"/>
                  <a:pt x="2494836" y="2642830"/>
                  <a:pt x="2543175" y="2667000"/>
                </a:cubicBezTo>
                <a:cubicBezTo>
                  <a:pt x="2549525" y="2676525"/>
                  <a:pt x="2558605" y="2684715"/>
                  <a:pt x="2562225" y="2695575"/>
                </a:cubicBezTo>
                <a:cubicBezTo>
                  <a:pt x="2568332" y="2713897"/>
                  <a:pt x="2570465" y="2733455"/>
                  <a:pt x="2571750" y="2752725"/>
                </a:cubicBezTo>
                <a:cubicBezTo>
                  <a:pt x="2576823" y="2828822"/>
                  <a:pt x="2575641" y="2905267"/>
                  <a:pt x="2581275" y="2981325"/>
                </a:cubicBezTo>
                <a:cubicBezTo>
                  <a:pt x="2582017" y="2991338"/>
                  <a:pt x="2588042" y="3000246"/>
                  <a:pt x="2590800" y="3009900"/>
                </a:cubicBezTo>
                <a:cubicBezTo>
                  <a:pt x="2594396" y="3022487"/>
                  <a:pt x="2597150" y="3035300"/>
                  <a:pt x="2600325" y="3048000"/>
                </a:cubicBezTo>
                <a:cubicBezTo>
                  <a:pt x="2597150" y="3089275"/>
                  <a:pt x="2595637" y="3130712"/>
                  <a:pt x="2590800" y="3171825"/>
                </a:cubicBezTo>
                <a:cubicBezTo>
                  <a:pt x="2588256" y="3193448"/>
                  <a:pt x="2569913" y="3217613"/>
                  <a:pt x="2590800" y="3238500"/>
                </a:cubicBezTo>
                <a:cubicBezTo>
                  <a:pt x="2597900" y="3245600"/>
                  <a:pt x="2609850" y="3244850"/>
                  <a:pt x="2619375" y="3248025"/>
                </a:cubicBezTo>
                <a:cubicBezTo>
                  <a:pt x="2622536" y="3257507"/>
                  <a:pt x="2638408" y="3321833"/>
                  <a:pt x="2657475" y="3333750"/>
                </a:cubicBezTo>
                <a:cubicBezTo>
                  <a:pt x="2698516" y="3359401"/>
                  <a:pt x="2780862" y="3358822"/>
                  <a:pt x="2819400" y="3362325"/>
                </a:cubicBezTo>
                <a:cubicBezTo>
                  <a:pt x="2864683" y="3392514"/>
                  <a:pt x="2844355" y="3370515"/>
                  <a:pt x="2867025" y="3438525"/>
                </a:cubicBezTo>
                <a:cubicBezTo>
                  <a:pt x="2870200" y="3448050"/>
                  <a:pt x="2868196" y="3461531"/>
                  <a:pt x="2876550" y="3467100"/>
                </a:cubicBezTo>
                <a:lnTo>
                  <a:pt x="2905125" y="3486150"/>
                </a:lnTo>
                <a:cubicBezTo>
                  <a:pt x="2908300" y="3495675"/>
                  <a:pt x="2910160" y="3505745"/>
                  <a:pt x="2914650" y="3514725"/>
                </a:cubicBezTo>
                <a:cubicBezTo>
                  <a:pt x="2919770" y="3524964"/>
                  <a:pt x="2932280" y="3531941"/>
                  <a:pt x="2933700" y="3543300"/>
                </a:cubicBezTo>
                <a:cubicBezTo>
                  <a:pt x="2934206" y="3547349"/>
                  <a:pt x="2921852" y="3608697"/>
                  <a:pt x="2914650" y="3619500"/>
                </a:cubicBezTo>
                <a:cubicBezTo>
                  <a:pt x="2907178" y="3630708"/>
                  <a:pt x="2895600" y="3638550"/>
                  <a:pt x="2886075" y="3648075"/>
                </a:cubicBezTo>
                <a:cubicBezTo>
                  <a:pt x="2882900" y="3657600"/>
                  <a:pt x="2878077" y="3666727"/>
                  <a:pt x="2876550" y="3676650"/>
                </a:cubicBezTo>
                <a:cubicBezTo>
                  <a:pt x="2871698" y="3708187"/>
                  <a:pt x="2877115" y="3741629"/>
                  <a:pt x="2867025" y="3771900"/>
                </a:cubicBezTo>
                <a:cubicBezTo>
                  <a:pt x="2863405" y="3782760"/>
                  <a:pt x="2847975" y="3784600"/>
                  <a:pt x="2838450" y="3790950"/>
                </a:cubicBezTo>
                <a:cubicBezTo>
                  <a:pt x="2832100" y="3800475"/>
                  <a:pt x="2824520" y="3809286"/>
                  <a:pt x="2819400" y="3819525"/>
                </a:cubicBezTo>
                <a:cubicBezTo>
                  <a:pt x="2803906" y="3850513"/>
                  <a:pt x="2818122" y="3849378"/>
                  <a:pt x="2790825" y="3876675"/>
                </a:cubicBezTo>
                <a:cubicBezTo>
                  <a:pt x="2782730" y="3884770"/>
                  <a:pt x="2771775" y="3889375"/>
                  <a:pt x="2762250" y="3895725"/>
                </a:cubicBezTo>
                <a:cubicBezTo>
                  <a:pt x="2759075" y="3911600"/>
                  <a:pt x="2752725" y="3927161"/>
                  <a:pt x="2752725" y="3943350"/>
                </a:cubicBezTo>
                <a:cubicBezTo>
                  <a:pt x="2752725" y="4026822"/>
                  <a:pt x="2754147" y="4023817"/>
                  <a:pt x="2771775" y="4076700"/>
                </a:cubicBezTo>
                <a:cubicBezTo>
                  <a:pt x="2750310" y="4205492"/>
                  <a:pt x="2771775" y="4048557"/>
                  <a:pt x="2771775" y="4257675"/>
                </a:cubicBezTo>
                <a:cubicBezTo>
                  <a:pt x="2771775" y="4356151"/>
                  <a:pt x="2774464" y="4455234"/>
                  <a:pt x="2762250" y="4552950"/>
                </a:cubicBezTo>
                <a:cubicBezTo>
                  <a:pt x="2761005" y="4562913"/>
                  <a:pt x="2742029" y="4556906"/>
                  <a:pt x="2733675" y="4562475"/>
                </a:cubicBezTo>
                <a:cubicBezTo>
                  <a:pt x="2731033" y="4564236"/>
                  <a:pt x="2733675" y="4568825"/>
                  <a:pt x="2733675" y="4572000"/>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uk-UA"/>
          </a:p>
        </p:txBody>
      </p:sp>
      <p:sp>
        <p:nvSpPr>
          <p:cNvPr id="13" name="Полилиния 12"/>
          <p:cNvSpPr/>
          <p:nvPr/>
        </p:nvSpPr>
        <p:spPr>
          <a:xfrm>
            <a:off x="2775238" y="3479222"/>
            <a:ext cx="1533525" cy="1838325"/>
          </a:xfrm>
          <a:custGeom>
            <a:avLst/>
            <a:gdLst>
              <a:gd name="connsiteX0" fmla="*/ 0 w 1533624"/>
              <a:gd name="connsiteY0" fmla="*/ 9970 h 1838770"/>
              <a:gd name="connsiteX1" fmla="*/ 123825 w 1533624"/>
              <a:gd name="connsiteY1" fmla="*/ 445 h 1838770"/>
              <a:gd name="connsiteX2" fmla="*/ 600075 w 1533624"/>
              <a:gd name="connsiteY2" fmla="*/ 19495 h 1838770"/>
              <a:gd name="connsiteX3" fmla="*/ 628650 w 1533624"/>
              <a:gd name="connsiteY3" fmla="*/ 29020 h 1838770"/>
              <a:gd name="connsiteX4" fmla="*/ 685800 w 1533624"/>
              <a:gd name="connsiteY4" fmla="*/ 67120 h 1838770"/>
              <a:gd name="connsiteX5" fmla="*/ 714375 w 1533624"/>
              <a:gd name="connsiteY5" fmla="*/ 76645 h 1838770"/>
              <a:gd name="connsiteX6" fmla="*/ 771525 w 1533624"/>
              <a:gd name="connsiteY6" fmla="*/ 114745 h 1838770"/>
              <a:gd name="connsiteX7" fmla="*/ 800100 w 1533624"/>
              <a:gd name="connsiteY7" fmla="*/ 133795 h 1838770"/>
              <a:gd name="connsiteX8" fmla="*/ 819150 w 1533624"/>
              <a:gd name="connsiteY8" fmla="*/ 162370 h 1838770"/>
              <a:gd name="connsiteX9" fmla="*/ 847725 w 1533624"/>
              <a:gd name="connsiteY9" fmla="*/ 181420 h 1838770"/>
              <a:gd name="connsiteX10" fmla="*/ 857250 w 1533624"/>
              <a:gd name="connsiteY10" fmla="*/ 209995 h 1838770"/>
              <a:gd name="connsiteX11" fmla="*/ 942975 w 1533624"/>
              <a:gd name="connsiteY11" fmla="*/ 276670 h 1838770"/>
              <a:gd name="connsiteX12" fmla="*/ 1028700 w 1533624"/>
              <a:gd name="connsiteY12" fmla="*/ 305245 h 1838770"/>
              <a:gd name="connsiteX13" fmla="*/ 1057275 w 1533624"/>
              <a:gd name="connsiteY13" fmla="*/ 314770 h 1838770"/>
              <a:gd name="connsiteX14" fmla="*/ 1123950 w 1533624"/>
              <a:gd name="connsiteY14" fmla="*/ 352870 h 1838770"/>
              <a:gd name="connsiteX15" fmla="*/ 1171575 w 1533624"/>
              <a:gd name="connsiteY15" fmla="*/ 438595 h 1838770"/>
              <a:gd name="connsiteX16" fmla="*/ 1200150 w 1533624"/>
              <a:gd name="connsiteY16" fmla="*/ 619570 h 1838770"/>
              <a:gd name="connsiteX17" fmla="*/ 1219200 w 1533624"/>
              <a:gd name="connsiteY17" fmla="*/ 676720 h 1838770"/>
              <a:gd name="connsiteX18" fmla="*/ 1247775 w 1533624"/>
              <a:gd name="connsiteY18" fmla="*/ 695770 h 1838770"/>
              <a:gd name="connsiteX19" fmla="*/ 1257300 w 1533624"/>
              <a:gd name="connsiteY19" fmla="*/ 724345 h 1838770"/>
              <a:gd name="connsiteX20" fmla="*/ 1323975 w 1533624"/>
              <a:gd name="connsiteY20" fmla="*/ 810070 h 1838770"/>
              <a:gd name="connsiteX21" fmla="*/ 1343025 w 1533624"/>
              <a:gd name="connsiteY21" fmla="*/ 867220 h 1838770"/>
              <a:gd name="connsiteX22" fmla="*/ 1381125 w 1533624"/>
              <a:gd name="connsiteY22" fmla="*/ 924370 h 1838770"/>
              <a:gd name="connsiteX23" fmla="*/ 1400175 w 1533624"/>
              <a:gd name="connsiteY23" fmla="*/ 952945 h 1838770"/>
              <a:gd name="connsiteX24" fmla="*/ 1409700 w 1533624"/>
              <a:gd name="connsiteY24" fmla="*/ 981520 h 1838770"/>
              <a:gd name="connsiteX25" fmla="*/ 1428750 w 1533624"/>
              <a:gd name="connsiteY25" fmla="*/ 1010095 h 1838770"/>
              <a:gd name="connsiteX26" fmla="*/ 1447800 w 1533624"/>
              <a:gd name="connsiteY26" fmla="*/ 1067245 h 1838770"/>
              <a:gd name="connsiteX27" fmla="*/ 1466850 w 1533624"/>
              <a:gd name="connsiteY27" fmla="*/ 1124395 h 1838770"/>
              <a:gd name="connsiteX28" fmla="*/ 1476375 w 1533624"/>
              <a:gd name="connsiteY28" fmla="*/ 1152970 h 1838770"/>
              <a:gd name="connsiteX29" fmla="*/ 1504950 w 1533624"/>
              <a:gd name="connsiteY29" fmla="*/ 1172020 h 1838770"/>
              <a:gd name="connsiteX30" fmla="*/ 1524000 w 1533624"/>
              <a:gd name="connsiteY30" fmla="*/ 1572070 h 1838770"/>
              <a:gd name="connsiteX31" fmla="*/ 1533525 w 1533624"/>
              <a:gd name="connsiteY31" fmla="*/ 1838770 h 183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33624" h="1838770">
                <a:moveTo>
                  <a:pt x="0" y="9970"/>
                </a:moveTo>
                <a:cubicBezTo>
                  <a:pt x="41275" y="6795"/>
                  <a:pt x="82428" y="445"/>
                  <a:pt x="123825" y="445"/>
                </a:cubicBezTo>
                <a:cubicBezTo>
                  <a:pt x="468391" y="445"/>
                  <a:pt x="407076" y="-4630"/>
                  <a:pt x="600075" y="19495"/>
                </a:cubicBezTo>
                <a:cubicBezTo>
                  <a:pt x="609600" y="22670"/>
                  <a:pt x="619873" y="24144"/>
                  <a:pt x="628650" y="29020"/>
                </a:cubicBezTo>
                <a:cubicBezTo>
                  <a:pt x="648664" y="40139"/>
                  <a:pt x="664080" y="59880"/>
                  <a:pt x="685800" y="67120"/>
                </a:cubicBezTo>
                <a:cubicBezTo>
                  <a:pt x="695325" y="70295"/>
                  <a:pt x="705598" y="71769"/>
                  <a:pt x="714375" y="76645"/>
                </a:cubicBezTo>
                <a:cubicBezTo>
                  <a:pt x="734389" y="87764"/>
                  <a:pt x="752475" y="102045"/>
                  <a:pt x="771525" y="114745"/>
                </a:cubicBezTo>
                <a:lnTo>
                  <a:pt x="800100" y="133795"/>
                </a:lnTo>
                <a:cubicBezTo>
                  <a:pt x="806450" y="143320"/>
                  <a:pt x="811055" y="154275"/>
                  <a:pt x="819150" y="162370"/>
                </a:cubicBezTo>
                <a:cubicBezTo>
                  <a:pt x="827245" y="170465"/>
                  <a:pt x="840574" y="172481"/>
                  <a:pt x="847725" y="181420"/>
                </a:cubicBezTo>
                <a:cubicBezTo>
                  <a:pt x="853997" y="189260"/>
                  <a:pt x="851681" y="201641"/>
                  <a:pt x="857250" y="209995"/>
                </a:cubicBezTo>
                <a:cubicBezTo>
                  <a:pt x="871339" y="231128"/>
                  <a:pt x="926756" y="271264"/>
                  <a:pt x="942975" y="276670"/>
                </a:cubicBezTo>
                <a:lnTo>
                  <a:pt x="1028700" y="305245"/>
                </a:lnTo>
                <a:cubicBezTo>
                  <a:pt x="1038225" y="308420"/>
                  <a:pt x="1048295" y="310280"/>
                  <a:pt x="1057275" y="314770"/>
                </a:cubicBezTo>
                <a:cubicBezTo>
                  <a:pt x="1105614" y="338940"/>
                  <a:pt x="1083561" y="325944"/>
                  <a:pt x="1123950" y="352870"/>
                </a:cubicBezTo>
                <a:cubicBezTo>
                  <a:pt x="1167619" y="418374"/>
                  <a:pt x="1154810" y="388300"/>
                  <a:pt x="1171575" y="438595"/>
                </a:cubicBezTo>
                <a:cubicBezTo>
                  <a:pt x="1178857" y="518694"/>
                  <a:pt x="1176039" y="547237"/>
                  <a:pt x="1200150" y="619570"/>
                </a:cubicBezTo>
                <a:cubicBezTo>
                  <a:pt x="1206500" y="638620"/>
                  <a:pt x="1202492" y="665581"/>
                  <a:pt x="1219200" y="676720"/>
                </a:cubicBezTo>
                <a:lnTo>
                  <a:pt x="1247775" y="695770"/>
                </a:lnTo>
                <a:cubicBezTo>
                  <a:pt x="1250950" y="705295"/>
                  <a:pt x="1251731" y="715991"/>
                  <a:pt x="1257300" y="724345"/>
                </a:cubicBezTo>
                <a:cubicBezTo>
                  <a:pt x="1290174" y="773655"/>
                  <a:pt x="1298613" y="733985"/>
                  <a:pt x="1323975" y="810070"/>
                </a:cubicBezTo>
                <a:cubicBezTo>
                  <a:pt x="1330325" y="829120"/>
                  <a:pt x="1331886" y="850512"/>
                  <a:pt x="1343025" y="867220"/>
                </a:cubicBezTo>
                <a:lnTo>
                  <a:pt x="1381125" y="924370"/>
                </a:lnTo>
                <a:cubicBezTo>
                  <a:pt x="1387475" y="933895"/>
                  <a:pt x="1396555" y="942085"/>
                  <a:pt x="1400175" y="952945"/>
                </a:cubicBezTo>
                <a:cubicBezTo>
                  <a:pt x="1403350" y="962470"/>
                  <a:pt x="1405210" y="972540"/>
                  <a:pt x="1409700" y="981520"/>
                </a:cubicBezTo>
                <a:cubicBezTo>
                  <a:pt x="1414820" y="991759"/>
                  <a:pt x="1424101" y="999634"/>
                  <a:pt x="1428750" y="1010095"/>
                </a:cubicBezTo>
                <a:cubicBezTo>
                  <a:pt x="1436905" y="1028445"/>
                  <a:pt x="1441450" y="1048195"/>
                  <a:pt x="1447800" y="1067245"/>
                </a:cubicBezTo>
                <a:lnTo>
                  <a:pt x="1466850" y="1124395"/>
                </a:lnTo>
                <a:cubicBezTo>
                  <a:pt x="1470025" y="1133920"/>
                  <a:pt x="1468021" y="1147401"/>
                  <a:pt x="1476375" y="1152970"/>
                </a:cubicBezTo>
                <a:lnTo>
                  <a:pt x="1504950" y="1172020"/>
                </a:lnTo>
                <a:cubicBezTo>
                  <a:pt x="1511300" y="1305370"/>
                  <a:pt x="1516595" y="1438774"/>
                  <a:pt x="1524000" y="1572070"/>
                </a:cubicBezTo>
                <a:cubicBezTo>
                  <a:pt x="1535286" y="1775221"/>
                  <a:pt x="1533525" y="1686282"/>
                  <a:pt x="1533525" y="1838770"/>
                </a:cubicBezTo>
              </a:path>
            </a:pathLst>
          </a:cu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uk-UA"/>
          </a:p>
        </p:txBody>
      </p:sp>
      <p:sp>
        <p:nvSpPr>
          <p:cNvPr id="14" name="Полилиния 13"/>
          <p:cNvSpPr/>
          <p:nvPr/>
        </p:nvSpPr>
        <p:spPr>
          <a:xfrm>
            <a:off x="1209552" y="3534568"/>
            <a:ext cx="1373188" cy="2647950"/>
          </a:xfrm>
          <a:custGeom>
            <a:avLst/>
            <a:gdLst>
              <a:gd name="connsiteX0" fmla="*/ 1362714 w 1373766"/>
              <a:gd name="connsiteY0" fmla="*/ 0 h 2647950"/>
              <a:gd name="connsiteX1" fmla="*/ 1362714 w 1373766"/>
              <a:gd name="connsiteY1" fmla="*/ 180975 h 2647950"/>
              <a:gd name="connsiteX2" fmla="*/ 1343664 w 1373766"/>
              <a:gd name="connsiteY2" fmla="*/ 209550 h 2647950"/>
              <a:gd name="connsiteX3" fmla="*/ 1315089 w 1373766"/>
              <a:gd name="connsiteY3" fmla="*/ 219075 h 2647950"/>
              <a:gd name="connsiteX4" fmla="*/ 1267464 w 1373766"/>
              <a:gd name="connsiteY4" fmla="*/ 266700 h 2647950"/>
              <a:gd name="connsiteX5" fmla="*/ 1210314 w 1373766"/>
              <a:gd name="connsiteY5" fmla="*/ 285750 h 2647950"/>
              <a:gd name="connsiteX6" fmla="*/ 1181739 w 1373766"/>
              <a:gd name="connsiteY6" fmla="*/ 304800 h 2647950"/>
              <a:gd name="connsiteX7" fmla="*/ 1076964 w 1373766"/>
              <a:gd name="connsiteY7" fmla="*/ 333375 h 2647950"/>
              <a:gd name="connsiteX8" fmla="*/ 762639 w 1373766"/>
              <a:gd name="connsiteY8" fmla="*/ 342900 h 2647950"/>
              <a:gd name="connsiteX9" fmla="*/ 705489 w 1373766"/>
              <a:gd name="connsiteY9" fmla="*/ 371475 h 2647950"/>
              <a:gd name="connsiteX10" fmla="*/ 657864 w 1373766"/>
              <a:gd name="connsiteY10" fmla="*/ 409575 h 2647950"/>
              <a:gd name="connsiteX11" fmla="*/ 600714 w 1373766"/>
              <a:gd name="connsiteY11" fmla="*/ 457200 h 2647950"/>
              <a:gd name="connsiteX12" fmla="*/ 543564 w 1373766"/>
              <a:gd name="connsiteY12" fmla="*/ 495300 h 2647950"/>
              <a:gd name="connsiteX13" fmla="*/ 534039 w 1373766"/>
              <a:gd name="connsiteY13" fmla="*/ 523875 h 2647950"/>
              <a:gd name="connsiteX14" fmla="*/ 514989 w 1373766"/>
              <a:gd name="connsiteY14" fmla="*/ 552450 h 2647950"/>
              <a:gd name="connsiteX15" fmla="*/ 495939 w 1373766"/>
              <a:gd name="connsiteY15" fmla="*/ 609600 h 2647950"/>
              <a:gd name="connsiteX16" fmla="*/ 486414 w 1373766"/>
              <a:gd name="connsiteY16" fmla="*/ 638175 h 2647950"/>
              <a:gd name="connsiteX17" fmla="*/ 476889 w 1373766"/>
              <a:gd name="connsiteY17" fmla="*/ 838200 h 2647950"/>
              <a:gd name="connsiteX18" fmla="*/ 467364 w 1373766"/>
              <a:gd name="connsiteY18" fmla="*/ 1095375 h 2647950"/>
              <a:gd name="connsiteX19" fmla="*/ 448314 w 1373766"/>
              <a:gd name="connsiteY19" fmla="*/ 1152525 h 2647950"/>
              <a:gd name="connsiteX20" fmla="*/ 438789 w 1373766"/>
              <a:gd name="connsiteY20" fmla="*/ 1181100 h 2647950"/>
              <a:gd name="connsiteX21" fmla="*/ 429264 w 1373766"/>
              <a:gd name="connsiteY21" fmla="*/ 1209675 h 2647950"/>
              <a:gd name="connsiteX22" fmla="*/ 419739 w 1373766"/>
              <a:gd name="connsiteY22" fmla="*/ 1238250 h 2647950"/>
              <a:gd name="connsiteX23" fmla="*/ 400689 w 1373766"/>
              <a:gd name="connsiteY23" fmla="*/ 1314450 h 2647950"/>
              <a:gd name="connsiteX24" fmla="*/ 391164 w 1373766"/>
              <a:gd name="connsiteY24" fmla="*/ 1381125 h 2647950"/>
              <a:gd name="connsiteX25" fmla="*/ 372114 w 1373766"/>
              <a:gd name="connsiteY25" fmla="*/ 1447800 h 2647950"/>
              <a:gd name="connsiteX26" fmla="*/ 362589 w 1373766"/>
              <a:gd name="connsiteY26" fmla="*/ 1514475 h 2647950"/>
              <a:gd name="connsiteX27" fmla="*/ 343539 w 1373766"/>
              <a:gd name="connsiteY27" fmla="*/ 1571625 h 2647950"/>
              <a:gd name="connsiteX28" fmla="*/ 295914 w 1373766"/>
              <a:gd name="connsiteY28" fmla="*/ 1657350 h 2647950"/>
              <a:gd name="connsiteX29" fmla="*/ 267339 w 1373766"/>
              <a:gd name="connsiteY29" fmla="*/ 1666875 h 2647950"/>
              <a:gd name="connsiteX30" fmla="*/ 210189 w 1373766"/>
              <a:gd name="connsiteY30" fmla="*/ 1704975 h 2647950"/>
              <a:gd name="connsiteX31" fmla="*/ 153039 w 1373766"/>
              <a:gd name="connsiteY31" fmla="*/ 1743075 h 2647950"/>
              <a:gd name="connsiteX32" fmla="*/ 124464 w 1373766"/>
              <a:gd name="connsiteY32" fmla="*/ 1771650 h 2647950"/>
              <a:gd name="connsiteX33" fmla="*/ 86364 w 1373766"/>
              <a:gd name="connsiteY33" fmla="*/ 1781175 h 2647950"/>
              <a:gd name="connsiteX34" fmla="*/ 67314 w 1373766"/>
              <a:gd name="connsiteY34" fmla="*/ 1809750 h 2647950"/>
              <a:gd name="connsiteX35" fmla="*/ 10164 w 1373766"/>
              <a:gd name="connsiteY35" fmla="*/ 1838325 h 2647950"/>
              <a:gd name="connsiteX36" fmla="*/ 639 w 1373766"/>
              <a:gd name="connsiteY36" fmla="*/ 1866900 h 2647950"/>
              <a:gd name="connsiteX37" fmla="*/ 67314 w 1373766"/>
              <a:gd name="connsiteY37" fmla="*/ 1943100 h 2647950"/>
              <a:gd name="connsiteX38" fmla="*/ 95889 w 1373766"/>
              <a:gd name="connsiteY38" fmla="*/ 2000250 h 2647950"/>
              <a:gd name="connsiteX39" fmla="*/ 124464 w 1373766"/>
              <a:gd name="connsiteY39" fmla="*/ 2019300 h 2647950"/>
              <a:gd name="connsiteX40" fmla="*/ 162564 w 1373766"/>
              <a:gd name="connsiteY40" fmla="*/ 2076450 h 2647950"/>
              <a:gd name="connsiteX41" fmla="*/ 181614 w 1373766"/>
              <a:gd name="connsiteY41" fmla="*/ 2105025 h 2647950"/>
              <a:gd name="connsiteX42" fmla="*/ 210189 w 1373766"/>
              <a:gd name="connsiteY42" fmla="*/ 2133600 h 2647950"/>
              <a:gd name="connsiteX43" fmla="*/ 257814 w 1373766"/>
              <a:gd name="connsiteY43" fmla="*/ 2190750 h 2647950"/>
              <a:gd name="connsiteX44" fmla="*/ 295914 w 1373766"/>
              <a:gd name="connsiteY44" fmla="*/ 2209800 h 2647950"/>
              <a:gd name="connsiteX45" fmla="*/ 314964 w 1373766"/>
              <a:gd name="connsiteY45" fmla="*/ 2238375 h 2647950"/>
              <a:gd name="connsiteX46" fmla="*/ 381639 w 1373766"/>
              <a:gd name="connsiteY46" fmla="*/ 2286000 h 2647950"/>
              <a:gd name="connsiteX47" fmla="*/ 419739 w 1373766"/>
              <a:gd name="connsiteY47" fmla="*/ 2305050 h 2647950"/>
              <a:gd name="connsiteX48" fmla="*/ 467364 w 1373766"/>
              <a:gd name="connsiteY48" fmla="*/ 2333625 h 2647950"/>
              <a:gd name="connsiteX49" fmla="*/ 514989 w 1373766"/>
              <a:gd name="connsiteY49" fmla="*/ 2352675 h 2647950"/>
              <a:gd name="connsiteX50" fmla="*/ 543564 w 1373766"/>
              <a:gd name="connsiteY50" fmla="*/ 2362200 h 2647950"/>
              <a:gd name="connsiteX51" fmla="*/ 600714 w 1373766"/>
              <a:gd name="connsiteY51" fmla="*/ 2390775 h 2647950"/>
              <a:gd name="connsiteX52" fmla="*/ 629289 w 1373766"/>
              <a:gd name="connsiteY52" fmla="*/ 2419350 h 2647950"/>
              <a:gd name="connsiteX53" fmla="*/ 657864 w 1373766"/>
              <a:gd name="connsiteY53" fmla="*/ 2428875 h 2647950"/>
              <a:gd name="connsiteX54" fmla="*/ 734064 w 1373766"/>
              <a:gd name="connsiteY54" fmla="*/ 2514600 h 2647950"/>
              <a:gd name="connsiteX55" fmla="*/ 762639 w 1373766"/>
              <a:gd name="connsiteY55" fmla="*/ 2543175 h 2647950"/>
              <a:gd name="connsiteX56" fmla="*/ 772164 w 1373766"/>
              <a:gd name="connsiteY56" fmla="*/ 2571750 h 2647950"/>
              <a:gd name="connsiteX57" fmla="*/ 791214 w 1373766"/>
              <a:gd name="connsiteY57" fmla="*/ 2600325 h 2647950"/>
              <a:gd name="connsiteX58" fmla="*/ 800739 w 1373766"/>
              <a:gd name="connsiteY58" fmla="*/ 264795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73766" h="2647950">
                <a:moveTo>
                  <a:pt x="1362714" y="0"/>
                </a:moveTo>
                <a:cubicBezTo>
                  <a:pt x="1373744" y="77213"/>
                  <a:pt x="1380747" y="90809"/>
                  <a:pt x="1362714" y="180975"/>
                </a:cubicBezTo>
                <a:cubicBezTo>
                  <a:pt x="1360469" y="192200"/>
                  <a:pt x="1352603" y="202399"/>
                  <a:pt x="1343664" y="209550"/>
                </a:cubicBezTo>
                <a:cubicBezTo>
                  <a:pt x="1335824" y="215822"/>
                  <a:pt x="1324614" y="215900"/>
                  <a:pt x="1315089" y="219075"/>
                </a:cubicBezTo>
                <a:cubicBezTo>
                  <a:pt x="1297710" y="245143"/>
                  <a:pt x="1297543" y="253332"/>
                  <a:pt x="1267464" y="266700"/>
                </a:cubicBezTo>
                <a:cubicBezTo>
                  <a:pt x="1249114" y="274855"/>
                  <a:pt x="1227022" y="274611"/>
                  <a:pt x="1210314" y="285750"/>
                </a:cubicBezTo>
                <a:cubicBezTo>
                  <a:pt x="1200789" y="292100"/>
                  <a:pt x="1192200" y="300151"/>
                  <a:pt x="1181739" y="304800"/>
                </a:cubicBezTo>
                <a:cubicBezTo>
                  <a:pt x="1161196" y="313930"/>
                  <a:pt x="1102383" y="332037"/>
                  <a:pt x="1076964" y="333375"/>
                </a:cubicBezTo>
                <a:cubicBezTo>
                  <a:pt x="972286" y="338884"/>
                  <a:pt x="867414" y="339725"/>
                  <a:pt x="762639" y="342900"/>
                </a:cubicBezTo>
                <a:cubicBezTo>
                  <a:pt x="739398" y="350647"/>
                  <a:pt x="723953" y="353011"/>
                  <a:pt x="705489" y="371475"/>
                </a:cubicBezTo>
                <a:cubicBezTo>
                  <a:pt x="662405" y="414559"/>
                  <a:pt x="713494" y="391032"/>
                  <a:pt x="657864" y="409575"/>
                </a:cubicBezTo>
                <a:cubicBezTo>
                  <a:pt x="574382" y="493057"/>
                  <a:pt x="680280" y="390895"/>
                  <a:pt x="600714" y="457200"/>
                </a:cubicBezTo>
                <a:cubicBezTo>
                  <a:pt x="553148" y="496838"/>
                  <a:pt x="593782" y="478561"/>
                  <a:pt x="543564" y="495300"/>
                </a:cubicBezTo>
                <a:cubicBezTo>
                  <a:pt x="540389" y="504825"/>
                  <a:pt x="538529" y="514895"/>
                  <a:pt x="534039" y="523875"/>
                </a:cubicBezTo>
                <a:cubicBezTo>
                  <a:pt x="528919" y="534114"/>
                  <a:pt x="519638" y="541989"/>
                  <a:pt x="514989" y="552450"/>
                </a:cubicBezTo>
                <a:cubicBezTo>
                  <a:pt x="506834" y="570800"/>
                  <a:pt x="502289" y="590550"/>
                  <a:pt x="495939" y="609600"/>
                </a:cubicBezTo>
                <a:lnTo>
                  <a:pt x="486414" y="638175"/>
                </a:lnTo>
                <a:cubicBezTo>
                  <a:pt x="483239" y="704850"/>
                  <a:pt x="479668" y="771507"/>
                  <a:pt x="476889" y="838200"/>
                </a:cubicBezTo>
                <a:cubicBezTo>
                  <a:pt x="473318" y="923909"/>
                  <a:pt x="475130" y="1009944"/>
                  <a:pt x="467364" y="1095375"/>
                </a:cubicBezTo>
                <a:cubicBezTo>
                  <a:pt x="465546" y="1115373"/>
                  <a:pt x="454664" y="1133475"/>
                  <a:pt x="448314" y="1152525"/>
                </a:cubicBezTo>
                <a:lnTo>
                  <a:pt x="438789" y="1181100"/>
                </a:lnTo>
                <a:lnTo>
                  <a:pt x="429264" y="1209675"/>
                </a:lnTo>
                <a:cubicBezTo>
                  <a:pt x="426089" y="1219200"/>
                  <a:pt x="421708" y="1228405"/>
                  <a:pt x="419739" y="1238250"/>
                </a:cubicBezTo>
                <a:cubicBezTo>
                  <a:pt x="408245" y="1295720"/>
                  <a:pt x="415334" y="1270516"/>
                  <a:pt x="400689" y="1314450"/>
                </a:cubicBezTo>
                <a:cubicBezTo>
                  <a:pt x="397514" y="1336675"/>
                  <a:pt x="395180" y="1359036"/>
                  <a:pt x="391164" y="1381125"/>
                </a:cubicBezTo>
                <a:cubicBezTo>
                  <a:pt x="386380" y="1407437"/>
                  <a:pt x="380275" y="1423317"/>
                  <a:pt x="372114" y="1447800"/>
                </a:cubicBezTo>
                <a:cubicBezTo>
                  <a:pt x="368939" y="1470025"/>
                  <a:pt x="367637" y="1492599"/>
                  <a:pt x="362589" y="1514475"/>
                </a:cubicBezTo>
                <a:cubicBezTo>
                  <a:pt x="358074" y="1534041"/>
                  <a:pt x="349889" y="1552575"/>
                  <a:pt x="343539" y="1571625"/>
                </a:cubicBezTo>
                <a:cubicBezTo>
                  <a:pt x="335152" y="1596786"/>
                  <a:pt x="320478" y="1649162"/>
                  <a:pt x="295914" y="1657350"/>
                </a:cubicBezTo>
                <a:lnTo>
                  <a:pt x="267339" y="1666875"/>
                </a:lnTo>
                <a:cubicBezTo>
                  <a:pt x="203923" y="1730291"/>
                  <a:pt x="272220" y="1670513"/>
                  <a:pt x="210189" y="1704975"/>
                </a:cubicBezTo>
                <a:cubicBezTo>
                  <a:pt x="190175" y="1716094"/>
                  <a:pt x="169228" y="1726886"/>
                  <a:pt x="153039" y="1743075"/>
                </a:cubicBezTo>
                <a:cubicBezTo>
                  <a:pt x="143514" y="1752600"/>
                  <a:pt x="136160" y="1764967"/>
                  <a:pt x="124464" y="1771650"/>
                </a:cubicBezTo>
                <a:cubicBezTo>
                  <a:pt x="113098" y="1778145"/>
                  <a:pt x="99064" y="1778000"/>
                  <a:pt x="86364" y="1781175"/>
                </a:cubicBezTo>
                <a:cubicBezTo>
                  <a:pt x="80014" y="1790700"/>
                  <a:pt x="75409" y="1801655"/>
                  <a:pt x="67314" y="1809750"/>
                </a:cubicBezTo>
                <a:cubicBezTo>
                  <a:pt x="48850" y="1828214"/>
                  <a:pt x="33405" y="1830578"/>
                  <a:pt x="10164" y="1838325"/>
                </a:cubicBezTo>
                <a:cubicBezTo>
                  <a:pt x="6989" y="1847850"/>
                  <a:pt x="-2536" y="1857375"/>
                  <a:pt x="639" y="1866900"/>
                </a:cubicBezTo>
                <a:cubicBezTo>
                  <a:pt x="16514" y="1914525"/>
                  <a:pt x="33976" y="1920875"/>
                  <a:pt x="67314" y="1943100"/>
                </a:cubicBezTo>
                <a:cubicBezTo>
                  <a:pt x="75061" y="1966341"/>
                  <a:pt x="77425" y="1981786"/>
                  <a:pt x="95889" y="2000250"/>
                </a:cubicBezTo>
                <a:cubicBezTo>
                  <a:pt x="103984" y="2008345"/>
                  <a:pt x="114939" y="2012950"/>
                  <a:pt x="124464" y="2019300"/>
                </a:cubicBezTo>
                <a:cubicBezTo>
                  <a:pt x="141203" y="2069518"/>
                  <a:pt x="122926" y="2028884"/>
                  <a:pt x="162564" y="2076450"/>
                </a:cubicBezTo>
                <a:cubicBezTo>
                  <a:pt x="169893" y="2085244"/>
                  <a:pt x="174285" y="2096231"/>
                  <a:pt x="181614" y="2105025"/>
                </a:cubicBezTo>
                <a:cubicBezTo>
                  <a:pt x="190238" y="2115373"/>
                  <a:pt x="201565" y="2123252"/>
                  <a:pt x="210189" y="2133600"/>
                </a:cubicBezTo>
                <a:cubicBezTo>
                  <a:pt x="234761" y="2163086"/>
                  <a:pt x="223439" y="2166196"/>
                  <a:pt x="257814" y="2190750"/>
                </a:cubicBezTo>
                <a:cubicBezTo>
                  <a:pt x="269368" y="2199003"/>
                  <a:pt x="283214" y="2203450"/>
                  <a:pt x="295914" y="2209800"/>
                </a:cubicBezTo>
                <a:cubicBezTo>
                  <a:pt x="302264" y="2219325"/>
                  <a:pt x="306869" y="2230280"/>
                  <a:pt x="314964" y="2238375"/>
                </a:cubicBezTo>
                <a:cubicBezTo>
                  <a:pt x="321778" y="2245189"/>
                  <a:pt x="369019" y="2278789"/>
                  <a:pt x="381639" y="2286000"/>
                </a:cubicBezTo>
                <a:cubicBezTo>
                  <a:pt x="393967" y="2293045"/>
                  <a:pt x="407327" y="2298154"/>
                  <a:pt x="419739" y="2305050"/>
                </a:cubicBezTo>
                <a:cubicBezTo>
                  <a:pt x="435923" y="2314041"/>
                  <a:pt x="450805" y="2325346"/>
                  <a:pt x="467364" y="2333625"/>
                </a:cubicBezTo>
                <a:cubicBezTo>
                  <a:pt x="482657" y="2341271"/>
                  <a:pt x="498980" y="2346672"/>
                  <a:pt x="514989" y="2352675"/>
                </a:cubicBezTo>
                <a:cubicBezTo>
                  <a:pt x="524390" y="2356200"/>
                  <a:pt x="534584" y="2357710"/>
                  <a:pt x="543564" y="2362200"/>
                </a:cubicBezTo>
                <a:cubicBezTo>
                  <a:pt x="617422" y="2399129"/>
                  <a:pt x="528890" y="2366834"/>
                  <a:pt x="600714" y="2390775"/>
                </a:cubicBezTo>
                <a:cubicBezTo>
                  <a:pt x="610239" y="2400300"/>
                  <a:pt x="618081" y="2411878"/>
                  <a:pt x="629289" y="2419350"/>
                </a:cubicBezTo>
                <a:cubicBezTo>
                  <a:pt x="637643" y="2424919"/>
                  <a:pt x="649939" y="2422711"/>
                  <a:pt x="657864" y="2428875"/>
                </a:cubicBezTo>
                <a:cubicBezTo>
                  <a:pt x="745612" y="2497124"/>
                  <a:pt x="690508" y="2462332"/>
                  <a:pt x="734064" y="2514600"/>
                </a:cubicBezTo>
                <a:cubicBezTo>
                  <a:pt x="742688" y="2524948"/>
                  <a:pt x="753114" y="2533650"/>
                  <a:pt x="762639" y="2543175"/>
                </a:cubicBezTo>
                <a:cubicBezTo>
                  <a:pt x="765814" y="2552700"/>
                  <a:pt x="767674" y="2562770"/>
                  <a:pt x="772164" y="2571750"/>
                </a:cubicBezTo>
                <a:cubicBezTo>
                  <a:pt x="777284" y="2581989"/>
                  <a:pt x="786094" y="2590086"/>
                  <a:pt x="791214" y="2600325"/>
                </a:cubicBezTo>
                <a:cubicBezTo>
                  <a:pt x="802747" y="2623391"/>
                  <a:pt x="800739" y="2626154"/>
                  <a:pt x="800739" y="2647950"/>
                </a:cubicBezTo>
              </a:path>
            </a:pathLst>
          </a:custGeom>
          <a:noFill/>
          <a:ln w="5715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uk-UA"/>
          </a:p>
        </p:txBody>
      </p:sp>
      <p:sp>
        <p:nvSpPr>
          <p:cNvPr id="16" name="TextBox 15"/>
          <p:cNvSpPr txBox="1"/>
          <p:nvPr/>
        </p:nvSpPr>
        <p:spPr>
          <a:xfrm>
            <a:off x="7151427" y="5940164"/>
            <a:ext cx="4725877" cy="707886"/>
          </a:xfrm>
          <a:prstGeom prst="rect">
            <a:avLst/>
          </a:prstGeom>
          <a:noFill/>
        </p:spPr>
        <p:txBody>
          <a:bodyPr wrap="square" rtlCol="0">
            <a:spAutoFit/>
          </a:bodyPr>
          <a:lstStyle/>
          <a:p>
            <a:pPr>
              <a:buFontTx/>
              <a:buChar char="-"/>
            </a:pPr>
            <a:r>
              <a:rPr lang="uk-UA" dirty="0"/>
              <a:t> </a:t>
            </a:r>
            <a:r>
              <a:rPr lang="uk-UA" sz="2000" dirty="0"/>
              <a:t>базова траєкторія </a:t>
            </a:r>
            <a:r>
              <a:rPr lang="uk-UA" sz="2000" dirty="0" err="1"/>
              <a:t>“ландшафту”</a:t>
            </a:r>
            <a:endParaRPr lang="uk-UA" sz="2000" dirty="0"/>
          </a:p>
          <a:p>
            <a:pPr>
              <a:buFontTx/>
              <a:buChar char="-"/>
            </a:pPr>
            <a:r>
              <a:rPr lang="uk-UA" sz="2000" dirty="0"/>
              <a:t> альтернативні траєкторії </a:t>
            </a:r>
            <a:r>
              <a:rPr lang="uk-UA" sz="2000" dirty="0" err="1"/>
              <a:t>“ландшафту”</a:t>
            </a:r>
            <a:endParaRPr lang="ru-RU" sz="2000" dirty="0"/>
          </a:p>
        </p:txBody>
      </p:sp>
      <p:cxnSp>
        <p:nvCxnSpPr>
          <p:cNvPr id="17" name="Прямая соединительная линия 16"/>
          <p:cNvCxnSpPr/>
          <p:nvPr/>
        </p:nvCxnSpPr>
        <p:spPr>
          <a:xfrm>
            <a:off x="6137986" y="6090056"/>
            <a:ext cx="7200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bwMode="auto">
          <a:xfrm>
            <a:off x="6202455" y="6476982"/>
            <a:ext cx="720000" cy="0"/>
          </a:xfrm>
          <a:prstGeom prst="line">
            <a:avLst/>
          </a:prstGeom>
          <a:noFill/>
          <a:ln w="50800" cap="flat" cmpd="sng" algn="ctr">
            <a:solidFill>
              <a:srgbClr val="00B0F0"/>
            </a:solidFill>
            <a:prstDash val="sys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Текст 2"/>
          <p:cNvSpPr txBox="1">
            <a:spLocks/>
          </p:cNvSpPr>
          <p:nvPr/>
        </p:nvSpPr>
        <p:spPr>
          <a:xfrm>
            <a:off x="5837567" y="1449556"/>
            <a:ext cx="5561005" cy="429516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uk-UA" altLang="uk-UA" sz="3000" b="1" dirty="0">
                <a:solidFill>
                  <a:srgbClr val="FF0000"/>
                </a:solidFill>
              </a:rPr>
              <a:t>Суть стратегічного управління для територіальної громади </a:t>
            </a:r>
            <a:r>
              <a:rPr lang="uk-UA" altLang="uk-UA" sz="3000" b="1" dirty="0">
                <a:solidFill>
                  <a:schemeClr val="accent6">
                    <a:lumMod val="50000"/>
                  </a:schemeClr>
                </a:solidFill>
              </a:rPr>
              <a:t>– </a:t>
            </a:r>
            <a:r>
              <a:rPr lang="uk-UA" altLang="uk-UA" sz="3000" b="1" dirty="0">
                <a:solidFill>
                  <a:srgbClr val="4C44E6"/>
                </a:solidFill>
              </a:rPr>
              <a:t>через вплив на баланс зовнішніх та внутрішніх сил </a:t>
            </a:r>
            <a:r>
              <a:rPr lang="uk-UA" altLang="uk-UA" sz="3000" b="1" i="1" dirty="0">
                <a:solidFill>
                  <a:srgbClr val="FF0000"/>
                </a:solidFill>
              </a:rPr>
              <a:t>вносимо</a:t>
            </a:r>
            <a:r>
              <a:rPr lang="uk-UA" altLang="uk-UA" sz="3000" b="1" dirty="0"/>
              <a:t> </a:t>
            </a:r>
            <a:r>
              <a:rPr lang="uk-UA" altLang="uk-UA" sz="3000" b="1" dirty="0">
                <a:solidFill>
                  <a:srgbClr val="4C44E6"/>
                </a:solidFill>
              </a:rPr>
              <a:t>необхідні</a:t>
            </a:r>
            <a:r>
              <a:rPr lang="uk-UA" altLang="uk-UA" sz="3000" b="1" dirty="0">
                <a:solidFill>
                  <a:schemeClr val="accent6">
                    <a:lumMod val="50000"/>
                  </a:schemeClr>
                </a:solidFill>
              </a:rPr>
              <a:t> </a:t>
            </a:r>
            <a:r>
              <a:rPr lang="uk-UA" altLang="uk-UA" sz="3000" b="1" i="1" dirty="0">
                <a:solidFill>
                  <a:srgbClr val="FF0000"/>
                </a:solidFill>
              </a:rPr>
              <a:t>стійкі зміни</a:t>
            </a:r>
            <a:r>
              <a:rPr lang="uk-UA" altLang="uk-UA" sz="3000" b="1" dirty="0">
                <a:solidFill>
                  <a:schemeClr val="accent6">
                    <a:lumMod val="50000"/>
                  </a:schemeClr>
                </a:solidFill>
              </a:rPr>
              <a:t>, </a:t>
            </a:r>
            <a:r>
              <a:rPr lang="uk-UA" altLang="uk-UA" sz="3000" b="1" dirty="0">
                <a:solidFill>
                  <a:srgbClr val="0070C0"/>
                </a:solidFill>
              </a:rPr>
              <a:t>що призводить до </a:t>
            </a:r>
            <a:r>
              <a:rPr lang="uk-UA" altLang="uk-UA" sz="3000" b="1" i="1" dirty="0">
                <a:solidFill>
                  <a:srgbClr val="FF0000"/>
                </a:solidFill>
              </a:rPr>
              <a:t>«повороту» траєкторії</a:t>
            </a:r>
            <a:r>
              <a:rPr lang="uk-UA" altLang="uk-UA" sz="3000" b="1" dirty="0"/>
              <a:t> </a:t>
            </a:r>
            <a:r>
              <a:rPr lang="uk-UA" altLang="uk-UA" sz="3000" b="1" dirty="0">
                <a:solidFill>
                  <a:srgbClr val="4C44E6"/>
                </a:solidFill>
              </a:rPr>
              <a:t>її розвитку в обраному напрямі</a:t>
            </a:r>
            <a:endParaRPr lang="ru-RU" sz="3000" dirty="0">
              <a:solidFill>
                <a:srgbClr val="4C44E6"/>
              </a:solidFill>
            </a:endParaRP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franco.crimealib.ru/wp-content/uploads/2015/07/Land_800x533.jpg"/>
          <p:cNvPicPr>
            <a:picLocks noChangeAspect="1" noChangeArrowheads="1"/>
          </p:cNvPicPr>
          <p:nvPr/>
        </p:nvPicPr>
        <p:blipFill>
          <a:blip r:embed="rId2"/>
          <a:srcRect/>
          <a:stretch>
            <a:fillRect/>
          </a:stretch>
        </p:blipFill>
        <p:spPr bwMode="auto">
          <a:xfrm>
            <a:off x="1274328" y="828652"/>
            <a:ext cx="8711517" cy="5804051"/>
          </a:xfrm>
          <a:prstGeom prst="rect">
            <a:avLst/>
          </a:prstGeom>
          <a:noFill/>
        </p:spPr>
      </p:pic>
      <p:sp>
        <p:nvSpPr>
          <p:cNvPr id="4" name="Заголовок 1"/>
          <p:cNvSpPr txBox="1">
            <a:spLocks/>
          </p:cNvSpPr>
          <p:nvPr/>
        </p:nvSpPr>
        <p:spPr>
          <a:xfrm>
            <a:off x="428022" y="178385"/>
            <a:ext cx="11221421" cy="591899"/>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uk-UA" sz="4000" b="1" i="0" u="none" strike="noStrike" kern="1200" cap="none" spc="0" normalizeH="0" baseline="0" noProof="0" dirty="0">
                <a:ln>
                  <a:noFill/>
                </a:ln>
                <a:solidFill>
                  <a:srgbClr val="4C44E6"/>
                </a:solidFill>
                <a:effectLst/>
                <a:uLnTx/>
                <a:uFillTx/>
                <a:ea typeface="+mj-ea"/>
                <a:cs typeface="+mj-cs"/>
              </a:rPr>
              <a:t>Чи Вам подобається такий? Як його досягнути?</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3500" b="1" i="0" u="none" strike="noStrike" kern="1200" cap="none" spc="0" normalizeH="0" baseline="0" noProof="0" dirty="0">
              <a:ln>
                <a:noFill/>
              </a:ln>
              <a:solidFill>
                <a:srgbClr val="4C44E6"/>
              </a:solidFill>
              <a:effectLst/>
              <a:uLnTx/>
              <a:uFillTx/>
              <a:latin typeface="+mj-lt"/>
              <a:ea typeface="+mj-ea"/>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На зображенні може бути: текст"/>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71185" y="1537216"/>
            <a:ext cx="6898740" cy="517405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99176" y="150403"/>
            <a:ext cx="11869093" cy="1323439"/>
          </a:xfrm>
          <a:prstGeom prst="rect">
            <a:avLst/>
          </a:prstGeom>
        </p:spPr>
        <p:txBody>
          <a:bodyPr wrap="square">
            <a:spAutoFit/>
          </a:bodyPr>
          <a:lstStyle/>
          <a:p>
            <a:pPr algn="ctr"/>
            <a:r>
              <a:rPr lang="uk-UA" sz="4000" b="1" dirty="0" err="1">
                <a:solidFill>
                  <a:srgbClr val="4C44E6"/>
                </a:solidFill>
              </a:rPr>
              <a:t>Войт</a:t>
            </a:r>
            <a:r>
              <a:rPr lang="uk-UA" sz="4000" b="1" dirty="0">
                <a:solidFill>
                  <a:srgbClr val="4C44E6"/>
                </a:solidFill>
              </a:rPr>
              <a:t> </a:t>
            </a:r>
            <a:r>
              <a:rPr lang="uk-UA" sz="4000" b="1" dirty="0" err="1">
                <a:solidFill>
                  <a:srgbClr val="4C44E6"/>
                </a:solidFill>
              </a:rPr>
              <a:t>гміни</a:t>
            </a:r>
            <a:r>
              <a:rPr lang="uk-UA" sz="4000" b="1" dirty="0">
                <a:solidFill>
                  <a:srgbClr val="4C44E6"/>
                </a:solidFill>
              </a:rPr>
              <a:t> </a:t>
            </a:r>
            <a:r>
              <a:rPr lang="uk-UA" sz="4000" b="1" dirty="0" err="1">
                <a:solidFill>
                  <a:srgbClr val="4C44E6"/>
                </a:solidFill>
              </a:rPr>
              <a:t>Йодлова</a:t>
            </a:r>
            <a:r>
              <a:rPr lang="uk-UA" sz="4000" b="1" dirty="0">
                <a:solidFill>
                  <a:srgbClr val="4C44E6"/>
                </a:solidFill>
              </a:rPr>
              <a:t> Роберт Муха: «Так я побачив нашу </a:t>
            </a:r>
            <a:r>
              <a:rPr lang="uk-UA" sz="4000" b="1" dirty="0" err="1">
                <a:solidFill>
                  <a:srgbClr val="4C44E6"/>
                </a:solidFill>
              </a:rPr>
              <a:t>гміну</a:t>
            </a:r>
            <a:r>
              <a:rPr lang="uk-UA" sz="4000" b="1" dirty="0">
                <a:solidFill>
                  <a:srgbClr val="4C44E6"/>
                </a:solidFill>
              </a:rPr>
              <a:t> 12 років тому»</a:t>
            </a:r>
            <a:endParaRPr lang="ru-RU" sz="2000" dirty="0">
              <a:solidFill>
                <a:srgbClr val="4C44E6"/>
              </a:solidFill>
            </a:endParaRPr>
          </a:p>
        </p:txBody>
      </p:sp>
    </p:spTree>
    <p:extLst>
      <p:ext uri="{BB962C8B-B14F-4D97-AF65-F5344CB8AC3E}">
        <p14:creationId xmlns:p14="http://schemas.microsoft.com/office/powerpoint/2010/main" val="1252599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71600" y="350966"/>
            <a:ext cx="9027042" cy="769441"/>
          </a:xfrm>
          <a:prstGeom prst="rect">
            <a:avLst/>
          </a:prstGeom>
        </p:spPr>
        <p:txBody>
          <a:bodyPr wrap="square">
            <a:spAutoFit/>
          </a:bodyPr>
          <a:lstStyle/>
          <a:p>
            <a:r>
              <a:rPr lang="uk-UA" sz="4400" b="1" dirty="0">
                <a:solidFill>
                  <a:srgbClr val="4C44E6"/>
                </a:solidFill>
              </a:rPr>
              <a:t>Атрибути стратегічного управління</a:t>
            </a:r>
            <a:endParaRPr lang="ru-RU" sz="4400" b="1" dirty="0">
              <a:solidFill>
                <a:srgbClr val="4C44E6"/>
              </a:solidFill>
            </a:endParaRPr>
          </a:p>
        </p:txBody>
      </p:sp>
      <p:sp>
        <p:nvSpPr>
          <p:cNvPr id="6" name="Прямоугольник 5"/>
          <p:cNvSpPr/>
          <p:nvPr/>
        </p:nvSpPr>
        <p:spPr>
          <a:xfrm>
            <a:off x="393405" y="1384239"/>
            <a:ext cx="11536326" cy="5078313"/>
          </a:xfrm>
          <a:prstGeom prst="rect">
            <a:avLst/>
          </a:prstGeom>
        </p:spPr>
        <p:txBody>
          <a:bodyPr wrap="square">
            <a:spAutoFit/>
          </a:bodyPr>
          <a:lstStyle/>
          <a:p>
            <a:pPr>
              <a:buFont typeface="Wingdings" pitchFamily="2" charset="2"/>
              <a:buChar char="Ø"/>
            </a:pPr>
            <a:r>
              <a:rPr lang="uk-UA" altLang="uk-UA" sz="2700" b="1" i="1" dirty="0">
                <a:solidFill>
                  <a:srgbClr val="FF0000"/>
                </a:solidFill>
                <a:latin typeface="Arial" pitchFamily="34" charset="0"/>
              </a:rPr>
              <a:t> бачення розгорнутого в часі ландшафту</a:t>
            </a:r>
            <a:r>
              <a:rPr lang="uk-UA" altLang="uk-UA" sz="2700" b="1" dirty="0">
                <a:latin typeface="Arial" pitchFamily="34" charset="0"/>
              </a:rPr>
              <a:t> (прогноз можливих варіантів розвитку подій за умови, що нічого не робитиметься для впливу на траєкторію розвитку – події відбуваються за інерцією)</a:t>
            </a:r>
          </a:p>
          <a:p>
            <a:pPr>
              <a:buFont typeface="Wingdings" pitchFamily="2" charset="2"/>
              <a:buChar char="Ø"/>
            </a:pPr>
            <a:r>
              <a:rPr lang="uk-UA" altLang="uk-UA" sz="2700" b="1" dirty="0">
                <a:latin typeface="Arial" pitchFamily="34" charset="0"/>
              </a:rPr>
              <a:t> здійснення вибору, в ситуації невизначеності та ризику, </a:t>
            </a:r>
            <a:r>
              <a:rPr lang="uk-UA" altLang="uk-UA" sz="2700" b="1" i="1" dirty="0">
                <a:solidFill>
                  <a:srgbClr val="FF0000"/>
                </a:solidFill>
                <a:latin typeface="Arial" pitchFamily="34" charset="0"/>
              </a:rPr>
              <a:t>бажаного обраного сценарію розвитку</a:t>
            </a:r>
            <a:r>
              <a:rPr lang="uk-UA" altLang="uk-UA" sz="2700" b="1" dirty="0">
                <a:latin typeface="Arial" pitchFamily="34" charset="0"/>
              </a:rPr>
              <a:t> подій </a:t>
            </a:r>
            <a:r>
              <a:rPr lang="uk-UA" altLang="uk-UA" sz="2700" b="1" i="1" dirty="0">
                <a:solidFill>
                  <a:srgbClr val="FF0000"/>
                </a:solidFill>
                <a:latin typeface="Arial" pitchFamily="34" charset="0"/>
              </a:rPr>
              <a:t>на існуючому ландшафті</a:t>
            </a:r>
            <a:endParaRPr lang="uk-UA" altLang="uk-UA" sz="2700" b="1" dirty="0">
              <a:latin typeface="Arial" pitchFamily="34" charset="0"/>
            </a:endParaRPr>
          </a:p>
          <a:p>
            <a:pPr>
              <a:buFont typeface="Wingdings" pitchFamily="2" charset="2"/>
              <a:buChar char="Ø"/>
            </a:pPr>
            <a:r>
              <a:rPr lang="uk-UA" altLang="uk-UA" sz="2700" b="1" dirty="0">
                <a:latin typeface="Arial" pitchFamily="34" charset="0"/>
              </a:rPr>
              <a:t> розуміння – що з того, що ми маємо сьогодні (</a:t>
            </a:r>
            <a:r>
              <a:rPr lang="uk-UA" altLang="uk-UA" sz="2700" b="1" i="1" dirty="0">
                <a:solidFill>
                  <a:srgbClr val="FF0000"/>
                </a:solidFill>
                <a:latin typeface="Arial" pitchFamily="34" charset="0"/>
              </a:rPr>
              <a:t>потенціал і можливості</a:t>
            </a:r>
            <a:r>
              <a:rPr lang="uk-UA" altLang="uk-UA" sz="2700" b="1" dirty="0">
                <a:latin typeface="Arial" pitchFamily="34" charset="0"/>
              </a:rPr>
              <a:t>), є </a:t>
            </a:r>
            <a:r>
              <a:rPr lang="uk-UA" altLang="uk-UA" sz="2700" b="1" i="1" dirty="0" err="1">
                <a:solidFill>
                  <a:srgbClr val="FF0000"/>
                </a:solidFill>
                <a:latin typeface="Arial" pitchFamily="34" charset="0"/>
              </a:rPr>
              <a:t>пріоритетно</a:t>
            </a:r>
            <a:r>
              <a:rPr lang="uk-UA" altLang="uk-UA" sz="2700" b="1" i="1" dirty="0">
                <a:solidFill>
                  <a:srgbClr val="FF0000"/>
                </a:solidFill>
                <a:latin typeface="Arial" pitchFamily="34" charset="0"/>
              </a:rPr>
              <a:t> важливим</a:t>
            </a:r>
            <a:r>
              <a:rPr lang="uk-UA" altLang="uk-UA" sz="2700" b="1" dirty="0">
                <a:latin typeface="Arial" pitchFamily="34" charset="0"/>
              </a:rPr>
              <a:t> для розвитку нашої громади</a:t>
            </a:r>
          </a:p>
          <a:p>
            <a:pPr>
              <a:buFont typeface="Wingdings" pitchFamily="2" charset="2"/>
              <a:buChar char="Ø"/>
            </a:pPr>
            <a:r>
              <a:rPr lang="uk-UA" altLang="uk-UA" sz="2700" b="1" dirty="0">
                <a:latin typeface="Arial" pitchFamily="34" charset="0"/>
              </a:rPr>
              <a:t> свідомий </a:t>
            </a:r>
            <a:r>
              <a:rPr lang="uk-UA" altLang="uk-UA" sz="2700" b="1" i="1" dirty="0">
                <a:solidFill>
                  <a:srgbClr val="FF0000"/>
                </a:solidFill>
                <a:latin typeface="Arial" pitchFamily="34" charset="0"/>
              </a:rPr>
              <a:t>вибір конкретних способів</a:t>
            </a:r>
            <a:r>
              <a:rPr lang="uk-UA" altLang="uk-UA" sz="2700" b="1" dirty="0">
                <a:latin typeface="Arial" pitchFamily="34" charset="0"/>
              </a:rPr>
              <a:t> (</a:t>
            </a:r>
            <a:r>
              <a:rPr lang="uk-UA" altLang="uk-UA" sz="2700" b="1" i="1" dirty="0">
                <a:solidFill>
                  <a:srgbClr val="FF0000"/>
                </a:solidFill>
                <a:latin typeface="Arial" pitchFamily="34" charset="0"/>
              </a:rPr>
              <a:t>системи цілей</a:t>
            </a:r>
            <a:r>
              <a:rPr lang="uk-UA" altLang="uk-UA" sz="2700" b="1" dirty="0">
                <a:latin typeface="Arial" pitchFamily="34" charset="0"/>
              </a:rPr>
              <a:t>) розв'язання проблем або реалізації можливостей</a:t>
            </a:r>
            <a:endParaRPr lang="ru-RU" sz="2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8202" y="105513"/>
            <a:ext cx="11993526" cy="1323439"/>
          </a:xfrm>
          <a:prstGeom prst="rect">
            <a:avLst/>
          </a:prstGeom>
        </p:spPr>
        <p:txBody>
          <a:bodyPr wrap="square">
            <a:spAutoFit/>
          </a:bodyPr>
          <a:lstStyle/>
          <a:p>
            <a:pPr algn="ctr"/>
            <a:r>
              <a:rPr lang="uk-UA" sz="4000" b="1" dirty="0" err="1">
                <a:solidFill>
                  <a:srgbClr val="4C44E6"/>
                </a:solidFill>
              </a:rPr>
              <a:t>Зв</a:t>
            </a:r>
            <a:r>
              <a:rPr lang="en-US" sz="4000" b="1" dirty="0">
                <a:solidFill>
                  <a:srgbClr val="4C44E6"/>
                </a:solidFill>
              </a:rPr>
              <a:t>`</a:t>
            </a:r>
            <a:r>
              <a:rPr lang="uk-UA" sz="4000" b="1" dirty="0" err="1">
                <a:solidFill>
                  <a:srgbClr val="4C44E6"/>
                </a:solidFill>
              </a:rPr>
              <a:t>язок</a:t>
            </a:r>
            <a:r>
              <a:rPr lang="uk-UA" sz="4000" b="1" dirty="0">
                <a:solidFill>
                  <a:srgbClr val="4C44E6"/>
                </a:solidFill>
              </a:rPr>
              <a:t> </a:t>
            </a:r>
            <a:r>
              <a:rPr lang="uk-UA" sz="4000" b="1" dirty="0" err="1">
                <a:solidFill>
                  <a:srgbClr val="4C44E6"/>
                </a:solidFill>
              </a:rPr>
              <a:t>стратегування</a:t>
            </a:r>
            <a:r>
              <a:rPr lang="uk-UA" sz="4000" b="1" dirty="0">
                <a:solidFill>
                  <a:srgbClr val="4C44E6"/>
                </a:solidFill>
              </a:rPr>
              <a:t> з іншими категоріями планів у державному управлінні</a:t>
            </a:r>
            <a:endParaRPr lang="ru-RU" sz="4000" b="1" dirty="0">
              <a:solidFill>
                <a:srgbClr val="4C44E6"/>
              </a:solidFill>
            </a:endParaRPr>
          </a:p>
        </p:txBody>
      </p:sp>
      <p:graphicFrame>
        <p:nvGraphicFramePr>
          <p:cNvPr id="3" name="Content Placeholder 3">
            <a:extLst>
              <a:ext uri="{FF2B5EF4-FFF2-40B4-BE49-F238E27FC236}">
                <a16:creationId xmlns:a16="http://schemas.microsoft.com/office/drawing/2014/main" id="{55F133F7-A102-0D49-8582-F17A0998F5F0}"/>
              </a:ext>
            </a:extLst>
          </p:cNvPr>
          <p:cNvGraphicFramePr>
            <a:graphicFrameLocks/>
          </p:cNvGraphicFramePr>
          <p:nvPr>
            <p:extLst>
              <p:ext uri="{D42A27DB-BD31-4B8C-83A1-F6EECF244321}">
                <p14:modId xmlns:p14="http://schemas.microsoft.com/office/powerpoint/2010/main" val="2007500730"/>
              </p:ext>
            </p:extLst>
          </p:nvPr>
        </p:nvGraphicFramePr>
        <p:xfrm>
          <a:off x="552893" y="1348193"/>
          <a:ext cx="11121656" cy="5120958"/>
        </p:xfrm>
        <a:graphic>
          <a:graphicData uri="http://schemas.openxmlformats.org/drawingml/2006/table">
            <a:tbl>
              <a:tblPr/>
              <a:tblGrid>
                <a:gridCol w="2447881">
                  <a:extLst>
                    <a:ext uri="{9D8B030D-6E8A-4147-A177-3AD203B41FA5}">
                      <a16:colId xmlns:a16="http://schemas.microsoft.com/office/drawing/2014/main" val="20000"/>
                    </a:ext>
                  </a:extLst>
                </a:gridCol>
                <a:gridCol w="8673775">
                  <a:extLst>
                    <a:ext uri="{9D8B030D-6E8A-4147-A177-3AD203B41FA5}">
                      <a16:colId xmlns:a16="http://schemas.microsoft.com/office/drawing/2014/main" val="20001"/>
                    </a:ext>
                  </a:extLst>
                </a:gridCol>
              </a:tblGrid>
              <a:tr h="822325">
                <a:tc>
                  <a:txBody>
                    <a:bodyPr/>
                    <a:lstStyle>
                      <a:lvl1pPr>
                        <a:spcBef>
                          <a:spcPct val="20000"/>
                        </a:spcBef>
                        <a:buFont typeface="Arial" charset="0"/>
                        <a:defRPr sz="2400">
                          <a:solidFill>
                            <a:srgbClr val="376092"/>
                          </a:solidFill>
                          <a:latin typeface="Trebuchet MS" charset="0"/>
                        </a:defRPr>
                      </a:lvl1pPr>
                      <a:lvl2pPr marL="742950" indent="-285750">
                        <a:spcBef>
                          <a:spcPct val="20000"/>
                        </a:spcBef>
                        <a:buFont typeface="Arial" charset="0"/>
                        <a:defRPr sz="2000">
                          <a:solidFill>
                            <a:srgbClr val="376092"/>
                          </a:solidFill>
                          <a:latin typeface="Trebuchet MS" charset="0"/>
                        </a:defRPr>
                      </a:lvl2pPr>
                      <a:lvl3pPr marL="1143000" indent="-228600">
                        <a:spcBef>
                          <a:spcPct val="20000"/>
                        </a:spcBef>
                        <a:buFont typeface="Arial" charset="0"/>
                        <a:defRPr>
                          <a:solidFill>
                            <a:srgbClr val="376092"/>
                          </a:solidFill>
                          <a:latin typeface="Trebuchet MS" charset="0"/>
                        </a:defRPr>
                      </a:lvl3pPr>
                      <a:lvl4pPr marL="1600200" indent="-228600">
                        <a:spcBef>
                          <a:spcPct val="20000"/>
                        </a:spcBef>
                        <a:buFont typeface="Arial" charset="0"/>
                        <a:defRPr>
                          <a:solidFill>
                            <a:srgbClr val="376092"/>
                          </a:solidFill>
                          <a:latin typeface="Trebuchet MS" charset="0"/>
                        </a:defRPr>
                      </a:lvl4pPr>
                      <a:lvl5pPr marL="2057400" indent="-228600">
                        <a:spcBef>
                          <a:spcPct val="20000"/>
                        </a:spcBef>
                        <a:buFont typeface="Arial" charset="0"/>
                        <a:defRPr>
                          <a:solidFill>
                            <a:srgbClr val="376092"/>
                          </a:solidFill>
                          <a:latin typeface="Trebuchet MS" charset="0"/>
                        </a:defRPr>
                      </a:lvl5pPr>
                      <a:lvl6pPr marL="2514600" indent="-228600" eaLnBrk="0" fontAlgn="base" hangingPunct="0">
                        <a:spcBef>
                          <a:spcPct val="20000"/>
                        </a:spcBef>
                        <a:spcAft>
                          <a:spcPct val="0"/>
                        </a:spcAft>
                        <a:buFont typeface="Arial" charset="0"/>
                        <a:defRPr>
                          <a:solidFill>
                            <a:srgbClr val="376092"/>
                          </a:solidFill>
                          <a:latin typeface="Trebuchet MS" charset="0"/>
                        </a:defRPr>
                      </a:lvl6pPr>
                      <a:lvl7pPr marL="2971800" indent="-228600" eaLnBrk="0" fontAlgn="base" hangingPunct="0">
                        <a:spcBef>
                          <a:spcPct val="20000"/>
                        </a:spcBef>
                        <a:spcAft>
                          <a:spcPct val="0"/>
                        </a:spcAft>
                        <a:buFont typeface="Arial" charset="0"/>
                        <a:defRPr>
                          <a:solidFill>
                            <a:srgbClr val="376092"/>
                          </a:solidFill>
                          <a:latin typeface="Trebuchet MS" charset="0"/>
                        </a:defRPr>
                      </a:lvl7pPr>
                      <a:lvl8pPr marL="3429000" indent="-228600" eaLnBrk="0" fontAlgn="base" hangingPunct="0">
                        <a:spcBef>
                          <a:spcPct val="20000"/>
                        </a:spcBef>
                        <a:spcAft>
                          <a:spcPct val="0"/>
                        </a:spcAft>
                        <a:buFont typeface="Arial" charset="0"/>
                        <a:defRPr>
                          <a:solidFill>
                            <a:srgbClr val="376092"/>
                          </a:solidFill>
                          <a:latin typeface="Trebuchet MS" charset="0"/>
                        </a:defRPr>
                      </a:lvl8pPr>
                      <a:lvl9pPr marL="3886200" indent="-228600" eaLnBrk="0" fontAlgn="base" hangingPunct="0">
                        <a:spcBef>
                          <a:spcPct val="20000"/>
                        </a:spcBef>
                        <a:spcAft>
                          <a:spcPct val="0"/>
                        </a:spcAft>
                        <a:buFont typeface="Arial" charset="0"/>
                        <a:defRPr>
                          <a:solidFill>
                            <a:srgbClr val="376092"/>
                          </a:solidFill>
                          <a:latin typeface="Trebuchet MS" charset="0"/>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uk-UA" altLang="x-none" sz="2800" b="1" i="0" u="none" strike="noStrike" cap="none" normalizeH="0" baseline="0" dirty="0">
                          <a:ln>
                            <a:noFill/>
                          </a:ln>
                          <a:solidFill>
                            <a:srgbClr val="376092"/>
                          </a:solidFill>
                          <a:effectLst/>
                          <a:latin typeface="Trebuchet MS" charset="0"/>
                        </a:rPr>
                        <a:t>Політика</a:t>
                      </a:r>
                      <a:endParaRPr kumimoji="0" lang="en-US" altLang="x-none" sz="2800" b="0" i="0" u="none" strike="noStrike" cap="none" normalizeH="0" baseline="0" dirty="0">
                        <a:ln>
                          <a:noFill/>
                        </a:ln>
                        <a:solidFill>
                          <a:srgbClr val="376092"/>
                        </a:solidFill>
                        <a:effectLst/>
                        <a:latin typeface="Trebuchet MS" charset="0"/>
                      </a:endParaRPr>
                    </a:p>
                  </a:txBody>
                  <a:tcPr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rgbClr val="376092"/>
                      </a:solidFill>
                      <a:prstDash val="solid"/>
                      <a:round/>
                      <a:headEnd type="none" w="med" len="med"/>
                      <a:tailEnd type="none" w="med" len="med"/>
                    </a:lnB>
                    <a:lnTlToBr>
                      <a:noFill/>
                    </a:lnTlToBr>
                    <a:lnBlToTr>
                      <a:noFill/>
                    </a:lnBlToTr>
                    <a:solidFill>
                      <a:srgbClr val="C6D9F1"/>
                    </a:solidFill>
                  </a:tcPr>
                </a:tc>
                <a:tc>
                  <a:txBody>
                    <a:bodyPr/>
                    <a:lstStyle>
                      <a:lvl1pPr>
                        <a:spcBef>
                          <a:spcPct val="20000"/>
                        </a:spcBef>
                        <a:buFont typeface="Arial" charset="0"/>
                        <a:defRPr sz="2400">
                          <a:solidFill>
                            <a:srgbClr val="376092"/>
                          </a:solidFill>
                          <a:latin typeface="Trebuchet MS" charset="0"/>
                        </a:defRPr>
                      </a:lvl1pPr>
                      <a:lvl2pPr marL="742950" indent="-285750">
                        <a:spcBef>
                          <a:spcPct val="20000"/>
                        </a:spcBef>
                        <a:buFont typeface="Arial" charset="0"/>
                        <a:defRPr sz="2000">
                          <a:solidFill>
                            <a:srgbClr val="376092"/>
                          </a:solidFill>
                          <a:latin typeface="Trebuchet MS" charset="0"/>
                        </a:defRPr>
                      </a:lvl2pPr>
                      <a:lvl3pPr marL="1143000" indent="-228600">
                        <a:spcBef>
                          <a:spcPct val="20000"/>
                        </a:spcBef>
                        <a:buFont typeface="Arial" charset="0"/>
                        <a:defRPr>
                          <a:solidFill>
                            <a:srgbClr val="376092"/>
                          </a:solidFill>
                          <a:latin typeface="Trebuchet MS" charset="0"/>
                        </a:defRPr>
                      </a:lvl3pPr>
                      <a:lvl4pPr marL="1600200" indent="-228600">
                        <a:spcBef>
                          <a:spcPct val="20000"/>
                        </a:spcBef>
                        <a:buFont typeface="Arial" charset="0"/>
                        <a:defRPr>
                          <a:solidFill>
                            <a:srgbClr val="376092"/>
                          </a:solidFill>
                          <a:latin typeface="Trebuchet MS" charset="0"/>
                        </a:defRPr>
                      </a:lvl4pPr>
                      <a:lvl5pPr marL="2057400" indent="-228600">
                        <a:spcBef>
                          <a:spcPct val="20000"/>
                        </a:spcBef>
                        <a:buFont typeface="Arial" charset="0"/>
                        <a:defRPr>
                          <a:solidFill>
                            <a:srgbClr val="376092"/>
                          </a:solidFill>
                          <a:latin typeface="Trebuchet MS" charset="0"/>
                        </a:defRPr>
                      </a:lvl5pPr>
                      <a:lvl6pPr marL="2514600" indent="-228600" eaLnBrk="0" fontAlgn="base" hangingPunct="0">
                        <a:spcBef>
                          <a:spcPct val="20000"/>
                        </a:spcBef>
                        <a:spcAft>
                          <a:spcPct val="0"/>
                        </a:spcAft>
                        <a:buFont typeface="Arial" charset="0"/>
                        <a:defRPr>
                          <a:solidFill>
                            <a:srgbClr val="376092"/>
                          </a:solidFill>
                          <a:latin typeface="Trebuchet MS" charset="0"/>
                        </a:defRPr>
                      </a:lvl6pPr>
                      <a:lvl7pPr marL="2971800" indent="-228600" eaLnBrk="0" fontAlgn="base" hangingPunct="0">
                        <a:spcBef>
                          <a:spcPct val="20000"/>
                        </a:spcBef>
                        <a:spcAft>
                          <a:spcPct val="0"/>
                        </a:spcAft>
                        <a:buFont typeface="Arial" charset="0"/>
                        <a:defRPr>
                          <a:solidFill>
                            <a:srgbClr val="376092"/>
                          </a:solidFill>
                          <a:latin typeface="Trebuchet MS" charset="0"/>
                        </a:defRPr>
                      </a:lvl7pPr>
                      <a:lvl8pPr marL="3429000" indent="-228600" eaLnBrk="0" fontAlgn="base" hangingPunct="0">
                        <a:spcBef>
                          <a:spcPct val="20000"/>
                        </a:spcBef>
                        <a:spcAft>
                          <a:spcPct val="0"/>
                        </a:spcAft>
                        <a:buFont typeface="Arial" charset="0"/>
                        <a:defRPr>
                          <a:solidFill>
                            <a:srgbClr val="376092"/>
                          </a:solidFill>
                          <a:latin typeface="Trebuchet MS" charset="0"/>
                        </a:defRPr>
                      </a:lvl8pPr>
                      <a:lvl9pPr marL="3886200" indent="-228600" eaLnBrk="0" fontAlgn="base" hangingPunct="0">
                        <a:spcBef>
                          <a:spcPct val="20000"/>
                        </a:spcBef>
                        <a:spcAft>
                          <a:spcPct val="0"/>
                        </a:spcAft>
                        <a:buFont typeface="Arial" charset="0"/>
                        <a:defRPr>
                          <a:solidFill>
                            <a:srgbClr val="376092"/>
                          </a:solidFill>
                          <a:latin typeface="Trebuchet MS"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x-none" sz="2400" b="0" i="0" u="none" strike="noStrike" cap="none" normalizeH="0" baseline="0" dirty="0">
                          <a:ln>
                            <a:noFill/>
                          </a:ln>
                          <a:solidFill>
                            <a:srgbClr val="376092"/>
                          </a:solidFill>
                          <a:effectLst/>
                          <a:latin typeface="Trebuchet MS" charset="0"/>
                        </a:rPr>
                        <a:t>Інструмент високого рівня, який стосується масштабних цілей, констатує наміри та направляє процес прийняття рішень</a:t>
                      </a:r>
                      <a:endParaRPr kumimoji="0" lang="be-BY" altLang="x-none" sz="2400" b="0" i="0" u="none" strike="noStrike" cap="none" normalizeH="0" baseline="0" dirty="0">
                        <a:ln>
                          <a:noFill/>
                        </a:ln>
                        <a:solidFill>
                          <a:srgbClr val="376092"/>
                        </a:solidFill>
                        <a:effectLst/>
                        <a:latin typeface="Trebuchet MS"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rgbClr val="37609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33513">
                <a:tc>
                  <a:txBody>
                    <a:bodyPr/>
                    <a:lstStyle>
                      <a:lvl1pPr>
                        <a:spcBef>
                          <a:spcPct val="20000"/>
                        </a:spcBef>
                        <a:buFont typeface="Arial" charset="0"/>
                        <a:defRPr sz="2400">
                          <a:solidFill>
                            <a:srgbClr val="376092"/>
                          </a:solidFill>
                          <a:latin typeface="Trebuchet MS" charset="0"/>
                        </a:defRPr>
                      </a:lvl1pPr>
                      <a:lvl2pPr marL="742950" indent="-285750">
                        <a:spcBef>
                          <a:spcPct val="20000"/>
                        </a:spcBef>
                        <a:buFont typeface="Arial" charset="0"/>
                        <a:defRPr sz="2000">
                          <a:solidFill>
                            <a:srgbClr val="376092"/>
                          </a:solidFill>
                          <a:latin typeface="Trebuchet MS" charset="0"/>
                        </a:defRPr>
                      </a:lvl2pPr>
                      <a:lvl3pPr marL="1143000" indent="-228600">
                        <a:spcBef>
                          <a:spcPct val="20000"/>
                        </a:spcBef>
                        <a:buFont typeface="Arial" charset="0"/>
                        <a:defRPr>
                          <a:solidFill>
                            <a:srgbClr val="376092"/>
                          </a:solidFill>
                          <a:latin typeface="Trebuchet MS" charset="0"/>
                        </a:defRPr>
                      </a:lvl3pPr>
                      <a:lvl4pPr marL="1600200" indent="-228600">
                        <a:spcBef>
                          <a:spcPct val="20000"/>
                        </a:spcBef>
                        <a:buFont typeface="Arial" charset="0"/>
                        <a:defRPr>
                          <a:solidFill>
                            <a:srgbClr val="376092"/>
                          </a:solidFill>
                          <a:latin typeface="Trebuchet MS" charset="0"/>
                        </a:defRPr>
                      </a:lvl4pPr>
                      <a:lvl5pPr marL="2057400" indent="-228600">
                        <a:spcBef>
                          <a:spcPct val="20000"/>
                        </a:spcBef>
                        <a:buFont typeface="Arial" charset="0"/>
                        <a:defRPr>
                          <a:solidFill>
                            <a:srgbClr val="376092"/>
                          </a:solidFill>
                          <a:latin typeface="Trebuchet MS" charset="0"/>
                        </a:defRPr>
                      </a:lvl5pPr>
                      <a:lvl6pPr marL="2514600" indent="-228600" eaLnBrk="0" fontAlgn="base" hangingPunct="0">
                        <a:spcBef>
                          <a:spcPct val="20000"/>
                        </a:spcBef>
                        <a:spcAft>
                          <a:spcPct val="0"/>
                        </a:spcAft>
                        <a:buFont typeface="Arial" charset="0"/>
                        <a:defRPr>
                          <a:solidFill>
                            <a:srgbClr val="376092"/>
                          </a:solidFill>
                          <a:latin typeface="Trebuchet MS" charset="0"/>
                        </a:defRPr>
                      </a:lvl6pPr>
                      <a:lvl7pPr marL="2971800" indent="-228600" eaLnBrk="0" fontAlgn="base" hangingPunct="0">
                        <a:spcBef>
                          <a:spcPct val="20000"/>
                        </a:spcBef>
                        <a:spcAft>
                          <a:spcPct val="0"/>
                        </a:spcAft>
                        <a:buFont typeface="Arial" charset="0"/>
                        <a:defRPr>
                          <a:solidFill>
                            <a:srgbClr val="376092"/>
                          </a:solidFill>
                          <a:latin typeface="Trebuchet MS" charset="0"/>
                        </a:defRPr>
                      </a:lvl7pPr>
                      <a:lvl8pPr marL="3429000" indent="-228600" eaLnBrk="0" fontAlgn="base" hangingPunct="0">
                        <a:spcBef>
                          <a:spcPct val="20000"/>
                        </a:spcBef>
                        <a:spcAft>
                          <a:spcPct val="0"/>
                        </a:spcAft>
                        <a:buFont typeface="Arial" charset="0"/>
                        <a:defRPr>
                          <a:solidFill>
                            <a:srgbClr val="376092"/>
                          </a:solidFill>
                          <a:latin typeface="Trebuchet MS" charset="0"/>
                        </a:defRPr>
                      </a:lvl8pPr>
                      <a:lvl9pPr marL="3886200" indent="-228600" eaLnBrk="0" fontAlgn="base" hangingPunct="0">
                        <a:spcBef>
                          <a:spcPct val="20000"/>
                        </a:spcBef>
                        <a:spcAft>
                          <a:spcPct val="0"/>
                        </a:spcAft>
                        <a:buFont typeface="Arial" charset="0"/>
                        <a:defRPr>
                          <a:solidFill>
                            <a:srgbClr val="376092"/>
                          </a:solidFill>
                          <a:latin typeface="Trebuchet MS"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x-none" sz="2800" b="1" i="0" u="none" strike="noStrike" cap="none" normalizeH="0" baseline="0">
                          <a:ln>
                            <a:noFill/>
                          </a:ln>
                          <a:solidFill>
                            <a:srgbClr val="376092"/>
                          </a:solidFill>
                          <a:effectLst/>
                          <a:latin typeface="Trebuchet MS" charset="0"/>
                        </a:rPr>
                        <a:t>Стратегія</a:t>
                      </a:r>
                      <a:endParaRPr kumimoji="0" lang="en-US" altLang="x-none" sz="2800" b="0" i="0" u="none" strike="noStrike" cap="none" normalizeH="0" baseline="0">
                        <a:ln>
                          <a:noFill/>
                        </a:ln>
                        <a:solidFill>
                          <a:srgbClr val="376092"/>
                        </a:solidFill>
                        <a:effectLst/>
                        <a:latin typeface="Trebuchet MS" charset="0"/>
                      </a:endParaRPr>
                    </a:p>
                  </a:txBody>
                  <a:tcPr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376092"/>
                      </a:solidFill>
                      <a:prstDash val="solid"/>
                      <a:round/>
                      <a:headEnd type="none" w="med" len="med"/>
                      <a:tailEnd type="none" w="med" len="med"/>
                    </a:lnT>
                    <a:lnB w="28575" cap="flat" cmpd="sng" algn="ctr">
                      <a:solidFill>
                        <a:srgbClr val="376092"/>
                      </a:solidFill>
                      <a:prstDash val="solid"/>
                      <a:round/>
                      <a:headEnd type="none" w="med" len="med"/>
                      <a:tailEnd type="none" w="med" len="med"/>
                    </a:lnB>
                    <a:lnTlToBr>
                      <a:noFill/>
                    </a:lnTlToBr>
                    <a:lnBlToTr>
                      <a:noFill/>
                    </a:lnBlToTr>
                    <a:solidFill>
                      <a:srgbClr val="C6D9F1"/>
                    </a:solidFill>
                  </a:tcPr>
                </a:tc>
                <a:tc>
                  <a:txBody>
                    <a:bodyPr/>
                    <a:lstStyle>
                      <a:lvl1pPr>
                        <a:spcBef>
                          <a:spcPct val="20000"/>
                        </a:spcBef>
                        <a:buFont typeface="Arial" charset="0"/>
                        <a:defRPr sz="2400">
                          <a:solidFill>
                            <a:srgbClr val="376092"/>
                          </a:solidFill>
                          <a:latin typeface="Trebuchet MS" charset="0"/>
                        </a:defRPr>
                      </a:lvl1pPr>
                      <a:lvl2pPr marL="742950" indent="-285750">
                        <a:spcBef>
                          <a:spcPct val="20000"/>
                        </a:spcBef>
                        <a:buFont typeface="Arial" charset="0"/>
                        <a:defRPr sz="2000">
                          <a:solidFill>
                            <a:srgbClr val="376092"/>
                          </a:solidFill>
                          <a:latin typeface="Trebuchet MS" charset="0"/>
                        </a:defRPr>
                      </a:lvl2pPr>
                      <a:lvl3pPr marL="1143000" indent="-228600">
                        <a:spcBef>
                          <a:spcPct val="20000"/>
                        </a:spcBef>
                        <a:buFont typeface="Arial" charset="0"/>
                        <a:defRPr>
                          <a:solidFill>
                            <a:srgbClr val="376092"/>
                          </a:solidFill>
                          <a:latin typeface="Trebuchet MS" charset="0"/>
                        </a:defRPr>
                      </a:lvl3pPr>
                      <a:lvl4pPr marL="1600200" indent="-228600">
                        <a:spcBef>
                          <a:spcPct val="20000"/>
                        </a:spcBef>
                        <a:buFont typeface="Arial" charset="0"/>
                        <a:defRPr>
                          <a:solidFill>
                            <a:srgbClr val="376092"/>
                          </a:solidFill>
                          <a:latin typeface="Trebuchet MS" charset="0"/>
                        </a:defRPr>
                      </a:lvl4pPr>
                      <a:lvl5pPr marL="2057400" indent="-228600">
                        <a:spcBef>
                          <a:spcPct val="20000"/>
                        </a:spcBef>
                        <a:buFont typeface="Arial" charset="0"/>
                        <a:defRPr>
                          <a:solidFill>
                            <a:srgbClr val="376092"/>
                          </a:solidFill>
                          <a:latin typeface="Trebuchet MS" charset="0"/>
                        </a:defRPr>
                      </a:lvl5pPr>
                      <a:lvl6pPr marL="2514600" indent="-228600" eaLnBrk="0" fontAlgn="base" hangingPunct="0">
                        <a:spcBef>
                          <a:spcPct val="20000"/>
                        </a:spcBef>
                        <a:spcAft>
                          <a:spcPct val="0"/>
                        </a:spcAft>
                        <a:buFont typeface="Arial" charset="0"/>
                        <a:defRPr>
                          <a:solidFill>
                            <a:srgbClr val="376092"/>
                          </a:solidFill>
                          <a:latin typeface="Trebuchet MS" charset="0"/>
                        </a:defRPr>
                      </a:lvl6pPr>
                      <a:lvl7pPr marL="2971800" indent="-228600" eaLnBrk="0" fontAlgn="base" hangingPunct="0">
                        <a:spcBef>
                          <a:spcPct val="20000"/>
                        </a:spcBef>
                        <a:spcAft>
                          <a:spcPct val="0"/>
                        </a:spcAft>
                        <a:buFont typeface="Arial" charset="0"/>
                        <a:defRPr>
                          <a:solidFill>
                            <a:srgbClr val="376092"/>
                          </a:solidFill>
                          <a:latin typeface="Trebuchet MS" charset="0"/>
                        </a:defRPr>
                      </a:lvl7pPr>
                      <a:lvl8pPr marL="3429000" indent="-228600" eaLnBrk="0" fontAlgn="base" hangingPunct="0">
                        <a:spcBef>
                          <a:spcPct val="20000"/>
                        </a:spcBef>
                        <a:spcAft>
                          <a:spcPct val="0"/>
                        </a:spcAft>
                        <a:buFont typeface="Arial" charset="0"/>
                        <a:defRPr>
                          <a:solidFill>
                            <a:srgbClr val="376092"/>
                          </a:solidFill>
                          <a:latin typeface="Trebuchet MS" charset="0"/>
                        </a:defRPr>
                      </a:lvl8pPr>
                      <a:lvl9pPr marL="3886200" indent="-228600" eaLnBrk="0" fontAlgn="base" hangingPunct="0">
                        <a:spcBef>
                          <a:spcPct val="20000"/>
                        </a:spcBef>
                        <a:spcAft>
                          <a:spcPct val="0"/>
                        </a:spcAft>
                        <a:buFont typeface="Arial" charset="0"/>
                        <a:defRPr>
                          <a:solidFill>
                            <a:srgbClr val="376092"/>
                          </a:solidFill>
                          <a:latin typeface="Trebuchet MS"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x-none" sz="2400" b="0" i="0" u="none" strike="noStrike" cap="none" normalizeH="0" baseline="0" dirty="0">
                          <a:ln>
                            <a:noFill/>
                          </a:ln>
                          <a:solidFill>
                            <a:srgbClr val="376092"/>
                          </a:solidFill>
                          <a:effectLst/>
                          <a:latin typeface="Trebuchet MS" charset="0"/>
                        </a:rPr>
                        <a:t>Інструмент побудови консенсусу та підтримки впровадження політики, побудова легітимованої згоди щодо бажаного майбутнього. Стратегії визначають бачення, цілі, завдання, принципи</a:t>
                      </a:r>
                      <a:endParaRPr kumimoji="0" lang="be-BY" altLang="x-none" sz="2400" b="0" i="0" u="none" strike="noStrike" cap="none" normalizeH="0" baseline="0" dirty="0">
                        <a:ln>
                          <a:noFill/>
                        </a:ln>
                        <a:solidFill>
                          <a:srgbClr val="376092"/>
                        </a:solidFill>
                        <a:effectLst/>
                        <a:latin typeface="Trebuchet MS"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376092"/>
                      </a:solidFill>
                      <a:prstDash val="solid"/>
                      <a:round/>
                      <a:headEnd type="none" w="med" len="med"/>
                      <a:tailEnd type="none" w="med" len="med"/>
                    </a:lnT>
                    <a:lnB w="28575" cap="flat" cmpd="sng" algn="ctr">
                      <a:solidFill>
                        <a:srgbClr val="37609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89038">
                <a:tc>
                  <a:txBody>
                    <a:bodyPr/>
                    <a:lstStyle>
                      <a:lvl1pPr>
                        <a:spcBef>
                          <a:spcPct val="20000"/>
                        </a:spcBef>
                        <a:buFont typeface="Arial" charset="0"/>
                        <a:defRPr sz="2400">
                          <a:solidFill>
                            <a:srgbClr val="376092"/>
                          </a:solidFill>
                          <a:latin typeface="Trebuchet MS" charset="0"/>
                        </a:defRPr>
                      </a:lvl1pPr>
                      <a:lvl2pPr marL="742950" indent="-285750">
                        <a:spcBef>
                          <a:spcPct val="20000"/>
                        </a:spcBef>
                        <a:buFont typeface="Arial" charset="0"/>
                        <a:defRPr sz="2000">
                          <a:solidFill>
                            <a:srgbClr val="376092"/>
                          </a:solidFill>
                          <a:latin typeface="Trebuchet MS" charset="0"/>
                        </a:defRPr>
                      </a:lvl2pPr>
                      <a:lvl3pPr marL="1143000" indent="-228600">
                        <a:spcBef>
                          <a:spcPct val="20000"/>
                        </a:spcBef>
                        <a:buFont typeface="Arial" charset="0"/>
                        <a:defRPr>
                          <a:solidFill>
                            <a:srgbClr val="376092"/>
                          </a:solidFill>
                          <a:latin typeface="Trebuchet MS" charset="0"/>
                        </a:defRPr>
                      </a:lvl3pPr>
                      <a:lvl4pPr marL="1600200" indent="-228600">
                        <a:spcBef>
                          <a:spcPct val="20000"/>
                        </a:spcBef>
                        <a:buFont typeface="Arial" charset="0"/>
                        <a:defRPr>
                          <a:solidFill>
                            <a:srgbClr val="376092"/>
                          </a:solidFill>
                          <a:latin typeface="Trebuchet MS" charset="0"/>
                        </a:defRPr>
                      </a:lvl4pPr>
                      <a:lvl5pPr marL="2057400" indent="-228600">
                        <a:spcBef>
                          <a:spcPct val="20000"/>
                        </a:spcBef>
                        <a:buFont typeface="Arial" charset="0"/>
                        <a:defRPr>
                          <a:solidFill>
                            <a:srgbClr val="376092"/>
                          </a:solidFill>
                          <a:latin typeface="Trebuchet MS" charset="0"/>
                        </a:defRPr>
                      </a:lvl5pPr>
                      <a:lvl6pPr marL="2514600" indent="-228600" eaLnBrk="0" fontAlgn="base" hangingPunct="0">
                        <a:spcBef>
                          <a:spcPct val="20000"/>
                        </a:spcBef>
                        <a:spcAft>
                          <a:spcPct val="0"/>
                        </a:spcAft>
                        <a:buFont typeface="Arial" charset="0"/>
                        <a:defRPr>
                          <a:solidFill>
                            <a:srgbClr val="376092"/>
                          </a:solidFill>
                          <a:latin typeface="Trebuchet MS" charset="0"/>
                        </a:defRPr>
                      </a:lvl6pPr>
                      <a:lvl7pPr marL="2971800" indent="-228600" eaLnBrk="0" fontAlgn="base" hangingPunct="0">
                        <a:spcBef>
                          <a:spcPct val="20000"/>
                        </a:spcBef>
                        <a:spcAft>
                          <a:spcPct val="0"/>
                        </a:spcAft>
                        <a:buFont typeface="Arial" charset="0"/>
                        <a:defRPr>
                          <a:solidFill>
                            <a:srgbClr val="376092"/>
                          </a:solidFill>
                          <a:latin typeface="Trebuchet MS" charset="0"/>
                        </a:defRPr>
                      </a:lvl7pPr>
                      <a:lvl8pPr marL="3429000" indent="-228600" eaLnBrk="0" fontAlgn="base" hangingPunct="0">
                        <a:spcBef>
                          <a:spcPct val="20000"/>
                        </a:spcBef>
                        <a:spcAft>
                          <a:spcPct val="0"/>
                        </a:spcAft>
                        <a:buFont typeface="Arial" charset="0"/>
                        <a:defRPr>
                          <a:solidFill>
                            <a:srgbClr val="376092"/>
                          </a:solidFill>
                          <a:latin typeface="Trebuchet MS" charset="0"/>
                        </a:defRPr>
                      </a:lvl8pPr>
                      <a:lvl9pPr marL="3886200" indent="-228600" eaLnBrk="0" fontAlgn="base" hangingPunct="0">
                        <a:spcBef>
                          <a:spcPct val="20000"/>
                        </a:spcBef>
                        <a:spcAft>
                          <a:spcPct val="0"/>
                        </a:spcAft>
                        <a:buFont typeface="Arial" charset="0"/>
                        <a:defRPr>
                          <a:solidFill>
                            <a:srgbClr val="376092"/>
                          </a:solidFill>
                          <a:latin typeface="Trebuchet MS"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x-none" sz="2800" b="1" i="0" u="none" strike="noStrike" cap="none" normalizeH="0" baseline="0" dirty="0">
                          <a:ln>
                            <a:noFill/>
                          </a:ln>
                          <a:solidFill>
                            <a:srgbClr val="376092"/>
                          </a:solidFill>
                          <a:effectLst/>
                          <a:latin typeface="Trebuchet MS" charset="0"/>
                        </a:rPr>
                        <a:t>Програма</a:t>
                      </a:r>
                      <a:endParaRPr kumimoji="0" lang="en-US" altLang="x-none" sz="2800" b="0" i="0" u="none" strike="noStrike" cap="none" normalizeH="0" baseline="0" dirty="0">
                        <a:ln>
                          <a:noFill/>
                        </a:ln>
                        <a:solidFill>
                          <a:srgbClr val="376092"/>
                        </a:solidFill>
                        <a:effectLst/>
                        <a:latin typeface="Trebuchet MS" charset="0"/>
                      </a:endParaRPr>
                    </a:p>
                  </a:txBody>
                  <a:tcPr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376092"/>
                      </a:solidFill>
                      <a:prstDash val="solid"/>
                      <a:round/>
                      <a:headEnd type="none" w="med" len="med"/>
                      <a:tailEnd type="none" w="med" len="med"/>
                    </a:lnT>
                    <a:lnB w="28575" cap="flat" cmpd="sng" algn="ctr">
                      <a:solidFill>
                        <a:srgbClr val="376092"/>
                      </a:solidFill>
                      <a:prstDash val="solid"/>
                      <a:round/>
                      <a:headEnd type="none" w="med" len="med"/>
                      <a:tailEnd type="none" w="med" len="med"/>
                    </a:lnB>
                    <a:lnTlToBr>
                      <a:noFill/>
                    </a:lnTlToBr>
                    <a:lnBlToTr>
                      <a:noFill/>
                    </a:lnBlToTr>
                    <a:solidFill>
                      <a:srgbClr val="C6D9F1"/>
                    </a:solidFill>
                  </a:tcPr>
                </a:tc>
                <a:tc>
                  <a:txBody>
                    <a:bodyPr/>
                    <a:lstStyle>
                      <a:lvl1pPr>
                        <a:spcBef>
                          <a:spcPct val="20000"/>
                        </a:spcBef>
                        <a:buFont typeface="Arial" charset="0"/>
                        <a:defRPr sz="2400">
                          <a:solidFill>
                            <a:srgbClr val="376092"/>
                          </a:solidFill>
                          <a:latin typeface="Trebuchet MS" charset="0"/>
                        </a:defRPr>
                      </a:lvl1pPr>
                      <a:lvl2pPr marL="742950" indent="-285750">
                        <a:spcBef>
                          <a:spcPct val="20000"/>
                        </a:spcBef>
                        <a:buFont typeface="Arial" charset="0"/>
                        <a:defRPr sz="2000">
                          <a:solidFill>
                            <a:srgbClr val="376092"/>
                          </a:solidFill>
                          <a:latin typeface="Trebuchet MS" charset="0"/>
                        </a:defRPr>
                      </a:lvl2pPr>
                      <a:lvl3pPr marL="1143000" indent="-228600">
                        <a:spcBef>
                          <a:spcPct val="20000"/>
                        </a:spcBef>
                        <a:buFont typeface="Arial" charset="0"/>
                        <a:defRPr>
                          <a:solidFill>
                            <a:srgbClr val="376092"/>
                          </a:solidFill>
                          <a:latin typeface="Trebuchet MS" charset="0"/>
                        </a:defRPr>
                      </a:lvl3pPr>
                      <a:lvl4pPr marL="1600200" indent="-228600">
                        <a:spcBef>
                          <a:spcPct val="20000"/>
                        </a:spcBef>
                        <a:buFont typeface="Arial" charset="0"/>
                        <a:defRPr>
                          <a:solidFill>
                            <a:srgbClr val="376092"/>
                          </a:solidFill>
                          <a:latin typeface="Trebuchet MS" charset="0"/>
                        </a:defRPr>
                      </a:lvl4pPr>
                      <a:lvl5pPr marL="2057400" indent="-228600">
                        <a:spcBef>
                          <a:spcPct val="20000"/>
                        </a:spcBef>
                        <a:buFont typeface="Arial" charset="0"/>
                        <a:defRPr>
                          <a:solidFill>
                            <a:srgbClr val="376092"/>
                          </a:solidFill>
                          <a:latin typeface="Trebuchet MS" charset="0"/>
                        </a:defRPr>
                      </a:lvl5pPr>
                      <a:lvl6pPr marL="2514600" indent="-228600" eaLnBrk="0" fontAlgn="base" hangingPunct="0">
                        <a:spcBef>
                          <a:spcPct val="20000"/>
                        </a:spcBef>
                        <a:spcAft>
                          <a:spcPct val="0"/>
                        </a:spcAft>
                        <a:buFont typeface="Arial" charset="0"/>
                        <a:defRPr>
                          <a:solidFill>
                            <a:srgbClr val="376092"/>
                          </a:solidFill>
                          <a:latin typeface="Trebuchet MS" charset="0"/>
                        </a:defRPr>
                      </a:lvl6pPr>
                      <a:lvl7pPr marL="2971800" indent="-228600" eaLnBrk="0" fontAlgn="base" hangingPunct="0">
                        <a:spcBef>
                          <a:spcPct val="20000"/>
                        </a:spcBef>
                        <a:spcAft>
                          <a:spcPct val="0"/>
                        </a:spcAft>
                        <a:buFont typeface="Arial" charset="0"/>
                        <a:defRPr>
                          <a:solidFill>
                            <a:srgbClr val="376092"/>
                          </a:solidFill>
                          <a:latin typeface="Trebuchet MS" charset="0"/>
                        </a:defRPr>
                      </a:lvl7pPr>
                      <a:lvl8pPr marL="3429000" indent="-228600" eaLnBrk="0" fontAlgn="base" hangingPunct="0">
                        <a:spcBef>
                          <a:spcPct val="20000"/>
                        </a:spcBef>
                        <a:spcAft>
                          <a:spcPct val="0"/>
                        </a:spcAft>
                        <a:buFont typeface="Arial" charset="0"/>
                        <a:defRPr>
                          <a:solidFill>
                            <a:srgbClr val="376092"/>
                          </a:solidFill>
                          <a:latin typeface="Trebuchet MS" charset="0"/>
                        </a:defRPr>
                      </a:lvl8pPr>
                      <a:lvl9pPr marL="3886200" indent="-228600" eaLnBrk="0" fontAlgn="base" hangingPunct="0">
                        <a:spcBef>
                          <a:spcPct val="20000"/>
                        </a:spcBef>
                        <a:spcAft>
                          <a:spcPct val="0"/>
                        </a:spcAft>
                        <a:buFont typeface="Arial" charset="0"/>
                        <a:defRPr>
                          <a:solidFill>
                            <a:srgbClr val="376092"/>
                          </a:solidFill>
                          <a:latin typeface="Trebuchet MS"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x-none" sz="2400" b="0" i="0" u="none" strike="noStrike" cap="none" normalizeH="0" baseline="0" dirty="0">
                          <a:ln>
                            <a:noFill/>
                          </a:ln>
                          <a:solidFill>
                            <a:srgbClr val="376092"/>
                          </a:solidFill>
                          <a:effectLst/>
                          <a:latin typeface="Trebuchet MS" charset="0"/>
                        </a:rPr>
                        <a:t>Інструмент забезпечення ефективного розподілу та використання фінансових ресурсів, задає набір та послідовність речей </a:t>
                      </a:r>
                      <a:endParaRPr kumimoji="0" lang="be-BY" altLang="x-none" sz="2400" b="0" i="0" u="none" strike="noStrike" cap="none" normalizeH="0" baseline="0" dirty="0">
                        <a:ln>
                          <a:noFill/>
                        </a:ln>
                        <a:solidFill>
                          <a:srgbClr val="376092"/>
                        </a:solidFill>
                        <a:effectLst/>
                        <a:latin typeface="Trebuchet MS"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376092"/>
                      </a:solidFill>
                      <a:prstDash val="solid"/>
                      <a:round/>
                      <a:headEnd type="none" w="med" len="med"/>
                      <a:tailEnd type="none" w="med" len="med"/>
                    </a:lnT>
                    <a:lnB w="28575" cap="flat" cmpd="sng" algn="ctr">
                      <a:solidFill>
                        <a:srgbClr val="37609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96963">
                <a:tc>
                  <a:txBody>
                    <a:bodyPr/>
                    <a:lstStyle>
                      <a:lvl1pPr>
                        <a:spcBef>
                          <a:spcPct val="20000"/>
                        </a:spcBef>
                        <a:buFont typeface="Arial" charset="0"/>
                        <a:defRPr sz="2400">
                          <a:solidFill>
                            <a:srgbClr val="376092"/>
                          </a:solidFill>
                          <a:latin typeface="Trebuchet MS" charset="0"/>
                        </a:defRPr>
                      </a:lvl1pPr>
                      <a:lvl2pPr marL="742950" indent="-285750">
                        <a:spcBef>
                          <a:spcPct val="20000"/>
                        </a:spcBef>
                        <a:buFont typeface="Arial" charset="0"/>
                        <a:defRPr sz="2000">
                          <a:solidFill>
                            <a:srgbClr val="376092"/>
                          </a:solidFill>
                          <a:latin typeface="Trebuchet MS" charset="0"/>
                        </a:defRPr>
                      </a:lvl2pPr>
                      <a:lvl3pPr marL="1143000" indent="-228600">
                        <a:spcBef>
                          <a:spcPct val="20000"/>
                        </a:spcBef>
                        <a:buFont typeface="Arial" charset="0"/>
                        <a:defRPr>
                          <a:solidFill>
                            <a:srgbClr val="376092"/>
                          </a:solidFill>
                          <a:latin typeface="Trebuchet MS" charset="0"/>
                        </a:defRPr>
                      </a:lvl3pPr>
                      <a:lvl4pPr marL="1600200" indent="-228600">
                        <a:spcBef>
                          <a:spcPct val="20000"/>
                        </a:spcBef>
                        <a:buFont typeface="Arial" charset="0"/>
                        <a:defRPr>
                          <a:solidFill>
                            <a:srgbClr val="376092"/>
                          </a:solidFill>
                          <a:latin typeface="Trebuchet MS" charset="0"/>
                        </a:defRPr>
                      </a:lvl4pPr>
                      <a:lvl5pPr marL="2057400" indent="-228600">
                        <a:spcBef>
                          <a:spcPct val="20000"/>
                        </a:spcBef>
                        <a:buFont typeface="Arial" charset="0"/>
                        <a:defRPr>
                          <a:solidFill>
                            <a:srgbClr val="376092"/>
                          </a:solidFill>
                          <a:latin typeface="Trebuchet MS" charset="0"/>
                        </a:defRPr>
                      </a:lvl5pPr>
                      <a:lvl6pPr marL="2514600" indent="-228600" eaLnBrk="0" fontAlgn="base" hangingPunct="0">
                        <a:spcBef>
                          <a:spcPct val="20000"/>
                        </a:spcBef>
                        <a:spcAft>
                          <a:spcPct val="0"/>
                        </a:spcAft>
                        <a:buFont typeface="Arial" charset="0"/>
                        <a:defRPr>
                          <a:solidFill>
                            <a:srgbClr val="376092"/>
                          </a:solidFill>
                          <a:latin typeface="Trebuchet MS" charset="0"/>
                        </a:defRPr>
                      </a:lvl6pPr>
                      <a:lvl7pPr marL="2971800" indent="-228600" eaLnBrk="0" fontAlgn="base" hangingPunct="0">
                        <a:spcBef>
                          <a:spcPct val="20000"/>
                        </a:spcBef>
                        <a:spcAft>
                          <a:spcPct val="0"/>
                        </a:spcAft>
                        <a:buFont typeface="Arial" charset="0"/>
                        <a:defRPr>
                          <a:solidFill>
                            <a:srgbClr val="376092"/>
                          </a:solidFill>
                          <a:latin typeface="Trebuchet MS" charset="0"/>
                        </a:defRPr>
                      </a:lvl7pPr>
                      <a:lvl8pPr marL="3429000" indent="-228600" eaLnBrk="0" fontAlgn="base" hangingPunct="0">
                        <a:spcBef>
                          <a:spcPct val="20000"/>
                        </a:spcBef>
                        <a:spcAft>
                          <a:spcPct val="0"/>
                        </a:spcAft>
                        <a:buFont typeface="Arial" charset="0"/>
                        <a:defRPr>
                          <a:solidFill>
                            <a:srgbClr val="376092"/>
                          </a:solidFill>
                          <a:latin typeface="Trebuchet MS" charset="0"/>
                        </a:defRPr>
                      </a:lvl8pPr>
                      <a:lvl9pPr marL="3886200" indent="-228600" eaLnBrk="0" fontAlgn="base" hangingPunct="0">
                        <a:spcBef>
                          <a:spcPct val="20000"/>
                        </a:spcBef>
                        <a:spcAft>
                          <a:spcPct val="0"/>
                        </a:spcAft>
                        <a:buFont typeface="Arial" charset="0"/>
                        <a:defRPr>
                          <a:solidFill>
                            <a:srgbClr val="376092"/>
                          </a:solidFill>
                          <a:latin typeface="Trebuchet MS"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x-none" sz="2800" b="1" i="0" u="none" strike="noStrike" cap="none" normalizeH="0" baseline="0" dirty="0">
                          <a:ln>
                            <a:noFill/>
                          </a:ln>
                          <a:solidFill>
                            <a:srgbClr val="376092"/>
                          </a:solidFill>
                          <a:effectLst/>
                          <a:latin typeface="Trebuchet MS" charset="0"/>
                        </a:rPr>
                        <a:t>Проєкт</a:t>
                      </a:r>
                      <a:endParaRPr kumimoji="0" lang="en-US" altLang="x-none" sz="2800" b="0" i="0" u="none" strike="noStrike" cap="none" normalizeH="0" baseline="0" dirty="0">
                        <a:ln>
                          <a:noFill/>
                        </a:ln>
                        <a:solidFill>
                          <a:srgbClr val="376092"/>
                        </a:solidFill>
                        <a:effectLst/>
                        <a:latin typeface="Trebuchet MS" charset="0"/>
                      </a:endParaRPr>
                    </a:p>
                  </a:txBody>
                  <a:tcPr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376092"/>
                      </a:solidFill>
                      <a:prstDash val="solid"/>
                      <a:round/>
                      <a:headEnd type="none" w="med" len="med"/>
                      <a:tailEnd type="none" w="med" len="med"/>
                    </a:lnT>
                    <a:lnB w="28575" cap="flat" cmpd="sng" algn="ctr">
                      <a:solidFill>
                        <a:srgbClr val="376092"/>
                      </a:solidFill>
                      <a:prstDash val="solid"/>
                      <a:round/>
                      <a:headEnd type="none" w="med" len="med"/>
                      <a:tailEnd type="none" w="med" len="med"/>
                    </a:lnB>
                    <a:lnTlToBr>
                      <a:noFill/>
                    </a:lnTlToBr>
                    <a:lnBlToTr>
                      <a:noFill/>
                    </a:lnBlToTr>
                    <a:solidFill>
                      <a:srgbClr val="C6D9F1"/>
                    </a:solidFill>
                  </a:tcPr>
                </a:tc>
                <a:tc>
                  <a:txBody>
                    <a:bodyPr/>
                    <a:lstStyle>
                      <a:lvl1pPr>
                        <a:spcBef>
                          <a:spcPct val="20000"/>
                        </a:spcBef>
                        <a:buFont typeface="Arial" charset="0"/>
                        <a:defRPr sz="2400">
                          <a:solidFill>
                            <a:srgbClr val="376092"/>
                          </a:solidFill>
                          <a:latin typeface="Trebuchet MS" charset="0"/>
                        </a:defRPr>
                      </a:lvl1pPr>
                      <a:lvl2pPr marL="742950" indent="-285750">
                        <a:spcBef>
                          <a:spcPct val="20000"/>
                        </a:spcBef>
                        <a:buFont typeface="Arial" charset="0"/>
                        <a:defRPr sz="2000">
                          <a:solidFill>
                            <a:srgbClr val="376092"/>
                          </a:solidFill>
                          <a:latin typeface="Trebuchet MS" charset="0"/>
                        </a:defRPr>
                      </a:lvl2pPr>
                      <a:lvl3pPr marL="1143000" indent="-228600">
                        <a:spcBef>
                          <a:spcPct val="20000"/>
                        </a:spcBef>
                        <a:buFont typeface="Arial" charset="0"/>
                        <a:defRPr>
                          <a:solidFill>
                            <a:srgbClr val="376092"/>
                          </a:solidFill>
                          <a:latin typeface="Trebuchet MS" charset="0"/>
                        </a:defRPr>
                      </a:lvl3pPr>
                      <a:lvl4pPr marL="1600200" indent="-228600">
                        <a:spcBef>
                          <a:spcPct val="20000"/>
                        </a:spcBef>
                        <a:buFont typeface="Arial" charset="0"/>
                        <a:defRPr>
                          <a:solidFill>
                            <a:srgbClr val="376092"/>
                          </a:solidFill>
                          <a:latin typeface="Trebuchet MS" charset="0"/>
                        </a:defRPr>
                      </a:lvl4pPr>
                      <a:lvl5pPr marL="2057400" indent="-228600">
                        <a:spcBef>
                          <a:spcPct val="20000"/>
                        </a:spcBef>
                        <a:buFont typeface="Arial" charset="0"/>
                        <a:defRPr>
                          <a:solidFill>
                            <a:srgbClr val="376092"/>
                          </a:solidFill>
                          <a:latin typeface="Trebuchet MS" charset="0"/>
                        </a:defRPr>
                      </a:lvl5pPr>
                      <a:lvl6pPr marL="2514600" indent="-228600" eaLnBrk="0" fontAlgn="base" hangingPunct="0">
                        <a:spcBef>
                          <a:spcPct val="20000"/>
                        </a:spcBef>
                        <a:spcAft>
                          <a:spcPct val="0"/>
                        </a:spcAft>
                        <a:buFont typeface="Arial" charset="0"/>
                        <a:defRPr>
                          <a:solidFill>
                            <a:srgbClr val="376092"/>
                          </a:solidFill>
                          <a:latin typeface="Trebuchet MS" charset="0"/>
                        </a:defRPr>
                      </a:lvl6pPr>
                      <a:lvl7pPr marL="2971800" indent="-228600" eaLnBrk="0" fontAlgn="base" hangingPunct="0">
                        <a:spcBef>
                          <a:spcPct val="20000"/>
                        </a:spcBef>
                        <a:spcAft>
                          <a:spcPct val="0"/>
                        </a:spcAft>
                        <a:buFont typeface="Arial" charset="0"/>
                        <a:defRPr>
                          <a:solidFill>
                            <a:srgbClr val="376092"/>
                          </a:solidFill>
                          <a:latin typeface="Trebuchet MS" charset="0"/>
                        </a:defRPr>
                      </a:lvl7pPr>
                      <a:lvl8pPr marL="3429000" indent="-228600" eaLnBrk="0" fontAlgn="base" hangingPunct="0">
                        <a:spcBef>
                          <a:spcPct val="20000"/>
                        </a:spcBef>
                        <a:spcAft>
                          <a:spcPct val="0"/>
                        </a:spcAft>
                        <a:buFont typeface="Arial" charset="0"/>
                        <a:defRPr>
                          <a:solidFill>
                            <a:srgbClr val="376092"/>
                          </a:solidFill>
                          <a:latin typeface="Trebuchet MS" charset="0"/>
                        </a:defRPr>
                      </a:lvl8pPr>
                      <a:lvl9pPr marL="3886200" indent="-228600" eaLnBrk="0" fontAlgn="base" hangingPunct="0">
                        <a:spcBef>
                          <a:spcPct val="20000"/>
                        </a:spcBef>
                        <a:spcAft>
                          <a:spcPct val="0"/>
                        </a:spcAft>
                        <a:buFont typeface="Arial" charset="0"/>
                        <a:defRPr>
                          <a:solidFill>
                            <a:srgbClr val="376092"/>
                          </a:solidFill>
                          <a:latin typeface="Trebuchet MS"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x-none" sz="2400" b="0" i="0" u="none" strike="noStrike" cap="none" normalizeH="0" baseline="0" dirty="0">
                          <a:ln>
                            <a:noFill/>
                          </a:ln>
                          <a:solidFill>
                            <a:srgbClr val="376092"/>
                          </a:solidFill>
                          <a:effectLst/>
                          <a:latin typeface="Trebuchet MS" charset="0"/>
                        </a:rPr>
                        <a:t>Інструмент вирішення окремих проблем та впровадження окремих дій, які ведуть до конкретних змін задля досягнення визначених цілей</a:t>
                      </a:r>
                      <a:endParaRPr kumimoji="0" lang="be-BY" altLang="x-none" sz="2400" b="0" i="0" u="none" strike="noStrike" cap="none" normalizeH="0" baseline="0" dirty="0">
                        <a:ln>
                          <a:noFill/>
                        </a:ln>
                        <a:solidFill>
                          <a:srgbClr val="376092"/>
                        </a:solidFill>
                        <a:effectLst/>
                        <a:latin typeface="Trebuchet MS"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376092"/>
                      </a:solidFill>
                      <a:prstDash val="solid"/>
                      <a:round/>
                      <a:headEnd type="none" w="med" len="med"/>
                      <a:tailEnd type="none" w="med" len="med"/>
                    </a:lnT>
                    <a:lnB w="28575" cap="flat" cmpd="sng" algn="ctr">
                      <a:solidFill>
                        <a:srgbClr val="37609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01209" y="575980"/>
            <a:ext cx="9027042" cy="769441"/>
          </a:xfrm>
          <a:prstGeom prst="rect">
            <a:avLst/>
          </a:prstGeom>
        </p:spPr>
        <p:txBody>
          <a:bodyPr wrap="square">
            <a:spAutoFit/>
          </a:bodyPr>
          <a:lstStyle/>
          <a:p>
            <a:pPr algn="ctr"/>
            <a:r>
              <a:rPr lang="uk-UA" sz="4400" b="1" dirty="0" err="1">
                <a:solidFill>
                  <a:srgbClr val="4C44E6"/>
                </a:solidFill>
              </a:rPr>
              <a:t>Зв</a:t>
            </a:r>
            <a:r>
              <a:rPr lang="en-US" sz="4400" b="1" dirty="0">
                <a:solidFill>
                  <a:srgbClr val="4C44E6"/>
                </a:solidFill>
              </a:rPr>
              <a:t>`</a:t>
            </a:r>
            <a:r>
              <a:rPr lang="ru-RU" sz="4400" b="1" dirty="0" err="1">
                <a:solidFill>
                  <a:srgbClr val="4C44E6"/>
                </a:solidFill>
              </a:rPr>
              <a:t>язок</a:t>
            </a:r>
            <a:r>
              <a:rPr lang="ru-RU" sz="4400" b="1" dirty="0">
                <a:solidFill>
                  <a:srgbClr val="4C44E6"/>
                </a:solidFill>
              </a:rPr>
              <a:t> р</a:t>
            </a:r>
            <a:r>
              <a:rPr lang="uk-UA" sz="4400" b="1" dirty="0" err="1">
                <a:solidFill>
                  <a:srgbClr val="4C44E6"/>
                </a:solidFill>
              </a:rPr>
              <a:t>івнів</a:t>
            </a:r>
            <a:r>
              <a:rPr lang="uk-UA" sz="4400" b="1" dirty="0">
                <a:solidFill>
                  <a:srgbClr val="4C44E6"/>
                </a:solidFill>
              </a:rPr>
              <a:t> планування</a:t>
            </a:r>
            <a:endParaRPr lang="ru-RU" sz="4400" b="1" dirty="0">
              <a:solidFill>
                <a:srgbClr val="4C44E6"/>
              </a:solidFill>
            </a:endParaRPr>
          </a:p>
        </p:txBody>
      </p:sp>
      <p:sp>
        <p:nvSpPr>
          <p:cNvPr id="4" name="Rounded Rectangle 26"/>
          <p:cNvSpPr/>
          <p:nvPr/>
        </p:nvSpPr>
        <p:spPr>
          <a:xfrm>
            <a:off x="1631504" y="2804260"/>
            <a:ext cx="2844800" cy="2447925"/>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e-BY"/>
          </a:p>
        </p:txBody>
      </p:sp>
      <p:sp>
        <p:nvSpPr>
          <p:cNvPr id="5" name="TextBox 4"/>
          <p:cNvSpPr txBox="1"/>
          <p:nvPr/>
        </p:nvSpPr>
        <p:spPr>
          <a:xfrm>
            <a:off x="2237086" y="2821986"/>
            <a:ext cx="1604927" cy="492443"/>
          </a:xfrm>
          <a:prstGeom prst="rect">
            <a:avLst/>
          </a:prstGeom>
          <a:solidFill>
            <a:srgbClr val="FFD579"/>
          </a:solidFill>
          <a:ln>
            <a:noFill/>
          </a:ln>
        </p:spPr>
        <p:txBody>
          <a:bodyPr wrap="none">
            <a:spAutoFit/>
          </a:bodyPr>
          <a:lstStyle/>
          <a:p>
            <a:pPr algn="ctr">
              <a:defRPr/>
            </a:pPr>
            <a:r>
              <a:rPr lang="uk-UA" sz="2600" dirty="0">
                <a:latin typeface="Trebuchet MS" pitchFamily="34" charset="0"/>
              </a:rPr>
              <a:t>стратегія</a:t>
            </a:r>
            <a:endParaRPr lang="be-BY" sz="2600" dirty="0">
              <a:latin typeface="Trebuchet MS" pitchFamily="34" charset="0"/>
            </a:endParaRPr>
          </a:p>
        </p:txBody>
      </p:sp>
      <p:sp>
        <p:nvSpPr>
          <p:cNvPr id="6" name="TextBox 5"/>
          <p:cNvSpPr txBox="1"/>
          <p:nvPr/>
        </p:nvSpPr>
        <p:spPr>
          <a:xfrm>
            <a:off x="1882789" y="3501011"/>
            <a:ext cx="2271776" cy="492443"/>
          </a:xfrm>
          <a:prstGeom prst="rect">
            <a:avLst/>
          </a:prstGeom>
          <a:noFill/>
          <a:ln>
            <a:noFill/>
          </a:ln>
        </p:spPr>
        <p:txBody>
          <a:bodyPr wrap="none">
            <a:spAutoFit/>
          </a:bodyPr>
          <a:lstStyle/>
          <a:p>
            <a:pPr algn="ctr">
              <a:defRPr/>
            </a:pPr>
            <a:r>
              <a:rPr lang="uk-UA" sz="2600" dirty="0">
                <a:solidFill>
                  <a:srgbClr val="0070C0"/>
                </a:solidFill>
                <a:latin typeface="Trebuchet MS" pitchFamily="34" charset="0"/>
              </a:rPr>
              <a:t>загальна ціль</a:t>
            </a:r>
            <a:endParaRPr lang="be-BY" sz="2600" dirty="0">
              <a:solidFill>
                <a:srgbClr val="0070C0"/>
              </a:solidFill>
              <a:latin typeface="Trebuchet MS" pitchFamily="34" charset="0"/>
            </a:endParaRPr>
          </a:p>
        </p:txBody>
      </p:sp>
      <p:sp>
        <p:nvSpPr>
          <p:cNvPr id="7" name="TextBox 6"/>
          <p:cNvSpPr txBox="1"/>
          <p:nvPr/>
        </p:nvSpPr>
        <p:spPr>
          <a:xfrm>
            <a:off x="1786637" y="4016680"/>
            <a:ext cx="2505814" cy="492443"/>
          </a:xfrm>
          <a:prstGeom prst="rect">
            <a:avLst/>
          </a:prstGeom>
          <a:noFill/>
          <a:ln>
            <a:noFill/>
          </a:ln>
        </p:spPr>
        <p:txBody>
          <a:bodyPr wrap="none">
            <a:spAutoFit/>
          </a:bodyPr>
          <a:lstStyle/>
          <a:p>
            <a:pPr algn="ctr">
              <a:defRPr/>
            </a:pPr>
            <a:r>
              <a:rPr lang="uk-UA" sz="2600" dirty="0">
                <a:solidFill>
                  <a:srgbClr val="92D050"/>
                </a:solidFill>
                <a:latin typeface="Trebuchet MS" pitchFamily="34" charset="0"/>
              </a:rPr>
              <a:t>конкретна ціль</a:t>
            </a:r>
            <a:endParaRPr lang="be-BY" sz="2600" dirty="0">
              <a:solidFill>
                <a:srgbClr val="92D050"/>
              </a:solidFill>
              <a:latin typeface="Trebuchet MS" pitchFamily="34" charset="0"/>
            </a:endParaRPr>
          </a:p>
        </p:txBody>
      </p:sp>
      <p:sp>
        <p:nvSpPr>
          <p:cNvPr id="8" name="TextBox 7"/>
          <p:cNvSpPr txBox="1"/>
          <p:nvPr/>
        </p:nvSpPr>
        <p:spPr>
          <a:xfrm>
            <a:off x="2262606" y="4520736"/>
            <a:ext cx="1697901" cy="492443"/>
          </a:xfrm>
          <a:prstGeom prst="rect">
            <a:avLst/>
          </a:prstGeom>
          <a:noFill/>
          <a:ln>
            <a:noFill/>
          </a:ln>
        </p:spPr>
        <p:txBody>
          <a:bodyPr wrap="none">
            <a:spAutoFit/>
          </a:bodyPr>
          <a:lstStyle/>
          <a:p>
            <a:pPr algn="ctr">
              <a:defRPr/>
            </a:pPr>
            <a:r>
              <a:rPr lang="uk-UA" sz="2600" dirty="0">
                <a:solidFill>
                  <a:srgbClr val="C00000"/>
                </a:solidFill>
                <a:latin typeface="Trebuchet MS" pitchFamily="34" charset="0"/>
              </a:rPr>
              <a:t>результат</a:t>
            </a:r>
            <a:endParaRPr lang="be-BY" sz="2600" dirty="0">
              <a:solidFill>
                <a:srgbClr val="C00000"/>
              </a:solidFill>
              <a:latin typeface="Trebuchet MS" pitchFamily="34" charset="0"/>
            </a:endParaRPr>
          </a:p>
        </p:txBody>
      </p:sp>
      <p:sp>
        <p:nvSpPr>
          <p:cNvPr id="9" name="Rounded Rectangle 28"/>
          <p:cNvSpPr/>
          <p:nvPr/>
        </p:nvSpPr>
        <p:spPr>
          <a:xfrm>
            <a:off x="4500206" y="3356995"/>
            <a:ext cx="2844800" cy="2447925"/>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e-BY"/>
          </a:p>
        </p:txBody>
      </p:sp>
      <p:sp>
        <p:nvSpPr>
          <p:cNvPr id="10" name="TextBox 9"/>
          <p:cNvSpPr txBox="1"/>
          <p:nvPr/>
        </p:nvSpPr>
        <p:spPr>
          <a:xfrm>
            <a:off x="5134111" y="3368926"/>
            <a:ext cx="1635125" cy="492125"/>
          </a:xfrm>
          <a:prstGeom prst="rect">
            <a:avLst/>
          </a:prstGeom>
          <a:solidFill>
            <a:schemeClr val="accent6">
              <a:lumMod val="20000"/>
              <a:lumOff val="80000"/>
            </a:schemeClr>
          </a:solidFill>
          <a:ln>
            <a:noFill/>
          </a:ln>
        </p:spPr>
        <p:txBody>
          <a:bodyPr wrap="none">
            <a:spAutoFit/>
          </a:bodyPr>
          <a:lstStyle/>
          <a:p>
            <a:pPr algn="ctr">
              <a:defRPr/>
            </a:pPr>
            <a:r>
              <a:rPr lang="uk-UA" sz="2600" dirty="0">
                <a:latin typeface="Trebuchet MS" pitchFamily="34" charset="0"/>
              </a:rPr>
              <a:t>програма</a:t>
            </a:r>
            <a:endParaRPr lang="be-BY" sz="2600" dirty="0">
              <a:latin typeface="Trebuchet MS" pitchFamily="34" charset="0"/>
            </a:endParaRPr>
          </a:p>
        </p:txBody>
      </p:sp>
      <p:sp>
        <p:nvSpPr>
          <p:cNvPr id="12" name="TextBox 11"/>
          <p:cNvSpPr txBox="1"/>
          <p:nvPr/>
        </p:nvSpPr>
        <p:spPr>
          <a:xfrm>
            <a:off x="4782968" y="4005067"/>
            <a:ext cx="2271776" cy="492443"/>
          </a:xfrm>
          <a:prstGeom prst="rect">
            <a:avLst/>
          </a:prstGeom>
          <a:noFill/>
          <a:ln>
            <a:noFill/>
          </a:ln>
        </p:spPr>
        <p:txBody>
          <a:bodyPr wrap="none">
            <a:spAutoFit/>
          </a:bodyPr>
          <a:lstStyle/>
          <a:p>
            <a:pPr algn="ctr">
              <a:defRPr/>
            </a:pPr>
            <a:r>
              <a:rPr lang="uk-UA" sz="2600" dirty="0">
                <a:solidFill>
                  <a:srgbClr val="92D050"/>
                </a:solidFill>
                <a:latin typeface="Trebuchet MS" pitchFamily="34" charset="0"/>
              </a:rPr>
              <a:t>загальна ціль</a:t>
            </a:r>
            <a:endParaRPr lang="be-BY" sz="2600" dirty="0">
              <a:solidFill>
                <a:srgbClr val="92D050"/>
              </a:solidFill>
              <a:latin typeface="Trebuchet MS" pitchFamily="34" charset="0"/>
            </a:endParaRPr>
          </a:p>
        </p:txBody>
      </p:sp>
      <p:sp>
        <p:nvSpPr>
          <p:cNvPr id="13" name="TextBox 12"/>
          <p:cNvSpPr txBox="1"/>
          <p:nvPr/>
        </p:nvSpPr>
        <p:spPr>
          <a:xfrm>
            <a:off x="4698764" y="4520736"/>
            <a:ext cx="2505814" cy="492443"/>
          </a:xfrm>
          <a:prstGeom prst="rect">
            <a:avLst/>
          </a:prstGeom>
          <a:noFill/>
          <a:ln>
            <a:noFill/>
          </a:ln>
        </p:spPr>
        <p:txBody>
          <a:bodyPr wrap="none">
            <a:spAutoFit/>
          </a:bodyPr>
          <a:lstStyle/>
          <a:p>
            <a:pPr algn="ctr">
              <a:defRPr/>
            </a:pPr>
            <a:r>
              <a:rPr lang="uk-UA" sz="2600" dirty="0">
                <a:solidFill>
                  <a:srgbClr val="C00000"/>
                </a:solidFill>
                <a:latin typeface="Trebuchet MS" pitchFamily="34" charset="0"/>
              </a:rPr>
              <a:t>конкретна ціль</a:t>
            </a:r>
            <a:endParaRPr lang="be-BY" sz="2600" dirty="0">
              <a:solidFill>
                <a:srgbClr val="C00000"/>
              </a:solidFill>
              <a:latin typeface="Trebuchet MS" pitchFamily="34" charset="0"/>
            </a:endParaRPr>
          </a:p>
        </p:txBody>
      </p:sp>
      <p:sp>
        <p:nvSpPr>
          <p:cNvPr id="14" name="TextBox 13"/>
          <p:cNvSpPr txBox="1"/>
          <p:nvPr/>
        </p:nvSpPr>
        <p:spPr>
          <a:xfrm>
            <a:off x="5174733" y="5024792"/>
            <a:ext cx="1697901" cy="492443"/>
          </a:xfrm>
          <a:prstGeom prst="rect">
            <a:avLst/>
          </a:prstGeom>
          <a:noFill/>
          <a:ln>
            <a:noFill/>
          </a:ln>
        </p:spPr>
        <p:txBody>
          <a:bodyPr wrap="none">
            <a:spAutoFit/>
          </a:bodyPr>
          <a:lstStyle/>
          <a:p>
            <a:pPr algn="ctr">
              <a:defRPr/>
            </a:pPr>
            <a:r>
              <a:rPr lang="uk-UA" sz="2600" dirty="0">
                <a:solidFill>
                  <a:srgbClr val="FFC000"/>
                </a:solidFill>
                <a:latin typeface="Trebuchet MS" pitchFamily="34" charset="0"/>
              </a:rPr>
              <a:t>результат</a:t>
            </a:r>
            <a:endParaRPr lang="be-BY" sz="2600" dirty="0">
              <a:solidFill>
                <a:srgbClr val="FFC000"/>
              </a:solidFill>
              <a:latin typeface="Trebuchet MS" pitchFamily="34" charset="0"/>
            </a:endParaRPr>
          </a:p>
        </p:txBody>
      </p:sp>
      <p:sp>
        <p:nvSpPr>
          <p:cNvPr id="15" name="Rounded Rectangle 27"/>
          <p:cNvSpPr/>
          <p:nvPr/>
        </p:nvSpPr>
        <p:spPr>
          <a:xfrm>
            <a:off x="7338110" y="3933406"/>
            <a:ext cx="3168650" cy="2447925"/>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e-BY"/>
          </a:p>
        </p:txBody>
      </p:sp>
      <p:sp>
        <p:nvSpPr>
          <p:cNvPr id="16" name="TextBox 15"/>
          <p:cNvSpPr txBox="1"/>
          <p:nvPr/>
        </p:nvSpPr>
        <p:spPr>
          <a:xfrm>
            <a:off x="8312332" y="3943157"/>
            <a:ext cx="1220206" cy="492443"/>
          </a:xfrm>
          <a:prstGeom prst="rect">
            <a:avLst/>
          </a:prstGeom>
          <a:solidFill>
            <a:schemeClr val="accent1"/>
          </a:solidFill>
          <a:ln>
            <a:noFill/>
          </a:ln>
        </p:spPr>
        <p:txBody>
          <a:bodyPr wrap="none">
            <a:spAutoFit/>
          </a:bodyPr>
          <a:lstStyle/>
          <a:p>
            <a:pPr algn="ctr">
              <a:defRPr/>
            </a:pPr>
            <a:r>
              <a:rPr lang="uk-UA" sz="2600" dirty="0" err="1">
                <a:latin typeface="Trebuchet MS" pitchFamily="34" charset="0"/>
              </a:rPr>
              <a:t>проєкт</a:t>
            </a:r>
            <a:endParaRPr lang="be-BY" sz="2600" dirty="0">
              <a:latin typeface="Trebuchet MS" pitchFamily="34" charset="0"/>
            </a:endParaRPr>
          </a:p>
        </p:txBody>
      </p:sp>
      <p:sp>
        <p:nvSpPr>
          <p:cNvPr id="17" name="TextBox 16"/>
          <p:cNvSpPr txBox="1"/>
          <p:nvPr/>
        </p:nvSpPr>
        <p:spPr>
          <a:xfrm>
            <a:off x="7766209" y="4524271"/>
            <a:ext cx="2271776" cy="492443"/>
          </a:xfrm>
          <a:prstGeom prst="rect">
            <a:avLst/>
          </a:prstGeom>
          <a:noFill/>
          <a:ln>
            <a:noFill/>
          </a:ln>
        </p:spPr>
        <p:txBody>
          <a:bodyPr wrap="none">
            <a:spAutoFit/>
          </a:bodyPr>
          <a:lstStyle/>
          <a:p>
            <a:pPr algn="ctr">
              <a:defRPr/>
            </a:pPr>
            <a:r>
              <a:rPr lang="uk-UA" sz="2600" dirty="0">
                <a:solidFill>
                  <a:srgbClr val="C00000"/>
                </a:solidFill>
                <a:latin typeface="Trebuchet MS" pitchFamily="34" charset="0"/>
              </a:rPr>
              <a:t>загальна ціль</a:t>
            </a:r>
            <a:endParaRPr lang="be-BY" sz="2600" dirty="0">
              <a:solidFill>
                <a:srgbClr val="C00000"/>
              </a:solidFill>
              <a:latin typeface="Trebuchet MS" pitchFamily="34" charset="0"/>
            </a:endParaRPr>
          </a:p>
        </p:txBody>
      </p:sp>
      <p:sp>
        <p:nvSpPr>
          <p:cNvPr id="18" name="TextBox 17"/>
          <p:cNvSpPr txBox="1"/>
          <p:nvPr/>
        </p:nvSpPr>
        <p:spPr>
          <a:xfrm>
            <a:off x="7670057" y="5039940"/>
            <a:ext cx="2505814" cy="492443"/>
          </a:xfrm>
          <a:prstGeom prst="rect">
            <a:avLst/>
          </a:prstGeom>
          <a:noFill/>
          <a:ln>
            <a:noFill/>
          </a:ln>
        </p:spPr>
        <p:txBody>
          <a:bodyPr wrap="none">
            <a:spAutoFit/>
          </a:bodyPr>
          <a:lstStyle/>
          <a:p>
            <a:pPr algn="ctr">
              <a:defRPr/>
            </a:pPr>
            <a:r>
              <a:rPr lang="uk-UA" sz="2600" dirty="0">
                <a:solidFill>
                  <a:srgbClr val="FFC000"/>
                </a:solidFill>
                <a:latin typeface="Trebuchet MS" pitchFamily="34" charset="0"/>
              </a:rPr>
              <a:t>конкретна ціль</a:t>
            </a:r>
            <a:endParaRPr lang="be-BY" sz="2600" dirty="0">
              <a:solidFill>
                <a:srgbClr val="FFC000"/>
              </a:solidFill>
              <a:latin typeface="Trebuchet MS" pitchFamily="34" charset="0"/>
            </a:endParaRPr>
          </a:p>
        </p:txBody>
      </p:sp>
      <p:sp>
        <p:nvSpPr>
          <p:cNvPr id="19" name="TextBox 18"/>
          <p:cNvSpPr txBox="1"/>
          <p:nvPr/>
        </p:nvSpPr>
        <p:spPr>
          <a:xfrm>
            <a:off x="8146026" y="5543996"/>
            <a:ext cx="1697901" cy="492443"/>
          </a:xfrm>
          <a:prstGeom prst="rect">
            <a:avLst/>
          </a:prstGeom>
          <a:noFill/>
          <a:ln>
            <a:noFill/>
          </a:ln>
        </p:spPr>
        <p:txBody>
          <a:bodyPr wrap="none">
            <a:spAutoFit/>
          </a:bodyPr>
          <a:lstStyle/>
          <a:p>
            <a:pPr algn="ctr">
              <a:defRPr/>
            </a:pPr>
            <a:r>
              <a:rPr lang="uk-UA" sz="2600" dirty="0">
                <a:solidFill>
                  <a:schemeClr val="accent1">
                    <a:lumMod val="75000"/>
                  </a:schemeClr>
                </a:solidFill>
                <a:latin typeface="Trebuchet MS" pitchFamily="34" charset="0"/>
              </a:rPr>
              <a:t>результат</a:t>
            </a:r>
            <a:endParaRPr lang="be-BY" sz="2600" dirty="0">
              <a:solidFill>
                <a:schemeClr val="accent1">
                  <a:lumMod val="75000"/>
                </a:schemeClr>
              </a:solidFill>
              <a:latin typeface="Trebuchet MS" pitchFamily="34" charset="0"/>
            </a:endParaRPr>
          </a:p>
        </p:txBody>
      </p:sp>
      <p:cxnSp>
        <p:nvCxnSpPr>
          <p:cNvPr id="21" name="Straight Arrow Connector 40"/>
          <p:cNvCxnSpPr/>
          <p:nvPr/>
        </p:nvCxnSpPr>
        <p:spPr>
          <a:xfrm flipV="1">
            <a:off x="4295367" y="4262901"/>
            <a:ext cx="487601" cy="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39"/>
          <p:cNvCxnSpPr/>
          <p:nvPr/>
        </p:nvCxnSpPr>
        <p:spPr>
          <a:xfrm flipV="1">
            <a:off x="4151787" y="4797327"/>
            <a:ext cx="487601" cy="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38"/>
          <p:cNvCxnSpPr/>
          <p:nvPr/>
        </p:nvCxnSpPr>
        <p:spPr>
          <a:xfrm flipV="1">
            <a:off x="7264586" y="4813301"/>
            <a:ext cx="487601" cy="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37"/>
          <p:cNvCxnSpPr/>
          <p:nvPr/>
        </p:nvCxnSpPr>
        <p:spPr>
          <a:xfrm flipV="1">
            <a:off x="7152829" y="5309274"/>
            <a:ext cx="487601" cy="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6233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9BE1CC-91AC-4751-B20A-D5486973657B}"/>
              </a:ext>
            </a:extLst>
          </p:cNvPr>
          <p:cNvSpPr txBox="1">
            <a:spLocks/>
          </p:cNvSpPr>
          <p:nvPr/>
        </p:nvSpPr>
        <p:spPr>
          <a:xfrm>
            <a:off x="287080" y="206226"/>
            <a:ext cx="11745894" cy="12717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ru-RU" sz="4000" b="1" dirty="0">
                <a:solidFill>
                  <a:srgbClr val="4C44E6"/>
                </a:solidFill>
                <a:latin typeface="+mn-lt"/>
              </a:rPr>
              <a:t>ВЗАЄМОЗВ’ЯЗОК </a:t>
            </a:r>
            <a:r>
              <a:rPr lang="uk-UA" sz="4000" b="1" dirty="0">
                <a:solidFill>
                  <a:srgbClr val="4C44E6"/>
                </a:solidFill>
                <a:latin typeface="+mn-lt"/>
              </a:rPr>
              <a:t>СТРАТЕГІЧНОГО, </a:t>
            </a:r>
            <a:r>
              <a:rPr lang="ru-RU" sz="4000" b="1" dirty="0">
                <a:solidFill>
                  <a:srgbClr val="4C44E6"/>
                </a:solidFill>
                <a:latin typeface="+mn-lt"/>
              </a:rPr>
              <a:t> ПРОСТОРОВОГО ТА БЮДЖЕТНОГО ПЛАНУВАННЯ</a:t>
            </a:r>
            <a:endParaRPr lang="en-US" sz="4000" b="1" dirty="0">
              <a:solidFill>
                <a:srgbClr val="4C44E6"/>
              </a:solidFill>
              <a:latin typeface="+mn-lt"/>
            </a:endParaRPr>
          </a:p>
        </p:txBody>
      </p:sp>
      <p:sp>
        <p:nvSpPr>
          <p:cNvPr id="4" name="TextBox 3">
            <a:extLst>
              <a:ext uri="{FF2B5EF4-FFF2-40B4-BE49-F238E27FC236}">
                <a16:creationId xmlns:a16="http://schemas.microsoft.com/office/drawing/2014/main" id="{989262E0-9AC3-43C4-9559-328AB08712F5}"/>
              </a:ext>
            </a:extLst>
          </p:cNvPr>
          <p:cNvSpPr txBox="1"/>
          <p:nvPr/>
        </p:nvSpPr>
        <p:spPr>
          <a:xfrm>
            <a:off x="10098157" y="1540001"/>
            <a:ext cx="1732720" cy="3440109"/>
          </a:xfrm>
          <a:prstGeom prst="rect">
            <a:avLst/>
          </a:prstGeom>
          <a:noFill/>
        </p:spPr>
        <p:txBody>
          <a:bodyPr wrap="square">
            <a:spAutoFit/>
          </a:bodyPr>
          <a:lstStyle/>
          <a:p>
            <a:pPr algn="ctr">
              <a:lnSpc>
                <a:spcPct val="107000"/>
              </a:lnSpc>
              <a:spcAft>
                <a:spcPts val="800"/>
              </a:spcAft>
            </a:pPr>
            <a:r>
              <a:rPr lang="uk-UA" sz="3600" dirty="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ЩО</a:t>
            </a:r>
          </a:p>
          <a:p>
            <a:pPr algn="ctr">
              <a:lnSpc>
                <a:spcPct val="107000"/>
              </a:lnSpc>
              <a:spcAft>
                <a:spcPts val="800"/>
              </a:spcAft>
            </a:pPr>
            <a:endParaRPr lang="uk-UA" sz="3600" dirty="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uk-UA" sz="3600" dirty="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ДЕ</a:t>
            </a:r>
          </a:p>
          <a:p>
            <a:pPr algn="ctr">
              <a:lnSpc>
                <a:spcPct val="107000"/>
              </a:lnSpc>
              <a:spcAft>
                <a:spcPts val="800"/>
              </a:spcAft>
            </a:pPr>
            <a:endParaRPr lang="uk-UA" sz="3600" dirty="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uk-UA" sz="3600" dirty="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КОЛИ</a:t>
            </a:r>
          </a:p>
        </p:txBody>
      </p:sp>
      <p:sp>
        <p:nvSpPr>
          <p:cNvPr id="5" name="Стрілка: униз 5">
            <a:extLst>
              <a:ext uri="{FF2B5EF4-FFF2-40B4-BE49-F238E27FC236}">
                <a16:creationId xmlns:a16="http://schemas.microsoft.com/office/drawing/2014/main" id="{137A5A37-E161-4D87-B7E1-AFEC0BE21E05}"/>
              </a:ext>
            </a:extLst>
          </p:cNvPr>
          <p:cNvSpPr/>
          <p:nvPr/>
        </p:nvSpPr>
        <p:spPr>
          <a:xfrm>
            <a:off x="3982277" y="5001164"/>
            <a:ext cx="4227444" cy="5847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Text Placeholder 1">
            <a:extLst>
              <a:ext uri="{FF2B5EF4-FFF2-40B4-BE49-F238E27FC236}">
                <a16:creationId xmlns:a16="http://schemas.microsoft.com/office/drawing/2014/main" id="{C7431862-653F-476D-9CEC-BF9EB1D8DE86}"/>
              </a:ext>
            </a:extLst>
          </p:cNvPr>
          <p:cNvSpPr txBox="1">
            <a:spLocks/>
          </p:cNvSpPr>
          <p:nvPr/>
        </p:nvSpPr>
        <p:spPr>
          <a:xfrm>
            <a:off x="716757" y="1267689"/>
            <a:ext cx="8877818" cy="3909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uk-UA" sz="2200" b="1" dirty="0">
                <a:solidFill>
                  <a:srgbClr val="002060"/>
                </a:solidFill>
              </a:rPr>
              <a:t>СТРАТЕГІЧНЕ ПЛАНУВАННЯ</a:t>
            </a:r>
          </a:p>
          <a:p>
            <a:pPr marL="0" indent="0">
              <a:lnSpc>
                <a:spcPct val="100000"/>
              </a:lnSpc>
              <a:spcBef>
                <a:spcPts val="0"/>
              </a:spcBef>
              <a:buNone/>
            </a:pPr>
            <a:r>
              <a:rPr lang="uk-UA" sz="2200" dirty="0">
                <a:solidFill>
                  <a:srgbClr val="002060"/>
                </a:solidFill>
              </a:rPr>
              <a:t>визначає основні напрямки та пріоритети місцевого розвитку, найважливіші </a:t>
            </a:r>
            <a:r>
              <a:rPr lang="uk-UA" sz="2200" dirty="0" err="1">
                <a:solidFill>
                  <a:srgbClr val="002060"/>
                </a:solidFill>
              </a:rPr>
              <a:t>проєкти</a:t>
            </a:r>
            <a:r>
              <a:rPr lang="uk-UA" sz="2200" dirty="0">
                <a:solidFill>
                  <a:srgbClr val="002060"/>
                </a:solidFill>
              </a:rPr>
              <a:t> для реалізації заявлених ідей</a:t>
            </a:r>
          </a:p>
          <a:p>
            <a:pPr>
              <a:lnSpc>
                <a:spcPct val="100000"/>
              </a:lnSpc>
            </a:pPr>
            <a:r>
              <a:rPr lang="uk-UA" sz="2200" b="1" dirty="0">
                <a:solidFill>
                  <a:srgbClr val="002060"/>
                </a:solidFill>
              </a:rPr>
              <a:t>ПРОСТОРОВЕ ПЛАНУВАННЯ - </a:t>
            </a:r>
          </a:p>
          <a:p>
            <a:pPr marL="0" indent="0">
              <a:lnSpc>
                <a:spcPct val="100000"/>
              </a:lnSpc>
              <a:spcBef>
                <a:spcPts val="0"/>
              </a:spcBef>
              <a:buNone/>
            </a:pPr>
            <a:r>
              <a:rPr lang="uk-UA" sz="2200" dirty="0">
                <a:solidFill>
                  <a:srgbClr val="002060"/>
                </a:solidFill>
              </a:rPr>
              <a:t>процес регулювання використання територій; формування необхідної земельної бази для того, щоб визначені в стратегічному плані наміри були реалізовані</a:t>
            </a:r>
          </a:p>
          <a:p>
            <a:pPr>
              <a:lnSpc>
                <a:spcPct val="100000"/>
              </a:lnSpc>
            </a:pPr>
            <a:r>
              <a:rPr lang="uk-UA" sz="2200" b="1" dirty="0">
                <a:solidFill>
                  <a:srgbClr val="002060"/>
                </a:solidFill>
              </a:rPr>
              <a:t>БЮДЖЕТНЕ ПЛАНУВАННЯ </a:t>
            </a:r>
          </a:p>
          <a:p>
            <a:pPr marL="0" indent="0">
              <a:lnSpc>
                <a:spcPct val="100000"/>
              </a:lnSpc>
              <a:spcBef>
                <a:spcPts val="0"/>
              </a:spcBef>
              <a:buNone/>
            </a:pPr>
            <a:r>
              <a:rPr lang="uk-UA" sz="2200" dirty="0">
                <a:solidFill>
                  <a:srgbClr val="002060"/>
                </a:solidFill>
              </a:rPr>
              <a:t>визначає відповідність запланованих у часі заходів, наявним фінансовим ресурсам («жодного плану без грошей, жодних грошей без плану»)</a:t>
            </a:r>
          </a:p>
        </p:txBody>
      </p:sp>
      <p:sp>
        <p:nvSpPr>
          <p:cNvPr id="8" name="Объект 3"/>
          <p:cNvSpPr txBox="1">
            <a:spLocks/>
          </p:cNvSpPr>
          <p:nvPr/>
        </p:nvSpPr>
        <p:spPr>
          <a:xfrm>
            <a:off x="529855" y="5699034"/>
            <a:ext cx="11132288" cy="925051"/>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2400" b="1" dirty="0" err="1"/>
              <a:t>Стратегія</a:t>
            </a:r>
            <a:r>
              <a:rPr lang="ru-RU" sz="2400" b="1" dirty="0"/>
              <a:t> є </a:t>
            </a:r>
            <a:r>
              <a:rPr lang="ru-RU" sz="2400" b="1" dirty="0" err="1"/>
              <a:t>організуючим</a:t>
            </a:r>
            <a:r>
              <a:rPr lang="ru-RU" sz="2400" b="1" dirty="0"/>
              <a:t> документом, </a:t>
            </a:r>
            <a:r>
              <a:rPr lang="ru-RU" sz="2400" b="1" dirty="0" err="1"/>
              <a:t>що</a:t>
            </a:r>
            <a:r>
              <a:rPr lang="ru-RU" sz="2400" b="1" dirty="0"/>
              <a:t> </a:t>
            </a:r>
            <a:r>
              <a:rPr lang="ru-RU" sz="2400" b="1" dirty="0" err="1"/>
              <a:t>дозволяє</a:t>
            </a:r>
            <a:r>
              <a:rPr lang="ru-RU" sz="2400" b="1" dirty="0"/>
              <a:t> </a:t>
            </a:r>
            <a:r>
              <a:rPr lang="ru-RU" sz="2400" b="1" dirty="0" err="1"/>
              <a:t>використовувати</a:t>
            </a:r>
            <a:r>
              <a:rPr lang="ru-RU" sz="2400" b="1" dirty="0"/>
              <a:t> </a:t>
            </a:r>
            <a:r>
              <a:rPr lang="ru-RU" sz="2400" b="1" dirty="0" err="1"/>
              <a:t>наявні</a:t>
            </a:r>
            <a:r>
              <a:rPr lang="ru-RU" sz="2400" b="1" dirty="0"/>
              <a:t> </a:t>
            </a:r>
            <a:r>
              <a:rPr lang="ru-RU" sz="2400" b="1" dirty="0" err="1"/>
              <a:t>фінансові</a:t>
            </a:r>
            <a:r>
              <a:rPr lang="ru-RU" sz="2400" b="1" dirty="0"/>
              <a:t> та </a:t>
            </a:r>
            <a:r>
              <a:rPr lang="ru-RU" sz="2400" b="1" dirty="0" err="1"/>
              <a:t>територіальні</a:t>
            </a:r>
            <a:r>
              <a:rPr lang="ru-RU" sz="2400" b="1" dirty="0"/>
              <a:t> </a:t>
            </a:r>
            <a:r>
              <a:rPr lang="ru-RU" sz="2400" b="1" dirty="0" err="1"/>
              <a:t>ресурси</a:t>
            </a:r>
            <a:r>
              <a:rPr lang="ru-RU" sz="2400" b="1" dirty="0"/>
              <a:t> </a:t>
            </a:r>
            <a:r>
              <a:rPr lang="ru-RU" sz="2400" b="1" dirty="0" err="1"/>
              <a:t>цілеспрямовано</a:t>
            </a:r>
            <a:r>
              <a:rPr lang="ru-RU" sz="2400" b="1" dirty="0"/>
              <a:t>, </a:t>
            </a:r>
            <a:r>
              <a:rPr lang="ru-RU" sz="2400" b="1" dirty="0" err="1"/>
              <a:t>тобто</a:t>
            </a:r>
            <a:r>
              <a:rPr lang="ru-RU" sz="2400" b="1" dirty="0"/>
              <a:t> </a:t>
            </a:r>
            <a:r>
              <a:rPr lang="ru-RU" sz="2400" b="1" dirty="0" err="1"/>
              <a:t>ефективніше</a:t>
            </a:r>
            <a:endParaRPr lang="ru-RU" sz="2400" b="1" dirty="0"/>
          </a:p>
        </p:txBody>
      </p:sp>
    </p:spTree>
    <p:extLst>
      <p:ext uri="{BB962C8B-B14F-4D97-AF65-F5344CB8AC3E}">
        <p14:creationId xmlns:p14="http://schemas.microsoft.com/office/powerpoint/2010/main" val="215909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935664" y="2068769"/>
            <a:ext cx="10154093" cy="2123658"/>
          </a:xfrm>
          <a:prstGeom prst="rect">
            <a:avLst/>
          </a:prstGeom>
        </p:spPr>
        <p:txBody>
          <a:bodyPr wrap="square">
            <a:spAutoFit/>
          </a:bodyPr>
          <a:lstStyle/>
          <a:p>
            <a:pPr algn="ctr"/>
            <a:r>
              <a:rPr lang="uk-UA" sz="4400" b="1" dirty="0">
                <a:solidFill>
                  <a:srgbClr val="4C44E6"/>
                </a:solidFill>
              </a:rPr>
              <a:t>ІІ. Нормативно-правове забезпечення розробки стратегій розвитку територіальних громад</a:t>
            </a:r>
            <a:endParaRPr lang="ru-RU" sz="4400" b="1" dirty="0">
              <a:solidFill>
                <a:srgbClr val="4C44E6"/>
              </a:solidFill>
            </a:endParaRPr>
          </a:p>
        </p:txBody>
      </p:sp>
      <p:pic>
        <p:nvPicPr>
          <p:cNvPr id="3" name="Picture 2" descr="http://crd69.sadok.zt.ua/wp-content/uploads/2022/08/dokumen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8013" y="4362555"/>
            <a:ext cx="3189394" cy="21767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983740864"/>
              </p:ext>
            </p:extLst>
          </p:nvPr>
        </p:nvGraphicFramePr>
        <p:xfrm>
          <a:off x="340395" y="1226533"/>
          <a:ext cx="11521405" cy="55679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63334" y="0"/>
            <a:ext cx="1128665" cy="1128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Заголовок 1"/>
          <p:cNvSpPr>
            <a:spLocks noGrp="1"/>
          </p:cNvSpPr>
          <p:nvPr>
            <p:ph type="title"/>
          </p:nvPr>
        </p:nvSpPr>
        <p:spPr>
          <a:xfrm>
            <a:off x="547734" y="31671"/>
            <a:ext cx="10515600" cy="1065322"/>
          </a:xfrm>
        </p:spPr>
        <p:txBody>
          <a:bodyPr/>
          <a:lstStyle/>
          <a:p>
            <a:pPr algn="ctr"/>
            <a:r>
              <a:rPr lang="uk-UA" b="1" dirty="0">
                <a:solidFill>
                  <a:srgbClr val="4C44E6"/>
                </a:solidFill>
              </a:rPr>
              <a:t>ОСНОВНІ ВИМОГИ ЗАКОНОДАВСТВА</a:t>
            </a:r>
            <a:endParaRPr lang="ru-RU" dirty="0"/>
          </a:p>
        </p:txBody>
      </p:sp>
    </p:spTree>
    <p:extLst>
      <p:ext uri="{BB962C8B-B14F-4D97-AF65-F5344CB8AC3E}">
        <p14:creationId xmlns:p14="http://schemas.microsoft.com/office/powerpoint/2010/main" val="3282932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4002" y="220269"/>
            <a:ext cx="10515600" cy="1325563"/>
          </a:xfrm>
        </p:spPr>
        <p:txBody>
          <a:bodyPr/>
          <a:lstStyle/>
          <a:p>
            <a:pPr algn="ctr"/>
            <a:r>
              <a:rPr lang="uk-UA" b="1" dirty="0" err="1">
                <a:solidFill>
                  <a:srgbClr val="4C44E6"/>
                </a:solidFill>
              </a:rPr>
              <a:t>ЗВ</a:t>
            </a:r>
            <a:r>
              <a:rPr lang="en-US" b="1" dirty="0">
                <a:solidFill>
                  <a:srgbClr val="4C44E6"/>
                </a:solidFill>
              </a:rPr>
              <a:t>`</a:t>
            </a:r>
            <a:r>
              <a:rPr lang="uk-UA" b="1" dirty="0" err="1">
                <a:solidFill>
                  <a:srgbClr val="4C44E6"/>
                </a:solidFill>
              </a:rPr>
              <a:t>ЯЗОК</a:t>
            </a:r>
            <a:r>
              <a:rPr lang="uk-UA" b="1" dirty="0">
                <a:solidFill>
                  <a:srgbClr val="4C44E6"/>
                </a:solidFill>
              </a:rPr>
              <a:t> ІЗ ПУБЛІЧНИМИ ІНВЕСТИЦІЯМИ</a:t>
            </a:r>
            <a:endParaRPr lang="ru-RU" dirty="0"/>
          </a:p>
        </p:txBody>
      </p:sp>
      <p:sp>
        <p:nvSpPr>
          <p:cNvPr id="3" name="Прямоугольник 2"/>
          <p:cNvSpPr/>
          <p:nvPr/>
        </p:nvSpPr>
        <p:spPr>
          <a:xfrm>
            <a:off x="353083" y="2227885"/>
            <a:ext cx="5441133" cy="3816429"/>
          </a:xfrm>
          <a:prstGeom prst="rect">
            <a:avLst/>
          </a:prstGeom>
        </p:spPr>
        <p:txBody>
          <a:bodyPr wrap="square">
            <a:spAutoFit/>
          </a:bodyPr>
          <a:lstStyle/>
          <a:p>
            <a:r>
              <a:rPr lang="ru-RU" sz="2200" b="1" dirty="0">
                <a:latin typeface="Arial" panose="020B0604020202020204" pitchFamily="34" charset="0"/>
                <a:cs typeface="Arial" panose="020B0604020202020204" pitchFamily="34" charset="0"/>
              </a:rPr>
              <a:t>Ст. 75-2  Бюджетного </a:t>
            </a:r>
            <a:r>
              <a:rPr lang="ru-RU" sz="2200" b="1" dirty="0" err="1">
                <a:latin typeface="Arial" panose="020B0604020202020204" pitchFamily="34" charset="0"/>
                <a:cs typeface="Arial" panose="020B0604020202020204" pitchFamily="34" charset="0"/>
              </a:rPr>
              <a:t>Кодесу</a:t>
            </a:r>
            <a:r>
              <a:rPr lang="ru-RU" sz="2200" b="1" dirty="0">
                <a:latin typeface="Arial" panose="020B0604020202020204" pitchFamily="34" charset="0"/>
                <a:cs typeface="Arial" panose="020B0604020202020204" pitchFamily="34" charset="0"/>
              </a:rPr>
              <a:t> </a:t>
            </a:r>
            <a:r>
              <a:rPr lang="ru-RU" sz="2200" b="1" dirty="0" err="1">
                <a:latin typeface="Arial" panose="020B0604020202020204" pitchFamily="34" charset="0"/>
                <a:cs typeface="Arial" panose="020B0604020202020204" pitchFamily="34" charset="0"/>
              </a:rPr>
              <a:t>України</a:t>
            </a:r>
            <a:r>
              <a:rPr lang="ru-RU" sz="2200" b="1" dirty="0">
                <a:latin typeface="Arial" panose="020B0604020202020204" pitchFamily="34" charset="0"/>
                <a:cs typeface="Arial" panose="020B0604020202020204" pitchFamily="34" charset="0"/>
              </a:rPr>
              <a:t>. </a:t>
            </a:r>
          </a:p>
          <a:p>
            <a:r>
              <a:rPr lang="ru-RU" sz="2200" b="1" dirty="0" err="1">
                <a:latin typeface="Arial" panose="020B0604020202020204" pitchFamily="34" charset="0"/>
                <a:cs typeface="Arial" panose="020B0604020202020204" pitchFamily="34" charset="0"/>
              </a:rPr>
              <a:t>Планування</a:t>
            </a:r>
            <a:r>
              <a:rPr lang="ru-RU" sz="2200" b="1" dirty="0">
                <a:latin typeface="Arial" panose="020B0604020202020204" pitchFamily="34" charset="0"/>
                <a:cs typeface="Arial" panose="020B0604020202020204" pitchFamily="34" charset="0"/>
              </a:rPr>
              <a:t>, </a:t>
            </a:r>
            <a:r>
              <a:rPr lang="ru-RU" sz="2200" b="1" dirty="0" err="1">
                <a:latin typeface="Arial" panose="020B0604020202020204" pitchFamily="34" charset="0"/>
                <a:cs typeface="Arial" panose="020B0604020202020204" pitchFamily="34" charset="0"/>
              </a:rPr>
              <a:t>підготовка</a:t>
            </a:r>
            <a:r>
              <a:rPr lang="ru-RU" sz="2200" b="1" dirty="0">
                <a:latin typeface="Arial" panose="020B0604020202020204" pitchFamily="34" charset="0"/>
                <a:cs typeface="Arial" panose="020B0604020202020204" pitchFamily="34" charset="0"/>
              </a:rPr>
              <a:t> та </a:t>
            </a:r>
            <a:r>
              <a:rPr lang="ru-RU" sz="2200" b="1" dirty="0" err="1">
                <a:latin typeface="Arial" panose="020B0604020202020204" pitchFamily="34" charset="0"/>
                <a:cs typeface="Arial" panose="020B0604020202020204" pitchFamily="34" charset="0"/>
              </a:rPr>
              <a:t>реалізація</a:t>
            </a:r>
            <a:r>
              <a:rPr lang="ru-RU" sz="2200" b="1" dirty="0">
                <a:latin typeface="Arial" panose="020B0604020202020204" pitchFamily="34" charset="0"/>
                <a:cs typeface="Arial" panose="020B0604020202020204" pitchFamily="34" charset="0"/>
              </a:rPr>
              <a:t> </a:t>
            </a:r>
            <a:r>
              <a:rPr lang="ru-RU" sz="2200" b="1" dirty="0" err="1">
                <a:latin typeface="Arial" panose="020B0604020202020204" pitchFamily="34" charset="0"/>
                <a:cs typeface="Arial" panose="020B0604020202020204" pitchFamily="34" charset="0"/>
              </a:rPr>
              <a:t>публічних</a:t>
            </a:r>
            <a:r>
              <a:rPr lang="ru-RU" sz="2200" b="1" dirty="0">
                <a:latin typeface="Arial" panose="020B0604020202020204" pitchFamily="34" charset="0"/>
                <a:cs typeface="Arial" panose="020B0604020202020204" pitchFamily="34" charset="0"/>
              </a:rPr>
              <a:t> </a:t>
            </a:r>
            <a:r>
              <a:rPr lang="ru-RU" sz="2200" b="1" dirty="0" err="1">
                <a:latin typeface="Arial" panose="020B0604020202020204" pitchFamily="34" charset="0"/>
                <a:cs typeface="Arial" panose="020B0604020202020204" pitchFamily="34" charset="0"/>
              </a:rPr>
              <a:t>інвестиційних</a:t>
            </a:r>
            <a:r>
              <a:rPr lang="ru-RU" sz="2200" b="1" dirty="0">
                <a:latin typeface="Arial" panose="020B0604020202020204" pitchFamily="34" charset="0"/>
                <a:cs typeface="Arial" panose="020B0604020202020204" pitchFamily="34" charset="0"/>
              </a:rPr>
              <a:t> </a:t>
            </a:r>
            <a:r>
              <a:rPr lang="ru-RU" sz="2200" b="1" dirty="0" err="1">
                <a:latin typeface="Arial" panose="020B0604020202020204" pitchFamily="34" charset="0"/>
                <a:cs typeface="Arial" panose="020B0604020202020204" pitchFamily="34" charset="0"/>
              </a:rPr>
              <a:t>проектів</a:t>
            </a:r>
            <a:r>
              <a:rPr lang="ru-RU" sz="2200" b="1" dirty="0">
                <a:latin typeface="Arial" panose="020B0604020202020204" pitchFamily="34" charset="0"/>
                <a:cs typeface="Arial" panose="020B0604020202020204" pitchFamily="34" charset="0"/>
              </a:rPr>
              <a:t> та </a:t>
            </a:r>
            <a:r>
              <a:rPr lang="ru-RU" sz="2200" b="1" dirty="0" err="1">
                <a:latin typeface="Arial" panose="020B0604020202020204" pitchFamily="34" charset="0"/>
                <a:cs typeface="Arial" panose="020B0604020202020204" pitchFamily="34" charset="0"/>
              </a:rPr>
              <a:t>програм</a:t>
            </a:r>
            <a:r>
              <a:rPr lang="ru-RU" sz="2200" b="1" dirty="0">
                <a:latin typeface="Arial" panose="020B0604020202020204" pitchFamily="34" charset="0"/>
                <a:cs typeface="Arial" panose="020B0604020202020204" pitchFamily="34" charset="0"/>
              </a:rPr>
              <a:t> на </a:t>
            </a:r>
            <a:r>
              <a:rPr lang="ru-RU" sz="2200" b="1" dirty="0" err="1">
                <a:latin typeface="Arial" panose="020B0604020202020204" pitchFamily="34" charset="0"/>
                <a:cs typeface="Arial" panose="020B0604020202020204" pitchFamily="34" charset="0"/>
              </a:rPr>
              <a:t>регіональному</a:t>
            </a:r>
            <a:r>
              <a:rPr lang="ru-RU" sz="2200" b="1" dirty="0">
                <a:latin typeface="Arial" panose="020B0604020202020204" pitchFamily="34" charset="0"/>
                <a:cs typeface="Arial" panose="020B0604020202020204" pitchFamily="34" charset="0"/>
              </a:rPr>
              <a:t> та </a:t>
            </a:r>
            <a:r>
              <a:rPr lang="ru-RU" sz="2200" b="1" dirty="0" err="1">
                <a:latin typeface="Arial" panose="020B0604020202020204" pitchFamily="34" charset="0"/>
                <a:cs typeface="Arial" panose="020B0604020202020204" pitchFamily="34" charset="0"/>
              </a:rPr>
              <a:t>місцевому</a:t>
            </a:r>
            <a:r>
              <a:rPr lang="ru-RU" sz="2200" b="1" dirty="0">
                <a:latin typeface="Arial" panose="020B0604020202020204" pitchFamily="34" charset="0"/>
                <a:cs typeface="Arial" panose="020B0604020202020204" pitchFamily="34" charset="0"/>
              </a:rPr>
              <a:t> </a:t>
            </a:r>
            <a:r>
              <a:rPr lang="ru-RU" sz="2200" b="1" dirty="0" err="1">
                <a:latin typeface="Arial" panose="020B0604020202020204" pitchFamily="34" charset="0"/>
                <a:cs typeface="Arial" panose="020B0604020202020204" pitchFamily="34" charset="0"/>
              </a:rPr>
              <a:t>рівнях</a:t>
            </a:r>
            <a:r>
              <a:rPr lang="ru-RU" sz="2200" b="1" dirty="0">
                <a:latin typeface="Arial" panose="020B0604020202020204" pitchFamily="34" charset="0"/>
                <a:cs typeface="Arial" panose="020B0604020202020204" pitchFamily="34" charset="0"/>
              </a:rPr>
              <a:t>:</a:t>
            </a:r>
            <a:br>
              <a:rPr lang="ru-RU" sz="2200" dirty="0">
                <a:latin typeface="Arial" panose="020B0604020202020204" pitchFamily="34" charset="0"/>
                <a:cs typeface="Arial" panose="020B0604020202020204" pitchFamily="34" charset="0"/>
              </a:rPr>
            </a:br>
            <a:r>
              <a:rPr lang="ru-RU" sz="2200" i="1" dirty="0">
                <a:latin typeface="Arial" panose="020B0604020202020204" pitchFamily="34" charset="0"/>
                <a:cs typeface="Arial" panose="020B0604020202020204" pitchFamily="34" charset="0"/>
              </a:rPr>
              <a:t>«</a:t>
            </a:r>
            <a:r>
              <a:rPr lang="ru-RU" sz="2200" i="1" dirty="0" err="1">
                <a:latin typeface="Arial" panose="020B0604020202020204" pitchFamily="34" charset="0"/>
                <a:cs typeface="Arial" panose="020B0604020202020204" pitchFamily="34" charset="0"/>
              </a:rPr>
              <a:t>Планування</a:t>
            </a:r>
            <a:r>
              <a:rPr lang="ru-RU" sz="2200" i="1" dirty="0">
                <a:latin typeface="Arial" panose="020B0604020202020204" pitchFamily="34" charset="0"/>
                <a:cs typeface="Arial" panose="020B0604020202020204" pitchFamily="34" charset="0"/>
              </a:rPr>
              <a:t> </a:t>
            </a:r>
            <a:r>
              <a:rPr lang="ru-RU" sz="2200" i="1" dirty="0" err="1">
                <a:latin typeface="Arial" panose="020B0604020202020204" pitchFamily="34" charset="0"/>
                <a:cs typeface="Arial" panose="020B0604020202020204" pitchFamily="34" charset="0"/>
              </a:rPr>
              <a:t>публічних</a:t>
            </a:r>
            <a:r>
              <a:rPr lang="ru-RU" sz="2200" i="1" dirty="0">
                <a:latin typeface="Arial" panose="020B0604020202020204" pitchFamily="34" charset="0"/>
                <a:cs typeface="Arial" panose="020B0604020202020204" pitchFamily="34" charset="0"/>
              </a:rPr>
              <a:t> </a:t>
            </a:r>
            <a:r>
              <a:rPr lang="ru-RU" sz="2200" i="1" dirty="0" err="1">
                <a:latin typeface="Arial" panose="020B0604020202020204" pitchFamily="34" charset="0"/>
                <a:cs typeface="Arial" panose="020B0604020202020204" pitchFamily="34" charset="0"/>
              </a:rPr>
              <a:t>інвестиційних</a:t>
            </a:r>
            <a:r>
              <a:rPr lang="ru-RU" sz="2200" i="1" dirty="0">
                <a:latin typeface="Arial" panose="020B0604020202020204" pitchFamily="34" charset="0"/>
                <a:cs typeface="Arial" panose="020B0604020202020204" pitchFamily="34" charset="0"/>
              </a:rPr>
              <a:t> </a:t>
            </a:r>
            <a:r>
              <a:rPr lang="ru-RU" sz="2200" i="1" dirty="0" err="1">
                <a:latin typeface="Arial" panose="020B0604020202020204" pitchFamily="34" charset="0"/>
                <a:cs typeface="Arial" panose="020B0604020202020204" pitchFamily="34" charset="0"/>
              </a:rPr>
              <a:t>проектів</a:t>
            </a:r>
            <a:r>
              <a:rPr lang="ru-RU" sz="2200" i="1" dirty="0">
                <a:latin typeface="Arial" panose="020B0604020202020204" pitchFamily="34" charset="0"/>
                <a:cs typeface="Arial" panose="020B0604020202020204" pitchFamily="34" charset="0"/>
              </a:rPr>
              <a:t> та </a:t>
            </a:r>
            <a:r>
              <a:rPr lang="ru-RU" sz="2200" i="1" dirty="0" err="1">
                <a:latin typeface="Arial" panose="020B0604020202020204" pitchFamily="34" charset="0"/>
                <a:cs typeface="Arial" panose="020B0604020202020204" pitchFamily="34" charset="0"/>
              </a:rPr>
              <a:t>програм</a:t>
            </a:r>
            <a:r>
              <a:rPr lang="ru-RU" sz="2200" i="1" dirty="0">
                <a:latin typeface="Arial" panose="020B0604020202020204" pitchFamily="34" charset="0"/>
                <a:cs typeface="Arial" panose="020B0604020202020204" pitchFamily="34" charset="0"/>
              </a:rPr>
              <a:t> … </a:t>
            </a:r>
            <a:r>
              <a:rPr lang="ru-RU" sz="2200" i="1" dirty="0" err="1">
                <a:latin typeface="Arial" panose="020B0604020202020204" pitchFamily="34" charset="0"/>
                <a:cs typeface="Arial" panose="020B0604020202020204" pitchFamily="34" charset="0"/>
              </a:rPr>
              <a:t>здійснюється</a:t>
            </a:r>
            <a:r>
              <a:rPr lang="ru-RU" sz="2200" i="1" dirty="0">
                <a:latin typeface="Arial" panose="020B0604020202020204" pitchFamily="34" charset="0"/>
                <a:cs typeface="Arial" panose="020B0604020202020204" pitchFamily="34" charset="0"/>
              </a:rPr>
              <a:t> на </a:t>
            </a:r>
            <a:r>
              <a:rPr lang="ru-RU" sz="2200" i="1" dirty="0" err="1">
                <a:latin typeface="Arial" panose="020B0604020202020204" pitchFamily="34" charset="0"/>
                <a:cs typeface="Arial" panose="020B0604020202020204" pitchFamily="34" charset="0"/>
              </a:rPr>
              <a:t>регіональному</a:t>
            </a:r>
            <a:r>
              <a:rPr lang="ru-RU" sz="2200" i="1" dirty="0">
                <a:latin typeface="Arial" panose="020B0604020202020204" pitchFamily="34" charset="0"/>
                <a:cs typeface="Arial" panose="020B0604020202020204" pitchFamily="34" charset="0"/>
              </a:rPr>
              <a:t> та </a:t>
            </a:r>
            <a:r>
              <a:rPr lang="ru-RU" sz="2200" i="1" dirty="0" err="1">
                <a:latin typeface="Arial" panose="020B0604020202020204" pitchFamily="34" charset="0"/>
                <a:cs typeface="Arial" panose="020B0604020202020204" pitchFamily="34" charset="0"/>
              </a:rPr>
              <a:t>місцевому</a:t>
            </a:r>
            <a:r>
              <a:rPr lang="ru-RU" sz="2200" i="1" dirty="0">
                <a:latin typeface="Arial" panose="020B0604020202020204" pitchFamily="34" charset="0"/>
                <a:cs typeface="Arial" panose="020B0604020202020204" pitchFamily="34" charset="0"/>
              </a:rPr>
              <a:t> </a:t>
            </a:r>
            <a:r>
              <a:rPr lang="ru-RU" sz="2200" i="1" dirty="0" err="1">
                <a:latin typeface="Arial" panose="020B0604020202020204" pitchFamily="34" charset="0"/>
                <a:cs typeface="Arial" panose="020B0604020202020204" pitchFamily="34" charset="0"/>
              </a:rPr>
              <a:t>рівнях</a:t>
            </a:r>
            <a:r>
              <a:rPr lang="ru-RU" sz="2200" i="1" dirty="0">
                <a:latin typeface="Arial" panose="020B0604020202020204" pitchFamily="34" charset="0"/>
                <a:cs typeface="Arial" panose="020B0604020202020204" pitchFamily="34" charset="0"/>
              </a:rPr>
              <a:t> </a:t>
            </a:r>
            <a:r>
              <a:rPr lang="ru-RU" sz="2200" i="1" dirty="0" err="1">
                <a:latin typeface="Arial" panose="020B0604020202020204" pitchFamily="34" charset="0"/>
                <a:cs typeface="Arial" panose="020B0604020202020204" pitchFamily="34" charset="0"/>
              </a:rPr>
              <a:t>відповідно</a:t>
            </a:r>
            <a:r>
              <a:rPr lang="ru-RU" sz="2200" i="1" dirty="0">
                <a:latin typeface="Arial" panose="020B0604020202020204" pitchFamily="34" charset="0"/>
                <a:cs typeface="Arial" panose="020B0604020202020204" pitchFamily="34" charset="0"/>
              </a:rPr>
              <a:t> до </a:t>
            </a:r>
            <a:r>
              <a:rPr lang="ru-RU" sz="2200" i="1" dirty="0" err="1">
                <a:latin typeface="Arial" panose="020B0604020202020204" pitchFamily="34" charset="0"/>
                <a:cs typeface="Arial" panose="020B0604020202020204" pitchFamily="34" charset="0"/>
              </a:rPr>
              <a:t>цілей</a:t>
            </a:r>
            <a:r>
              <a:rPr lang="ru-RU" sz="2200" i="1" dirty="0">
                <a:latin typeface="Arial" panose="020B0604020202020204" pitchFamily="34" charset="0"/>
                <a:cs typeface="Arial" panose="020B0604020202020204" pitchFamily="34" charset="0"/>
              </a:rPr>
              <a:t> та </a:t>
            </a:r>
            <a:r>
              <a:rPr lang="ru-RU" sz="2200" i="1" dirty="0" err="1">
                <a:latin typeface="Arial" panose="020B0604020202020204" pitchFamily="34" charset="0"/>
                <a:cs typeface="Arial" panose="020B0604020202020204" pitchFamily="34" charset="0"/>
              </a:rPr>
              <a:t>завдань</a:t>
            </a:r>
            <a:r>
              <a:rPr lang="ru-RU" sz="2200" i="1" dirty="0">
                <a:latin typeface="Arial" panose="020B0604020202020204" pitchFamily="34" charset="0"/>
                <a:cs typeface="Arial" panose="020B0604020202020204" pitchFamily="34" charset="0"/>
              </a:rPr>
              <a:t>, </a:t>
            </a:r>
            <a:r>
              <a:rPr lang="ru-RU" sz="2200" i="1" dirty="0" err="1">
                <a:latin typeface="Arial" panose="020B0604020202020204" pitchFamily="34" charset="0"/>
                <a:cs typeface="Arial" panose="020B0604020202020204" pitchFamily="34" charset="0"/>
              </a:rPr>
              <a:t>визначених</a:t>
            </a:r>
            <a:r>
              <a:rPr lang="ru-RU" sz="2200" i="1" dirty="0">
                <a:latin typeface="Arial" panose="020B0604020202020204" pitchFamily="34" charset="0"/>
                <a:cs typeface="Arial" panose="020B0604020202020204" pitchFamily="34" charset="0"/>
              </a:rPr>
              <a:t> </a:t>
            </a:r>
            <a:r>
              <a:rPr lang="ru-RU" sz="2200" i="1" dirty="0" err="1">
                <a:latin typeface="Arial" panose="020B0604020202020204" pitchFamily="34" charset="0"/>
                <a:cs typeface="Arial" panose="020B0604020202020204" pitchFamily="34" charset="0"/>
              </a:rPr>
              <a:t>відповідними</a:t>
            </a:r>
            <a:r>
              <a:rPr lang="ru-RU" sz="2200" i="1" dirty="0">
                <a:latin typeface="Arial" panose="020B0604020202020204" pitchFamily="34" charset="0"/>
                <a:cs typeface="Arial" panose="020B0604020202020204" pitchFamily="34" charset="0"/>
              </a:rPr>
              <a:t> документами </a:t>
            </a:r>
            <a:r>
              <a:rPr lang="ru-RU" sz="2200" i="1" dirty="0" err="1">
                <a:latin typeface="Arial" panose="020B0604020202020204" pitchFamily="34" charset="0"/>
                <a:cs typeface="Arial" panose="020B0604020202020204" pitchFamily="34" charset="0"/>
              </a:rPr>
              <a:t>стратегічного</a:t>
            </a:r>
            <a:r>
              <a:rPr lang="ru-RU" sz="2200" i="1" dirty="0">
                <a:latin typeface="Arial" panose="020B0604020202020204" pitchFamily="34" charset="0"/>
                <a:cs typeface="Arial" panose="020B0604020202020204" pitchFamily="34" charset="0"/>
              </a:rPr>
              <a:t> </a:t>
            </a:r>
            <a:r>
              <a:rPr lang="ru-RU" sz="2200" i="1" dirty="0" err="1">
                <a:latin typeface="Arial" panose="020B0604020202020204" pitchFamily="34" charset="0"/>
                <a:cs typeface="Arial" panose="020B0604020202020204" pitchFamily="34" charset="0"/>
              </a:rPr>
              <a:t>планування</a:t>
            </a:r>
            <a:r>
              <a:rPr lang="ru-RU" sz="2200" dirty="0">
                <a:latin typeface="Arial" panose="020B0604020202020204" pitchFamily="34" charset="0"/>
                <a:cs typeface="Arial" panose="020B0604020202020204" pitchFamily="34" charset="0"/>
              </a:rPr>
              <a:t>…» </a:t>
            </a:r>
          </a:p>
        </p:txBody>
      </p:sp>
      <p:sp>
        <p:nvSpPr>
          <p:cNvPr id="4" name="Rectangle 1"/>
          <p:cNvSpPr>
            <a:spLocks noChangeArrowheads="1"/>
          </p:cNvSpPr>
          <p:nvPr/>
        </p:nvSpPr>
        <p:spPr bwMode="auto">
          <a:xfrm>
            <a:off x="6129197" y="2012442"/>
            <a:ext cx="5758002"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ru-RU" altLang="ru-RU" b="1" i="0" u="none" strike="noStrike" cap="none" normalizeH="0" baseline="0" dirty="0">
                <a:ln>
                  <a:noFill/>
                </a:ln>
                <a:solidFill>
                  <a:schemeClr val="tx1"/>
                </a:solidFill>
                <a:effectLst/>
                <a:latin typeface="Arial" panose="020B0604020202020204" pitchFamily="34" charset="0"/>
                <a:cs typeface="Arial" panose="020B0604020202020204" pitchFamily="34" charset="0"/>
              </a:rPr>
              <a:t>Постанова </a:t>
            </a:r>
            <a:r>
              <a:rPr kumimoji="0" lang="ru-RU" altLang="ru-RU"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Кабінету</a:t>
            </a:r>
            <a:r>
              <a:rPr kumimoji="0" lang="ru-RU" altLang="ru-RU"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RU" altLang="ru-RU"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Міністрів</a:t>
            </a:r>
            <a:r>
              <a:rPr kumimoji="0" lang="ru-RU" altLang="ru-RU"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RU" altLang="ru-RU"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України</a:t>
            </a:r>
            <a:r>
              <a:rPr kumimoji="0" lang="ru-RU" altLang="ru-RU" b="1" i="0" u="none" strike="noStrike" cap="none" normalizeH="0" baseline="0" dirty="0">
                <a:ln>
                  <a:noFill/>
                </a:ln>
                <a:solidFill>
                  <a:schemeClr val="tx1"/>
                </a:solidFill>
                <a:effectLst/>
                <a:latin typeface="Arial" panose="020B0604020202020204" pitchFamily="34" charset="0"/>
                <a:cs typeface="Arial" panose="020B0604020202020204" pitchFamily="34" charset="0"/>
              </a:rPr>
              <a:t> № 294 </a:t>
            </a:r>
            <a:r>
              <a:rPr kumimoji="0" lang="ru-RU" altLang="ru-RU"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від</a:t>
            </a:r>
            <a:r>
              <a:rPr kumimoji="0" lang="ru-RU" altLang="ru-RU" b="1" i="0" u="none" strike="noStrike" cap="none" normalizeH="0" baseline="0" dirty="0">
                <a:ln>
                  <a:noFill/>
                </a:ln>
                <a:solidFill>
                  <a:schemeClr val="tx1"/>
                </a:solidFill>
                <a:effectLst/>
                <a:latin typeface="Arial" panose="020B0604020202020204" pitchFamily="34" charset="0"/>
                <a:cs typeface="Arial" panose="020B0604020202020204" pitchFamily="34" charset="0"/>
              </a:rPr>
              <a:t> 28.02.2025</a:t>
            </a:r>
            <a:r>
              <a:rPr lang="ru-RU" altLang="ru-RU" b="1" dirty="0">
                <a:latin typeface="Arial" panose="020B0604020202020204" pitchFamily="34" charset="0"/>
                <a:cs typeface="Arial" panose="020B0604020202020204" pitchFamily="34" charset="0"/>
              </a:rPr>
              <a:t> «Про </a:t>
            </a:r>
            <a:r>
              <a:rPr lang="ru-RU" altLang="ru-RU" b="1" dirty="0" err="1">
                <a:latin typeface="Arial" panose="020B0604020202020204" pitchFamily="34" charset="0"/>
                <a:cs typeface="Arial" panose="020B0604020202020204" pitchFamily="34" charset="0"/>
              </a:rPr>
              <a:t>затвердження</a:t>
            </a:r>
            <a:r>
              <a:rPr lang="ru-RU" altLang="ru-RU" b="1" dirty="0">
                <a:latin typeface="Arial" panose="020B0604020202020204" pitchFamily="34" charset="0"/>
                <a:cs typeface="Arial" panose="020B0604020202020204" pitchFamily="34" charset="0"/>
              </a:rPr>
              <a:t> Порядку </a:t>
            </a:r>
            <a:r>
              <a:rPr lang="ru-RU" altLang="ru-RU" b="1" dirty="0" err="1">
                <a:latin typeface="Arial" panose="020B0604020202020204" pitchFamily="34" charset="0"/>
                <a:cs typeface="Arial" panose="020B0604020202020204" pitchFamily="34" charset="0"/>
              </a:rPr>
              <a:t>розроблення</a:t>
            </a:r>
            <a:r>
              <a:rPr lang="ru-RU" altLang="ru-RU" b="1" dirty="0">
                <a:latin typeface="Arial" panose="020B0604020202020204" pitchFamily="34" charset="0"/>
                <a:cs typeface="Arial" panose="020B0604020202020204" pitchFamily="34" charset="0"/>
              </a:rPr>
              <a:t> та </a:t>
            </a:r>
            <a:r>
              <a:rPr lang="ru-RU" altLang="ru-RU" b="1" dirty="0" err="1">
                <a:latin typeface="Arial" panose="020B0604020202020204" pitchFamily="34" charset="0"/>
                <a:cs typeface="Arial" panose="020B0604020202020204" pitchFamily="34" charset="0"/>
              </a:rPr>
              <a:t>моніторингу</a:t>
            </a:r>
            <a:r>
              <a:rPr lang="ru-RU" altLang="ru-RU" b="1" dirty="0">
                <a:latin typeface="Arial" panose="020B0604020202020204" pitchFamily="34" charset="0"/>
                <a:cs typeface="Arial" panose="020B0604020202020204" pitchFamily="34" charset="0"/>
              </a:rPr>
              <a:t> </a:t>
            </a:r>
            <a:r>
              <a:rPr lang="ru-RU" altLang="ru-RU" b="1" dirty="0" err="1">
                <a:latin typeface="Arial" panose="020B0604020202020204" pitchFamily="34" charset="0"/>
                <a:cs typeface="Arial" panose="020B0604020202020204" pitchFamily="34" charset="0"/>
              </a:rPr>
              <a:t>реалізації</a:t>
            </a:r>
            <a:r>
              <a:rPr lang="ru-RU" altLang="ru-RU" b="1" dirty="0">
                <a:latin typeface="Arial" panose="020B0604020202020204" pitchFamily="34" charset="0"/>
                <a:cs typeface="Arial" panose="020B0604020202020204" pitchFamily="34" charset="0"/>
              </a:rPr>
              <a:t> </a:t>
            </a:r>
            <a:r>
              <a:rPr lang="ru-RU" altLang="ru-RU" b="1" dirty="0" err="1">
                <a:latin typeface="Arial" panose="020B0604020202020204" pitchFamily="34" charset="0"/>
                <a:cs typeface="Arial" panose="020B0604020202020204" pitchFamily="34" charset="0"/>
              </a:rPr>
              <a:t>середньострокового</a:t>
            </a:r>
            <a:r>
              <a:rPr lang="ru-RU" altLang="ru-RU" b="1" dirty="0">
                <a:latin typeface="Arial" panose="020B0604020202020204" pitchFamily="34" charset="0"/>
                <a:cs typeface="Arial" panose="020B0604020202020204" pitchFamily="34" charset="0"/>
              </a:rPr>
              <a:t> плану </a:t>
            </a:r>
            <a:r>
              <a:rPr lang="ru-RU" altLang="ru-RU" b="1" dirty="0" err="1">
                <a:latin typeface="Arial" panose="020B0604020202020204" pitchFamily="34" charset="0"/>
                <a:cs typeface="Arial" panose="020B0604020202020204" pitchFamily="34" charset="0"/>
              </a:rPr>
              <a:t>пріоритетних</a:t>
            </a:r>
            <a:r>
              <a:rPr lang="ru-RU" altLang="ru-RU" b="1" dirty="0">
                <a:latin typeface="Arial" panose="020B0604020202020204" pitchFamily="34" charset="0"/>
                <a:cs typeface="Arial" panose="020B0604020202020204" pitchFamily="34" charset="0"/>
              </a:rPr>
              <a:t> </a:t>
            </a:r>
            <a:r>
              <a:rPr lang="ru-RU" altLang="ru-RU" b="1" dirty="0" err="1">
                <a:latin typeface="Arial" panose="020B0604020202020204" pitchFamily="34" charset="0"/>
                <a:cs typeface="Arial" panose="020B0604020202020204" pitchFamily="34" charset="0"/>
              </a:rPr>
              <a:t>публічних</a:t>
            </a:r>
            <a:r>
              <a:rPr lang="ru-RU" altLang="ru-RU" b="1" dirty="0">
                <a:latin typeface="Arial" panose="020B0604020202020204" pitchFamily="34" charset="0"/>
                <a:cs typeface="Arial" panose="020B0604020202020204" pitchFamily="34" charset="0"/>
              </a:rPr>
              <a:t> </a:t>
            </a:r>
            <a:r>
              <a:rPr lang="ru-RU" altLang="ru-RU" b="1" dirty="0" err="1">
                <a:latin typeface="Arial" panose="020B0604020202020204" pitchFamily="34" charset="0"/>
                <a:cs typeface="Arial" panose="020B0604020202020204" pitchFamily="34" charset="0"/>
              </a:rPr>
              <a:t>інвестицій</a:t>
            </a:r>
            <a:r>
              <a:rPr lang="ru-RU" altLang="ru-RU" b="1" dirty="0">
                <a:latin typeface="Arial" panose="020B0604020202020204" pitchFamily="34" charset="0"/>
                <a:cs typeface="Arial" panose="020B0604020202020204" pitchFamily="34" charset="0"/>
              </a:rPr>
              <a:t> </a:t>
            </a:r>
            <a:r>
              <a:rPr lang="ru-RU" altLang="ru-RU" b="1" dirty="0" err="1">
                <a:latin typeface="Arial" panose="020B0604020202020204" pitchFamily="34" charset="0"/>
                <a:cs typeface="Arial" panose="020B0604020202020204" pitchFamily="34" charset="0"/>
              </a:rPr>
              <a:t>держави</a:t>
            </a:r>
            <a:r>
              <a:rPr lang="ru-RU" altLang="ru-RU" b="1" dirty="0">
                <a:latin typeface="Arial" panose="020B0604020202020204" pitchFamily="34" charset="0"/>
                <a:cs typeface="Arial" panose="020B0604020202020204" pitchFamily="34" charset="0"/>
              </a:rPr>
              <a:t>» на </a:t>
            </a:r>
            <a:r>
              <a:rPr lang="ru-RU" altLang="ru-RU" b="1" dirty="0" err="1">
                <a:latin typeface="Arial" panose="020B0604020202020204" pitchFamily="34" charset="0"/>
                <a:cs typeface="Arial" panose="020B0604020202020204" pitchFamily="34" charset="0"/>
              </a:rPr>
              <a:t>загальнодержавному</a:t>
            </a:r>
            <a:r>
              <a:rPr lang="ru-RU" altLang="ru-RU" b="1" dirty="0">
                <a:latin typeface="Arial" panose="020B0604020202020204" pitchFamily="34" charset="0"/>
                <a:cs typeface="Arial" panose="020B0604020202020204" pitchFamily="34" charset="0"/>
              </a:rPr>
              <a:t> </a:t>
            </a:r>
            <a:r>
              <a:rPr lang="ru-RU" altLang="ru-RU" b="1" dirty="0" err="1">
                <a:latin typeface="Arial" panose="020B0604020202020204" pitchFamily="34" charset="0"/>
                <a:cs typeface="Arial" panose="020B0604020202020204" pitchFamily="34" charset="0"/>
              </a:rPr>
              <a:t>рівні</a:t>
            </a:r>
            <a:r>
              <a:rPr lang="ru-RU" altLang="ru-RU" b="1" dirty="0">
                <a:latin typeface="Arial" panose="020B0604020202020204" pitchFamily="34" charset="0"/>
                <a:cs typeface="Arial" panose="020B0604020202020204" pitchFamily="34" charset="0"/>
              </a:rPr>
              <a:t> </a:t>
            </a:r>
            <a:r>
              <a:rPr lang="ru-RU" altLang="ru-RU" b="1" dirty="0" err="1">
                <a:latin typeface="Arial" panose="020B0604020202020204" pitchFamily="34" charset="0"/>
                <a:cs typeface="Arial" panose="020B0604020202020204" pitchFamily="34" charset="0"/>
              </a:rPr>
              <a:t>передбачає</a:t>
            </a:r>
            <a:r>
              <a:rPr lang="ru-RU" altLang="ru-RU" b="1" dirty="0">
                <a:latin typeface="Arial" panose="020B0604020202020204" pitchFamily="34" charset="0"/>
                <a:cs typeface="Arial" panose="020B0604020202020204" pitchFamily="34" charset="0"/>
              </a:rPr>
              <a:t> </a:t>
            </a:r>
            <a:r>
              <a:rPr lang="ru-RU" altLang="ru-RU" b="1" dirty="0" err="1">
                <a:latin typeface="Arial" panose="020B0604020202020204" pitchFamily="34" charset="0"/>
                <a:cs typeface="Arial" panose="020B0604020202020204" pitchFamily="34" charset="0"/>
              </a:rPr>
              <a:t>таке</a:t>
            </a:r>
            <a:r>
              <a:rPr lang="ru-RU" altLang="ru-RU" b="1" dirty="0">
                <a:latin typeface="Arial" panose="020B0604020202020204" pitchFamily="34" charset="0"/>
                <a:cs typeface="Arial" panose="020B0604020202020204" pitchFamily="34" charset="0"/>
              </a:rPr>
              <a:t>: </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Середньостроковий</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план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розробляється</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 на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підставі</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пропозицій</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відповідно</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до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цілей</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і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завдань</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визначених</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документами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стратегічного</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планування</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у межах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доведеного</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орієнтовного</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граничного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сукупного</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обсягу</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публічних</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RU" altLang="ru-RU"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інвестицій</a:t>
            </a:r>
            <a:r>
              <a:rPr kumimoji="0" lang="ru-RU" altLang="ru-RU" i="1"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p>
            <a:pPr lvl="0" fontAlgn="base">
              <a:spcBef>
                <a:spcPct val="0"/>
              </a:spcBef>
              <a:spcAft>
                <a:spcPct val="0"/>
              </a:spcAft>
            </a:pPr>
            <a:r>
              <a:rPr lang="ru-RU" altLang="ru-RU" dirty="0">
                <a:latin typeface="Arial" panose="020B0604020202020204" pitchFamily="34" charset="0"/>
                <a:cs typeface="Arial" panose="020B0604020202020204" pitchFamily="34" charset="0"/>
              </a:rPr>
              <a:t>З </a:t>
            </a:r>
            <a:r>
              <a:rPr lang="ru-RU" altLang="ru-RU" dirty="0" err="1">
                <a:latin typeface="Arial" panose="020B0604020202020204" pitchFamily="34" charset="0"/>
                <a:cs typeface="Arial" panose="020B0604020202020204" pitchFamily="34" charset="0"/>
              </a:rPr>
              <a:t>огляду</a:t>
            </a:r>
            <a:r>
              <a:rPr lang="ru-RU" altLang="ru-RU" dirty="0">
                <a:latin typeface="Arial" panose="020B0604020202020204" pitchFamily="34" charset="0"/>
                <a:cs typeface="Arial" panose="020B0604020202020204" pitchFamily="34" charset="0"/>
              </a:rPr>
              <a:t> на те, </a:t>
            </a:r>
            <a:r>
              <a:rPr lang="ru-RU" altLang="ru-RU" dirty="0" err="1">
                <a:latin typeface="Arial" panose="020B0604020202020204" pitchFamily="34" charset="0"/>
                <a:cs typeface="Arial" panose="020B0604020202020204" pitchFamily="34" charset="0"/>
              </a:rPr>
              <a:t>що</a:t>
            </a:r>
            <a:r>
              <a:rPr lang="ru-RU" altLang="ru-RU" dirty="0">
                <a:latin typeface="Arial" panose="020B0604020202020204" pitchFamily="34" charset="0"/>
                <a:cs typeface="Arial" panose="020B0604020202020204" pitchFamily="34" charset="0"/>
              </a:rPr>
              <a:t> </a:t>
            </a:r>
            <a:r>
              <a:rPr lang="ru-RU" altLang="ru-RU" dirty="0" err="1">
                <a:latin typeface="Arial" panose="020B0604020202020204" pitchFamily="34" charset="0"/>
                <a:cs typeface="Arial" panose="020B0604020202020204" pitchFamily="34" charset="0"/>
              </a:rPr>
              <a:t>громади</a:t>
            </a:r>
            <a:r>
              <a:rPr lang="ru-RU" altLang="ru-RU" dirty="0">
                <a:latin typeface="Arial" panose="020B0604020202020204" pitchFamily="34" charset="0"/>
                <a:cs typeface="Arial" panose="020B0604020202020204" pitchFamily="34" charset="0"/>
              </a:rPr>
              <a:t> </a:t>
            </a:r>
            <a:r>
              <a:rPr lang="ru-RU" altLang="ru-RU" dirty="0" err="1">
                <a:latin typeface="Arial" panose="020B0604020202020204" pitchFamily="34" charset="0"/>
                <a:cs typeface="Arial" panose="020B0604020202020204" pitchFamily="34" charset="0"/>
              </a:rPr>
              <a:t>формують</a:t>
            </a:r>
            <a:r>
              <a:rPr lang="ru-RU" altLang="ru-RU" dirty="0">
                <a:latin typeface="Arial" panose="020B0604020202020204" pitchFamily="34" charset="0"/>
                <a:cs typeface="Arial" panose="020B0604020202020204" pitchFamily="34" charset="0"/>
              </a:rPr>
              <a:t> </a:t>
            </a:r>
            <a:r>
              <a:rPr lang="ru-RU" altLang="ru-RU" dirty="0" err="1">
                <a:latin typeface="Arial" panose="020B0604020202020204" pitchFamily="34" charset="0"/>
                <a:cs typeface="Arial" panose="020B0604020202020204" pitchFamily="34" charset="0"/>
              </a:rPr>
              <a:t>свої</a:t>
            </a:r>
            <a:r>
              <a:rPr lang="ru-RU" altLang="ru-RU" dirty="0">
                <a:latin typeface="Arial" panose="020B0604020202020204" pitchFamily="34" charset="0"/>
                <a:cs typeface="Arial" panose="020B0604020202020204" pitchFamily="34" charset="0"/>
              </a:rPr>
              <a:t> </a:t>
            </a:r>
            <a:r>
              <a:rPr lang="ru-RU" altLang="ru-RU" dirty="0" err="1">
                <a:latin typeface="Arial" panose="020B0604020202020204" pitchFamily="34" charset="0"/>
                <a:cs typeface="Arial" panose="020B0604020202020204" pitchFamily="34" charset="0"/>
              </a:rPr>
              <a:t>плани</a:t>
            </a:r>
            <a:r>
              <a:rPr lang="ru-RU" altLang="ru-RU" dirty="0">
                <a:latin typeface="Arial" panose="020B0604020202020204" pitchFamily="34" charset="0"/>
                <a:cs typeface="Arial" panose="020B0604020202020204" pitchFamily="34" charset="0"/>
              </a:rPr>
              <a:t> у </a:t>
            </a:r>
            <a:r>
              <a:rPr lang="ru-RU" altLang="ru-RU" dirty="0" err="1">
                <a:latin typeface="Arial" panose="020B0604020202020204" pitchFamily="34" charset="0"/>
                <a:cs typeface="Arial" panose="020B0604020202020204" pitchFamily="34" charset="0"/>
              </a:rPr>
              <a:t>узгодженій</a:t>
            </a:r>
            <a:r>
              <a:rPr lang="ru-RU" altLang="ru-RU" dirty="0">
                <a:latin typeface="Arial" panose="020B0604020202020204" pitchFamily="34" charset="0"/>
                <a:cs typeface="Arial" panose="020B0604020202020204" pitchFamily="34" charset="0"/>
              </a:rPr>
              <a:t> </a:t>
            </a:r>
            <a:r>
              <a:rPr lang="ru-RU" altLang="ru-RU" dirty="0" err="1">
                <a:latin typeface="Arial" panose="020B0604020202020204" pitchFamily="34" charset="0"/>
                <a:cs typeface="Arial" panose="020B0604020202020204" pitchFamily="34" charset="0"/>
              </a:rPr>
              <a:t>системі</a:t>
            </a:r>
            <a:r>
              <a:rPr lang="ru-RU" altLang="ru-RU" dirty="0">
                <a:latin typeface="Arial" panose="020B0604020202020204" pitchFamily="34" charset="0"/>
                <a:cs typeface="Arial" panose="020B0604020202020204" pitchFamily="34" charset="0"/>
              </a:rPr>
              <a:t> з </a:t>
            </a:r>
            <a:r>
              <a:rPr lang="ru-RU" altLang="ru-RU" dirty="0" err="1">
                <a:latin typeface="Arial" panose="020B0604020202020204" pitchFamily="34" charset="0"/>
                <a:cs typeface="Arial" panose="020B0604020202020204" pitchFamily="34" charset="0"/>
              </a:rPr>
              <a:t>державними</a:t>
            </a:r>
            <a:r>
              <a:rPr lang="ru-RU" altLang="ru-RU" dirty="0">
                <a:latin typeface="Arial" panose="020B0604020202020204" pitchFamily="34" charset="0"/>
                <a:cs typeface="Arial" panose="020B0604020202020204" pitchFamily="34" charset="0"/>
              </a:rPr>
              <a:t> документами, вони </a:t>
            </a:r>
            <a:r>
              <a:rPr lang="ru-RU" altLang="ru-RU" dirty="0" err="1">
                <a:latin typeface="Arial" panose="020B0604020202020204" pitchFamily="34" charset="0"/>
                <a:cs typeface="Arial" panose="020B0604020202020204" pitchFamily="34" charset="0"/>
              </a:rPr>
              <a:t>використовують</a:t>
            </a:r>
            <a:r>
              <a:rPr lang="ru-RU" altLang="ru-RU" dirty="0">
                <a:latin typeface="Arial" panose="020B0604020202020204" pitchFamily="34" charset="0"/>
                <a:cs typeface="Arial" panose="020B0604020202020204" pitchFamily="34" charset="0"/>
              </a:rPr>
              <a:t> </a:t>
            </a:r>
            <a:r>
              <a:rPr lang="ru-RU" altLang="ru-RU" dirty="0" err="1">
                <a:latin typeface="Arial" panose="020B0604020202020204" pitchFamily="34" charset="0"/>
                <a:cs typeface="Arial" panose="020B0604020202020204" pitchFamily="34" charset="0"/>
              </a:rPr>
              <a:t>цю</a:t>
            </a:r>
            <a:r>
              <a:rPr lang="ru-RU" altLang="ru-RU" dirty="0">
                <a:latin typeface="Arial" panose="020B0604020202020204" pitchFamily="34" charset="0"/>
                <a:cs typeface="Arial" panose="020B0604020202020204" pitchFamily="34" charset="0"/>
              </a:rPr>
              <a:t> норму</a:t>
            </a:r>
            <a:endParaRPr kumimoji="0" lang="ru-RU" altLang="ru-RU"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1260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7080" y="1666791"/>
            <a:ext cx="5656522" cy="4893647"/>
          </a:xfrm>
          <a:prstGeom prst="rect">
            <a:avLst/>
          </a:prstGeom>
        </p:spPr>
        <p:txBody>
          <a:bodyPr wrap="square">
            <a:spAutoFit/>
          </a:bodyPr>
          <a:lstStyle/>
          <a:p>
            <a:r>
              <a:rPr lang="uk-UA" sz="2400" dirty="0">
                <a:cs typeface="Times New Roman" pitchFamily="18" charset="0"/>
              </a:rPr>
              <a:t>- стратегії розвитку територіальних громад – документи стратегічного планування  державної регіональної політики </a:t>
            </a:r>
          </a:p>
          <a:p>
            <a:r>
              <a:rPr lang="uk-UA" sz="2400" dirty="0">
                <a:cs typeface="Times New Roman" pitchFamily="18" charset="0"/>
              </a:rPr>
              <a:t>- плани заходів із реалізації (ПЗР) – документи реалізації державної регіональної політики (ст.7 ЗУ «Про засади державної регіональної політики»)</a:t>
            </a:r>
          </a:p>
          <a:p>
            <a:pPr algn="ctr"/>
            <a:r>
              <a:rPr lang="uk-UA" sz="2400" b="1" dirty="0">
                <a:solidFill>
                  <a:srgbClr val="FF0000"/>
                </a:solidFill>
                <a:cs typeface="Times New Roman" pitchFamily="18" charset="0"/>
              </a:rPr>
              <a:t>Тобто це два сполучені, але окремі документи</a:t>
            </a:r>
          </a:p>
          <a:p>
            <a:pPr algn="ctr"/>
            <a:r>
              <a:rPr lang="uk-UA" sz="2400" b="1" dirty="0">
                <a:solidFill>
                  <a:srgbClr val="4C44E6"/>
                </a:solidFill>
                <a:cs typeface="Times New Roman" pitchFamily="18" charset="0"/>
              </a:rPr>
              <a:t>Вони мають узгоджувати з відповідною містобудівною документацією</a:t>
            </a:r>
            <a:endParaRPr lang="ru-RU" sz="2400" b="1" dirty="0">
              <a:cs typeface="Times New Roman" pitchFamily="18" charset="0"/>
            </a:endParaRPr>
          </a:p>
        </p:txBody>
      </p:sp>
      <p:pic>
        <p:nvPicPr>
          <p:cNvPr id="4" name="Picture 2" descr="https://bolekhiv-rada.gov.ua/uploads/posts/2021-07/1626956092_t_1_strateg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2078" y="1860698"/>
            <a:ext cx="5978918" cy="4484189"/>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202020" y="266232"/>
            <a:ext cx="11748976" cy="13686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b="1" dirty="0" err="1">
                <a:solidFill>
                  <a:srgbClr val="4C44E6"/>
                </a:solidFill>
                <a:latin typeface="+mn-lt"/>
              </a:rPr>
              <a:t>Правовий</a:t>
            </a:r>
            <a:r>
              <a:rPr lang="ru-RU" b="1" dirty="0">
                <a:solidFill>
                  <a:srgbClr val="4C44E6"/>
                </a:solidFill>
                <a:latin typeface="+mn-lt"/>
              </a:rPr>
              <a:t> статус </a:t>
            </a:r>
            <a:r>
              <a:rPr lang="ru-RU" b="1" dirty="0" err="1">
                <a:solidFill>
                  <a:srgbClr val="4C44E6"/>
                </a:solidFill>
                <a:latin typeface="+mn-lt"/>
              </a:rPr>
              <a:t>місцевих</a:t>
            </a:r>
            <a:r>
              <a:rPr lang="ru-RU" b="1" dirty="0">
                <a:solidFill>
                  <a:srgbClr val="4C44E6"/>
                </a:solidFill>
                <a:latin typeface="+mn-lt"/>
              </a:rPr>
              <a:t> </a:t>
            </a:r>
            <a:r>
              <a:rPr lang="ru-RU" b="1" dirty="0" err="1">
                <a:solidFill>
                  <a:srgbClr val="4C44E6"/>
                </a:solidFill>
                <a:latin typeface="+mn-lt"/>
              </a:rPr>
              <a:t>стратегій</a:t>
            </a:r>
            <a:r>
              <a:rPr lang="ru-RU" b="1" dirty="0">
                <a:solidFill>
                  <a:srgbClr val="4C44E6"/>
                </a:solidFill>
                <a:latin typeface="+mn-lt"/>
              </a:rPr>
              <a:t> </a:t>
            </a:r>
            <a:r>
              <a:rPr lang="ru-RU" b="1" dirty="0" err="1">
                <a:solidFill>
                  <a:srgbClr val="4C44E6"/>
                </a:solidFill>
                <a:latin typeface="+mn-lt"/>
              </a:rPr>
              <a:t>розвитку</a:t>
            </a:r>
            <a:r>
              <a:rPr lang="ru-RU" b="1" dirty="0">
                <a:solidFill>
                  <a:srgbClr val="4C44E6"/>
                </a:solidFill>
                <a:latin typeface="+mn-lt"/>
              </a:rPr>
              <a:t> та </a:t>
            </a:r>
            <a:r>
              <a:rPr lang="ru-RU" b="1" dirty="0" err="1">
                <a:solidFill>
                  <a:srgbClr val="4C44E6"/>
                </a:solidFill>
                <a:latin typeface="+mn-lt"/>
              </a:rPr>
              <a:t>планів</a:t>
            </a:r>
            <a:r>
              <a:rPr lang="ru-RU" b="1" dirty="0">
                <a:solidFill>
                  <a:srgbClr val="4C44E6"/>
                </a:solidFill>
                <a:latin typeface="+mn-lt"/>
              </a:rPr>
              <a:t> </a:t>
            </a:r>
            <a:r>
              <a:rPr lang="ru-RU" b="1" dirty="0" err="1">
                <a:solidFill>
                  <a:srgbClr val="4C44E6"/>
                </a:solidFill>
                <a:latin typeface="+mn-lt"/>
              </a:rPr>
              <a:t>заходів</a:t>
            </a:r>
            <a:r>
              <a:rPr lang="ru-RU" b="1" dirty="0">
                <a:solidFill>
                  <a:srgbClr val="4C44E6"/>
                </a:solidFill>
                <a:latin typeface="+mn-lt"/>
              </a:rPr>
              <a:t> </a:t>
            </a:r>
            <a:r>
              <a:rPr lang="ru-RU" b="1" dirty="0" err="1">
                <a:solidFill>
                  <a:srgbClr val="4C44E6"/>
                </a:solidFill>
                <a:latin typeface="+mn-lt"/>
              </a:rPr>
              <a:t>із</a:t>
            </a:r>
            <a:r>
              <a:rPr lang="ru-RU" b="1" dirty="0">
                <a:solidFill>
                  <a:srgbClr val="4C44E6"/>
                </a:solidFill>
                <a:latin typeface="+mn-lt"/>
              </a:rPr>
              <a:t> </a:t>
            </a:r>
            <a:r>
              <a:rPr lang="ru-RU" b="1" dirty="0" err="1">
                <a:solidFill>
                  <a:srgbClr val="4C44E6"/>
                </a:solidFill>
                <a:latin typeface="+mn-lt"/>
              </a:rPr>
              <a:t>їх</a:t>
            </a:r>
            <a:r>
              <a:rPr lang="ru-RU" b="1" dirty="0">
                <a:solidFill>
                  <a:srgbClr val="4C44E6"/>
                </a:solidFill>
                <a:latin typeface="+mn-lt"/>
              </a:rPr>
              <a:t> </a:t>
            </a:r>
            <a:r>
              <a:rPr lang="ru-RU" b="1" dirty="0" err="1">
                <a:solidFill>
                  <a:srgbClr val="4C44E6"/>
                </a:solidFill>
                <a:latin typeface="+mn-lt"/>
              </a:rPr>
              <a:t>реалізації</a:t>
            </a:r>
            <a:endParaRPr lang="ru-RU" dirty="0">
              <a:solidFill>
                <a:srgbClr val="4C44E6"/>
              </a:solidFill>
              <a:latin typeface="+mn-lt"/>
            </a:endParaRPr>
          </a:p>
        </p:txBody>
      </p:sp>
    </p:spTree>
    <p:extLst>
      <p:ext uri="{BB962C8B-B14F-4D97-AF65-F5344CB8AC3E}">
        <p14:creationId xmlns:p14="http://schemas.microsoft.com/office/powerpoint/2010/main" val="921767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54280"/>
            <a:ext cx="10515600" cy="1035215"/>
          </a:xfrm>
        </p:spPr>
        <p:txBody>
          <a:bodyPr/>
          <a:lstStyle/>
          <a:p>
            <a:pPr algn="ctr"/>
            <a:r>
              <a:rPr lang="uk-UA" b="1" dirty="0">
                <a:solidFill>
                  <a:srgbClr val="4C44E6"/>
                </a:solidFill>
              </a:rPr>
              <a:t>Ієрархія стратегій розвитку </a:t>
            </a:r>
            <a:endParaRPr lang="ru-RU" b="1" dirty="0">
              <a:solidFill>
                <a:srgbClr val="4C44E6"/>
              </a:solidFill>
            </a:endParaRPr>
          </a:p>
        </p:txBody>
      </p:sp>
      <p:pic>
        <p:nvPicPr>
          <p:cNvPr id="4" name="Содержимое 3"/>
          <p:cNvPicPr>
            <a:picLocks/>
          </p:cNvPicPr>
          <p:nvPr/>
        </p:nvPicPr>
        <p:blipFill>
          <a:blip r:embed="rId2" cstate="print"/>
          <a:srcRect l="12187" t="17914" r="12081" b="14171"/>
          <a:stretch>
            <a:fillRect/>
          </a:stretch>
        </p:blipFill>
        <p:spPr bwMode="auto">
          <a:xfrm>
            <a:off x="233464" y="904673"/>
            <a:ext cx="11546732" cy="578955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012" y="248393"/>
            <a:ext cx="11117094" cy="1084296"/>
          </a:xfrm>
        </p:spPr>
        <p:txBody>
          <a:bodyPr>
            <a:normAutofit fontScale="90000"/>
          </a:bodyPr>
          <a:lstStyle/>
          <a:p>
            <a:pPr algn="ctr"/>
            <a:r>
              <a:rPr lang="uk-UA" b="1" dirty="0">
                <a:solidFill>
                  <a:srgbClr val="4C44E6"/>
                </a:solidFill>
                <a:latin typeface="+mn-lt"/>
              </a:rPr>
              <a:t>Функціональні типи територій – необхідно врахувати під час розробки стратегії громади</a:t>
            </a:r>
            <a:endParaRPr lang="ru-RU" dirty="0">
              <a:latin typeface="+mn-lt"/>
            </a:endParaRPr>
          </a:p>
        </p:txBody>
      </p:sp>
      <p:sp>
        <p:nvSpPr>
          <p:cNvPr id="3" name="Прямоугольник 2"/>
          <p:cNvSpPr/>
          <p:nvPr/>
        </p:nvSpPr>
        <p:spPr>
          <a:xfrm>
            <a:off x="787650" y="1737381"/>
            <a:ext cx="11036176" cy="4708981"/>
          </a:xfrm>
          <a:prstGeom prst="rect">
            <a:avLst/>
          </a:prstGeom>
        </p:spPr>
        <p:txBody>
          <a:bodyPr wrap="square">
            <a:spAutoFit/>
          </a:bodyPr>
          <a:lstStyle/>
          <a:p>
            <a:r>
              <a:rPr lang="ru-RU" sz="2500" b="1" dirty="0"/>
              <a:t>1) </a:t>
            </a:r>
            <a:r>
              <a:rPr lang="ru-RU" sz="2500" b="1" dirty="0" err="1"/>
              <a:t>території</a:t>
            </a:r>
            <a:r>
              <a:rPr lang="ru-RU" sz="2500" b="1" dirty="0"/>
              <a:t> </a:t>
            </a:r>
            <a:r>
              <a:rPr lang="ru-RU" sz="2500" b="1" dirty="0" err="1"/>
              <a:t>відновлення</a:t>
            </a:r>
            <a:r>
              <a:rPr lang="ru-RU" sz="2500" b="1" dirty="0"/>
              <a:t> – </a:t>
            </a:r>
            <a:r>
              <a:rPr lang="ru-RU" sz="2500" b="1" dirty="0" err="1"/>
              <a:t>громади</a:t>
            </a:r>
            <a:r>
              <a:rPr lang="ru-RU" sz="2500" b="1" dirty="0"/>
              <a:t>, </a:t>
            </a:r>
            <a:r>
              <a:rPr lang="ru-RU" sz="2500" b="1" dirty="0" err="1"/>
              <a:t>були</a:t>
            </a:r>
            <a:r>
              <a:rPr lang="ru-RU" sz="2500" b="1" dirty="0"/>
              <a:t> </a:t>
            </a:r>
            <a:r>
              <a:rPr lang="ru-RU" sz="2500" b="1" dirty="0" err="1"/>
              <a:t>воєнні</a:t>
            </a:r>
            <a:r>
              <a:rPr lang="ru-RU" sz="2500" b="1" dirty="0"/>
              <a:t> </a:t>
            </a:r>
            <a:r>
              <a:rPr lang="ru-RU" sz="2500" b="1" dirty="0" err="1"/>
              <a:t>дії</a:t>
            </a:r>
            <a:r>
              <a:rPr lang="ru-RU" sz="2500" b="1" dirty="0"/>
              <a:t> та</a:t>
            </a:r>
            <a:r>
              <a:rPr lang="en-US" sz="2500" b="1" dirty="0"/>
              <a:t>/</a:t>
            </a:r>
            <a:r>
              <a:rPr lang="uk-UA" sz="2500" b="1" dirty="0"/>
              <a:t>або були</a:t>
            </a:r>
            <a:r>
              <a:rPr lang="ru-RU" sz="2500" b="1" dirty="0"/>
              <a:t> </a:t>
            </a:r>
            <a:r>
              <a:rPr lang="ru-RU" sz="2500" b="1" dirty="0" err="1"/>
              <a:t>тимчасово</a:t>
            </a:r>
            <a:r>
              <a:rPr lang="ru-RU" sz="2500" b="1" dirty="0"/>
              <a:t> </a:t>
            </a:r>
            <a:r>
              <a:rPr lang="ru-RU" sz="2500" b="1" dirty="0" err="1"/>
              <a:t>окуповані</a:t>
            </a:r>
            <a:r>
              <a:rPr lang="ru-RU" sz="2500" b="1" dirty="0"/>
              <a:t>, </a:t>
            </a:r>
            <a:r>
              <a:rPr lang="ru-RU" sz="2500" b="1" dirty="0" err="1"/>
              <a:t>зазнали</a:t>
            </a:r>
            <a:r>
              <a:rPr lang="ru-RU" sz="2500" b="1" dirty="0"/>
              <a:t> </a:t>
            </a:r>
            <a:r>
              <a:rPr lang="ru-RU" sz="2500" b="1" dirty="0" err="1"/>
              <a:t>руйнацій</a:t>
            </a:r>
            <a:r>
              <a:rPr lang="ru-RU" sz="2500" b="1" dirty="0"/>
              <a:t> об</a:t>
            </a:r>
            <a:r>
              <a:rPr lang="en-US" sz="2500" b="1" dirty="0"/>
              <a:t>’</a:t>
            </a:r>
            <a:r>
              <a:rPr lang="uk-UA" sz="2500" b="1" dirty="0" err="1"/>
              <a:t>єктів</a:t>
            </a:r>
            <a:r>
              <a:rPr lang="uk-UA" sz="2500" b="1" dirty="0"/>
              <a:t> критичної інфраструктури, через бої, характерне </a:t>
            </a:r>
            <a:r>
              <a:rPr lang="uk-UA" sz="2500" b="1" dirty="0" err="1"/>
              <a:t>різьке</a:t>
            </a:r>
            <a:r>
              <a:rPr lang="uk-UA" sz="2500" b="1" dirty="0"/>
              <a:t> погіршення рівня соціально-економічного розвитку, відтік мешканців</a:t>
            </a:r>
            <a:r>
              <a:rPr lang="ru-RU" sz="2500" b="1" dirty="0"/>
              <a:t>;</a:t>
            </a:r>
          </a:p>
          <a:p>
            <a:r>
              <a:rPr lang="ru-RU" sz="2500" b="1" dirty="0">
                <a:solidFill>
                  <a:srgbClr val="4C44E6"/>
                </a:solidFill>
              </a:rPr>
              <a:t>2) </a:t>
            </a:r>
            <a:r>
              <a:rPr lang="ru-RU" sz="2500" b="1" dirty="0" err="1">
                <a:solidFill>
                  <a:srgbClr val="4C44E6"/>
                </a:solidFill>
              </a:rPr>
              <a:t>регіональні</a:t>
            </a:r>
            <a:r>
              <a:rPr lang="ru-RU" sz="2500" b="1" dirty="0">
                <a:solidFill>
                  <a:srgbClr val="4C44E6"/>
                </a:solidFill>
              </a:rPr>
              <a:t> </a:t>
            </a:r>
            <a:r>
              <a:rPr lang="ru-RU" sz="2500" b="1" dirty="0" err="1">
                <a:solidFill>
                  <a:srgbClr val="4C44E6"/>
                </a:solidFill>
              </a:rPr>
              <a:t>полюси</a:t>
            </a:r>
            <a:r>
              <a:rPr lang="ru-RU" sz="2500" b="1" dirty="0">
                <a:solidFill>
                  <a:srgbClr val="4C44E6"/>
                </a:solidFill>
              </a:rPr>
              <a:t> </a:t>
            </a:r>
            <a:r>
              <a:rPr lang="ru-RU" sz="2500" b="1" dirty="0" err="1">
                <a:solidFill>
                  <a:srgbClr val="4C44E6"/>
                </a:solidFill>
              </a:rPr>
              <a:t>зростання</a:t>
            </a:r>
            <a:r>
              <a:rPr lang="ru-RU" sz="2500" b="1" dirty="0">
                <a:solidFill>
                  <a:srgbClr val="4C44E6"/>
                </a:solidFill>
              </a:rPr>
              <a:t> – </a:t>
            </a:r>
            <a:r>
              <a:rPr lang="ru-RU" sz="2500" b="1" dirty="0" err="1">
                <a:solidFill>
                  <a:srgbClr val="4C44E6"/>
                </a:solidFill>
              </a:rPr>
              <a:t>громади</a:t>
            </a:r>
            <a:r>
              <a:rPr lang="ru-RU" sz="2500" b="1" dirty="0">
                <a:solidFill>
                  <a:srgbClr val="4C44E6"/>
                </a:solidFill>
              </a:rPr>
              <a:t> та </a:t>
            </a:r>
            <a:r>
              <a:rPr lang="ru-RU" sz="2500" b="1" dirty="0" err="1">
                <a:solidFill>
                  <a:srgbClr val="4C44E6"/>
                </a:solidFill>
              </a:rPr>
              <a:t>мікрорегіони</a:t>
            </a:r>
            <a:r>
              <a:rPr lang="ru-RU" sz="2500" b="1" dirty="0">
                <a:solidFill>
                  <a:srgbClr val="4C44E6"/>
                </a:solidFill>
              </a:rPr>
              <a:t>, де </a:t>
            </a:r>
            <a:r>
              <a:rPr lang="ru-RU" sz="2500" b="1" dirty="0" err="1">
                <a:solidFill>
                  <a:srgbClr val="4C44E6"/>
                </a:solidFill>
              </a:rPr>
              <a:t>показники</a:t>
            </a:r>
            <a:r>
              <a:rPr lang="ru-RU" sz="2500" b="1" dirty="0">
                <a:solidFill>
                  <a:srgbClr val="4C44E6"/>
                </a:solidFill>
              </a:rPr>
              <a:t> </a:t>
            </a:r>
            <a:r>
              <a:rPr lang="ru-RU" sz="2500" b="1" dirty="0" err="1">
                <a:solidFill>
                  <a:srgbClr val="4C44E6"/>
                </a:solidFill>
              </a:rPr>
              <a:t>розвитку</a:t>
            </a:r>
            <a:r>
              <a:rPr lang="ru-RU" sz="2500" b="1" dirty="0">
                <a:solidFill>
                  <a:srgbClr val="4C44E6"/>
                </a:solidFill>
              </a:rPr>
              <a:t> </a:t>
            </a:r>
            <a:r>
              <a:rPr lang="ru-RU" sz="2500" b="1" dirty="0" err="1">
                <a:solidFill>
                  <a:srgbClr val="4C44E6"/>
                </a:solidFill>
              </a:rPr>
              <a:t>значно</a:t>
            </a:r>
            <a:r>
              <a:rPr lang="ru-RU" sz="2500" b="1" dirty="0">
                <a:solidFill>
                  <a:srgbClr val="4C44E6"/>
                </a:solidFill>
              </a:rPr>
              <a:t> </a:t>
            </a:r>
            <a:r>
              <a:rPr lang="ru-RU" sz="2500" b="1" dirty="0" err="1">
                <a:solidFill>
                  <a:srgbClr val="4C44E6"/>
                </a:solidFill>
              </a:rPr>
              <a:t>кращі</a:t>
            </a:r>
            <a:r>
              <a:rPr lang="ru-RU" sz="2500" b="1" dirty="0">
                <a:solidFill>
                  <a:srgbClr val="4C44E6"/>
                </a:solidFill>
              </a:rPr>
              <a:t>, </a:t>
            </a:r>
            <a:r>
              <a:rPr lang="ru-RU" sz="2500" b="1" dirty="0" err="1">
                <a:solidFill>
                  <a:srgbClr val="4C44E6"/>
                </a:solidFill>
              </a:rPr>
              <a:t>порівняні</a:t>
            </a:r>
            <a:r>
              <a:rPr lang="ru-RU" sz="2500" b="1" dirty="0">
                <a:solidFill>
                  <a:srgbClr val="4C44E6"/>
                </a:solidFill>
              </a:rPr>
              <a:t> з </a:t>
            </a:r>
            <a:r>
              <a:rPr lang="ru-RU" sz="2500" b="1" dirty="0" err="1">
                <a:solidFill>
                  <a:srgbClr val="4C44E6"/>
                </a:solidFill>
              </a:rPr>
              <a:t>подібними</a:t>
            </a:r>
            <a:r>
              <a:rPr lang="ru-RU" sz="2500" b="1" dirty="0">
                <a:solidFill>
                  <a:srgbClr val="4C44E6"/>
                </a:solidFill>
              </a:rPr>
              <a:t> громадами </a:t>
            </a:r>
            <a:r>
              <a:rPr lang="ru-RU" sz="2500" b="1" dirty="0" err="1">
                <a:solidFill>
                  <a:srgbClr val="4C44E6"/>
                </a:solidFill>
              </a:rPr>
              <a:t>регіону</a:t>
            </a:r>
            <a:r>
              <a:rPr lang="ru-RU" sz="2500" b="1" dirty="0">
                <a:solidFill>
                  <a:srgbClr val="4C44E6"/>
                </a:solidFill>
              </a:rPr>
              <a:t>, а </a:t>
            </a:r>
            <a:r>
              <a:rPr lang="ru-RU" sz="2500" b="1" dirty="0" err="1">
                <a:solidFill>
                  <a:srgbClr val="4C44E6"/>
                </a:solidFill>
              </a:rPr>
              <a:t>їхнє</a:t>
            </a:r>
            <a:r>
              <a:rPr lang="ru-RU" sz="2500" b="1" dirty="0">
                <a:solidFill>
                  <a:srgbClr val="4C44E6"/>
                </a:solidFill>
              </a:rPr>
              <a:t> </a:t>
            </a:r>
            <a:r>
              <a:rPr lang="ru-RU" sz="2500" b="1" dirty="0" err="1">
                <a:solidFill>
                  <a:srgbClr val="4C44E6"/>
                </a:solidFill>
              </a:rPr>
              <a:t>зростання</a:t>
            </a:r>
            <a:r>
              <a:rPr lang="ru-RU" sz="2500" b="1" dirty="0">
                <a:solidFill>
                  <a:srgbClr val="4C44E6"/>
                </a:solidFill>
              </a:rPr>
              <a:t> позитивно </a:t>
            </a:r>
            <a:r>
              <a:rPr lang="ru-RU" sz="2500" b="1" dirty="0" err="1">
                <a:solidFill>
                  <a:srgbClr val="4C44E6"/>
                </a:solidFill>
              </a:rPr>
              <a:t>впливає</a:t>
            </a:r>
            <a:r>
              <a:rPr lang="ru-RU" sz="2500" b="1" dirty="0">
                <a:solidFill>
                  <a:srgbClr val="4C44E6"/>
                </a:solidFill>
              </a:rPr>
              <a:t> на </a:t>
            </a:r>
            <a:r>
              <a:rPr lang="ru-RU" sz="2500" b="1" dirty="0" err="1">
                <a:solidFill>
                  <a:srgbClr val="4C44E6"/>
                </a:solidFill>
              </a:rPr>
              <a:t>інших</a:t>
            </a:r>
            <a:r>
              <a:rPr lang="ru-RU" sz="2500" b="1" dirty="0">
                <a:solidFill>
                  <a:srgbClr val="4C44E6"/>
                </a:solidFill>
              </a:rPr>
              <a:t>;</a:t>
            </a:r>
          </a:p>
          <a:p>
            <a:r>
              <a:rPr lang="ru-RU" sz="2500" b="1" dirty="0"/>
              <a:t>3) </a:t>
            </a:r>
            <a:r>
              <a:rPr lang="ru-RU" sz="2500" b="1" dirty="0" err="1"/>
              <a:t>території</a:t>
            </a:r>
            <a:r>
              <a:rPr lang="ru-RU" sz="2500" b="1" dirty="0"/>
              <a:t> з </a:t>
            </a:r>
            <a:r>
              <a:rPr lang="ru-RU" sz="2500" b="1" dirty="0" err="1"/>
              <a:t>особливими</a:t>
            </a:r>
            <a:r>
              <a:rPr lang="ru-RU" sz="2500" b="1" dirty="0"/>
              <a:t> </a:t>
            </a:r>
            <a:r>
              <a:rPr lang="ru-RU" sz="2500" b="1" dirty="0" err="1"/>
              <a:t>умовами</a:t>
            </a:r>
            <a:r>
              <a:rPr lang="ru-RU" sz="2500" b="1" dirty="0"/>
              <a:t> для </a:t>
            </a:r>
            <a:r>
              <a:rPr lang="ru-RU" sz="2500" b="1" dirty="0" err="1"/>
              <a:t>розвитку</a:t>
            </a:r>
            <a:r>
              <a:rPr lang="ru-RU" sz="2500" b="1" dirty="0"/>
              <a:t> – макро- та </a:t>
            </a:r>
            <a:r>
              <a:rPr lang="ru-RU" sz="2500" b="1" dirty="0" err="1"/>
              <a:t>мікрорегіони</a:t>
            </a:r>
            <a:r>
              <a:rPr lang="ru-RU" sz="2500" b="1" dirty="0"/>
              <a:t>, </a:t>
            </a:r>
            <a:r>
              <a:rPr lang="ru-RU" sz="2500" b="1" dirty="0" err="1"/>
              <a:t>громади</a:t>
            </a:r>
            <a:r>
              <a:rPr lang="ru-RU" sz="2500" b="1" dirty="0"/>
              <a:t>, </a:t>
            </a:r>
            <a:r>
              <a:rPr lang="ru-RU" sz="2500" b="1" dirty="0" err="1"/>
              <a:t>показники</a:t>
            </a:r>
            <a:r>
              <a:rPr lang="ru-RU" sz="2500" b="1" dirty="0"/>
              <a:t> </a:t>
            </a:r>
            <a:r>
              <a:rPr lang="ru-RU" sz="2500" b="1" dirty="0" err="1"/>
              <a:t>розкитку</a:t>
            </a:r>
            <a:r>
              <a:rPr lang="ru-RU" sz="2500" b="1" dirty="0"/>
              <a:t> є </a:t>
            </a:r>
            <a:r>
              <a:rPr lang="ru-RU" sz="2500" b="1" dirty="0" err="1"/>
              <a:t>низькими</a:t>
            </a:r>
            <a:r>
              <a:rPr lang="ru-RU" sz="2500" b="1" dirty="0"/>
              <a:t>, </a:t>
            </a:r>
            <a:r>
              <a:rPr lang="ru-RU" sz="2500" b="1" dirty="0" err="1"/>
              <a:t>або</a:t>
            </a:r>
            <a:r>
              <a:rPr lang="ru-RU" sz="2500" b="1" dirty="0"/>
              <a:t> </a:t>
            </a:r>
            <a:r>
              <a:rPr lang="ru-RU" sz="2500" b="1" dirty="0" err="1"/>
              <a:t>існуєть</a:t>
            </a:r>
            <a:r>
              <a:rPr lang="ru-RU" sz="2500" b="1" dirty="0"/>
              <a:t> об</a:t>
            </a:r>
            <a:r>
              <a:rPr lang="en-US" sz="2500" b="1" dirty="0"/>
              <a:t>`</a:t>
            </a:r>
            <a:r>
              <a:rPr lang="uk-UA" sz="2500" b="1" dirty="0" err="1"/>
              <a:t>єктивні</a:t>
            </a:r>
            <a:r>
              <a:rPr lang="uk-UA" sz="2500" b="1" dirty="0"/>
              <a:t> обмеження для розвитку</a:t>
            </a:r>
            <a:r>
              <a:rPr lang="ru-RU" sz="2500" b="1" dirty="0"/>
              <a:t>;</a:t>
            </a:r>
          </a:p>
          <a:p>
            <a:r>
              <a:rPr lang="ru-RU" sz="2500" b="1" dirty="0">
                <a:solidFill>
                  <a:srgbClr val="4C44E6"/>
                </a:solidFill>
              </a:rPr>
              <a:t>4) </a:t>
            </a:r>
            <a:r>
              <a:rPr lang="ru-RU" sz="2500" b="1" dirty="0" err="1">
                <a:solidFill>
                  <a:srgbClr val="4C44E6"/>
                </a:solidFill>
              </a:rPr>
              <a:t>території</a:t>
            </a:r>
            <a:r>
              <a:rPr lang="ru-RU" sz="2500" b="1" dirty="0">
                <a:solidFill>
                  <a:srgbClr val="4C44E6"/>
                </a:solidFill>
              </a:rPr>
              <a:t> </a:t>
            </a:r>
            <a:r>
              <a:rPr lang="ru-RU" sz="2500" b="1" dirty="0" err="1">
                <a:solidFill>
                  <a:srgbClr val="4C44E6"/>
                </a:solidFill>
              </a:rPr>
              <a:t>сталого</a:t>
            </a:r>
            <a:r>
              <a:rPr lang="ru-RU" sz="2500" b="1" dirty="0">
                <a:solidFill>
                  <a:srgbClr val="4C44E6"/>
                </a:solidFill>
              </a:rPr>
              <a:t> </a:t>
            </a:r>
            <a:r>
              <a:rPr lang="ru-RU" sz="2500" b="1" dirty="0" err="1">
                <a:solidFill>
                  <a:srgbClr val="4C44E6"/>
                </a:solidFill>
              </a:rPr>
              <a:t>розвитку</a:t>
            </a:r>
            <a:r>
              <a:rPr lang="ru-RU" sz="2500" b="1" dirty="0">
                <a:solidFill>
                  <a:srgbClr val="4C44E6"/>
                </a:solidFill>
              </a:rPr>
              <a:t> – </a:t>
            </a:r>
            <a:r>
              <a:rPr lang="ru-RU" sz="2500" b="1" dirty="0" err="1">
                <a:solidFill>
                  <a:srgbClr val="4C44E6"/>
                </a:solidFill>
              </a:rPr>
              <a:t>мікрорегіони</a:t>
            </a:r>
            <a:r>
              <a:rPr lang="ru-RU" sz="2500" b="1" dirty="0">
                <a:solidFill>
                  <a:srgbClr val="4C44E6"/>
                </a:solidFill>
              </a:rPr>
              <a:t>, </a:t>
            </a:r>
            <a:r>
              <a:rPr lang="ru-RU" sz="2500" b="1" dirty="0" err="1">
                <a:solidFill>
                  <a:srgbClr val="4C44E6"/>
                </a:solidFill>
              </a:rPr>
              <a:t>громади</a:t>
            </a:r>
            <a:r>
              <a:rPr lang="ru-RU" sz="2500" b="1" dirty="0">
                <a:solidFill>
                  <a:srgbClr val="4C44E6"/>
                </a:solidFill>
              </a:rPr>
              <a:t>, з </a:t>
            </a:r>
            <a:r>
              <a:rPr lang="ru-RU" sz="2500" b="1" dirty="0" err="1">
                <a:solidFill>
                  <a:srgbClr val="4C44E6"/>
                </a:solidFill>
              </a:rPr>
              <a:t>наявним</a:t>
            </a:r>
            <a:r>
              <a:rPr lang="ru-RU" sz="2500" b="1" dirty="0">
                <a:solidFill>
                  <a:srgbClr val="4C44E6"/>
                </a:solidFill>
              </a:rPr>
              <a:t> </a:t>
            </a:r>
            <a:r>
              <a:rPr lang="ru-RU" sz="2500" b="1" dirty="0" err="1">
                <a:solidFill>
                  <a:srgbClr val="4C44E6"/>
                </a:solidFill>
              </a:rPr>
              <a:t>потенціалом</a:t>
            </a:r>
            <a:r>
              <a:rPr lang="ru-RU" sz="2500" b="1" dirty="0">
                <a:solidFill>
                  <a:srgbClr val="4C44E6"/>
                </a:solidFill>
              </a:rPr>
              <a:t> та </a:t>
            </a:r>
            <a:r>
              <a:rPr lang="ru-RU" sz="2500" b="1" dirty="0" err="1">
                <a:solidFill>
                  <a:srgbClr val="4C44E6"/>
                </a:solidFill>
              </a:rPr>
              <a:t>спроможні</a:t>
            </a:r>
            <a:r>
              <a:rPr lang="ru-RU" sz="2500" b="1" dirty="0">
                <a:solidFill>
                  <a:srgbClr val="4C44E6"/>
                </a:solidFill>
              </a:rPr>
              <a:t> до </a:t>
            </a:r>
            <a:r>
              <a:rPr lang="ru-RU" sz="2500" b="1" dirty="0" err="1">
                <a:solidFill>
                  <a:srgbClr val="4C44E6"/>
                </a:solidFill>
              </a:rPr>
              <a:t>збалансованого</a:t>
            </a:r>
            <a:r>
              <a:rPr lang="ru-RU" sz="2500" b="1" dirty="0">
                <a:solidFill>
                  <a:srgbClr val="4C44E6"/>
                </a:solidFill>
              </a:rPr>
              <a:t> </a:t>
            </a:r>
            <a:r>
              <a:rPr lang="ru-RU" sz="2500" b="1" dirty="0" err="1">
                <a:solidFill>
                  <a:srgbClr val="4C44E6"/>
                </a:solidFill>
              </a:rPr>
              <a:t>розвитку</a:t>
            </a:r>
            <a:endParaRPr lang="ru-RU" sz="2500" b="1" dirty="0">
              <a:solidFill>
                <a:srgbClr val="4C44E6"/>
              </a:solidFill>
            </a:endParaRPr>
          </a:p>
        </p:txBody>
      </p:sp>
    </p:spTree>
    <p:extLst>
      <p:ext uri="{BB962C8B-B14F-4D97-AF65-F5344CB8AC3E}">
        <p14:creationId xmlns:p14="http://schemas.microsoft.com/office/powerpoint/2010/main" val="3419822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a:xfrm>
            <a:off x="93868" y="197754"/>
            <a:ext cx="11972296" cy="906163"/>
          </a:xfrm>
        </p:spPr>
        <p:txBody>
          <a:bodyPr>
            <a:noAutofit/>
          </a:bodyPr>
          <a:lstStyle/>
          <a:p>
            <a:pPr algn="ctr"/>
            <a:r>
              <a:rPr lang="ru-RU" sz="4000" b="1" dirty="0">
                <a:solidFill>
                  <a:srgbClr val="4C44E6"/>
                </a:solidFill>
                <a:latin typeface="+mn-lt"/>
              </a:rPr>
              <a:t>Закон </a:t>
            </a:r>
            <a:r>
              <a:rPr lang="ru-RU" sz="4000" b="1" dirty="0" err="1">
                <a:solidFill>
                  <a:srgbClr val="4C44E6"/>
                </a:solidFill>
                <a:latin typeface="+mn-lt"/>
              </a:rPr>
              <a:t>України</a:t>
            </a:r>
            <a:r>
              <a:rPr lang="ru-RU" sz="4000" b="1" dirty="0">
                <a:solidFill>
                  <a:srgbClr val="4C44E6"/>
                </a:solidFill>
                <a:latin typeface="+mn-lt"/>
              </a:rPr>
              <a:t> </a:t>
            </a:r>
            <a:br>
              <a:rPr lang="ru-RU" sz="4000" b="1" dirty="0">
                <a:solidFill>
                  <a:srgbClr val="4C44E6"/>
                </a:solidFill>
                <a:latin typeface="+mn-lt"/>
              </a:rPr>
            </a:br>
            <a:r>
              <a:rPr lang="ru-RU" sz="4000" b="1" dirty="0">
                <a:solidFill>
                  <a:srgbClr val="4C44E6"/>
                </a:solidFill>
                <a:latin typeface="+mn-lt"/>
              </a:rPr>
              <a:t>«Про </a:t>
            </a:r>
            <a:r>
              <a:rPr lang="ru-RU" sz="4000" b="1" dirty="0" err="1">
                <a:solidFill>
                  <a:srgbClr val="4C44E6"/>
                </a:solidFill>
                <a:latin typeface="+mn-lt"/>
              </a:rPr>
              <a:t>місцеве</a:t>
            </a:r>
            <a:r>
              <a:rPr lang="ru-RU" sz="4000" b="1" dirty="0">
                <a:solidFill>
                  <a:srgbClr val="4C44E6"/>
                </a:solidFill>
                <a:latin typeface="+mn-lt"/>
              </a:rPr>
              <a:t> </a:t>
            </a:r>
            <a:r>
              <a:rPr lang="ru-RU" sz="4000" b="1" dirty="0" err="1">
                <a:solidFill>
                  <a:srgbClr val="4C44E6"/>
                </a:solidFill>
                <a:latin typeface="+mn-lt"/>
              </a:rPr>
              <a:t>самоврядування</a:t>
            </a:r>
            <a:r>
              <a:rPr lang="ru-RU" sz="4000" b="1" dirty="0">
                <a:solidFill>
                  <a:srgbClr val="4C44E6"/>
                </a:solidFill>
                <a:latin typeface="+mn-lt"/>
              </a:rPr>
              <a:t> в </a:t>
            </a:r>
            <a:r>
              <a:rPr lang="ru-RU" sz="4000" b="1" dirty="0" err="1">
                <a:solidFill>
                  <a:srgbClr val="4C44E6"/>
                </a:solidFill>
                <a:latin typeface="+mn-lt"/>
              </a:rPr>
              <a:t>Україні</a:t>
            </a:r>
            <a:r>
              <a:rPr lang="ru-RU" sz="4000" b="1" dirty="0">
                <a:solidFill>
                  <a:srgbClr val="4C44E6"/>
                </a:solidFill>
                <a:latin typeface="+mn-lt"/>
              </a:rPr>
              <a:t>»</a:t>
            </a:r>
            <a:endParaRPr lang="ru-RU" sz="4000" dirty="0">
              <a:solidFill>
                <a:srgbClr val="4C44E6"/>
              </a:solidFill>
              <a:latin typeface="+mn-lt"/>
            </a:endParaRPr>
          </a:p>
        </p:txBody>
      </p:sp>
      <p:sp>
        <p:nvSpPr>
          <p:cNvPr id="4" name="Прямоугольник 3"/>
          <p:cNvSpPr/>
          <p:nvPr/>
        </p:nvSpPr>
        <p:spPr>
          <a:xfrm>
            <a:off x="805756" y="1232846"/>
            <a:ext cx="10800785" cy="929485"/>
          </a:xfrm>
          <a:prstGeom prst="rect">
            <a:avLst/>
          </a:prstGeom>
        </p:spPr>
        <p:txBody>
          <a:bodyPr wrap="square">
            <a:spAutoFit/>
          </a:bodyPr>
          <a:lstStyle/>
          <a:p>
            <a:pPr algn="ctr">
              <a:lnSpc>
                <a:spcPct val="80000"/>
              </a:lnSpc>
              <a:buFont typeface="Wingdings" pitchFamily="2" charset="2"/>
              <a:buNone/>
            </a:pPr>
            <a:r>
              <a:rPr lang="uk-UA" altLang="en-US" sz="3400" b="1" dirty="0">
                <a:solidFill>
                  <a:srgbClr val="002060"/>
                </a:solidFill>
              </a:rPr>
              <a:t>нічого не каже про стратегічне планування територіальних громад. Але:</a:t>
            </a:r>
          </a:p>
        </p:txBody>
      </p:sp>
      <p:sp>
        <p:nvSpPr>
          <p:cNvPr id="5" name="Прямоугольник 4"/>
          <p:cNvSpPr/>
          <p:nvPr/>
        </p:nvSpPr>
        <p:spPr>
          <a:xfrm>
            <a:off x="125835" y="2171885"/>
            <a:ext cx="11853643" cy="2259080"/>
          </a:xfrm>
          <a:prstGeom prst="rect">
            <a:avLst/>
          </a:prstGeom>
        </p:spPr>
        <p:txBody>
          <a:bodyPr wrap="square">
            <a:spAutoFit/>
          </a:bodyPr>
          <a:lstStyle/>
          <a:p>
            <a:pPr>
              <a:lnSpc>
                <a:spcPct val="80000"/>
              </a:lnSpc>
              <a:buFont typeface="Wingdings" pitchFamily="2" charset="2"/>
              <a:buNone/>
            </a:pPr>
            <a:r>
              <a:rPr lang="uk-UA" sz="2200" dirty="0"/>
              <a:t>Ст. 26. Виключна компетенція сільських, селищних, міських рад</a:t>
            </a:r>
          </a:p>
          <a:p>
            <a:pPr>
              <a:lnSpc>
                <a:spcPct val="80000"/>
              </a:lnSpc>
              <a:buFont typeface="Wingdings" pitchFamily="2" charset="2"/>
              <a:buNone/>
            </a:pPr>
            <a:r>
              <a:rPr lang="uk-UA" sz="2200" dirty="0"/>
              <a:t>22) затвердження програм соціально-економічного та культурного розвитку відповідних адміністративно-територіальних одиниць, цільових програм з інших питань місцевого самоврядування;</a:t>
            </a:r>
          </a:p>
          <a:p>
            <a:pPr>
              <a:lnSpc>
                <a:spcPct val="80000"/>
              </a:lnSpc>
              <a:buFont typeface="Wingdings" pitchFamily="2" charset="2"/>
              <a:buNone/>
            </a:pPr>
            <a:r>
              <a:rPr lang="uk-UA" sz="2200" dirty="0"/>
              <a:t>42) затвердження в установленому порядку місцевих містобудівних програм, генеральних планів забудови відповідних населених пунктів, іншої містобудівної документації;</a:t>
            </a:r>
          </a:p>
          <a:p>
            <a:pPr>
              <a:lnSpc>
                <a:spcPct val="80000"/>
              </a:lnSpc>
              <a:buFont typeface="Wingdings" pitchFamily="2" charset="2"/>
              <a:buNone/>
            </a:pPr>
            <a:r>
              <a:rPr lang="uk-UA" sz="2200" dirty="0"/>
              <a:t>44) встановлення відповідно до законодавства правил з питань благоустрою території населеного пункту, забезпечення в ньому чистоти і порядку.</a:t>
            </a:r>
          </a:p>
        </p:txBody>
      </p:sp>
      <p:sp>
        <p:nvSpPr>
          <p:cNvPr id="6" name="Прямоугольник 5"/>
          <p:cNvSpPr/>
          <p:nvPr/>
        </p:nvSpPr>
        <p:spPr>
          <a:xfrm>
            <a:off x="125835" y="4533714"/>
            <a:ext cx="11819990" cy="2123658"/>
          </a:xfrm>
          <a:prstGeom prst="rect">
            <a:avLst/>
          </a:prstGeom>
        </p:spPr>
        <p:txBody>
          <a:bodyPr wrap="square">
            <a:spAutoFit/>
          </a:bodyPr>
          <a:lstStyle/>
          <a:p>
            <a:pPr algn="ctr">
              <a:buFont typeface="Wingdings" pitchFamily="2" charset="2"/>
              <a:buNone/>
            </a:pPr>
            <a:r>
              <a:rPr lang="uk-UA" sz="2200" dirty="0">
                <a:solidFill>
                  <a:srgbClr val="4C44E6"/>
                </a:solidFill>
              </a:rPr>
              <a:t>Ст. 27. Повноваження у сфері соціально-економічного і культурного розвитку, </a:t>
            </a:r>
            <a:endParaRPr lang="en-US" sz="2200" dirty="0">
              <a:solidFill>
                <a:srgbClr val="4C44E6"/>
              </a:solidFill>
            </a:endParaRPr>
          </a:p>
          <a:p>
            <a:pPr algn="ctr">
              <a:buFont typeface="Wingdings" pitchFamily="2" charset="2"/>
              <a:buNone/>
            </a:pPr>
            <a:r>
              <a:rPr lang="uk-UA" sz="2200" dirty="0">
                <a:solidFill>
                  <a:srgbClr val="4C44E6"/>
                </a:solidFill>
              </a:rPr>
              <a:t>планування та обліку</a:t>
            </a:r>
          </a:p>
          <a:p>
            <a:pPr>
              <a:buFont typeface="Wingdings" pitchFamily="2" charset="2"/>
              <a:buNone/>
            </a:pPr>
            <a:r>
              <a:rPr lang="uk-UA" sz="2200" dirty="0"/>
              <a:t>До відання виконавчих органів сільських, селищних, міських рад належать:</a:t>
            </a:r>
          </a:p>
          <a:p>
            <a:pPr>
              <a:buFont typeface="Wingdings" pitchFamily="2" charset="2"/>
              <a:buNone/>
            </a:pPr>
            <a:r>
              <a:rPr lang="uk-UA" sz="2200" dirty="0"/>
              <a:t>1) </a:t>
            </a:r>
            <a:r>
              <a:rPr lang="uk-UA" sz="2200" b="1" dirty="0">
                <a:solidFill>
                  <a:srgbClr val="4C44E6"/>
                </a:solidFill>
              </a:rPr>
              <a:t>підготовка програм соціально-економічного та культурного розвитку </a:t>
            </a:r>
            <a:r>
              <a:rPr lang="uk-UA" sz="2200" dirty="0"/>
              <a:t>сіл, селищ, міст, цільових програм з інших питань самоврядування, подання їх на затвердження ради, організація їх виконання; подання раді звітів про хід і результати виконання цих програм.</a:t>
            </a:r>
          </a:p>
        </p:txBody>
      </p:sp>
    </p:spTree>
    <p:extLst>
      <p:ext uri="{BB962C8B-B14F-4D97-AF65-F5344CB8AC3E}">
        <p14:creationId xmlns:p14="http://schemas.microsoft.com/office/powerpoint/2010/main" val="1270692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98712" y="515670"/>
            <a:ext cx="11266715" cy="2492990"/>
          </a:xfrm>
          <a:prstGeom prst="rect">
            <a:avLst/>
          </a:prstGeom>
        </p:spPr>
        <p:txBody>
          <a:bodyPr wrap="square">
            <a:spAutoFit/>
          </a:bodyPr>
          <a:lstStyle/>
          <a:p>
            <a:r>
              <a:rPr lang="uk-UA" sz="2600" b="1" u="sng" dirty="0">
                <a:solidFill>
                  <a:srgbClr val="4C44E6"/>
                </a:solidFill>
              </a:rPr>
              <a:t>Програма соціально-економічного розвитку </a:t>
            </a:r>
            <a:r>
              <a:rPr lang="uk-UA" sz="2600" dirty="0"/>
              <a:t>– документ, що визначає стратегічні цілі та пріоритети розвитку територіальної громади на </a:t>
            </a:r>
            <a:r>
              <a:rPr lang="uk-UA" sz="2600" dirty="0" err="1"/>
              <a:t>коротко-</a:t>
            </a:r>
            <a:r>
              <a:rPr lang="uk-UA" sz="2600" dirty="0"/>
              <a:t> та середньостроковий період (3 – 5 років), конкретизує завдання та заходи у рамках таких цілей та пріоритетів, відповідальних виконавців та строки виконання заходів, обсяги фінансування, джерела фінансування та індикатори (показники) оцінки результативності виконання заходів Програми</a:t>
            </a:r>
          </a:p>
        </p:txBody>
      </p:sp>
      <p:sp>
        <p:nvSpPr>
          <p:cNvPr id="4" name="Rectangle 2"/>
          <p:cNvSpPr txBox="1">
            <a:spLocks noChangeArrowheads="1"/>
          </p:cNvSpPr>
          <p:nvPr/>
        </p:nvSpPr>
        <p:spPr>
          <a:xfrm>
            <a:off x="214010" y="3349125"/>
            <a:ext cx="11794104" cy="658671"/>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400" b="1" i="0" u="none" strike="noStrike" kern="1200" cap="none" spc="0" normalizeH="0" noProof="0" dirty="0" err="1">
                <a:ln>
                  <a:noFill/>
                </a:ln>
                <a:solidFill>
                  <a:srgbClr val="FF0000"/>
                </a:solidFill>
                <a:effectLst/>
                <a:uLnTx/>
                <a:uFillTx/>
                <a:ea typeface="+mj-ea"/>
                <a:cs typeface="+mj-cs"/>
              </a:rPr>
              <a:t>Програма</a:t>
            </a:r>
            <a:r>
              <a:rPr kumimoji="0" lang="ru-RU" sz="3400" b="1" i="0" u="none" strike="noStrike" kern="1200" cap="none" spc="0" normalizeH="0" noProof="0" dirty="0">
                <a:ln>
                  <a:noFill/>
                </a:ln>
                <a:solidFill>
                  <a:srgbClr val="FF0000"/>
                </a:solidFill>
                <a:effectLst/>
                <a:uLnTx/>
                <a:uFillTx/>
                <a:ea typeface="+mj-ea"/>
                <a:cs typeface="+mj-cs"/>
              </a:rPr>
              <a:t> соц.-</a:t>
            </a:r>
            <a:r>
              <a:rPr kumimoji="0" lang="ru-RU" sz="3400" b="1" i="0" u="none" strike="noStrike" kern="1200" cap="none" spc="0" normalizeH="0" noProof="0" dirty="0" err="1">
                <a:ln>
                  <a:noFill/>
                </a:ln>
                <a:solidFill>
                  <a:srgbClr val="FF0000"/>
                </a:solidFill>
                <a:effectLst/>
                <a:uLnTx/>
                <a:uFillTx/>
                <a:ea typeface="+mj-ea"/>
                <a:cs typeface="+mj-cs"/>
              </a:rPr>
              <a:t>економ</a:t>
            </a:r>
            <a:r>
              <a:rPr kumimoji="0" lang="ru-RU" sz="3400" b="1" i="0" u="none" strike="noStrike" kern="1200" cap="none" spc="0" normalizeH="0" noProof="0" dirty="0">
                <a:ln>
                  <a:noFill/>
                </a:ln>
                <a:solidFill>
                  <a:srgbClr val="FF0000"/>
                </a:solidFill>
                <a:effectLst/>
                <a:uLnTx/>
                <a:uFillTx/>
                <a:ea typeface="+mj-ea"/>
                <a:cs typeface="+mj-cs"/>
              </a:rPr>
              <a:t> </a:t>
            </a:r>
            <a:r>
              <a:rPr kumimoji="0" lang="ru-RU" sz="3400" b="1" i="0" u="none" strike="noStrike" kern="1200" cap="none" spc="0" normalizeH="0" noProof="0" dirty="0" err="1">
                <a:ln>
                  <a:noFill/>
                </a:ln>
                <a:solidFill>
                  <a:srgbClr val="FF0000"/>
                </a:solidFill>
                <a:effectLst/>
                <a:uLnTx/>
                <a:uFillTx/>
                <a:ea typeface="+mj-ea"/>
                <a:cs typeface="+mj-cs"/>
              </a:rPr>
              <a:t>розвитку</a:t>
            </a:r>
            <a:r>
              <a:rPr kumimoji="0" lang="ru-RU" sz="3400" b="1" i="0" u="none" strike="noStrike" kern="1200" cap="none" spc="0" normalizeH="0" noProof="0" dirty="0">
                <a:ln>
                  <a:noFill/>
                </a:ln>
                <a:solidFill>
                  <a:srgbClr val="FF0000"/>
                </a:solidFill>
                <a:effectLst/>
                <a:uLnTx/>
                <a:uFillTx/>
                <a:ea typeface="+mj-ea"/>
                <a:cs typeface="+mj-cs"/>
              </a:rPr>
              <a:t> – </a:t>
            </a:r>
            <a:r>
              <a:rPr kumimoji="0" lang="ru-RU" sz="3400" b="1" i="0" u="none" strike="noStrike" kern="1200" cap="none" spc="0" normalizeH="0" noProof="0" dirty="0" err="1">
                <a:ln>
                  <a:noFill/>
                </a:ln>
                <a:solidFill>
                  <a:srgbClr val="FF0000"/>
                </a:solidFill>
                <a:effectLst/>
                <a:uLnTx/>
                <a:uFillTx/>
                <a:ea typeface="+mj-ea"/>
                <a:cs typeface="+mj-cs"/>
              </a:rPr>
              <a:t>обов</a:t>
            </a:r>
            <a:r>
              <a:rPr kumimoji="0" lang="en-US" sz="3400" b="1" i="0" u="none" strike="noStrike" kern="1200" cap="none" spc="0" normalizeH="0" noProof="0" dirty="0">
                <a:ln>
                  <a:noFill/>
                </a:ln>
                <a:solidFill>
                  <a:srgbClr val="FF0000"/>
                </a:solidFill>
                <a:effectLst/>
                <a:uLnTx/>
                <a:uFillTx/>
                <a:ea typeface="+mj-ea"/>
                <a:cs typeface="+mj-cs"/>
              </a:rPr>
              <a:t>`</a:t>
            </a:r>
            <a:r>
              <a:rPr kumimoji="0" lang="uk-UA" sz="3400" b="1" i="0" u="none" strike="noStrike" kern="1200" cap="none" spc="0" normalizeH="0" noProof="0" dirty="0" err="1">
                <a:ln>
                  <a:noFill/>
                </a:ln>
                <a:solidFill>
                  <a:srgbClr val="FF0000"/>
                </a:solidFill>
                <a:effectLst/>
                <a:uLnTx/>
                <a:uFillTx/>
                <a:ea typeface="+mj-ea"/>
                <a:cs typeface="+mj-cs"/>
              </a:rPr>
              <a:t>язковий</a:t>
            </a:r>
            <a:r>
              <a:rPr kumimoji="0" lang="uk-UA" sz="3400" b="1" i="0" u="none" strike="noStrike" kern="1200" cap="none" spc="0" normalizeH="0" noProof="0" dirty="0">
                <a:ln>
                  <a:noFill/>
                </a:ln>
                <a:solidFill>
                  <a:srgbClr val="FF0000"/>
                </a:solidFill>
                <a:effectLst/>
                <a:uLnTx/>
                <a:uFillTx/>
                <a:ea typeface="+mj-ea"/>
                <a:cs typeface="+mj-cs"/>
              </a:rPr>
              <a:t> документ</a:t>
            </a:r>
            <a:endParaRPr kumimoji="0" lang="ru-RU" sz="3400" b="1" i="0" u="none" strike="noStrike" kern="1200" cap="none" spc="0" normalizeH="0" baseline="0" noProof="0" dirty="0">
              <a:ln>
                <a:noFill/>
              </a:ln>
              <a:solidFill>
                <a:srgbClr val="FF0000"/>
              </a:solidFill>
              <a:effectLst/>
              <a:uLnTx/>
              <a:uFillTx/>
              <a:ea typeface="+mj-ea"/>
              <a:cs typeface="+mj-cs"/>
            </a:endParaRPr>
          </a:p>
        </p:txBody>
      </p:sp>
      <p:sp>
        <p:nvSpPr>
          <p:cNvPr id="5" name="Rectangle 2"/>
          <p:cNvSpPr txBox="1">
            <a:spLocks noChangeArrowheads="1"/>
          </p:cNvSpPr>
          <p:nvPr/>
        </p:nvSpPr>
        <p:spPr>
          <a:xfrm>
            <a:off x="366032" y="4404448"/>
            <a:ext cx="11651810" cy="1539147"/>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000" b="1" i="0" u="none" strike="noStrike" kern="1200" cap="none" spc="0" normalizeH="0" baseline="0" noProof="0" dirty="0" err="1">
                <a:ln>
                  <a:noFill/>
                </a:ln>
                <a:solidFill>
                  <a:srgbClr val="4C44E6"/>
                </a:solidFill>
                <a:effectLst/>
                <a:uLnTx/>
                <a:uFillTx/>
                <a:ea typeface="+mj-ea"/>
                <a:cs typeface="+mj-cs"/>
              </a:rPr>
              <a:t>Стратегія</a:t>
            </a:r>
            <a:r>
              <a:rPr kumimoji="0" lang="ru-RU" sz="3000" b="1" i="0" u="none" strike="noStrike" kern="1200" cap="none" spc="0" normalizeH="0" baseline="0" noProof="0" dirty="0">
                <a:ln>
                  <a:noFill/>
                </a:ln>
                <a:solidFill>
                  <a:srgbClr val="4C44E6"/>
                </a:solidFill>
                <a:effectLst/>
                <a:uLnTx/>
                <a:uFillTx/>
                <a:ea typeface="+mj-ea"/>
                <a:cs typeface="+mj-cs"/>
              </a:rPr>
              <a:t> не є </a:t>
            </a:r>
            <a:r>
              <a:rPr kumimoji="0" lang="ru-RU" sz="3000" b="1" i="0" u="none" strike="noStrike" kern="1200" cap="none" spc="0" normalizeH="0" baseline="0" noProof="0" dirty="0" err="1">
                <a:ln>
                  <a:noFill/>
                </a:ln>
                <a:solidFill>
                  <a:srgbClr val="4C44E6"/>
                </a:solidFill>
                <a:effectLst/>
                <a:uLnTx/>
                <a:uFillTx/>
                <a:ea typeface="+mj-ea"/>
                <a:cs typeface="+mj-cs"/>
              </a:rPr>
              <a:t>директивним</a:t>
            </a:r>
            <a:r>
              <a:rPr kumimoji="0" lang="ru-RU" sz="3000" b="1" i="0" u="none" strike="noStrike" kern="1200" cap="none" spc="0" normalizeH="0" noProof="0" dirty="0">
                <a:ln>
                  <a:noFill/>
                </a:ln>
                <a:solidFill>
                  <a:srgbClr val="4C44E6"/>
                </a:solidFill>
                <a:effectLst/>
                <a:uLnTx/>
                <a:uFillTx/>
                <a:ea typeface="+mj-ea"/>
                <a:cs typeface="+mj-cs"/>
              </a:rPr>
              <a:t> документом. Вона </a:t>
            </a:r>
            <a:r>
              <a:rPr kumimoji="0" lang="ru-RU" sz="3000" b="1" i="0" u="none" strike="noStrike" kern="1200" cap="none" spc="0" normalizeH="0" baseline="0" noProof="0" dirty="0" err="1">
                <a:ln>
                  <a:noFill/>
                </a:ln>
                <a:solidFill>
                  <a:srgbClr val="4C44E6"/>
                </a:solidFill>
                <a:effectLst/>
                <a:uLnTx/>
                <a:uFillTx/>
                <a:ea typeface="+mj-ea"/>
                <a:cs typeface="+mj-cs"/>
              </a:rPr>
              <a:t>реалізується</a:t>
            </a:r>
            <a:r>
              <a:rPr kumimoji="0" lang="ru-RU" sz="3000" b="1" i="0" u="none" strike="noStrike" kern="1200" cap="none" spc="0" normalizeH="0" noProof="0" dirty="0">
                <a:ln>
                  <a:noFill/>
                </a:ln>
                <a:solidFill>
                  <a:srgbClr val="4C44E6"/>
                </a:solidFill>
                <a:effectLst/>
                <a:uLnTx/>
                <a:uFillTx/>
                <a:ea typeface="+mj-ea"/>
                <a:cs typeface="+mj-cs"/>
              </a:rPr>
              <a:t> через:</a:t>
            </a:r>
          </a:p>
          <a:p>
            <a:pPr marL="0" marR="0" lvl="0" indent="0" defTabSz="914400" rtl="0" eaLnBrk="1" fontAlgn="auto" latinLnBrk="0" hangingPunct="1">
              <a:lnSpc>
                <a:spcPct val="90000"/>
              </a:lnSpc>
              <a:spcBef>
                <a:spcPct val="0"/>
              </a:spcBef>
              <a:spcAft>
                <a:spcPts val="0"/>
              </a:spcAft>
              <a:buClrTx/>
              <a:buSzTx/>
              <a:buFont typeface="Wingdings" pitchFamily="2" charset="2"/>
              <a:buChar char="Ø"/>
              <a:tabLst/>
              <a:defRPr/>
            </a:pPr>
            <a:r>
              <a:rPr kumimoji="0" lang="ru-RU" sz="3400" b="1" i="0" u="none" strike="noStrike" kern="1200" cap="none" spc="0" normalizeH="0" baseline="0" noProof="0" dirty="0">
                <a:ln>
                  <a:noFill/>
                </a:ln>
                <a:effectLst/>
                <a:uLnTx/>
                <a:uFillTx/>
                <a:latin typeface="+mj-lt"/>
                <a:ea typeface="+mj-ea"/>
                <a:cs typeface="+mj-cs"/>
              </a:rPr>
              <a:t>  </a:t>
            </a:r>
            <a:r>
              <a:rPr kumimoji="0" lang="ru-RU" sz="3400" b="1" i="0" u="none" strike="noStrike" kern="1200" cap="none" spc="0" normalizeH="0" noProof="0" dirty="0" err="1">
                <a:ln>
                  <a:noFill/>
                </a:ln>
                <a:effectLst/>
                <a:uLnTx/>
                <a:uFillTx/>
                <a:latin typeface="+mj-lt"/>
                <a:ea typeface="+mj-ea"/>
                <a:cs typeface="+mj-cs"/>
              </a:rPr>
              <a:t>програму</a:t>
            </a:r>
            <a:r>
              <a:rPr kumimoji="0" lang="ru-RU" sz="3400" b="1" i="0" u="none" strike="noStrike" kern="1200" cap="none" spc="0" normalizeH="0" noProof="0" dirty="0">
                <a:ln>
                  <a:noFill/>
                </a:ln>
                <a:effectLst/>
                <a:uLnTx/>
                <a:uFillTx/>
                <a:latin typeface="+mj-lt"/>
                <a:ea typeface="+mj-ea"/>
                <a:cs typeface="+mj-cs"/>
              </a:rPr>
              <a:t> </a:t>
            </a:r>
            <a:r>
              <a:rPr kumimoji="0" lang="ru-RU" sz="3400" b="1" i="0" u="none" strike="noStrike" kern="1200" cap="none" spc="0" normalizeH="0" noProof="0" dirty="0" err="1">
                <a:ln>
                  <a:noFill/>
                </a:ln>
                <a:effectLst/>
                <a:uLnTx/>
                <a:uFillTx/>
                <a:latin typeface="+mj-lt"/>
                <a:ea typeface="+mj-ea"/>
                <a:cs typeface="+mj-cs"/>
              </a:rPr>
              <a:t>соціально-економічного</a:t>
            </a:r>
            <a:r>
              <a:rPr kumimoji="0" lang="ru-RU" sz="3400" b="1" i="0" u="none" strike="noStrike" kern="1200" cap="none" spc="0" normalizeH="0" noProof="0" dirty="0">
                <a:ln>
                  <a:noFill/>
                </a:ln>
                <a:effectLst/>
                <a:uLnTx/>
                <a:uFillTx/>
                <a:latin typeface="+mj-lt"/>
                <a:ea typeface="+mj-ea"/>
                <a:cs typeface="+mj-cs"/>
              </a:rPr>
              <a:t> </a:t>
            </a:r>
            <a:r>
              <a:rPr kumimoji="0" lang="ru-RU" sz="3400" b="1" i="0" u="none" strike="noStrike" kern="1200" cap="none" spc="0" normalizeH="0" noProof="0" dirty="0" err="1">
                <a:ln>
                  <a:noFill/>
                </a:ln>
                <a:effectLst/>
                <a:uLnTx/>
                <a:uFillTx/>
                <a:latin typeface="+mj-lt"/>
                <a:ea typeface="+mj-ea"/>
                <a:cs typeface="+mj-cs"/>
              </a:rPr>
              <a:t>розвитку</a:t>
            </a:r>
            <a:r>
              <a:rPr kumimoji="0" lang="ru-RU" sz="3400" b="1" i="0" u="none" strike="noStrike" kern="1200" cap="none" spc="0" normalizeH="0" noProof="0" dirty="0">
                <a:ln>
                  <a:noFill/>
                </a:ln>
                <a:effectLst/>
                <a:uLnTx/>
                <a:uFillTx/>
                <a:latin typeface="+mj-lt"/>
                <a:ea typeface="+mj-ea"/>
                <a:cs typeface="+mj-cs"/>
              </a:rPr>
              <a:t>;</a:t>
            </a:r>
          </a:p>
          <a:p>
            <a:pPr marL="0" marR="0" lvl="0" indent="0" defTabSz="914400" rtl="0" eaLnBrk="1" fontAlgn="auto" latinLnBrk="0" hangingPunct="1">
              <a:lnSpc>
                <a:spcPct val="90000"/>
              </a:lnSpc>
              <a:spcBef>
                <a:spcPct val="0"/>
              </a:spcBef>
              <a:spcAft>
                <a:spcPts val="0"/>
              </a:spcAft>
              <a:buClrTx/>
              <a:buSzTx/>
              <a:buFont typeface="Wingdings" pitchFamily="2" charset="2"/>
              <a:buChar char="Ø"/>
              <a:tabLst/>
              <a:defRPr/>
            </a:pPr>
            <a:r>
              <a:rPr lang="uk-UA" sz="3400" b="1" baseline="0" dirty="0">
                <a:latin typeface="+mj-lt"/>
                <a:ea typeface="+mj-ea"/>
                <a:cs typeface="+mj-cs"/>
              </a:rPr>
              <a:t>  бюджет</a:t>
            </a:r>
            <a:r>
              <a:rPr lang="uk-UA" sz="3400" b="1" dirty="0">
                <a:latin typeface="+mj-lt"/>
                <a:ea typeface="+mj-ea"/>
                <a:cs typeface="+mj-cs"/>
              </a:rPr>
              <a:t> органу місцевого самоврядування</a:t>
            </a:r>
            <a:endParaRPr kumimoji="0" lang="ru-RU" sz="3400" b="1" i="0" u="none" strike="noStrike" kern="1200"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3164882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l="41163" t="13178" r="27965" b="8837"/>
          <a:stretch>
            <a:fillRect/>
          </a:stretch>
        </p:blipFill>
        <p:spPr bwMode="auto">
          <a:xfrm>
            <a:off x="5320286" y="1743"/>
            <a:ext cx="6871714" cy="6856257"/>
          </a:xfrm>
          <a:prstGeom prst="rect">
            <a:avLst/>
          </a:prstGeom>
          <a:noFill/>
          <a:ln w="9525">
            <a:noFill/>
            <a:miter lim="800000"/>
            <a:headEnd/>
            <a:tailEnd/>
          </a:ln>
          <a:effectLst/>
        </p:spPr>
      </p:pic>
      <p:sp>
        <p:nvSpPr>
          <p:cNvPr id="3" name="Прямоугольник 2"/>
          <p:cNvSpPr/>
          <p:nvPr/>
        </p:nvSpPr>
        <p:spPr>
          <a:xfrm>
            <a:off x="126750" y="530415"/>
            <a:ext cx="5260062" cy="6124754"/>
          </a:xfrm>
          <a:prstGeom prst="rect">
            <a:avLst/>
          </a:prstGeom>
        </p:spPr>
        <p:txBody>
          <a:bodyPr wrap="square">
            <a:spAutoFit/>
          </a:bodyPr>
          <a:lstStyle/>
          <a:p>
            <a:pPr algn="ctr"/>
            <a:r>
              <a:rPr lang="uk-UA" altLang="en-US" sz="2000" b="1" dirty="0">
                <a:solidFill>
                  <a:srgbClr val="4C44E6"/>
                </a:solidFill>
              </a:rPr>
              <a:t>Закон України «</a:t>
            </a:r>
            <a:r>
              <a:rPr lang="uk-UA" sz="2000" b="1" dirty="0">
                <a:solidFill>
                  <a:srgbClr val="4C44E6"/>
                </a:solidFill>
              </a:rPr>
              <a:t>Про регулювання містобудівної діяльності» </a:t>
            </a:r>
            <a:r>
              <a:rPr lang="uk-UA" sz="2000" dirty="0"/>
              <a:t>від 17.02.2011 №3038</a:t>
            </a:r>
            <a:r>
              <a:rPr lang="uk-UA" sz="2000" dirty="0">
                <a:solidFill>
                  <a:srgbClr val="4C44E6"/>
                </a:solidFill>
              </a:rPr>
              <a:t> </a:t>
            </a:r>
            <a:r>
              <a:rPr lang="uk-UA" sz="2000" dirty="0"/>
              <a:t>визначає підходи до просторового планування території поселення, району, громади, області</a:t>
            </a:r>
          </a:p>
          <a:p>
            <a:pPr algn="ctr"/>
            <a:endParaRPr lang="en-US" sz="1200" dirty="0"/>
          </a:p>
          <a:p>
            <a:r>
              <a:rPr lang="uk-UA" sz="2000" dirty="0"/>
              <a:t>Містобудівна документації:</a:t>
            </a:r>
          </a:p>
          <a:p>
            <a:pPr marL="342900" indent="-342900">
              <a:buFontTx/>
              <a:buChar char="-"/>
            </a:pPr>
            <a:r>
              <a:rPr lang="uk-UA" sz="2000" dirty="0"/>
              <a:t>г</a:t>
            </a:r>
            <a:r>
              <a:rPr lang="ru-RU" sz="2000" dirty="0" err="1"/>
              <a:t>енеральний</a:t>
            </a:r>
            <a:r>
              <a:rPr lang="ru-RU" sz="2000" dirty="0"/>
              <a:t> план </a:t>
            </a:r>
            <a:r>
              <a:rPr lang="ru-RU" sz="2000" dirty="0" err="1"/>
              <a:t>населеного</a:t>
            </a:r>
            <a:r>
              <a:rPr lang="ru-RU" sz="2000" dirty="0"/>
              <a:t> пункту;</a:t>
            </a:r>
          </a:p>
          <a:p>
            <a:pPr marL="342900" indent="-342900">
              <a:buFontTx/>
              <a:buChar char="-"/>
            </a:pPr>
            <a:r>
              <a:rPr lang="ru-RU" sz="2000" dirty="0" err="1"/>
              <a:t>комплексний</a:t>
            </a:r>
            <a:r>
              <a:rPr lang="ru-RU" sz="2000" dirty="0"/>
              <a:t> план </a:t>
            </a:r>
            <a:r>
              <a:rPr lang="ru-RU" sz="2000" dirty="0" err="1"/>
              <a:t>просторового</a:t>
            </a:r>
            <a:r>
              <a:rPr lang="ru-RU" sz="2000" dirty="0"/>
              <a:t> </a:t>
            </a:r>
            <a:r>
              <a:rPr lang="ru-RU" sz="2000" dirty="0" err="1"/>
              <a:t>розвитку</a:t>
            </a:r>
            <a:r>
              <a:rPr lang="ru-RU" sz="2000" dirty="0"/>
              <a:t> </a:t>
            </a:r>
            <a:r>
              <a:rPr lang="ru-RU" sz="2000" dirty="0" err="1"/>
              <a:t>території</a:t>
            </a:r>
            <a:r>
              <a:rPr lang="ru-RU" sz="2000" dirty="0"/>
              <a:t> </a:t>
            </a:r>
            <a:r>
              <a:rPr lang="ru-RU" sz="2000" dirty="0" err="1"/>
              <a:t>громади</a:t>
            </a:r>
            <a:r>
              <a:rPr lang="ru-RU" sz="2000" dirty="0"/>
              <a:t> (</a:t>
            </a:r>
            <a:r>
              <a:rPr lang="ru-RU" sz="2000" dirty="0" err="1"/>
              <a:t>включає</a:t>
            </a:r>
            <a:r>
              <a:rPr lang="ru-RU" sz="2000" dirty="0"/>
              <a:t> </a:t>
            </a:r>
            <a:r>
              <a:rPr lang="ru-RU" sz="2000" dirty="0" err="1"/>
              <a:t>генплани</a:t>
            </a:r>
            <a:r>
              <a:rPr lang="ru-RU" sz="2000" dirty="0"/>
              <a:t>)</a:t>
            </a:r>
          </a:p>
          <a:p>
            <a:endParaRPr lang="ru-RU" sz="2000" i="1" dirty="0"/>
          </a:p>
          <a:p>
            <a:r>
              <a:rPr lang="ru-RU" sz="2000" i="1" dirty="0"/>
              <a:t>- </a:t>
            </a:r>
            <a:r>
              <a:rPr lang="ru-RU" sz="2000" i="1" dirty="0" err="1"/>
              <a:t>Щодо</a:t>
            </a:r>
            <a:r>
              <a:rPr lang="ru-RU" sz="2000" i="1" dirty="0"/>
              <a:t> </a:t>
            </a:r>
            <a:r>
              <a:rPr lang="ru-RU" sz="2000" i="1" dirty="0" err="1"/>
              <a:t>концепції</a:t>
            </a:r>
            <a:r>
              <a:rPr lang="ru-RU" sz="2000" i="1" dirty="0"/>
              <a:t> </a:t>
            </a:r>
            <a:r>
              <a:rPr lang="ru-RU" sz="2000" i="1" dirty="0" err="1"/>
              <a:t>інтегрованого</a:t>
            </a:r>
            <a:r>
              <a:rPr lang="ru-RU" sz="2000" i="1" dirty="0"/>
              <a:t> </a:t>
            </a:r>
            <a:r>
              <a:rPr lang="ru-RU" sz="2000" i="1" dirty="0" err="1"/>
              <a:t>розвитку</a:t>
            </a:r>
            <a:r>
              <a:rPr lang="ru-RU" sz="2000" i="1" dirty="0"/>
              <a:t> </a:t>
            </a:r>
            <a:r>
              <a:rPr lang="ru-RU" sz="2000" i="1" dirty="0" err="1"/>
              <a:t>території</a:t>
            </a:r>
            <a:r>
              <a:rPr lang="ru-RU" sz="2000" i="1" dirty="0"/>
              <a:t> – </a:t>
            </a:r>
            <a:r>
              <a:rPr lang="ru-RU" sz="2000" i="1" dirty="0" err="1"/>
              <a:t>це</a:t>
            </a:r>
            <a:r>
              <a:rPr lang="ru-RU" sz="2000" i="1" dirty="0"/>
              <a:t> документ </a:t>
            </a:r>
            <a:r>
              <a:rPr lang="ru-RU" sz="2000" i="1" dirty="0" err="1"/>
              <a:t>стратегічного</a:t>
            </a:r>
            <a:r>
              <a:rPr lang="ru-RU" sz="2000" i="1" dirty="0"/>
              <a:t> </a:t>
            </a:r>
            <a:r>
              <a:rPr lang="ru-RU" sz="2000" i="1" dirty="0" err="1"/>
              <a:t>планування</a:t>
            </a:r>
            <a:r>
              <a:rPr lang="ru-RU" sz="2000" i="1" dirty="0"/>
              <a:t>, </a:t>
            </a:r>
            <a:r>
              <a:rPr lang="ru-RU" sz="2000" i="1" u="sng" dirty="0" err="1"/>
              <a:t>може</a:t>
            </a:r>
            <a:r>
              <a:rPr lang="ru-RU" sz="2000" i="1" u="sng" dirty="0"/>
              <a:t> </a:t>
            </a:r>
            <a:r>
              <a:rPr lang="ru-RU" sz="2000" i="1" dirty="0" err="1"/>
              <a:t>розроблятися</a:t>
            </a:r>
            <a:endParaRPr lang="ru-RU" sz="2000" i="1" dirty="0"/>
          </a:p>
          <a:p>
            <a:endParaRPr lang="ru-RU" sz="2000" i="1" dirty="0"/>
          </a:p>
          <a:p>
            <a:r>
              <a:rPr lang="ru-RU" sz="2000" i="1" dirty="0"/>
              <a:t>- </a:t>
            </a:r>
            <a:r>
              <a:rPr lang="ru-RU" sz="2000" i="1" dirty="0" err="1"/>
              <a:t>Щодо</a:t>
            </a:r>
            <a:r>
              <a:rPr lang="ru-RU" sz="2000" i="1" dirty="0"/>
              <a:t> </a:t>
            </a:r>
            <a:r>
              <a:rPr lang="ru-RU" sz="2000" i="1" dirty="0" err="1"/>
              <a:t>Програми</a:t>
            </a:r>
            <a:r>
              <a:rPr lang="ru-RU" sz="2000" i="1" dirty="0"/>
              <a:t> комплексного </a:t>
            </a:r>
            <a:r>
              <a:rPr lang="ru-RU" sz="2000" i="1" dirty="0" err="1"/>
              <a:t>відновлення</a:t>
            </a:r>
            <a:r>
              <a:rPr lang="ru-RU" sz="2000" i="1" dirty="0"/>
              <a:t> </a:t>
            </a:r>
            <a:r>
              <a:rPr lang="ru-RU" sz="2000" i="1" dirty="0" err="1"/>
              <a:t>території</a:t>
            </a:r>
            <a:r>
              <a:rPr lang="ru-RU" sz="2000" i="1" dirty="0"/>
              <a:t> </a:t>
            </a:r>
            <a:r>
              <a:rPr lang="ru-RU" sz="2000" i="1" dirty="0" err="1"/>
              <a:t>громади</a:t>
            </a:r>
            <a:r>
              <a:rPr lang="ru-RU" sz="2000" i="1" dirty="0"/>
              <a:t> – </a:t>
            </a:r>
            <a:r>
              <a:rPr lang="ru-RU" sz="2000" i="1" dirty="0" err="1"/>
              <a:t>розробляється</a:t>
            </a:r>
            <a:r>
              <a:rPr lang="ru-RU" sz="2000" i="1" dirty="0"/>
              <a:t> за </a:t>
            </a:r>
            <a:r>
              <a:rPr lang="ru-RU" sz="2000" i="1" dirty="0" err="1"/>
              <a:t>рішенням</a:t>
            </a:r>
            <a:r>
              <a:rPr lang="ru-RU" sz="2000" i="1" dirty="0"/>
              <a:t> </a:t>
            </a:r>
            <a:r>
              <a:rPr lang="ru-RU" sz="2000" i="1" dirty="0" err="1"/>
              <a:t>виконавчого</a:t>
            </a:r>
            <a:r>
              <a:rPr lang="ru-RU" sz="2000" i="1" dirty="0"/>
              <a:t> органу ради, не є </a:t>
            </a:r>
            <a:r>
              <a:rPr lang="ru-RU" sz="2000" i="1" dirty="0" err="1"/>
              <a:t>містобудваною</a:t>
            </a:r>
            <a:r>
              <a:rPr lang="ru-RU" sz="2000" i="1" dirty="0"/>
              <a:t> </a:t>
            </a:r>
            <a:r>
              <a:rPr lang="ru-RU" sz="2000" i="1" dirty="0" err="1"/>
              <a:t>документацією</a:t>
            </a:r>
            <a:r>
              <a:rPr lang="ru-RU" sz="2000" i="1" dirty="0"/>
              <a:t>, СЕО не проходить</a:t>
            </a:r>
            <a:endParaRPr lang="uk-UA" sz="2000" i="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05061" y="81477"/>
            <a:ext cx="12001876" cy="1047184"/>
          </a:xfrm>
        </p:spPr>
        <p:txBody>
          <a:bodyPr>
            <a:normAutofit/>
          </a:bodyPr>
          <a:lstStyle/>
          <a:p>
            <a:pPr algn="ctr"/>
            <a:endParaRPr lang="ru-RU" b="1" dirty="0">
              <a:solidFill>
                <a:srgbClr val="4C44E6"/>
              </a:solidFill>
              <a:latin typeface="+mn-lt"/>
            </a:endParaRPr>
          </a:p>
        </p:txBody>
      </p:sp>
      <p:sp>
        <p:nvSpPr>
          <p:cNvPr id="5" name="Скругленный прямоугольник 4"/>
          <p:cNvSpPr/>
          <p:nvPr/>
        </p:nvSpPr>
        <p:spPr>
          <a:xfrm>
            <a:off x="823865" y="1222212"/>
            <a:ext cx="10393379" cy="5178588"/>
          </a:xfrm>
          <a:prstGeom prst="roundRect">
            <a:avLst/>
          </a:prstGeom>
          <a:solidFill>
            <a:srgbClr val="4C44E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r>
              <a:rPr lang="uk-UA" sz="2800" b="1" dirty="0">
                <a:solidFill>
                  <a:schemeClr val="bg1">
                    <a:lumMod val="95000"/>
                  </a:schemeClr>
                </a:solidFill>
              </a:rPr>
              <a:t>Відповідно до Стратегії екологічної безпеки та адаптації до зміни клімату на період до 2030 року, що схвалена розпорядженням Кабінету Міністрів України від 20.10.2021 № 1363, обласні державні адміністрації органи місцевого самоврядування мали розробити регіональні та місцеві стратегії адаптації до зміни клімату або включити питань адаптації до зміни клімату до регіональних стратегій розвитку, стратегій розвитку територіальних громад та планів заходів з їх реалізації, а також до програм економічного і соціального розвитку областей, районів, міст</a:t>
            </a:r>
          </a:p>
        </p:txBody>
      </p:sp>
    </p:spTree>
    <p:extLst>
      <p:ext uri="{BB962C8B-B14F-4D97-AF65-F5344CB8AC3E}">
        <p14:creationId xmlns:p14="http://schemas.microsoft.com/office/powerpoint/2010/main" val="544734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5481" y="336176"/>
            <a:ext cx="11483163" cy="4185761"/>
          </a:xfrm>
          <a:prstGeom prst="rect">
            <a:avLst/>
          </a:prstGeom>
        </p:spPr>
        <p:txBody>
          <a:bodyPr wrap="square">
            <a:spAutoFit/>
          </a:bodyPr>
          <a:lstStyle/>
          <a:p>
            <a:pPr algn="ctr"/>
            <a:r>
              <a:rPr lang="uk-UA" altLang="en-US" sz="3400" b="1" dirty="0">
                <a:solidFill>
                  <a:srgbClr val="4C44E6"/>
                </a:solidFill>
              </a:rPr>
              <a:t>Закон України “Про стратегічну екологічну оцінку”</a:t>
            </a:r>
          </a:p>
          <a:p>
            <a:endParaRPr lang="uk-UA" sz="1200" dirty="0"/>
          </a:p>
          <a:p>
            <a:pPr algn="ctr"/>
            <a:r>
              <a:rPr lang="uk-UA" sz="2200" i="1" dirty="0"/>
              <a:t>СЕО – процедура визначення, опису та оцінювання наслідків виконання документів державного планування для довкілля, у тому числі здоров'я населення,</a:t>
            </a:r>
          </a:p>
          <a:p>
            <a:pPr algn="ctr"/>
            <a:r>
              <a:rPr lang="uk-UA" sz="2200" i="1" dirty="0"/>
              <a:t>виправданих альтернатив та розроблення заходів із запобігання, зменшення та відшкодування можливих негативних наслідків</a:t>
            </a:r>
          </a:p>
          <a:p>
            <a:pPr algn="ctr"/>
            <a:endParaRPr lang="uk-UA" sz="1200" i="1" dirty="0"/>
          </a:p>
          <a:p>
            <a:pPr>
              <a:buFont typeface="Wingdings" pitchFamily="2" charset="2"/>
              <a:buChar char="Ø"/>
            </a:pPr>
            <a:r>
              <a:rPr lang="uk-UA" sz="2400" dirty="0"/>
              <a:t>  До </a:t>
            </a:r>
            <a:r>
              <a:rPr lang="uk-UA" sz="2400" dirty="0" err="1"/>
              <a:t>суб</a:t>
            </a:r>
            <a:r>
              <a:rPr lang="en-US" sz="2400" dirty="0"/>
              <a:t>`</a:t>
            </a:r>
            <a:r>
              <a:rPr lang="uk-UA" sz="2400" dirty="0" err="1"/>
              <a:t>єктів</a:t>
            </a:r>
            <a:r>
              <a:rPr lang="uk-UA" sz="2400" dirty="0"/>
              <a:t> стратегічної екологічної оцінки належать органи місцевого самоврядування (ст.4). </a:t>
            </a:r>
          </a:p>
          <a:p>
            <a:pPr>
              <a:buFont typeface="Wingdings" pitchFamily="2" charset="2"/>
              <a:buChar char="Ø"/>
            </a:pPr>
            <a:r>
              <a:rPr lang="ru-RU" sz="2400" dirty="0"/>
              <a:t>  </a:t>
            </a:r>
            <a:r>
              <a:rPr lang="ru-RU" sz="2400" dirty="0" err="1"/>
              <a:t>Стратегічна</a:t>
            </a:r>
            <a:r>
              <a:rPr lang="ru-RU" sz="2400" dirty="0"/>
              <a:t> </a:t>
            </a:r>
            <a:r>
              <a:rPr lang="ru-RU" sz="2400" dirty="0" err="1"/>
              <a:t>екологічна</a:t>
            </a:r>
            <a:r>
              <a:rPr lang="ru-RU" sz="2400" dirty="0"/>
              <a:t> </a:t>
            </a:r>
            <a:r>
              <a:rPr lang="ru-RU" sz="2400" dirty="0" err="1"/>
              <a:t>оцінка</a:t>
            </a:r>
            <a:r>
              <a:rPr lang="ru-RU" sz="2400" dirty="0"/>
              <a:t> </a:t>
            </a:r>
            <a:r>
              <a:rPr lang="ru-RU" sz="2400" b="1" dirty="0" err="1"/>
              <a:t>здійснюється</a:t>
            </a:r>
            <a:r>
              <a:rPr lang="ru-RU" sz="2400" b="1" dirty="0"/>
              <a:t> у </a:t>
            </a:r>
            <a:r>
              <a:rPr lang="ru-RU" sz="2400" b="1" dirty="0" err="1"/>
              <a:t>процесі</a:t>
            </a:r>
            <a:r>
              <a:rPr lang="ru-RU" sz="2400" b="1" dirty="0"/>
              <a:t> </a:t>
            </a:r>
            <a:r>
              <a:rPr lang="ru-RU" sz="2400" b="1" dirty="0" err="1"/>
              <a:t>розроблення</a:t>
            </a:r>
            <a:r>
              <a:rPr lang="ru-RU" sz="2400" b="1" dirty="0"/>
              <a:t> документа державного </a:t>
            </a:r>
            <a:r>
              <a:rPr lang="ru-RU" sz="2400" b="1" dirty="0" err="1"/>
              <a:t>планування</a:t>
            </a:r>
            <a:r>
              <a:rPr lang="ru-RU" sz="2400" dirty="0"/>
              <a:t> до </a:t>
            </a:r>
            <a:r>
              <a:rPr lang="ru-RU" sz="2400" dirty="0" err="1"/>
              <a:t>його</a:t>
            </a:r>
            <a:r>
              <a:rPr lang="ru-RU" sz="2400" dirty="0"/>
              <a:t> </a:t>
            </a:r>
            <a:r>
              <a:rPr lang="ru-RU" sz="2400" dirty="0" err="1"/>
              <a:t>подання</a:t>
            </a:r>
            <a:r>
              <a:rPr lang="ru-RU" sz="2400" dirty="0"/>
              <a:t> для </a:t>
            </a:r>
            <a:r>
              <a:rPr lang="ru-RU" sz="2400" dirty="0" err="1"/>
              <a:t>затвердження</a:t>
            </a:r>
            <a:r>
              <a:rPr lang="ru-RU" sz="2400" dirty="0"/>
              <a:t>. </a:t>
            </a:r>
            <a:r>
              <a:rPr lang="ru-RU" sz="2400" dirty="0" err="1"/>
              <a:t>Здійснення</a:t>
            </a:r>
            <a:r>
              <a:rPr lang="ru-RU" sz="2400" dirty="0"/>
              <a:t> </a:t>
            </a:r>
            <a:r>
              <a:rPr lang="ru-RU" sz="2400" dirty="0" err="1"/>
              <a:t>стратегічної</a:t>
            </a:r>
            <a:r>
              <a:rPr lang="ru-RU" sz="2400" dirty="0"/>
              <a:t> </a:t>
            </a:r>
            <a:r>
              <a:rPr lang="ru-RU" sz="2400" dirty="0" err="1"/>
              <a:t>екологічної</a:t>
            </a:r>
            <a:r>
              <a:rPr lang="ru-RU" sz="2400" dirty="0"/>
              <a:t> </a:t>
            </a:r>
            <a:r>
              <a:rPr lang="ru-RU" sz="2400" dirty="0" err="1"/>
              <a:t>оцінки</a:t>
            </a:r>
            <a:r>
              <a:rPr lang="ru-RU" sz="2400" dirty="0"/>
              <a:t> </a:t>
            </a:r>
            <a:r>
              <a:rPr lang="ru-RU" sz="2400" dirty="0" err="1"/>
              <a:t>забезпечує</a:t>
            </a:r>
            <a:r>
              <a:rPr lang="ru-RU" sz="2400" dirty="0"/>
              <a:t> </a:t>
            </a:r>
            <a:r>
              <a:rPr lang="ru-RU" sz="2400" dirty="0" err="1"/>
              <a:t>замовник</a:t>
            </a:r>
            <a:r>
              <a:rPr lang="ru-RU" sz="2400" dirty="0"/>
              <a:t> (ст.10)</a:t>
            </a:r>
          </a:p>
        </p:txBody>
      </p:sp>
      <p:sp>
        <p:nvSpPr>
          <p:cNvPr id="4" name="Объект 3"/>
          <p:cNvSpPr txBox="1">
            <a:spLocks/>
          </p:cNvSpPr>
          <p:nvPr/>
        </p:nvSpPr>
        <p:spPr>
          <a:xfrm>
            <a:off x="253496" y="4588901"/>
            <a:ext cx="11685147" cy="973497"/>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b="1" dirty="0" err="1"/>
              <a:t>Стратегія</a:t>
            </a:r>
            <a:r>
              <a:rPr lang="ru-RU" b="1" dirty="0"/>
              <a:t> </a:t>
            </a:r>
            <a:r>
              <a:rPr lang="ru-RU" b="1" dirty="0" err="1"/>
              <a:t>розвитку</a:t>
            </a:r>
            <a:r>
              <a:rPr lang="ru-RU" b="1" dirty="0"/>
              <a:t> </a:t>
            </a:r>
            <a:r>
              <a:rPr lang="ru-RU" b="1" dirty="0" err="1"/>
              <a:t>громади</a:t>
            </a:r>
            <a:r>
              <a:rPr lang="ru-RU" b="1" dirty="0"/>
              <a:t> + ПЗР </a:t>
            </a:r>
            <a:r>
              <a:rPr lang="ru-RU" b="1" dirty="0" err="1"/>
              <a:t>належить</a:t>
            </a:r>
            <a:r>
              <a:rPr lang="ru-RU" b="1" dirty="0"/>
              <a:t> до </a:t>
            </a:r>
            <a:r>
              <a:rPr lang="ru-RU" b="1" dirty="0" err="1"/>
              <a:t>документів</a:t>
            </a:r>
            <a:r>
              <a:rPr lang="ru-RU" b="1" dirty="0"/>
              <a:t> державного </a:t>
            </a:r>
            <a:r>
              <a:rPr lang="ru-RU" b="1" dirty="0" err="1"/>
              <a:t>стратегічного</a:t>
            </a:r>
            <a:r>
              <a:rPr lang="ru-RU" b="1" dirty="0"/>
              <a:t> </a:t>
            </a:r>
            <a:r>
              <a:rPr lang="ru-RU" b="1" dirty="0" err="1"/>
              <a:t>планування</a:t>
            </a:r>
            <a:r>
              <a:rPr lang="ru-RU" b="1" dirty="0"/>
              <a:t>. </a:t>
            </a:r>
            <a:r>
              <a:rPr lang="ru-RU" b="1" dirty="0" err="1"/>
              <a:t>Розробка</a:t>
            </a:r>
            <a:r>
              <a:rPr lang="ru-RU" b="1" dirty="0"/>
              <a:t> СЕО для </a:t>
            </a:r>
            <a:r>
              <a:rPr lang="ru-RU" b="1" dirty="0" err="1"/>
              <a:t>неї</a:t>
            </a:r>
            <a:r>
              <a:rPr lang="ru-RU" b="1" dirty="0"/>
              <a:t> </a:t>
            </a:r>
            <a:r>
              <a:rPr lang="ru-RU" b="1" dirty="0" err="1"/>
              <a:t>обов`язкова</a:t>
            </a:r>
            <a:endParaRPr lang="ru-RU" b="1" dirty="0"/>
          </a:p>
        </p:txBody>
      </p:sp>
      <p:sp>
        <p:nvSpPr>
          <p:cNvPr id="5" name="Прямоугольник 4"/>
          <p:cNvSpPr/>
          <p:nvPr/>
        </p:nvSpPr>
        <p:spPr>
          <a:xfrm>
            <a:off x="253496" y="5598629"/>
            <a:ext cx="11771926" cy="1123384"/>
          </a:xfrm>
          <a:prstGeom prst="rect">
            <a:avLst/>
          </a:prstGeom>
        </p:spPr>
        <p:txBody>
          <a:bodyPr wrap="square">
            <a:spAutoFit/>
          </a:bodyPr>
          <a:lstStyle/>
          <a:p>
            <a:pPr algn="ctr"/>
            <a:r>
              <a:rPr lang="ru-RU" sz="2600" b="1" dirty="0">
                <a:solidFill>
                  <a:srgbClr val="4C44E6"/>
                </a:solidFill>
              </a:rPr>
              <a:t>З 19.05.2023 </a:t>
            </a:r>
            <a:r>
              <a:rPr lang="ru-RU" sz="2600" b="1" dirty="0" err="1">
                <a:solidFill>
                  <a:srgbClr val="4C44E6"/>
                </a:solidFill>
              </a:rPr>
              <a:t>всі</a:t>
            </a:r>
            <a:r>
              <a:rPr lang="ru-RU" sz="2600" b="1" dirty="0">
                <a:solidFill>
                  <a:srgbClr val="4C44E6"/>
                </a:solidFill>
              </a:rPr>
              <a:t> </a:t>
            </a:r>
            <a:r>
              <a:rPr lang="ru-RU" sz="2600" b="1" dirty="0" err="1">
                <a:solidFill>
                  <a:srgbClr val="4C44E6"/>
                </a:solidFill>
              </a:rPr>
              <a:t>документи</a:t>
            </a:r>
            <a:r>
              <a:rPr lang="ru-RU" sz="2600" b="1" dirty="0">
                <a:solidFill>
                  <a:srgbClr val="4C44E6"/>
                </a:solidFill>
              </a:rPr>
              <a:t> СЕО </a:t>
            </a:r>
            <a:r>
              <a:rPr lang="ru-RU" sz="2600" b="1" dirty="0" err="1">
                <a:solidFill>
                  <a:srgbClr val="4C44E6"/>
                </a:solidFill>
              </a:rPr>
              <a:t>мають</a:t>
            </a:r>
            <a:r>
              <a:rPr lang="ru-RU" sz="2600" b="1" dirty="0">
                <a:solidFill>
                  <a:srgbClr val="4C44E6"/>
                </a:solidFill>
              </a:rPr>
              <a:t> </a:t>
            </a:r>
            <a:r>
              <a:rPr lang="ru-RU" sz="2600" b="1" dirty="0" err="1">
                <a:solidFill>
                  <a:srgbClr val="4C44E6"/>
                </a:solidFill>
              </a:rPr>
              <a:t>оприлюднюватися</a:t>
            </a:r>
            <a:r>
              <a:rPr lang="ru-RU" sz="2600" b="1" dirty="0">
                <a:solidFill>
                  <a:srgbClr val="4C44E6"/>
                </a:solidFill>
              </a:rPr>
              <a:t> в  </a:t>
            </a:r>
            <a:r>
              <a:rPr lang="ru-RU" sz="2600" b="1" dirty="0" err="1">
                <a:solidFill>
                  <a:srgbClr val="4C44E6"/>
                </a:solidFill>
              </a:rPr>
              <a:t>Єдиному</a:t>
            </a:r>
            <a:r>
              <a:rPr lang="ru-RU" sz="2600" b="1" dirty="0">
                <a:solidFill>
                  <a:srgbClr val="4C44E6"/>
                </a:solidFill>
              </a:rPr>
              <a:t> </a:t>
            </a:r>
            <a:r>
              <a:rPr lang="ru-RU" sz="2600" b="1" dirty="0" err="1">
                <a:solidFill>
                  <a:srgbClr val="4C44E6"/>
                </a:solidFill>
              </a:rPr>
              <a:t>реєстрі</a:t>
            </a:r>
            <a:r>
              <a:rPr lang="ru-RU" sz="2600" b="1" dirty="0">
                <a:solidFill>
                  <a:srgbClr val="4C44E6"/>
                </a:solidFill>
              </a:rPr>
              <a:t> </a:t>
            </a:r>
            <a:r>
              <a:rPr lang="ru-RU" sz="2600" b="1" dirty="0" err="1">
                <a:solidFill>
                  <a:srgbClr val="4C44E6"/>
                </a:solidFill>
              </a:rPr>
              <a:t>стратегічної</a:t>
            </a:r>
            <a:r>
              <a:rPr lang="ru-RU" sz="2600" b="1" dirty="0">
                <a:solidFill>
                  <a:srgbClr val="4C44E6"/>
                </a:solidFill>
              </a:rPr>
              <a:t> </a:t>
            </a:r>
            <a:r>
              <a:rPr lang="ru-RU" sz="2600" b="1" dirty="0" err="1">
                <a:solidFill>
                  <a:srgbClr val="4C44E6"/>
                </a:solidFill>
              </a:rPr>
              <a:t>екологічної</a:t>
            </a:r>
            <a:r>
              <a:rPr lang="ru-RU" sz="2600" b="1" dirty="0">
                <a:solidFill>
                  <a:srgbClr val="4C44E6"/>
                </a:solidFill>
              </a:rPr>
              <a:t> </a:t>
            </a:r>
            <a:r>
              <a:rPr lang="ru-RU" sz="2600" b="1" dirty="0" err="1">
                <a:solidFill>
                  <a:srgbClr val="4C44E6"/>
                </a:solidFill>
              </a:rPr>
              <a:t>оцінки</a:t>
            </a:r>
            <a:r>
              <a:rPr lang="ru-RU" sz="2600" b="1" dirty="0">
                <a:solidFill>
                  <a:srgbClr val="4C44E6"/>
                </a:solidFill>
              </a:rPr>
              <a:t> </a:t>
            </a:r>
          </a:p>
          <a:p>
            <a:pPr algn="ctr"/>
            <a:r>
              <a:rPr lang="ru-RU" sz="1500" b="1" dirty="0"/>
              <a:t>(ЗУ «Про </a:t>
            </a:r>
            <a:r>
              <a:rPr lang="ru-RU" sz="1500" b="1" dirty="0" err="1"/>
              <a:t>внесення</a:t>
            </a:r>
            <a:r>
              <a:rPr lang="ru-RU" sz="1500" b="1" dirty="0"/>
              <a:t> </a:t>
            </a:r>
            <a:r>
              <a:rPr lang="ru-RU" sz="1500" b="1" dirty="0" err="1"/>
              <a:t>змін</a:t>
            </a:r>
            <a:r>
              <a:rPr lang="ru-RU" sz="1500" b="1" dirty="0"/>
              <a:t> до </a:t>
            </a:r>
            <a:r>
              <a:rPr lang="ru-RU" sz="1500" b="1" dirty="0" err="1"/>
              <a:t>деяких</a:t>
            </a:r>
            <a:r>
              <a:rPr lang="ru-RU" sz="1500" b="1" dirty="0"/>
              <a:t> </a:t>
            </a:r>
            <a:r>
              <a:rPr lang="ru-RU" sz="1500" b="1" dirty="0" err="1"/>
              <a:t>законів</a:t>
            </a:r>
            <a:r>
              <a:rPr lang="ru-RU" sz="1500" b="1" dirty="0"/>
              <a:t> </a:t>
            </a:r>
            <a:r>
              <a:rPr lang="ru-RU" sz="1500" b="1" dirty="0" err="1"/>
              <a:t>України</a:t>
            </a:r>
            <a:r>
              <a:rPr lang="ru-RU" sz="1500" b="1" dirty="0"/>
              <a:t> </a:t>
            </a:r>
            <a:r>
              <a:rPr lang="ru-RU" sz="1500" b="1" dirty="0" err="1"/>
              <a:t>щодо</a:t>
            </a:r>
            <a:r>
              <a:rPr lang="ru-RU" sz="1500" b="1" dirty="0"/>
              <a:t> порядку </a:t>
            </a:r>
            <a:r>
              <a:rPr lang="ru-RU" sz="1500" b="1" dirty="0" err="1"/>
              <a:t>здійснення</a:t>
            </a:r>
            <a:r>
              <a:rPr lang="ru-RU" sz="1500" b="1" dirty="0"/>
              <a:t> </a:t>
            </a:r>
            <a:r>
              <a:rPr lang="ru-RU" sz="1500" b="1" dirty="0" err="1"/>
              <a:t>стратегічної</a:t>
            </a:r>
            <a:r>
              <a:rPr lang="ru-RU" sz="1500" b="1" dirty="0"/>
              <a:t> </a:t>
            </a:r>
            <a:r>
              <a:rPr lang="ru-RU" sz="1500" b="1" dirty="0" err="1"/>
              <a:t>екологічної</a:t>
            </a:r>
            <a:r>
              <a:rPr lang="ru-RU" sz="1500" b="1" dirty="0"/>
              <a:t> </a:t>
            </a:r>
            <a:r>
              <a:rPr lang="ru-RU" sz="1500" b="1" dirty="0" err="1"/>
              <a:t>оцінки</a:t>
            </a:r>
            <a:r>
              <a:rPr lang="ru-RU" sz="1500" b="1" dirty="0"/>
              <a:t>» </a:t>
            </a:r>
            <a:r>
              <a:rPr lang="ru-RU" sz="1500" b="1" dirty="0" err="1"/>
              <a:t>від</a:t>
            </a:r>
            <a:r>
              <a:rPr lang="ru-RU" sz="1500" b="1" dirty="0"/>
              <a:t> 03.11.2022 № 2717)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354283"/>
            <a:ext cx="12065252" cy="615553"/>
          </a:xfrm>
          <a:prstGeom prst="rect">
            <a:avLst/>
          </a:prstGeom>
        </p:spPr>
        <p:txBody>
          <a:bodyPr wrap="square">
            <a:spAutoFit/>
          </a:bodyPr>
          <a:lstStyle/>
          <a:p>
            <a:pPr algn="ctr"/>
            <a:r>
              <a:rPr lang="uk-UA" altLang="en-US" sz="3400" b="1" dirty="0">
                <a:solidFill>
                  <a:srgbClr val="4C44E6"/>
                </a:solidFill>
              </a:rPr>
              <a:t>Що таке єдиний реєстр СЕО?</a:t>
            </a:r>
            <a:endParaRPr lang="uk-UA" sz="2000" dirty="0">
              <a:solidFill>
                <a:srgbClr val="4C44E6"/>
              </a:solidFill>
            </a:endParaRPr>
          </a:p>
        </p:txBody>
      </p:sp>
      <p:sp>
        <p:nvSpPr>
          <p:cNvPr id="3" name="TextBox 2">
            <a:extLst>
              <a:ext uri="{FF2B5EF4-FFF2-40B4-BE49-F238E27FC236}">
                <a16:creationId xmlns:a16="http://schemas.microsoft.com/office/drawing/2014/main" id="{AB63FA27-2B7E-67DD-8E90-057EE064E3F0}"/>
              </a:ext>
            </a:extLst>
          </p:cNvPr>
          <p:cNvSpPr txBox="1"/>
          <p:nvPr/>
        </p:nvSpPr>
        <p:spPr>
          <a:xfrm>
            <a:off x="20418" y="2065263"/>
            <a:ext cx="5932967" cy="2893100"/>
          </a:xfrm>
          <a:prstGeom prst="rect">
            <a:avLst/>
          </a:prstGeom>
          <a:noFill/>
        </p:spPr>
        <p:txBody>
          <a:bodyPr wrap="square">
            <a:spAutoFit/>
          </a:bodyPr>
          <a:lstStyle/>
          <a:p>
            <a:pPr lvl="1">
              <a:spcAft>
                <a:spcPts val="600"/>
              </a:spcAft>
              <a:tabLst>
                <a:tab pos="914400" algn="l"/>
              </a:tabLst>
            </a:pPr>
            <a:r>
              <a:rPr lang="uk-UA" sz="2600" dirty="0">
                <a:latin typeface="Calibri" panose="020F0502020204030204" pitchFamily="34" charset="0"/>
                <a:ea typeface="Calibri" panose="020F0502020204030204" pitchFamily="34" charset="0"/>
                <a:cs typeface="Calibri" panose="020F0502020204030204" pitchFamily="34" charset="0"/>
              </a:rPr>
              <a:t>Єдина інформаційно-комунікаційна система, що забезпечує створення, перегляд, збирання, внесення, накопичення, обробку, використання, розгляд, зберігання, захист, облік та надання інформації у сфері СЕО</a:t>
            </a:r>
          </a:p>
        </p:txBody>
      </p:sp>
      <p:pic>
        <p:nvPicPr>
          <p:cNvPr id="4" name="Рисунок 4">
            <a:extLst>
              <a:ext uri="{FF2B5EF4-FFF2-40B4-BE49-F238E27FC236}">
                <a16:creationId xmlns:a16="http://schemas.microsoft.com/office/drawing/2014/main" id="{A4083A8B-617F-9309-3CA4-6802A46ED7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9374" y="1430043"/>
            <a:ext cx="5732876" cy="4013826"/>
          </a:xfrm>
          <a:prstGeom prst="rect">
            <a:avLst/>
          </a:prstGeom>
        </p:spPr>
      </p:pic>
    </p:spTree>
    <p:extLst>
      <p:ext uri="{BB962C8B-B14F-4D97-AF65-F5344CB8AC3E}">
        <p14:creationId xmlns:p14="http://schemas.microsoft.com/office/powerpoint/2010/main" val="2757394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90124" y="244447"/>
            <a:ext cx="12001876" cy="751438"/>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dirty="0">
                <a:solidFill>
                  <a:srgbClr val="4C44E6"/>
                </a:solidFill>
                <a:latin typeface="+mn-lt"/>
              </a:rPr>
              <a:t>Підзаконні нормативно-правові акти здійснення СЕО</a:t>
            </a:r>
            <a:endParaRPr lang="ru-RU" b="1" dirty="0">
              <a:solidFill>
                <a:srgbClr val="4C44E6"/>
              </a:solidFill>
              <a:latin typeface="+mn-lt"/>
            </a:endParaRPr>
          </a:p>
        </p:txBody>
      </p:sp>
      <p:sp>
        <p:nvSpPr>
          <p:cNvPr id="3" name="Прямоугольник 2"/>
          <p:cNvSpPr/>
          <p:nvPr/>
        </p:nvSpPr>
        <p:spPr>
          <a:xfrm>
            <a:off x="401371" y="1023046"/>
            <a:ext cx="11579382" cy="5632311"/>
          </a:xfrm>
          <a:prstGeom prst="rect">
            <a:avLst/>
          </a:prstGeom>
        </p:spPr>
        <p:txBody>
          <a:bodyPr wrap="square">
            <a:spAutoFit/>
          </a:bodyPr>
          <a:lstStyle/>
          <a:p>
            <a:pPr marL="342900" indent="-342900">
              <a:buFont typeface="Wingdings" panose="05000000000000000000" pitchFamily="2" charset="2"/>
              <a:buChar char="Ø"/>
            </a:pPr>
            <a:r>
              <a:rPr lang="ru-RU" sz="2400" b="1" dirty="0"/>
              <a:t>Постанови </a:t>
            </a:r>
            <a:r>
              <a:rPr lang="ru-RU" sz="2400" b="1" dirty="0" err="1"/>
              <a:t>Кабінету</a:t>
            </a:r>
            <a:r>
              <a:rPr lang="ru-RU" sz="2400" b="1" dirty="0"/>
              <a:t> </a:t>
            </a:r>
            <a:r>
              <a:rPr lang="ru-RU" sz="2400" b="1" dirty="0" err="1"/>
              <a:t>Міністрів</a:t>
            </a:r>
            <a:r>
              <a:rPr lang="ru-RU" sz="2400" b="1" dirty="0"/>
              <a:t> </a:t>
            </a:r>
            <a:r>
              <a:rPr lang="ru-RU" sz="2400" b="1" dirty="0" err="1"/>
              <a:t>України</a:t>
            </a:r>
            <a:r>
              <a:rPr lang="ru-RU" sz="2400" b="1" dirty="0"/>
              <a:t>:</a:t>
            </a:r>
          </a:p>
          <a:p>
            <a:pPr marL="800100" lvl="1" indent="-342900">
              <a:buFont typeface="Wingdings" panose="05000000000000000000" pitchFamily="2" charset="2"/>
              <a:buChar char="ü"/>
            </a:pPr>
            <a:r>
              <a:rPr lang="ru-RU" sz="2400" dirty="0" err="1"/>
              <a:t>від</a:t>
            </a:r>
            <a:r>
              <a:rPr lang="ru-RU" sz="2400" dirty="0"/>
              <a:t> 16.12.2020 №1272 «Порядок </a:t>
            </a:r>
            <a:r>
              <a:rPr lang="ru-RU" sz="2400" dirty="0" err="1"/>
              <a:t>здійснення</a:t>
            </a:r>
            <a:r>
              <a:rPr lang="ru-RU" sz="2400" dirty="0"/>
              <a:t> </a:t>
            </a:r>
            <a:r>
              <a:rPr lang="ru-RU" sz="2400" dirty="0" err="1"/>
              <a:t>моніторингу</a:t>
            </a:r>
            <a:r>
              <a:rPr lang="ru-RU" sz="2400" dirty="0"/>
              <a:t> </a:t>
            </a:r>
            <a:r>
              <a:rPr lang="ru-RU" sz="2400" dirty="0" err="1"/>
              <a:t>наслідків</a:t>
            </a:r>
            <a:r>
              <a:rPr lang="ru-RU" sz="2400" dirty="0"/>
              <a:t> </a:t>
            </a:r>
            <a:r>
              <a:rPr lang="ru-RU" sz="2400" dirty="0" err="1"/>
              <a:t>виконання</a:t>
            </a:r>
            <a:r>
              <a:rPr lang="ru-RU" sz="2400" dirty="0"/>
              <a:t> документа державного </a:t>
            </a:r>
            <a:r>
              <a:rPr lang="ru-RU" sz="2400" dirty="0" err="1"/>
              <a:t>планування</a:t>
            </a:r>
            <a:r>
              <a:rPr lang="ru-RU" sz="2400" dirty="0"/>
              <a:t> для </a:t>
            </a:r>
            <a:r>
              <a:rPr lang="ru-RU" sz="2400" dirty="0" err="1"/>
              <a:t>довкілля</a:t>
            </a:r>
            <a:r>
              <a:rPr lang="ru-RU" sz="2400" dirty="0"/>
              <a:t>, у тому </a:t>
            </a:r>
            <a:r>
              <a:rPr lang="ru-RU" sz="2400" dirty="0" err="1"/>
              <a:t>числі</a:t>
            </a:r>
            <a:r>
              <a:rPr lang="ru-RU" sz="2400" dirty="0"/>
              <a:t> для </a:t>
            </a:r>
            <a:r>
              <a:rPr lang="ru-RU" sz="2400" dirty="0" err="1"/>
              <a:t>здоров'я</a:t>
            </a:r>
            <a:r>
              <a:rPr lang="ru-RU" sz="2400" dirty="0"/>
              <a:t> </a:t>
            </a:r>
            <a:r>
              <a:rPr lang="ru-RU" sz="2400" dirty="0" err="1"/>
              <a:t>населення</a:t>
            </a:r>
            <a:r>
              <a:rPr lang="ru-RU" sz="2400" dirty="0"/>
              <a:t>»</a:t>
            </a:r>
          </a:p>
          <a:p>
            <a:pPr marL="800100" lvl="1" indent="-342900">
              <a:buFont typeface="Wingdings" panose="05000000000000000000" pitchFamily="2" charset="2"/>
              <a:buChar char="ü"/>
            </a:pPr>
            <a:r>
              <a:rPr lang="ru-RU" sz="2400" dirty="0" err="1"/>
              <a:t>від</a:t>
            </a:r>
            <a:r>
              <a:rPr lang="ru-RU" sz="2400" dirty="0"/>
              <a:t> 02.05.2023 №430 «Про </a:t>
            </a:r>
            <a:r>
              <a:rPr lang="ru-RU" sz="2400" dirty="0" err="1"/>
              <a:t>затвердження</a:t>
            </a:r>
            <a:r>
              <a:rPr lang="ru-RU" sz="2400" dirty="0"/>
              <a:t> Порядку </a:t>
            </a:r>
            <a:r>
              <a:rPr lang="ru-RU" sz="2400" dirty="0" err="1"/>
              <a:t>ведення</a:t>
            </a:r>
            <a:r>
              <a:rPr lang="ru-RU" sz="2400" dirty="0"/>
              <a:t> </a:t>
            </a:r>
            <a:r>
              <a:rPr lang="ru-RU" sz="2400" dirty="0" err="1"/>
              <a:t>Єдиного</a:t>
            </a:r>
            <a:r>
              <a:rPr lang="ru-RU" sz="2400" dirty="0"/>
              <a:t> </a:t>
            </a:r>
            <a:r>
              <a:rPr lang="ru-RU" sz="2400" dirty="0" err="1"/>
              <a:t>реєстру</a:t>
            </a:r>
            <a:r>
              <a:rPr lang="ru-RU" sz="2400" dirty="0"/>
              <a:t> </a:t>
            </a:r>
            <a:r>
              <a:rPr lang="ru-RU" sz="2400" dirty="0" err="1"/>
              <a:t>стратегічної</a:t>
            </a:r>
            <a:r>
              <a:rPr lang="ru-RU" sz="2400" dirty="0"/>
              <a:t> </a:t>
            </a:r>
            <a:r>
              <a:rPr lang="ru-RU" sz="2400" dirty="0" err="1"/>
              <a:t>екологічної</a:t>
            </a:r>
            <a:r>
              <a:rPr lang="ru-RU" sz="2400" dirty="0"/>
              <a:t> </a:t>
            </a:r>
            <a:r>
              <a:rPr lang="ru-RU" sz="2400" dirty="0" err="1"/>
              <a:t>оцінки</a:t>
            </a:r>
            <a:r>
              <a:rPr lang="ru-RU" sz="2400" dirty="0"/>
              <a:t>»</a:t>
            </a:r>
          </a:p>
          <a:p>
            <a:pPr marL="342900" indent="-342900">
              <a:buFont typeface="Wingdings" panose="05000000000000000000" pitchFamily="2" charset="2"/>
              <a:buChar char="Ø"/>
            </a:pPr>
            <a:r>
              <a:rPr lang="uk-UA" sz="2400" b="1" dirty="0"/>
              <a:t>Накази Міністерства екології та природних ресурсів України (</a:t>
            </a:r>
            <a:r>
              <a:rPr lang="uk-UA" sz="2400" b="1" dirty="0" err="1"/>
              <a:t>Міндовкілля</a:t>
            </a:r>
            <a:r>
              <a:rPr lang="uk-UA" sz="2400" b="1" dirty="0"/>
              <a:t>):</a:t>
            </a:r>
          </a:p>
          <a:p>
            <a:pPr marL="800100" lvl="1" indent="-342900">
              <a:buFont typeface="Wingdings" panose="05000000000000000000" pitchFamily="2" charset="2"/>
              <a:buChar char="ü"/>
            </a:pPr>
            <a:r>
              <a:rPr lang="ru-RU" sz="2400" dirty="0" err="1"/>
              <a:t>від</a:t>
            </a:r>
            <a:r>
              <a:rPr lang="ru-RU" sz="2400" dirty="0"/>
              <a:t> 10.08.2018 № 296 «Про </a:t>
            </a:r>
            <a:r>
              <a:rPr lang="ru-RU" sz="2400" dirty="0" err="1"/>
              <a:t>затвердження</a:t>
            </a:r>
            <a:r>
              <a:rPr lang="ru-RU" sz="2400" dirty="0"/>
              <a:t> </a:t>
            </a:r>
            <a:r>
              <a:rPr lang="ru-RU" sz="2400" dirty="0" err="1"/>
              <a:t>Методичних</a:t>
            </a:r>
            <a:r>
              <a:rPr lang="ru-RU" sz="2400" dirty="0"/>
              <a:t> </a:t>
            </a:r>
            <a:r>
              <a:rPr lang="ru-RU" sz="2400" dirty="0" err="1"/>
              <a:t>рекомендацій</a:t>
            </a:r>
            <a:r>
              <a:rPr lang="ru-RU" sz="2400" dirty="0"/>
              <a:t> </a:t>
            </a:r>
            <a:r>
              <a:rPr lang="ru-RU" sz="2400" dirty="0" err="1"/>
              <a:t>із</a:t>
            </a:r>
            <a:r>
              <a:rPr lang="ru-RU" sz="2400" dirty="0"/>
              <a:t> </a:t>
            </a:r>
            <a:r>
              <a:rPr lang="ru-RU" sz="2400" dirty="0" err="1"/>
              <a:t>здійснення</a:t>
            </a:r>
            <a:r>
              <a:rPr lang="ru-RU" sz="2400" dirty="0"/>
              <a:t> </a:t>
            </a:r>
            <a:r>
              <a:rPr lang="ru-RU" sz="2400" dirty="0" err="1"/>
              <a:t>стратегічної</a:t>
            </a:r>
            <a:r>
              <a:rPr lang="ru-RU" sz="2400" dirty="0"/>
              <a:t> </a:t>
            </a:r>
            <a:r>
              <a:rPr lang="ru-RU" sz="2400" dirty="0" err="1"/>
              <a:t>екологічної</a:t>
            </a:r>
            <a:r>
              <a:rPr lang="ru-RU" sz="2400" dirty="0"/>
              <a:t> </a:t>
            </a:r>
            <a:r>
              <a:rPr lang="ru-RU" sz="2400" dirty="0" err="1"/>
              <a:t>оцінки</a:t>
            </a:r>
            <a:r>
              <a:rPr lang="ru-RU" sz="2400" dirty="0"/>
              <a:t> </a:t>
            </a:r>
            <a:r>
              <a:rPr lang="ru-RU" sz="2400" dirty="0" err="1"/>
              <a:t>документів</a:t>
            </a:r>
            <a:r>
              <a:rPr lang="ru-RU" sz="2400" dirty="0"/>
              <a:t> державного </a:t>
            </a:r>
            <a:r>
              <a:rPr lang="ru-RU" sz="2400" dirty="0" err="1"/>
              <a:t>планування</a:t>
            </a:r>
            <a:r>
              <a:rPr lang="ru-RU" sz="2400" dirty="0"/>
              <a:t>»;</a:t>
            </a:r>
          </a:p>
          <a:p>
            <a:pPr marL="800100" lvl="1" indent="-342900">
              <a:buFont typeface="Wingdings" panose="05000000000000000000" pitchFamily="2" charset="2"/>
              <a:buChar char="ü"/>
            </a:pPr>
            <a:r>
              <a:rPr lang="ru-RU" sz="2400" dirty="0" err="1"/>
              <a:t>від</a:t>
            </a:r>
            <a:r>
              <a:rPr lang="ru-RU" sz="2400" dirty="0"/>
              <a:t> 23.12.2018 № 465 «Про </a:t>
            </a:r>
            <a:r>
              <a:rPr lang="ru-RU" sz="2400" dirty="0" err="1"/>
              <a:t>внесення</a:t>
            </a:r>
            <a:r>
              <a:rPr lang="ru-RU" sz="2400" dirty="0"/>
              <a:t> </a:t>
            </a:r>
            <a:r>
              <a:rPr lang="ru-RU" sz="2400" dirty="0" err="1"/>
              <a:t>змін</a:t>
            </a:r>
            <a:r>
              <a:rPr lang="ru-RU" sz="2400" dirty="0"/>
              <a:t> до </a:t>
            </a:r>
            <a:r>
              <a:rPr lang="ru-RU" sz="2400" dirty="0" err="1"/>
              <a:t>Методичних</a:t>
            </a:r>
            <a:r>
              <a:rPr lang="ru-RU" sz="2400" dirty="0"/>
              <a:t> </a:t>
            </a:r>
            <a:r>
              <a:rPr lang="ru-RU" sz="2400" dirty="0" err="1"/>
              <a:t>рекомендацій</a:t>
            </a:r>
            <a:r>
              <a:rPr lang="ru-RU" sz="2400" dirty="0"/>
              <a:t> </a:t>
            </a:r>
            <a:r>
              <a:rPr lang="ru-RU" sz="2400" dirty="0" err="1"/>
              <a:t>із</a:t>
            </a:r>
            <a:r>
              <a:rPr lang="ru-RU" sz="2400" dirty="0"/>
              <a:t> </a:t>
            </a:r>
            <a:r>
              <a:rPr lang="ru-RU" sz="2400" dirty="0" err="1"/>
              <a:t>здійснення</a:t>
            </a:r>
            <a:r>
              <a:rPr lang="ru-RU" sz="2400" dirty="0"/>
              <a:t> </a:t>
            </a:r>
            <a:r>
              <a:rPr lang="ru-RU" sz="2400" dirty="0" err="1"/>
              <a:t>стратегічної</a:t>
            </a:r>
            <a:r>
              <a:rPr lang="ru-RU" sz="2400" dirty="0"/>
              <a:t> </a:t>
            </a:r>
            <a:r>
              <a:rPr lang="ru-RU" sz="2400" dirty="0" err="1"/>
              <a:t>екологічної</a:t>
            </a:r>
            <a:r>
              <a:rPr lang="ru-RU" sz="2400" dirty="0"/>
              <a:t> </a:t>
            </a:r>
            <a:r>
              <a:rPr lang="ru-RU" sz="2400" dirty="0" err="1"/>
              <a:t>оцінки</a:t>
            </a:r>
            <a:r>
              <a:rPr lang="ru-RU" sz="2400" dirty="0"/>
              <a:t> </a:t>
            </a:r>
            <a:r>
              <a:rPr lang="ru-RU" sz="2400" dirty="0" err="1"/>
              <a:t>документів</a:t>
            </a:r>
            <a:r>
              <a:rPr lang="ru-RU" sz="2400" dirty="0"/>
              <a:t> державного </a:t>
            </a:r>
            <a:r>
              <a:rPr lang="ru-RU" sz="2400" dirty="0" err="1"/>
              <a:t>планування</a:t>
            </a:r>
            <a:r>
              <a:rPr lang="ru-RU" sz="2400" dirty="0"/>
              <a:t>»;</a:t>
            </a:r>
          </a:p>
          <a:p>
            <a:pPr marL="800100" lvl="1" indent="-342900">
              <a:buFont typeface="Wingdings" panose="05000000000000000000" pitchFamily="2" charset="2"/>
              <a:buChar char="ü"/>
            </a:pPr>
            <a:r>
              <a:rPr lang="ru-RU" sz="2400" dirty="0" err="1"/>
              <a:t>від</a:t>
            </a:r>
            <a:r>
              <a:rPr lang="ru-RU" sz="2400" dirty="0"/>
              <a:t> 18.07.2019 № 260 «Про </a:t>
            </a:r>
            <a:r>
              <a:rPr lang="ru-RU" sz="2400" dirty="0" err="1"/>
              <a:t>внесення</a:t>
            </a:r>
            <a:r>
              <a:rPr lang="ru-RU" sz="2400" dirty="0"/>
              <a:t> </a:t>
            </a:r>
            <a:r>
              <a:rPr lang="ru-RU" sz="2400" dirty="0" err="1"/>
              <a:t>змін</a:t>
            </a:r>
            <a:r>
              <a:rPr lang="ru-RU" sz="2400" dirty="0"/>
              <a:t> </a:t>
            </a:r>
            <a:r>
              <a:rPr lang="ru-RU" sz="2400" dirty="0" err="1"/>
              <a:t>Методичних</a:t>
            </a:r>
            <a:r>
              <a:rPr lang="ru-RU" sz="2400" dirty="0"/>
              <a:t> </a:t>
            </a:r>
            <a:r>
              <a:rPr lang="ru-RU" sz="2400" dirty="0" err="1"/>
              <a:t>рекомендацій</a:t>
            </a:r>
            <a:r>
              <a:rPr lang="ru-RU" sz="2400" dirty="0"/>
              <a:t> </a:t>
            </a:r>
            <a:r>
              <a:rPr lang="ru-RU" sz="2400" dirty="0" err="1"/>
              <a:t>із</a:t>
            </a:r>
            <a:r>
              <a:rPr lang="ru-RU" sz="2400" dirty="0"/>
              <a:t> </a:t>
            </a:r>
            <a:r>
              <a:rPr lang="ru-RU" sz="2400" dirty="0" err="1"/>
              <a:t>здійснення</a:t>
            </a:r>
            <a:r>
              <a:rPr lang="ru-RU" sz="2400" dirty="0"/>
              <a:t> </a:t>
            </a:r>
            <a:r>
              <a:rPr lang="ru-RU" sz="2400" dirty="0" err="1"/>
              <a:t>стратегічної</a:t>
            </a:r>
            <a:r>
              <a:rPr lang="ru-RU" sz="2400" dirty="0"/>
              <a:t> </a:t>
            </a:r>
            <a:r>
              <a:rPr lang="ru-RU" sz="2400" dirty="0" err="1"/>
              <a:t>екологічної</a:t>
            </a:r>
            <a:r>
              <a:rPr lang="ru-RU" sz="2400" dirty="0"/>
              <a:t> </a:t>
            </a:r>
            <a:r>
              <a:rPr lang="ru-RU" sz="2400" dirty="0" err="1"/>
              <a:t>оцінки</a:t>
            </a:r>
            <a:r>
              <a:rPr lang="ru-RU" sz="2400" dirty="0"/>
              <a:t> </a:t>
            </a:r>
            <a:r>
              <a:rPr lang="ru-RU" sz="2400" dirty="0" err="1"/>
              <a:t>документів</a:t>
            </a:r>
            <a:r>
              <a:rPr lang="ru-RU" sz="2400" dirty="0"/>
              <a:t> державного </a:t>
            </a:r>
            <a:r>
              <a:rPr lang="ru-RU" sz="2400" dirty="0" err="1"/>
              <a:t>планування</a:t>
            </a:r>
            <a:r>
              <a:rPr lang="ru-RU" sz="2400" dirty="0"/>
              <a:t>»</a:t>
            </a:r>
          </a:p>
          <a:p>
            <a:pPr marL="800100" lvl="1" indent="-342900">
              <a:buFont typeface="Wingdings" panose="05000000000000000000" pitchFamily="2" charset="2"/>
              <a:buChar char="ü"/>
            </a:pPr>
            <a:r>
              <a:rPr lang="ru-RU" sz="2400" dirty="0" err="1"/>
              <a:t>від</a:t>
            </a:r>
            <a:r>
              <a:rPr lang="ru-RU" sz="2400" dirty="0"/>
              <a:t> 28.10.2020 № 213 «Про </a:t>
            </a:r>
            <a:r>
              <a:rPr lang="ru-RU" sz="2400" dirty="0" err="1"/>
              <a:t>затвердження</a:t>
            </a:r>
            <a:r>
              <a:rPr lang="ru-RU" sz="2400" dirty="0"/>
              <a:t> </a:t>
            </a:r>
            <a:r>
              <a:rPr lang="ru-RU" sz="2400" dirty="0" err="1"/>
              <a:t>Критеріїв</a:t>
            </a:r>
            <a:r>
              <a:rPr lang="ru-RU" sz="2400" dirty="0"/>
              <a:t> </a:t>
            </a:r>
            <a:r>
              <a:rPr lang="ru-RU" sz="2400" dirty="0" err="1"/>
              <a:t>визначення</a:t>
            </a:r>
            <a:r>
              <a:rPr lang="ru-RU" sz="2400" dirty="0"/>
              <a:t> </a:t>
            </a:r>
            <a:r>
              <a:rPr lang="ru-RU" sz="2400" dirty="0" err="1"/>
              <a:t>наслідків</a:t>
            </a:r>
            <a:r>
              <a:rPr lang="ru-RU" sz="2400" dirty="0"/>
              <a:t> для </a:t>
            </a:r>
            <a:r>
              <a:rPr lang="ru-RU" sz="2400" dirty="0" err="1"/>
              <a:t>довкілля</a:t>
            </a:r>
            <a:r>
              <a:rPr lang="ru-RU" sz="2400" dirty="0"/>
              <a:t>, у тому </a:t>
            </a:r>
            <a:r>
              <a:rPr lang="ru-RU" sz="2400" dirty="0" err="1"/>
              <a:t>числі</a:t>
            </a:r>
            <a:r>
              <a:rPr lang="ru-RU" sz="2400" dirty="0"/>
              <a:t> для </a:t>
            </a:r>
            <a:r>
              <a:rPr lang="ru-RU" sz="2400" dirty="0" err="1"/>
              <a:t>здоров’я</a:t>
            </a:r>
            <a:r>
              <a:rPr lang="ru-RU" sz="2400" dirty="0"/>
              <a:t> </a:t>
            </a:r>
            <a:r>
              <a:rPr lang="ru-RU" sz="2400" dirty="0" err="1"/>
              <a:t>населення</a:t>
            </a:r>
            <a:r>
              <a:rPr lang="ru-RU" sz="2400" dirty="0"/>
              <a:t>»</a:t>
            </a:r>
          </a:p>
        </p:txBody>
      </p:sp>
    </p:spTree>
    <p:extLst>
      <p:ext uri="{BB962C8B-B14F-4D97-AF65-F5344CB8AC3E}">
        <p14:creationId xmlns:p14="http://schemas.microsoft.com/office/powerpoint/2010/main" val="4180010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354283"/>
            <a:ext cx="12065252" cy="923330"/>
          </a:xfrm>
          <a:prstGeom prst="rect">
            <a:avLst/>
          </a:prstGeom>
        </p:spPr>
        <p:txBody>
          <a:bodyPr wrap="square">
            <a:spAutoFit/>
          </a:bodyPr>
          <a:lstStyle/>
          <a:p>
            <a:pPr algn="ctr"/>
            <a:r>
              <a:rPr lang="uk-UA" altLang="en-US" sz="3400" b="1" dirty="0">
                <a:solidFill>
                  <a:srgbClr val="4C44E6"/>
                </a:solidFill>
              </a:rPr>
              <a:t>Як</a:t>
            </a:r>
            <a:r>
              <a:rPr lang="en-US" altLang="en-US" sz="3400" b="1" dirty="0">
                <a:solidFill>
                  <a:srgbClr val="4C44E6"/>
                </a:solidFill>
              </a:rPr>
              <a:t> </a:t>
            </a:r>
            <a:r>
              <a:rPr lang="uk-UA" altLang="en-US" sz="3400" b="1" dirty="0">
                <a:solidFill>
                  <a:srgbClr val="4C44E6"/>
                </a:solidFill>
              </a:rPr>
              <a:t>визначити потребу в СЕО?</a:t>
            </a:r>
            <a:endParaRPr lang="uk-UA" altLang="en-US" b="1" dirty="0">
              <a:solidFill>
                <a:srgbClr val="4C44E6"/>
              </a:solidFill>
            </a:endParaRPr>
          </a:p>
          <a:p>
            <a:endParaRPr lang="uk-UA" sz="2000" dirty="0">
              <a:solidFill>
                <a:srgbClr val="4C44E6"/>
              </a:solidFill>
            </a:endParaRPr>
          </a:p>
        </p:txBody>
      </p:sp>
      <p:sp>
        <p:nvSpPr>
          <p:cNvPr id="3" name="TextBox 2">
            <a:extLst>
              <a:ext uri="{FF2B5EF4-FFF2-40B4-BE49-F238E27FC236}">
                <a16:creationId xmlns:a16="http://schemas.microsoft.com/office/drawing/2014/main" id="{AB63FA27-2B7E-67DD-8E90-057EE064E3F0}"/>
              </a:ext>
            </a:extLst>
          </p:cNvPr>
          <p:cNvSpPr txBox="1"/>
          <p:nvPr/>
        </p:nvSpPr>
        <p:spPr>
          <a:xfrm>
            <a:off x="391024" y="1528485"/>
            <a:ext cx="10880539" cy="2092881"/>
          </a:xfrm>
          <a:prstGeom prst="rect">
            <a:avLst/>
          </a:prstGeom>
          <a:noFill/>
        </p:spPr>
        <p:txBody>
          <a:bodyPr wrap="square">
            <a:spAutoFit/>
          </a:bodyPr>
          <a:lstStyle/>
          <a:p>
            <a:pPr marL="800100" lvl="1" indent="-342900">
              <a:spcAft>
                <a:spcPts val="600"/>
              </a:spcAft>
              <a:buFont typeface="Wingdings" panose="05000000000000000000" pitchFamily="2" charset="2"/>
              <a:buChar char="Ø"/>
              <a:tabLst>
                <a:tab pos="914400" algn="l"/>
              </a:tabLst>
            </a:pPr>
            <a:r>
              <a:rPr lang="uk-UA" sz="2400" dirty="0" err="1">
                <a:latin typeface="Calibri" panose="020F0502020204030204" pitchFamily="34" charset="0"/>
                <a:ea typeface="Calibri" panose="020F0502020204030204" pitchFamily="34" charset="0"/>
                <a:cs typeface="Calibri" panose="020F0502020204030204" pitchFamily="34" charset="0"/>
              </a:rPr>
              <a:t>Проєкти</a:t>
            </a:r>
            <a:r>
              <a:rPr lang="uk-UA" sz="2400" dirty="0">
                <a:latin typeface="Calibri" panose="020F0502020204030204" pitchFamily="34" charset="0"/>
                <a:ea typeface="Calibri" panose="020F0502020204030204" pitchFamily="34" charset="0"/>
                <a:cs typeface="Calibri" panose="020F0502020204030204" pitchFamily="34" charset="0"/>
              </a:rPr>
              <a:t> ДДП мають відповідати одночасно двом критеріям, що визначені в ч. 1 ст. 2 Закону України «Про стратегічну екологічну оцінку»;</a:t>
            </a:r>
          </a:p>
          <a:p>
            <a:pPr marL="800100" lvl="1" indent="-342900">
              <a:spcAft>
                <a:spcPts val="600"/>
              </a:spcAft>
              <a:buFont typeface="Wingdings" panose="05000000000000000000" pitchFamily="2" charset="2"/>
              <a:buChar char="Ø"/>
              <a:tabLst>
                <a:tab pos="914400" algn="l"/>
              </a:tabLst>
            </a:pPr>
            <a:endParaRPr lang="uk-UA" sz="2400" dirty="0">
              <a:latin typeface="Calibri" panose="020F0502020204030204" pitchFamily="34" charset="0"/>
              <a:ea typeface="Calibri" panose="020F0502020204030204" pitchFamily="34" charset="0"/>
              <a:cs typeface="Calibri" panose="020F0502020204030204" pitchFamily="34" charset="0"/>
            </a:endParaRPr>
          </a:p>
          <a:p>
            <a:pPr marL="800100" lvl="1" indent="-342900">
              <a:spcAft>
                <a:spcPts val="600"/>
              </a:spcAft>
              <a:buFont typeface="Wingdings" panose="05000000000000000000" pitchFamily="2" charset="2"/>
              <a:buChar char="Ø"/>
              <a:tabLst>
                <a:tab pos="914400" algn="l"/>
              </a:tabLst>
            </a:pPr>
            <a:r>
              <a:rPr lang="uk-UA" sz="2400" dirty="0">
                <a:latin typeface="Calibri" panose="020F0502020204030204" pitchFamily="34" charset="0"/>
                <a:ea typeface="Calibri" panose="020F0502020204030204" pitchFamily="34" charset="0"/>
                <a:cs typeface="Calibri" panose="020F0502020204030204" pitchFamily="34" charset="0"/>
              </a:rPr>
              <a:t>Якщо проєкт ДДП відповідає лише одному критерію Замовник самостійно ухвалює рішення про проведення СЕО</a:t>
            </a:r>
          </a:p>
        </p:txBody>
      </p:sp>
      <p:sp>
        <p:nvSpPr>
          <p:cNvPr id="4" name="Прямоугольник 3"/>
          <p:cNvSpPr/>
          <p:nvPr/>
        </p:nvSpPr>
        <p:spPr>
          <a:xfrm>
            <a:off x="621670" y="4574419"/>
            <a:ext cx="7381593" cy="1754326"/>
          </a:xfrm>
          <a:prstGeom prst="rect">
            <a:avLst/>
          </a:prstGeom>
        </p:spPr>
        <p:txBody>
          <a:bodyPr wrap="square">
            <a:spAutoFit/>
          </a:bodyPr>
          <a:lstStyle/>
          <a:p>
            <a:r>
              <a:rPr lang="uk-UA" dirty="0"/>
              <a:t>Відповідно до ч.2. ст. 2 дія Закону не поширюється на:</a:t>
            </a:r>
          </a:p>
          <a:p>
            <a:r>
              <a:rPr lang="ru-RU" dirty="0"/>
              <a:t>1) </a:t>
            </a:r>
            <a:r>
              <a:rPr lang="ru-RU" dirty="0" err="1"/>
              <a:t>документи</a:t>
            </a:r>
            <a:r>
              <a:rPr lang="ru-RU" dirty="0"/>
              <a:t> державного </a:t>
            </a:r>
            <a:r>
              <a:rPr lang="ru-RU" dirty="0" err="1"/>
              <a:t>планування</a:t>
            </a:r>
            <a:r>
              <a:rPr lang="ru-RU" dirty="0"/>
              <a:t>, </a:t>
            </a:r>
            <a:r>
              <a:rPr lang="ru-RU" dirty="0" err="1"/>
              <a:t>що</a:t>
            </a:r>
            <a:r>
              <a:rPr lang="ru-RU" dirty="0"/>
              <a:t> </a:t>
            </a:r>
            <a:r>
              <a:rPr lang="ru-RU" dirty="0" err="1"/>
              <a:t>стосуються</a:t>
            </a:r>
            <a:r>
              <a:rPr lang="ru-RU" dirty="0"/>
              <a:t> </a:t>
            </a:r>
            <a:r>
              <a:rPr lang="ru-RU" dirty="0" err="1"/>
              <a:t>виключно</a:t>
            </a:r>
            <a:r>
              <a:rPr lang="ru-RU" dirty="0"/>
              <a:t> </a:t>
            </a:r>
            <a:r>
              <a:rPr lang="ru-RU" dirty="0" err="1"/>
              <a:t>національної</a:t>
            </a:r>
            <a:r>
              <a:rPr lang="ru-RU" dirty="0"/>
              <a:t> оборони </a:t>
            </a:r>
            <a:r>
              <a:rPr lang="ru-RU" dirty="0" err="1"/>
              <a:t>або</a:t>
            </a:r>
            <a:r>
              <a:rPr lang="ru-RU" dirty="0"/>
              <a:t> </a:t>
            </a:r>
            <a:r>
              <a:rPr lang="ru-RU" dirty="0" err="1"/>
              <a:t>дій</a:t>
            </a:r>
            <a:r>
              <a:rPr lang="ru-RU" dirty="0"/>
              <a:t> у </a:t>
            </a:r>
            <a:r>
              <a:rPr lang="ru-RU" dirty="0" err="1"/>
              <a:t>разі</a:t>
            </a:r>
            <a:r>
              <a:rPr lang="ru-RU" dirty="0"/>
              <a:t> </a:t>
            </a:r>
            <a:r>
              <a:rPr lang="ru-RU" dirty="0" err="1"/>
              <a:t>надзвичайних</a:t>
            </a:r>
            <a:r>
              <a:rPr lang="ru-RU" dirty="0"/>
              <a:t> </a:t>
            </a:r>
            <a:r>
              <a:rPr lang="ru-RU" dirty="0" err="1"/>
              <a:t>ситуацій</a:t>
            </a:r>
            <a:r>
              <a:rPr lang="ru-RU" dirty="0"/>
              <a:t>;</a:t>
            </a:r>
          </a:p>
          <a:p>
            <a:r>
              <a:rPr lang="ru-RU" dirty="0"/>
              <a:t>2) </a:t>
            </a:r>
            <a:r>
              <a:rPr lang="ru-RU" dirty="0" err="1"/>
              <a:t>бюджети</a:t>
            </a:r>
            <a:r>
              <a:rPr lang="ru-RU" dirty="0"/>
              <a:t>, </a:t>
            </a:r>
            <a:r>
              <a:rPr lang="ru-RU" dirty="0" err="1"/>
              <a:t>бюджетні</a:t>
            </a:r>
            <a:r>
              <a:rPr lang="ru-RU" dirty="0"/>
              <a:t> </a:t>
            </a:r>
            <a:r>
              <a:rPr lang="ru-RU" dirty="0" err="1"/>
              <a:t>програми</a:t>
            </a:r>
            <a:r>
              <a:rPr lang="ru-RU" dirty="0"/>
              <a:t> та </a:t>
            </a:r>
            <a:r>
              <a:rPr lang="ru-RU" dirty="0" err="1"/>
              <a:t>фінансові</a:t>
            </a:r>
            <a:r>
              <a:rPr lang="ru-RU" dirty="0"/>
              <a:t> </a:t>
            </a:r>
            <a:r>
              <a:rPr lang="ru-RU" dirty="0" err="1"/>
              <a:t>плани</a:t>
            </a:r>
            <a:r>
              <a:rPr lang="ru-RU" dirty="0"/>
              <a:t>;</a:t>
            </a:r>
          </a:p>
          <a:p>
            <a:r>
              <a:rPr lang="ru-RU" dirty="0"/>
              <a:t>3) план </a:t>
            </a:r>
            <a:r>
              <a:rPr lang="ru-RU" dirty="0" err="1"/>
              <a:t>відновлення</a:t>
            </a:r>
            <a:r>
              <a:rPr lang="ru-RU" dirty="0"/>
              <a:t> та </a:t>
            </a:r>
            <a:r>
              <a:rPr lang="ru-RU" dirty="0" err="1"/>
              <a:t>розвитку</a:t>
            </a:r>
            <a:r>
              <a:rPr lang="ru-RU" dirty="0"/>
              <a:t> </a:t>
            </a:r>
            <a:r>
              <a:rPr lang="ru-RU" dirty="0" err="1"/>
              <a:t>регіонів</a:t>
            </a:r>
            <a:r>
              <a:rPr lang="ru-RU" dirty="0"/>
              <a:t>, </a:t>
            </a:r>
            <a:r>
              <a:rPr lang="ru-RU" dirty="0" err="1"/>
              <a:t>плани</a:t>
            </a:r>
            <a:r>
              <a:rPr lang="ru-RU" dirty="0"/>
              <a:t> </a:t>
            </a:r>
            <a:r>
              <a:rPr lang="ru-RU" dirty="0" err="1"/>
              <a:t>відновлення</a:t>
            </a:r>
            <a:r>
              <a:rPr lang="ru-RU" dirty="0"/>
              <a:t> та </a:t>
            </a:r>
            <a:r>
              <a:rPr lang="ru-RU" dirty="0" err="1"/>
              <a:t>розвитку</a:t>
            </a:r>
            <a:r>
              <a:rPr lang="ru-RU" dirty="0"/>
              <a:t> </a:t>
            </a:r>
            <a:r>
              <a:rPr lang="ru-RU" dirty="0" err="1"/>
              <a:t>територіальних</a:t>
            </a:r>
            <a:r>
              <a:rPr lang="ru-RU" dirty="0"/>
              <a:t> громад</a:t>
            </a:r>
          </a:p>
        </p:txBody>
      </p:sp>
    </p:spTree>
    <p:extLst>
      <p:ext uri="{BB962C8B-B14F-4D97-AF65-F5344CB8AC3E}">
        <p14:creationId xmlns:p14="http://schemas.microsoft.com/office/powerpoint/2010/main" val="858625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354283"/>
            <a:ext cx="12065252" cy="615553"/>
          </a:xfrm>
          <a:prstGeom prst="rect">
            <a:avLst/>
          </a:prstGeom>
        </p:spPr>
        <p:txBody>
          <a:bodyPr wrap="square">
            <a:spAutoFit/>
          </a:bodyPr>
          <a:lstStyle/>
          <a:p>
            <a:pPr algn="ctr"/>
            <a:r>
              <a:rPr lang="uk-UA" altLang="en-US" sz="3400" b="1" dirty="0">
                <a:solidFill>
                  <a:srgbClr val="4C44E6"/>
                </a:solidFill>
              </a:rPr>
              <a:t>Повноваження замовника </a:t>
            </a:r>
            <a:r>
              <a:rPr lang="uk-UA" altLang="en-US" sz="3400" b="1" dirty="0" err="1">
                <a:solidFill>
                  <a:srgbClr val="4C44E6"/>
                </a:solidFill>
              </a:rPr>
              <a:t>проєкту</a:t>
            </a:r>
            <a:r>
              <a:rPr lang="uk-UA" altLang="en-US" sz="3400" b="1" dirty="0">
                <a:solidFill>
                  <a:srgbClr val="4C44E6"/>
                </a:solidFill>
              </a:rPr>
              <a:t> ДДП</a:t>
            </a:r>
            <a:endParaRPr lang="uk-UA" sz="2000" dirty="0">
              <a:solidFill>
                <a:srgbClr val="4C44E6"/>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44" y="1315432"/>
            <a:ext cx="12043004" cy="5319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66" r="3521"/>
          <a:stretch/>
        </p:blipFill>
        <p:spPr bwMode="auto">
          <a:xfrm>
            <a:off x="69628" y="416459"/>
            <a:ext cx="12111428" cy="5975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2320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182267"/>
            <a:ext cx="12065252" cy="923330"/>
          </a:xfrm>
          <a:prstGeom prst="rect">
            <a:avLst/>
          </a:prstGeom>
        </p:spPr>
        <p:txBody>
          <a:bodyPr wrap="square">
            <a:spAutoFit/>
          </a:bodyPr>
          <a:lstStyle/>
          <a:p>
            <a:pPr algn="ctr"/>
            <a:r>
              <a:rPr lang="uk-UA" altLang="en-US" sz="3400" b="1" dirty="0">
                <a:solidFill>
                  <a:srgbClr val="4C44E6"/>
                </a:solidFill>
              </a:rPr>
              <a:t>Заява про визначення обсягу СЕО</a:t>
            </a:r>
            <a:endParaRPr lang="uk-UA" altLang="en-US" b="1" dirty="0">
              <a:solidFill>
                <a:srgbClr val="4C44E6"/>
              </a:solidFill>
            </a:endParaRPr>
          </a:p>
          <a:p>
            <a:endParaRPr lang="uk-UA" sz="2000" dirty="0">
              <a:solidFill>
                <a:srgbClr val="4C44E6"/>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748" y="1226137"/>
            <a:ext cx="11929730" cy="4710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26748" y="6097530"/>
            <a:ext cx="12065252" cy="615553"/>
          </a:xfrm>
          <a:prstGeom prst="rect">
            <a:avLst/>
          </a:prstGeom>
        </p:spPr>
        <p:txBody>
          <a:bodyPr wrap="square">
            <a:spAutoFit/>
          </a:bodyPr>
          <a:lstStyle/>
          <a:p>
            <a:pPr algn="ctr"/>
            <a:r>
              <a:rPr lang="uk-UA" altLang="en-US" sz="3400" b="1" dirty="0">
                <a:solidFill>
                  <a:srgbClr val="4C44E6"/>
                </a:solidFill>
              </a:rPr>
              <a:t>Коли?</a:t>
            </a:r>
            <a:endParaRPr lang="uk-UA" sz="2000" dirty="0">
              <a:solidFill>
                <a:srgbClr val="4C44E6"/>
              </a:solidFill>
            </a:endParaRPr>
          </a:p>
        </p:txBody>
      </p:sp>
    </p:spTree>
    <p:extLst>
      <p:ext uri="{BB962C8B-B14F-4D97-AF65-F5344CB8AC3E}">
        <p14:creationId xmlns:p14="http://schemas.microsoft.com/office/powerpoint/2010/main" val="957488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182267"/>
            <a:ext cx="12065252" cy="1446550"/>
          </a:xfrm>
          <a:prstGeom prst="rect">
            <a:avLst/>
          </a:prstGeom>
        </p:spPr>
        <p:txBody>
          <a:bodyPr wrap="square">
            <a:spAutoFit/>
          </a:bodyPr>
          <a:lstStyle/>
          <a:p>
            <a:pPr algn="ctr"/>
            <a:r>
              <a:rPr lang="uk-UA" altLang="en-US" sz="3400" b="1" dirty="0">
                <a:solidFill>
                  <a:srgbClr val="4C44E6"/>
                </a:solidFill>
              </a:rPr>
              <a:t>Що робити в разі незначних змін до ДДП, до якого раніше здійснювалося СЕО</a:t>
            </a:r>
            <a:endParaRPr lang="uk-UA" altLang="en-US" b="1" dirty="0">
              <a:solidFill>
                <a:srgbClr val="4C44E6"/>
              </a:solidFill>
            </a:endParaRPr>
          </a:p>
          <a:p>
            <a:endParaRPr lang="uk-UA" sz="2000" dirty="0">
              <a:solidFill>
                <a:srgbClr val="4C44E6"/>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06894"/>
            <a:ext cx="12227607" cy="495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2862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354283"/>
            <a:ext cx="12065252" cy="615553"/>
          </a:xfrm>
          <a:prstGeom prst="rect">
            <a:avLst/>
          </a:prstGeom>
        </p:spPr>
        <p:txBody>
          <a:bodyPr wrap="square">
            <a:spAutoFit/>
          </a:bodyPr>
          <a:lstStyle/>
          <a:p>
            <a:pPr algn="ctr"/>
            <a:r>
              <a:rPr lang="uk-UA" altLang="en-US" sz="3400" b="1" dirty="0">
                <a:solidFill>
                  <a:srgbClr val="4C44E6"/>
                </a:solidFill>
              </a:rPr>
              <a:t>Структура звіту СЕО</a:t>
            </a:r>
            <a:endParaRPr lang="uk-UA" sz="2000" dirty="0">
              <a:solidFill>
                <a:srgbClr val="4C44E6"/>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748" y="1874170"/>
            <a:ext cx="11942869" cy="4718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87605" y="1188146"/>
            <a:ext cx="1026243" cy="369332"/>
          </a:xfrm>
          <a:prstGeom prst="rect">
            <a:avLst/>
          </a:prstGeom>
          <a:solidFill>
            <a:schemeClr val="bg2"/>
          </a:solidFill>
        </p:spPr>
        <p:txBody>
          <a:bodyPr wrap="none">
            <a:spAutoFit/>
          </a:bodyPr>
          <a:lstStyle/>
          <a:p>
            <a:r>
              <a:rPr lang="ru-RU" b="1" dirty="0">
                <a:latin typeface="Montserrat" panose="020B0604020202020204" charset="-52"/>
              </a:rPr>
              <a:t>ВСТУП</a:t>
            </a:r>
          </a:p>
        </p:txBody>
      </p:sp>
    </p:spTree>
    <p:extLst>
      <p:ext uri="{BB962C8B-B14F-4D97-AF65-F5344CB8AC3E}">
        <p14:creationId xmlns:p14="http://schemas.microsoft.com/office/powerpoint/2010/main" val="29603032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354283"/>
            <a:ext cx="12065252" cy="615553"/>
          </a:xfrm>
          <a:prstGeom prst="rect">
            <a:avLst/>
          </a:prstGeom>
        </p:spPr>
        <p:txBody>
          <a:bodyPr wrap="square">
            <a:spAutoFit/>
          </a:bodyPr>
          <a:lstStyle/>
          <a:p>
            <a:pPr algn="ctr"/>
            <a:r>
              <a:rPr lang="uk-UA" altLang="en-US" sz="3400" b="1" dirty="0">
                <a:solidFill>
                  <a:srgbClr val="4C44E6"/>
                </a:solidFill>
              </a:rPr>
              <a:t>Структура звіту СЕО</a:t>
            </a:r>
            <a:endParaRPr lang="uk-UA" sz="2000" dirty="0">
              <a:solidFill>
                <a:srgbClr val="4C44E6"/>
              </a:solidFill>
            </a:endParaRP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748" y="1052623"/>
            <a:ext cx="11753470" cy="5686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82679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354283"/>
            <a:ext cx="12065252" cy="615553"/>
          </a:xfrm>
          <a:prstGeom prst="rect">
            <a:avLst/>
          </a:prstGeom>
        </p:spPr>
        <p:txBody>
          <a:bodyPr wrap="square">
            <a:spAutoFit/>
          </a:bodyPr>
          <a:lstStyle/>
          <a:p>
            <a:pPr algn="ctr"/>
            <a:r>
              <a:rPr lang="uk-UA" altLang="en-US" sz="3400" b="1" dirty="0">
                <a:solidFill>
                  <a:srgbClr val="4C44E6"/>
                </a:solidFill>
              </a:rPr>
              <a:t>Структура звіту СЕО</a:t>
            </a:r>
            <a:endParaRPr lang="uk-UA" sz="2000" dirty="0">
              <a:solidFill>
                <a:srgbClr val="4C44E6"/>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605" y="1386774"/>
            <a:ext cx="11777187" cy="4918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82679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216054"/>
            <a:ext cx="12065252" cy="1138773"/>
          </a:xfrm>
          <a:prstGeom prst="rect">
            <a:avLst/>
          </a:prstGeom>
        </p:spPr>
        <p:txBody>
          <a:bodyPr wrap="square">
            <a:spAutoFit/>
          </a:bodyPr>
          <a:lstStyle/>
          <a:p>
            <a:pPr algn="ctr"/>
            <a:r>
              <a:rPr lang="uk-UA" altLang="en-US" sz="3400" b="1" dirty="0">
                <a:solidFill>
                  <a:srgbClr val="4C44E6"/>
                </a:solidFill>
              </a:rPr>
              <a:t>Повідомлення про оприлюднення </a:t>
            </a:r>
            <a:r>
              <a:rPr lang="uk-UA" altLang="en-US" sz="3400" b="1" dirty="0" err="1">
                <a:solidFill>
                  <a:srgbClr val="4C44E6"/>
                </a:solidFill>
              </a:rPr>
              <a:t>прєкту</a:t>
            </a:r>
            <a:r>
              <a:rPr lang="uk-UA" altLang="en-US" sz="3400" b="1" dirty="0">
                <a:solidFill>
                  <a:srgbClr val="4C44E6"/>
                </a:solidFill>
              </a:rPr>
              <a:t> ДДП </a:t>
            </a:r>
          </a:p>
          <a:p>
            <a:pPr algn="ctr"/>
            <a:r>
              <a:rPr lang="uk-UA" altLang="en-US" sz="3400" b="1" dirty="0">
                <a:solidFill>
                  <a:srgbClr val="4C44E6"/>
                </a:solidFill>
              </a:rPr>
              <a:t>та звіту СЕО</a:t>
            </a:r>
            <a:endParaRPr lang="uk-UA" sz="2000" dirty="0">
              <a:solidFill>
                <a:srgbClr val="4C44E6"/>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16" y="1620146"/>
            <a:ext cx="12065252" cy="4400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2068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72017" y="81565"/>
            <a:ext cx="11878146" cy="70609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4100" b="1" dirty="0">
                <a:solidFill>
                  <a:srgbClr val="4C44E6"/>
                </a:solidFill>
                <a:latin typeface="+mn-lt"/>
              </a:rPr>
              <a:t>Як оприлюднити звіт СЕО – поради з практики</a:t>
            </a:r>
          </a:p>
          <a:p>
            <a:pPr algn="ctr"/>
            <a:endParaRPr lang="uk-UA" sz="6700" b="1" dirty="0">
              <a:solidFill>
                <a:srgbClr val="4C44E6"/>
              </a:solidFill>
              <a:latin typeface="+mn-lt"/>
            </a:endParaRPr>
          </a:p>
          <a:p>
            <a:pPr algn="ctr"/>
            <a:endParaRPr lang="uk-UA" b="1" dirty="0">
              <a:solidFill>
                <a:srgbClr val="4C44E6"/>
              </a:solidFill>
              <a:latin typeface="+mn-lt"/>
            </a:endParaRPr>
          </a:p>
          <a:p>
            <a:pPr algn="ctr"/>
            <a:endParaRPr lang="ru-RU" b="1" dirty="0">
              <a:solidFill>
                <a:srgbClr val="4C44E6"/>
              </a:solidFill>
              <a:latin typeface="+mn-lt"/>
            </a:endParaRPr>
          </a:p>
        </p:txBody>
      </p:sp>
      <p:sp>
        <p:nvSpPr>
          <p:cNvPr id="3" name="Прямоугольник 2"/>
          <p:cNvSpPr/>
          <p:nvPr/>
        </p:nvSpPr>
        <p:spPr>
          <a:xfrm>
            <a:off x="172017" y="631553"/>
            <a:ext cx="11878145" cy="5940088"/>
          </a:xfrm>
          <a:prstGeom prst="rect">
            <a:avLst/>
          </a:prstGeom>
        </p:spPr>
        <p:txBody>
          <a:bodyPr wrap="square">
            <a:spAutoFit/>
          </a:bodyPr>
          <a:lstStyle/>
          <a:p>
            <a:pPr marL="457200" lvl="0" indent="-457200">
              <a:buFont typeface="+mj-lt"/>
              <a:buAutoNum type="arabicPeriod"/>
            </a:pPr>
            <a:r>
              <a:rPr lang="uk-UA" sz="2000" b="1" dirty="0"/>
              <a:t>До підготовленого тексту звіту СЕО додаємо посилання на  оприлюднену заяву про визначення обсягів СЕО на офіційному веб-сайті ради. Лише після </a:t>
            </a:r>
            <a:r>
              <a:rPr lang="uk-UA" sz="2000" b="1" dirty="0" err="1"/>
              <a:t>ць</a:t>
            </a:r>
            <a:r>
              <a:rPr lang="ru-RU" sz="2000" b="1" dirty="0"/>
              <a:t>о</a:t>
            </a:r>
            <a:r>
              <a:rPr lang="uk-UA" sz="2000" b="1" dirty="0" err="1"/>
              <a:t>го</a:t>
            </a:r>
            <a:r>
              <a:rPr lang="uk-UA" sz="2000" b="1" dirty="0"/>
              <a:t> конвертуємо файл до формату </a:t>
            </a:r>
            <a:r>
              <a:rPr lang="en-US" sz="2000" b="1" dirty="0"/>
              <a:t>PDF</a:t>
            </a:r>
            <a:r>
              <a:rPr lang="ru-RU" sz="2000" b="1" dirty="0"/>
              <a:t>.</a:t>
            </a:r>
          </a:p>
          <a:p>
            <a:pPr marL="457200" lvl="0" indent="-457200">
              <a:buFont typeface="+mj-lt"/>
              <a:buAutoNum type="arabicPeriod"/>
            </a:pPr>
            <a:r>
              <a:rPr lang="uk-UA" sz="2000" b="1" dirty="0"/>
              <a:t>Друкуємо примірники Стратегії, ПЗР та звіту СЕО (щонайменше один комплект) </a:t>
            </a:r>
            <a:r>
              <a:rPr lang="en-US" sz="2000" b="1" dirty="0"/>
              <a:t>– </a:t>
            </a:r>
            <a:r>
              <a:rPr lang="uk-UA" sz="2000" b="1" dirty="0"/>
              <a:t>розміщуємо в доступних для мешканців місцях (ЦНАП, БК, старостати), в раді – </a:t>
            </a:r>
            <a:r>
              <a:rPr lang="uk-UA" sz="2000" b="1" dirty="0" err="1"/>
              <a:t>обов</a:t>
            </a:r>
            <a:r>
              <a:rPr lang="en-US" sz="2000" b="1" dirty="0"/>
              <a:t>`</a:t>
            </a:r>
            <a:r>
              <a:rPr lang="ru-RU" sz="2000" b="1" dirty="0" err="1"/>
              <a:t>язково</a:t>
            </a:r>
            <a:r>
              <a:rPr lang="ru-RU" sz="2000" b="1" dirty="0"/>
              <a:t>.</a:t>
            </a:r>
            <a:endParaRPr lang="uk-UA" sz="2000" b="1" dirty="0"/>
          </a:p>
          <a:p>
            <a:pPr marL="457200" lvl="0" indent="-457200">
              <a:buFont typeface="+mj-lt"/>
              <a:buAutoNum type="arabicPeriod"/>
            </a:pPr>
            <a:r>
              <a:rPr lang="uk-UA" sz="2000" b="1" dirty="0"/>
              <a:t>Розміщуємо тексти Стратегії, ПЗР та звіту СЕО у форматі </a:t>
            </a:r>
            <a:r>
              <a:rPr lang="en-US" sz="2000" b="1" dirty="0"/>
              <a:t>PDF </a:t>
            </a:r>
            <a:r>
              <a:rPr lang="uk-UA" sz="2000" b="1" dirty="0"/>
              <a:t>на офіційному сайті ради, робимо відповідне оголошення (новина).</a:t>
            </a:r>
          </a:p>
          <a:p>
            <a:pPr marL="457200" lvl="0" indent="-457200">
              <a:buFont typeface="+mj-lt"/>
              <a:buAutoNum type="arabicPeriod"/>
            </a:pPr>
            <a:r>
              <a:rPr lang="uk-UA" sz="2000" b="1" dirty="0"/>
              <a:t>Готуємо текст Повідомлення про оприлюднення </a:t>
            </a:r>
            <a:r>
              <a:rPr lang="uk-UA" sz="2000" b="1" dirty="0" err="1"/>
              <a:t>проєкту</a:t>
            </a:r>
            <a:r>
              <a:rPr lang="uk-UA" sz="2000" b="1" dirty="0"/>
              <a:t> ДДП та звіту про СЕО у </a:t>
            </a:r>
            <a:r>
              <a:rPr lang="uk-UA" sz="2000" b="1" dirty="0" err="1"/>
              <a:t>ворді</a:t>
            </a:r>
            <a:r>
              <a:rPr lang="uk-UA" sz="2000" b="1" dirty="0"/>
              <a:t>.</a:t>
            </a:r>
          </a:p>
          <a:p>
            <a:pPr marL="457200" lvl="0" indent="-457200">
              <a:buFont typeface="+mj-lt"/>
              <a:buAutoNum type="arabicPeriod"/>
            </a:pPr>
            <a:r>
              <a:rPr lang="uk-UA" sz="2000" b="1" dirty="0"/>
              <a:t>Заходимо до електронного кабінету ради в Єдиному реєстрі СЕО та перекопіюємо заздалегідь підготовлений текст вище згаданого Повідомлення до відповідно </a:t>
            </a:r>
            <a:r>
              <a:rPr lang="uk-UA" sz="2000" b="1" dirty="0" err="1"/>
              <a:t>онлайн</a:t>
            </a:r>
            <a:r>
              <a:rPr lang="uk-UA" sz="2000" b="1" dirty="0"/>
              <a:t> форми.</a:t>
            </a:r>
          </a:p>
          <a:p>
            <a:pPr marL="457200" lvl="0" indent="-457200">
              <a:buFont typeface="+mj-lt"/>
              <a:buAutoNum type="arabicPeriod"/>
            </a:pPr>
            <a:r>
              <a:rPr lang="uk-UA" sz="2000" b="1" dirty="0"/>
              <a:t>Скачуємо готове Повідомлення з Реєстру у форматі </a:t>
            </a:r>
            <a:r>
              <a:rPr lang="en-US" sz="2000" b="1" dirty="0"/>
              <a:t>PDF</a:t>
            </a:r>
            <a:r>
              <a:rPr lang="uk-UA" sz="2000" b="1" dirty="0"/>
              <a:t>. Увага!!! Надалі для інформування використовуємо саме скачаний файл!</a:t>
            </a:r>
          </a:p>
          <a:p>
            <a:pPr marL="457200" indent="-457200">
              <a:buFont typeface="+mj-lt"/>
              <a:buAutoNum type="arabicPeriod"/>
            </a:pPr>
            <a:r>
              <a:rPr lang="uk-UA" sz="2000" b="1" dirty="0"/>
              <a:t>Розміщуємо зазначене Повідомлення у форматі </a:t>
            </a:r>
            <a:r>
              <a:rPr lang="en-US" sz="2000" b="1" dirty="0"/>
              <a:t>PDF</a:t>
            </a:r>
            <a:r>
              <a:rPr lang="uk-UA" sz="2000" b="1" dirty="0"/>
              <a:t> на сайті ради – разом із текстами Стратегії, ПЗР та звіту СЕО (можна одночасно також на офіційній сторінці ради в мережі </a:t>
            </a:r>
            <a:r>
              <a:rPr lang="en-US" sz="2000" b="1" dirty="0"/>
              <a:t>Facebook</a:t>
            </a:r>
            <a:r>
              <a:rPr lang="uk-UA" sz="2000" b="1" dirty="0"/>
              <a:t>). Доцільно поширити посилання на розміщення </a:t>
            </a:r>
            <a:r>
              <a:rPr lang="uk-UA" sz="2000" b="1" dirty="0" err="1"/>
              <a:t>проєктів</a:t>
            </a:r>
            <a:r>
              <a:rPr lang="uk-UA" sz="2000" b="1" dirty="0"/>
              <a:t> ДДП та звіту СЕО в Єдиному реєстрі.</a:t>
            </a:r>
            <a:endParaRPr lang="ru-RU" sz="2000" b="1" dirty="0"/>
          </a:p>
          <a:p>
            <a:pPr marL="457200" indent="-457200">
              <a:buFont typeface="+mj-lt"/>
              <a:buAutoNum type="arabicPeriod"/>
            </a:pPr>
            <a:r>
              <a:rPr lang="uk-UA" sz="2000" b="1" dirty="0"/>
              <a:t>Друкуємо Повідомлення (зі </a:t>
            </a:r>
            <a:r>
              <a:rPr lang="uk-UA" sz="2000" b="1" dirty="0" err="1"/>
              <a:t>скаченого</a:t>
            </a:r>
            <a:r>
              <a:rPr lang="uk-UA" sz="2000" b="1" dirty="0"/>
              <a:t> з реєстру файлу) для наступного розміщення в кожному населеному пункті громади та не менше трьох – для її адміністративного центру. Щодо останнього – друкований примірник Повідомлення має бути розміщено не менше, ніж у трьох публічних місцях.</a:t>
            </a:r>
            <a:endParaRPr lang="ru-RU" sz="2000" b="1" dirty="0"/>
          </a:p>
          <a:p>
            <a:pPr marL="457200" indent="-457200">
              <a:buFont typeface="+mj-lt"/>
              <a:buAutoNum type="arabicPeriod"/>
            </a:pPr>
            <a:r>
              <a:rPr lang="uk-UA" sz="2000" b="1" dirty="0"/>
              <a:t>Збираємо пропозиції, що надходять під час консультацій із органами виконавчої влади та громадськістю, для наступного узагальнення та врахування</a:t>
            </a:r>
            <a:endParaRPr lang="ru-RU" sz="2000" b="1" dirty="0"/>
          </a:p>
        </p:txBody>
      </p:sp>
    </p:spTree>
    <p:extLst>
      <p:ext uri="{BB962C8B-B14F-4D97-AF65-F5344CB8AC3E}">
        <p14:creationId xmlns:p14="http://schemas.microsoft.com/office/powerpoint/2010/main" val="1452046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407406" y="2469375"/>
            <a:ext cx="3766242" cy="1919250"/>
          </a:xfrm>
          <a:prstGeom prst="rect">
            <a:avLst/>
          </a:prstGeom>
        </p:spPr>
        <p:txBody>
          <a:bodyP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4800" b="1" dirty="0">
                <a:solidFill>
                  <a:srgbClr val="4C44E6"/>
                </a:solidFill>
                <a:latin typeface="+mn-lt"/>
              </a:rPr>
              <a:t>Можна видати таке розпорядження</a:t>
            </a:r>
          </a:p>
          <a:p>
            <a:pPr algn="ctr"/>
            <a:endParaRPr lang="uk-UA" b="1" dirty="0">
              <a:solidFill>
                <a:srgbClr val="4C44E6"/>
              </a:solidFill>
              <a:latin typeface="+mn-lt"/>
            </a:endParaRPr>
          </a:p>
          <a:p>
            <a:pPr algn="ctr"/>
            <a:endParaRPr lang="ru-RU" b="1" dirty="0">
              <a:solidFill>
                <a:srgbClr val="4C44E6"/>
              </a:solidFill>
              <a:latin typeface="+mn-lt"/>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5360" y="0"/>
            <a:ext cx="752664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55172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194795"/>
            <a:ext cx="12065252" cy="615553"/>
          </a:xfrm>
          <a:prstGeom prst="rect">
            <a:avLst/>
          </a:prstGeom>
        </p:spPr>
        <p:txBody>
          <a:bodyPr wrap="square">
            <a:spAutoFit/>
          </a:bodyPr>
          <a:lstStyle/>
          <a:p>
            <a:pPr algn="ctr"/>
            <a:r>
              <a:rPr lang="uk-UA" altLang="en-US" sz="3400" b="1" dirty="0">
                <a:solidFill>
                  <a:srgbClr val="4C44E6"/>
                </a:solidFill>
              </a:rPr>
              <a:t>Консультації та громадське обговорення</a:t>
            </a:r>
            <a:endParaRPr lang="uk-UA" sz="2000" dirty="0">
              <a:solidFill>
                <a:srgbClr val="4C44E6"/>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98" y="1033634"/>
            <a:ext cx="12084585" cy="5462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66457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194795"/>
            <a:ext cx="12065252" cy="615553"/>
          </a:xfrm>
          <a:prstGeom prst="rect">
            <a:avLst/>
          </a:prstGeom>
        </p:spPr>
        <p:txBody>
          <a:bodyPr wrap="square">
            <a:spAutoFit/>
          </a:bodyPr>
          <a:lstStyle/>
          <a:p>
            <a:pPr algn="ctr"/>
            <a:r>
              <a:rPr lang="uk-UA" altLang="en-US" sz="3400" b="1" dirty="0">
                <a:solidFill>
                  <a:srgbClr val="4C44E6"/>
                </a:solidFill>
              </a:rPr>
              <a:t>Після консультацій та обговорення</a:t>
            </a:r>
            <a:endParaRPr lang="uk-UA" sz="2000" dirty="0">
              <a:solidFill>
                <a:srgbClr val="4C44E6"/>
              </a:solidFill>
            </a:endParaRPr>
          </a:p>
        </p:txBody>
      </p:sp>
      <p:sp>
        <p:nvSpPr>
          <p:cNvPr id="3" name="TextBox 2">
            <a:extLst>
              <a:ext uri="{FF2B5EF4-FFF2-40B4-BE49-F238E27FC236}">
                <a16:creationId xmlns:a16="http://schemas.microsoft.com/office/drawing/2014/main" id="{AB63FA27-2B7E-67DD-8E90-057EE064E3F0}"/>
              </a:ext>
            </a:extLst>
          </p:cNvPr>
          <p:cNvSpPr txBox="1"/>
          <p:nvPr/>
        </p:nvSpPr>
        <p:spPr>
          <a:xfrm>
            <a:off x="126748" y="810348"/>
            <a:ext cx="7899991" cy="5401479"/>
          </a:xfrm>
          <a:prstGeom prst="rect">
            <a:avLst/>
          </a:prstGeom>
          <a:noFill/>
        </p:spPr>
        <p:txBody>
          <a:bodyPr wrap="square">
            <a:spAutoFit/>
          </a:bodyPr>
          <a:lstStyle/>
          <a:p>
            <a:pPr marL="360000" lvl="1" indent="-342900">
              <a:spcAft>
                <a:spcPts val="600"/>
              </a:spcAft>
              <a:buFont typeface="Wingdings" panose="05000000000000000000" pitchFamily="2" charset="2"/>
              <a:buChar char="Ø"/>
              <a:tabLst>
                <a:tab pos="914400" algn="l"/>
              </a:tabLst>
            </a:pPr>
            <a:r>
              <a:rPr lang="uk-UA" sz="2100" dirty="0">
                <a:latin typeface="Calibri" panose="020F0502020204030204" pitchFamily="34" charset="0"/>
                <a:ea typeface="Calibri" panose="020F0502020204030204" pitchFamily="34" charset="0"/>
                <a:cs typeface="Calibri" panose="020F0502020204030204" pitchFamily="34" charset="0"/>
              </a:rPr>
              <a:t>Якщо були заходи з обговорення – готуємо відповідні протоколи з підписами та мокрими печатками.</a:t>
            </a:r>
          </a:p>
          <a:p>
            <a:pPr marL="360000" lvl="1" indent="-342900">
              <a:spcAft>
                <a:spcPts val="600"/>
              </a:spcAft>
              <a:buFont typeface="Wingdings" panose="05000000000000000000" pitchFamily="2" charset="2"/>
              <a:buChar char="Ø"/>
              <a:tabLst>
                <a:tab pos="914400" algn="l"/>
              </a:tabLst>
            </a:pPr>
            <a:r>
              <a:rPr lang="uk-UA" sz="2100" dirty="0">
                <a:latin typeface="Calibri" panose="020F0502020204030204" pitchFamily="34" charset="0"/>
                <a:ea typeface="Calibri" panose="020F0502020204030204" pitchFamily="34" charset="0"/>
                <a:cs typeface="Calibri" panose="020F0502020204030204" pitchFamily="34" charset="0"/>
              </a:rPr>
              <a:t>Вносимо зміни до проєктів ДДП, а також до звіту СЕО та намагаємось врахувати все, що було нам висловлено.</a:t>
            </a:r>
            <a:endParaRPr lang="en-US" sz="2100" dirty="0">
              <a:latin typeface="Calibri" panose="020F0502020204030204" pitchFamily="34" charset="0"/>
              <a:ea typeface="Calibri" panose="020F0502020204030204" pitchFamily="34" charset="0"/>
              <a:cs typeface="Calibri" panose="020F0502020204030204" pitchFamily="34" charset="0"/>
            </a:endParaRPr>
          </a:p>
          <a:p>
            <a:pPr marL="360000" lvl="1" indent="-342900">
              <a:spcAft>
                <a:spcPts val="600"/>
              </a:spcAft>
              <a:buFont typeface="Wingdings" panose="05000000000000000000" pitchFamily="2" charset="2"/>
              <a:buChar char="Ø"/>
              <a:tabLst>
                <a:tab pos="914400" algn="l"/>
              </a:tabLst>
            </a:pPr>
            <a:r>
              <a:rPr lang="uk-UA" sz="2100" dirty="0">
                <a:latin typeface="Calibri" panose="020F0502020204030204" pitchFamily="34" charset="0"/>
                <a:ea typeface="Calibri" panose="020F0502020204030204" pitchFamily="34" charset="0"/>
                <a:cs typeface="Calibri" panose="020F0502020204030204" pitchFamily="34" charset="0"/>
              </a:rPr>
              <a:t>Заповнюємо  зазначені вище додатки № 5 та № 6 – відповідаємо на кожне зауваження та пропозицію, спираючись на внесені зніми. В разі часткового врахування або їх відхилення – аргументовано пояснюємо</a:t>
            </a:r>
            <a:r>
              <a:rPr lang="en-US" sz="2100" dirty="0">
                <a:latin typeface="Calibri" panose="020F0502020204030204" pitchFamily="34" charset="0"/>
                <a:ea typeface="Calibri" panose="020F0502020204030204" pitchFamily="34" charset="0"/>
                <a:cs typeface="Calibri" panose="020F0502020204030204" pitchFamily="34" charset="0"/>
              </a:rPr>
              <a:t>.</a:t>
            </a:r>
          </a:p>
          <a:p>
            <a:pPr marL="360000" lvl="1" indent="-342900">
              <a:spcAft>
                <a:spcPts val="600"/>
              </a:spcAft>
              <a:buFont typeface="Wingdings" panose="05000000000000000000" pitchFamily="2" charset="2"/>
              <a:buChar char="Ø"/>
              <a:tabLst>
                <a:tab pos="914400" algn="l"/>
              </a:tabLst>
            </a:pPr>
            <a:r>
              <a:rPr lang="uk-UA" sz="2100" dirty="0">
                <a:latin typeface="Calibri" panose="020F0502020204030204" pitchFamily="34" charset="0"/>
                <a:ea typeface="Calibri" panose="020F0502020204030204" pitchFamily="34" charset="0"/>
                <a:cs typeface="Calibri" panose="020F0502020204030204" pitchFamily="34" charset="0"/>
              </a:rPr>
              <a:t>Якщо жодної пропозицій та зауважень не надійшло, то все одно підписуємо форму відповідного додатку та ставимо печатку.</a:t>
            </a:r>
          </a:p>
          <a:p>
            <a:pPr marL="360000" lvl="1" indent="-342900">
              <a:spcAft>
                <a:spcPts val="600"/>
              </a:spcAft>
              <a:buFont typeface="Wingdings" panose="05000000000000000000" pitchFamily="2" charset="2"/>
              <a:buChar char="Ø"/>
              <a:tabLst>
                <a:tab pos="914400" algn="l"/>
              </a:tabLst>
            </a:pPr>
            <a:r>
              <a:rPr lang="uk-UA" sz="2100" dirty="0">
                <a:latin typeface="Calibri" panose="020F0502020204030204" pitchFamily="34" charset="0"/>
                <a:ea typeface="Calibri" panose="020F0502020204030204" pitchFamily="34" charset="0"/>
                <a:cs typeface="Calibri" panose="020F0502020204030204" pitchFamily="34" charset="0"/>
              </a:rPr>
              <a:t>Одночасно готуємо ще один документ – заходи, що передбачені для здійснення моніторингу наслідків ДДП.</a:t>
            </a:r>
          </a:p>
          <a:p>
            <a:pPr marL="360000" lvl="1" indent="-342900">
              <a:spcAft>
                <a:spcPts val="600"/>
              </a:spcAft>
              <a:buFont typeface="Wingdings" panose="05000000000000000000" pitchFamily="2" charset="2"/>
              <a:buChar char="Ø"/>
              <a:tabLst>
                <a:tab pos="914400" algn="l"/>
              </a:tabLst>
            </a:pPr>
            <a:r>
              <a:rPr lang="uk-UA" sz="2100" dirty="0">
                <a:latin typeface="Calibri" panose="020F0502020204030204" pitchFamily="34" charset="0"/>
                <a:ea typeface="Calibri" panose="020F0502020204030204" pitchFamily="34" charset="0"/>
                <a:cs typeface="Calibri" panose="020F0502020204030204" pitchFamily="34" charset="0"/>
              </a:rPr>
              <a:t>Підготовлені проєкти ДДП та звіту СЕО передаємо на розгляд виконкому та профільної комісії ради (можна – на всі наявні).</a:t>
            </a:r>
          </a:p>
          <a:p>
            <a:pPr marL="360000" lvl="1" indent="-342900">
              <a:spcAft>
                <a:spcPts val="600"/>
              </a:spcAft>
              <a:buFont typeface="Wingdings" panose="05000000000000000000" pitchFamily="2" charset="2"/>
              <a:buChar char="Ø"/>
              <a:tabLst>
                <a:tab pos="914400" algn="l"/>
              </a:tabLst>
            </a:pPr>
            <a:r>
              <a:rPr lang="uk-UA" sz="2100" dirty="0">
                <a:latin typeface="Calibri" panose="020F0502020204030204" pitchFamily="34" charset="0"/>
                <a:ea typeface="Calibri" panose="020F0502020204030204" pitchFamily="34" charset="0"/>
                <a:cs typeface="Calibri" panose="020F0502020204030204" pitchFamily="34" charset="0"/>
              </a:rPr>
              <a:t>Готуємо проєкт рішення ради щодо затвердження  проєкту ДДП</a:t>
            </a:r>
          </a:p>
        </p:txBody>
      </p:sp>
      <p:pic>
        <p:nvPicPr>
          <p:cNvPr id="4" name="Picture 3"/>
          <p:cNvPicPr>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16106" y="1107521"/>
            <a:ext cx="4130333" cy="5128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38508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194794"/>
            <a:ext cx="12065252" cy="615553"/>
          </a:xfrm>
          <a:prstGeom prst="rect">
            <a:avLst/>
          </a:prstGeom>
        </p:spPr>
        <p:txBody>
          <a:bodyPr wrap="square">
            <a:spAutoFit/>
          </a:bodyPr>
          <a:lstStyle/>
          <a:p>
            <a:pPr algn="ctr"/>
            <a:r>
              <a:rPr lang="uk-UA" altLang="en-US" sz="3400" b="1" dirty="0">
                <a:solidFill>
                  <a:srgbClr val="4C44E6"/>
                </a:solidFill>
              </a:rPr>
              <a:t>Після рішення ради</a:t>
            </a:r>
            <a:endParaRPr lang="uk-UA" sz="2000" dirty="0">
              <a:solidFill>
                <a:srgbClr val="4C44E6"/>
              </a:solidFill>
            </a:endParaRPr>
          </a:p>
        </p:txBody>
      </p:sp>
      <p:sp>
        <p:nvSpPr>
          <p:cNvPr id="3" name="TextBox 2">
            <a:extLst>
              <a:ext uri="{FF2B5EF4-FFF2-40B4-BE49-F238E27FC236}">
                <a16:creationId xmlns:a16="http://schemas.microsoft.com/office/drawing/2014/main" id="{AB63FA27-2B7E-67DD-8E90-057EE064E3F0}"/>
              </a:ext>
            </a:extLst>
          </p:cNvPr>
          <p:cNvSpPr txBox="1"/>
          <p:nvPr/>
        </p:nvSpPr>
        <p:spPr>
          <a:xfrm>
            <a:off x="136901" y="1297384"/>
            <a:ext cx="5891759" cy="4647426"/>
          </a:xfrm>
          <a:prstGeom prst="rect">
            <a:avLst/>
          </a:prstGeom>
          <a:noFill/>
        </p:spPr>
        <p:txBody>
          <a:bodyPr wrap="square">
            <a:spAutoFit/>
          </a:bodyPr>
          <a:lstStyle/>
          <a:p>
            <a:pPr lvl="1" algn="l">
              <a:spcAft>
                <a:spcPts val="600"/>
              </a:spcAft>
              <a:tabLst>
                <a:tab pos="914400" algn="l"/>
              </a:tabLst>
            </a:pPr>
            <a:r>
              <a:rPr lang="uk-UA" sz="2200" dirty="0">
                <a:latin typeface="Calibri" panose="020F0502020204030204" pitchFamily="34" charset="0"/>
                <a:ea typeface="Calibri" panose="020F0502020204030204" pitchFamily="34" charset="0"/>
                <a:cs typeface="Calibri" panose="020F0502020204030204" pitchFamily="34" charset="0"/>
              </a:rPr>
              <a:t>Протягом </a:t>
            </a:r>
            <a:r>
              <a:rPr lang="uk-UA" sz="2200" b="1" dirty="0">
                <a:latin typeface="Calibri" panose="020F0502020204030204" pitchFamily="34" charset="0"/>
                <a:ea typeface="Calibri" panose="020F0502020204030204" pitchFamily="34" charset="0"/>
                <a:cs typeface="Calibri" panose="020F0502020204030204" pitchFamily="34" charset="0"/>
              </a:rPr>
              <a:t>5-ти робочих днів Замовник:</a:t>
            </a:r>
          </a:p>
          <a:p>
            <a:pPr marL="742950" lvl="1" indent="-285750">
              <a:spcAft>
                <a:spcPts val="600"/>
              </a:spcAft>
              <a:buFont typeface="Wingdings" panose="05000000000000000000" pitchFamily="2" charset="2"/>
              <a:buChar char="ü"/>
              <a:tabLst>
                <a:tab pos="914400" algn="l"/>
              </a:tabLst>
            </a:pPr>
            <a:r>
              <a:rPr lang="uk-UA" sz="2200" dirty="0">
                <a:latin typeface="Calibri" panose="020F0502020204030204" pitchFamily="34" charset="0"/>
                <a:ea typeface="Calibri" panose="020F0502020204030204" pitchFamily="34" charset="0"/>
                <a:cs typeface="Calibri" panose="020F0502020204030204" pitchFamily="34" charset="0"/>
              </a:rPr>
              <a:t>на офіційному веб-сайті розміщує та вносить до Єдиного реєстру СЕО затверджений ДДП, рішення про його затвердження, звіт СЕО, заповнені, підписані та з печаткою таблиці № 5 та № 6, протоколи громадського обговорення (за наявності), заходи, </a:t>
            </a:r>
            <a:r>
              <a:rPr lang="uk-UA" sz="2200" dirty="0">
                <a:ea typeface="Calibri" panose="020F0502020204030204" pitchFamily="34" charset="0"/>
                <a:cs typeface="Calibri" panose="020F0502020204030204" pitchFamily="34" charset="0"/>
              </a:rPr>
              <a:t>передбачені для здійснення моніторингу наслідків ДДП </a:t>
            </a:r>
          </a:p>
          <a:p>
            <a:pPr marL="742950" lvl="1" indent="-285750">
              <a:spcAft>
                <a:spcPts val="600"/>
              </a:spcAft>
              <a:buFont typeface="Wingdings" panose="05000000000000000000" pitchFamily="2" charset="2"/>
              <a:buChar char="ü"/>
              <a:tabLst>
                <a:tab pos="914400" algn="l"/>
              </a:tabLst>
            </a:pPr>
            <a:r>
              <a:rPr lang="uk-UA" sz="2200" dirty="0">
                <a:ea typeface="Calibri" panose="020F0502020204030204" pitchFamily="34" charset="0"/>
                <a:cs typeface="Calibri" panose="020F0502020204030204" pitchFamily="34" charset="0"/>
              </a:rPr>
              <a:t>Повідомляє про це письмово у довільній формі </a:t>
            </a:r>
            <a:r>
              <a:rPr lang="uk-UA" sz="2200" dirty="0" err="1">
                <a:ea typeface="Calibri" panose="020F0502020204030204" pitchFamily="34" charset="0"/>
                <a:cs typeface="Calibri" panose="020F0502020204030204" pitchFamily="34" charset="0"/>
              </a:rPr>
              <a:t>Міндовкілля</a:t>
            </a:r>
            <a:r>
              <a:rPr lang="uk-UA" sz="2200" dirty="0">
                <a:ea typeface="Calibri" panose="020F0502020204030204" pitchFamily="34" charset="0"/>
                <a:cs typeface="Calibri" panose="020F0502020204030204" pitchFamily="34" charset="0"/>
              </a:rPr>
              <a:t> з посиланням  на відповідну </a:t>
            </a:r>
            <a:r>
              <a:rPr lang="uk-UA" sz="2200" dirty="0">
                <a:cs typeface="Arial" panose="020B0604020202020204" pitchFamily="34" charset="0"/>
              </a:rPr>
              <a:t>сторінку веб-сайту замовника</a:t>
            </a:r>
            <a:endParaRPr lang="uk-UA" sz="2200" dirty="0">
              <a:effectLst/>
              <a:cs typeface="Arial" panose="020B0604020202020204" pitchFamily="34" charset="0"/>
            </a:endParaRPr>
          </a:p>
        </p:txBody>
      </p:sp>
      <p:pic>
        <p:nvPicPr>
          <p:cNvPr id="4" name="Рисунок 4">
            <a:extLst>
              <a:ext uri="{FF2B5EF4-FFF2-40B4-BE49-F238E27FC236}">
                <a16:creationId xmlns:a16="http://schemas.microsoft.com/office/drawing/2014/main" id="{9EE455F3-CA99-AD95-14D1-2EF6BE7EB8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044" y="1548534"/>
            <a:ext cx="5772156" cy="4372387"/>
          </a:xfrm>
          <a:prstGeom prst="rect">
            <a:avLst/>
          </a:prstGeom>
        </p:spPr>
      </p:pic>
    </p:spTree>
    <p:extLst>
      <p:ext uri="{BB962C8B-B14F-4D97-AF65-F5344CB8AC3E}">
        <p14:creationId xmlns:p14="http://schemas.microsoft.com/office/powerpoint/2010/main" val="2187548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389298" y="344029"/>
            <a:ext cx="11262511" cy="1502875"/>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4800" b="1" dirty="0" err="1">
                <a:solidFill>
                  <a:srgbClr val="4C44E6"/>
                </a:solidFill>
                <a:latin typeface="+mn-lt"/>
              </a:rPr>
              <a:t>Моніторинг</a:t>
            </a:r>
            <a:r>
              <a:rPr lang="ru-RU" sz="4800" b="1" dirty="0">
                <a:solidFill>
                  <a:srgbClr val="4C44E6"/>
                </a:solidFill>
                <a:latin typeface="+mn-lt"/>
              </a:rPr>
              <a:t> </a:t>
            </a:r>
            <a:r>
              <a:rPr lang="ru-RU" sz="4800" b="1" dirty="0" err="1">
                <a:solidFill>
                  <a:srgbClr val="4C44E6"/>
                </a:solidFill>
                <a:latin typeface="+mn-lt"/>
              </a:rPr>
              <a:t>наслідків</a:t>
            </a:r>
            <a:r>
              <a:rPr lang="ru-RU" sz="4800" b="1" dirty="0">
                <a:solidFill>
                  <a:srgbClr val="4C44E6"/>
                </a:solidFill>
                <a:latin typeface="+mn-lt"/>
              </a:rPr>
              <a:t> </a:t>
            </a:r>
            <a:r>
              <a:rPr lang="ru-RU" sz="4800" b="1" dirty="0" err="1">
                <a:solidFill>
                  <a:srgbClr val="4C44E6"/>
                </a:solidFill>
                <a:latin typeface="+mn-lt"/>
              </a:rPr>
              <a:t>виконання</a:t>
            </a:r>
            <a:r>
              <a:rPr lang="ru-RU" sz="4800" b="1" dirty="0">
                <a:solidFill>
                  <a:srgbClr val="4C44E6"/>
                </a:solidFill>
                <a:latin typeface="+mn-lt"/>
              </a:rPr>
              <a:t> документа державного </a:t>
            </a:r>
            <a:r>
              <a:rPr lang="ru-RU" sz="4800" b="1" dirty="0" err="1">
                <a:solidFill>
                  <a:srgbClr val="4C44E6"/>
                </a:solidFill>
                <a:latin typeface="+mn-lt"/>
              </a:rPr>
              <a:t>планування</a:t>
            </a:r>
            <a:r>
              <a:rPr lang="ru-RU" sz="4800" b="1" dirty="0">
                <a:solidFill>
                  <a:srgbClr val="4C44E6"/>
                </a:solidFill>
                <a:latin typeface="+mn-lt"/>
              </a:rPr>
              <a:t> для </a:t>
            </a:r>
            <a:r>
              <a:rPr lang="ru-RU" sz="4800" b="1" dirty="0" err="1">
                <a:solidFill>
                  <a:srgbClr val="4C44E6"/>
                </a:solidFill>
                <a:latin typeface="+mn-lt"/>
              </a:rPr>
              <a:t>довкілля</a:t>
            </a:r>
            <a:r>
              <a:rPr lang="ru-RU" sz="4800" b="1" dirty="0">
                <a:solidFill>
                  <a:srgbClr val="4C44E6"/>
                </a:solidFill>
                <a:latin typeface="+mn-lt"/>
              </a:rPr>
              <a:t>, у тому </a:t>
            </a:r>
            <a:r>
              <a:rPr lang="ru-RU" sz="4800" b="1" dirty="0" err="1">
                <a:solidFill>
                  <a:srgbClr val="4C44E6"/>
                </a:solidFill>
                <a:latin typeface="+mn-lt"/>
              </a:rPr>
              <a:t>числі</a:t>
            </a:r>
            <a:r>
              <a:rPr lang="ru-RU" sz="4800" b="1" dirty="0">
                <a:solidFill>
                  <a:srgbClr val="4C44E6"/>
                </a:solidFill>
                <a:latin typeface="+mn-lt"/>
              </a:rPr>
              <a:t> для </a:t>
            </a:r>
            <a:r>
              <a:rPr lang="ru-RU" sz="4800" b="1" dirty="0" err="1">
                <a:solidFill>
                  <a:srgbClr val="4C44E6"/>
                </a:solidFill>
                <a:latin typeface="+mn-lt"/>
              </a:rPr>
              <a:t>здоров'я</a:t>
            </a:r>
            <a:r>
              <a:rPr lang="ru-RU" sz="4800" b="1" dirty="0">
                <a:solidFill>
                  <a:srgbClr val="4C44E6"/>
                </a:solidFill>
                <a:latin typeface="+mn-lt"/>
              </a:rPr>
              <a:t> </a:t>
            </a:r>
            <a:r>
              <a:rPr lang="ru-RU" sz="4800" b="1" dirty="0" err="1">
                <a:solidFill>
                  <a:srgbClr val="4C44E6"/>
                </a:solidFill>
                <a:latin typeface="+mn-lt"/>
              </a:rPr>
              <a:t>населення</a:t>
            </a:r>
            <a:endParaRPr lang="uk-UA" sz="4800" b="1" dirty="0">
              <a:solidFill>
                <a:srgbClr val="4C44E6"/>
              </a:solidFill>
              <a:latin typeface="+mn-lt"/>
            </a:endParaRPr>
          </a:p>
          <a:p>
            <a:pPr algn="ctr"/>
            <a:endParaRPr lang="ru-RU" b="1" dirty="0">
              <a:solidFill>
                <a:srgbClr val="4C44E6"/>
              </a:solidFill>
              <a:latin typeface="+mn-lt"/>
            </a:endParaRPr>
          </a:p>
        </p:txBody>
      </p:sp>
      <p:sp>
        <p:nvSpPr>
          <p:cNvPr id="5" name="Скругленный прямоугольник 4"/>
          <p:cNvSpPr/>
          <p:nvPr/>
        </p:nvSpPr>
        <p:spPr>
          <a:xfrm>
            <a:off x="731453" y="1846904"/>
            <a:ext cx="10827945" cy="2009553"/>
          </a:xfrm>
          <a:prstGeom prst="roundRect">
            <a:avLst/>
          </a:prstGeom>
          <a:solidFill>
            <a:srgbClr val="4C44E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r>
              <a:rPr lang="ru-RU" sz="2400" b="1" dirty="0" err="1">
                <a:solidFill>
                  <a:schemeClr val="bg1">
                    <a:lumMod val="95000"/>
                  </a:schemeClr>
                </a:solidFill>
              </a:rPr>
              <a:t>Замовник</a:t>
            </a:r>
            <a:r>
              <a:rPr lang="ru-RU" sz="2400" b="1" dirty="0">
                <a:solidFill>
                  <a:schemeClr val="bg1">
                    <a:lumMod val="95000"/>
                  </a:schemeClr>
                </a:solidFill>
              </a:rPr>
              <a:t> один раз на </a:t>
            </a:r>
            <a:r>
              <a:rPr lang="ru-RU" sz="2400" b="1" dirty="0" err="1">
                <a:solidFill>
                  <a:schemeClr val="bg1">
                    <a:lumMod val="95000"/>
                  </a:schemeClr>
                </a:solidFill>
              </a:rPr>
              <a:t>рік</a:t>
            </a:r>
            <a:r>
              <a:rPr lang="ru-RU" sz="2400" b="1" dirty="0">
                <a:solidFill>
                  <a:schemeClr val="bg1">
                    <a:lumMod val="95000"/>
                  </a:schemeClr>
                </a:solidFill>
              </a:rPr>
              <a:t>  </a:t>
            </a:r>
            <a:r>
              <a:rPr lang="ru-RU" sz="2400" b="1" dirty="0" err="1">
                <a:solidFill>
                  <a:schemeClr val="bg1">
                    <a:lumMod val="95000"/>
                  </a:schemeClr>
                </a:solidFill>
              </a:rPr>
              <a:t>оприлюднює</a:t>
            </a:r>
            <a:r>
              <a:rPr lang="ru-RU" sz="2400" b="1" dirty="0">
                <a:solidFill>
                  <a:schemeClr val="bg1">
                    <a:lumMod val="95000"/>
                  </a:schemeClr>
                </a:solidFill>
              </a:rPr>
              <a:t> </a:t>
            </a:r>
            <a:r>
              <a:rPr lang="ru-RU" sz="2400" b="1" dirty="0" err="1">
                <a:solidFill>
                  <a:schemeClr val="bg1">
                    <a:lumMod val="95000"/>
                  </a:schemeClr>
                </a:solidFill>
              </a:rPr>
              <a:t>його</a:t>
            </a:r>
            <a:r>
              <a:rPr lang="ru-RU" sz="2400" b="1" dirty="0">
                <a:solidFill>
                  <a:schemeClr val="bg1">
                    <a:lumMod val="95000"/>
                  </a:schemeClr>
                </a:solidFill>
              </a:rPr>
              <a:t> </a:t>
            </a:r>
            <a:r>
              <a:rPr lang="ru-RU" sz="2400" b="1" dirty="0" err="1">
                <a:solidFill>
                  <a:schemeClr val="bg1">
                    <a:lumMod val="95000"/>
                  </a:schemeClr>
                </a:solidFill>
              </a:rPr>
              <a:t>результати</a:t>
            </a:r>
            <a:r>
              <a:rPr lang="ru-RU" sz="2400" b="1" dirty="0">
                <a:solidFill>
                  <a:schemeClr val="bg1">
                    <a:lumMod val="95000"/>
                  </a:schemeClr>
                </a:solidFill>
              </a:rPr>
              <a:t> на </a:t>
            </a:r>
            <a:r>
              <a:rPr lang="ru-RU" sz="2400" b="1" dirty="0" err="1">
                <a:solidFill>
                  <a:schemeClr val="bg1">
                    <a:lumMod val="95000"/>
                  </a:schemeClr>
                </a:solidFill>
              </a:rPr>
              <a:t>своєму</a:t>
            </a:r>
            <a:r>
              <a:rPr lang="ru-RU" sz="2400" b="1" dirty="0">
                <a:solidFill>
                  <a:schemeClr val="bg1">
                    <a:lumMod val="95000"/>
                  </a:schemeClr>
                </a:solidFill>
              </a:rPr>
              <a:t> </a:t>
            </a:r>
            <a:r>
              <a:rPr lang="ru-RU" sz="2400" b="1" dirty="0" err="1">
                <a:solidFill>
                  <a:schemeClr val="bg1">
                    <a:lumMod val="95000"/>
                  </a:schemeClr>
                </a:solidFill>
              </a:rPr>
              <a:t>офіційному</a:t>
            </a:r>
            <a:r>
              <a:rPr lang="ru-RU" sz="2400" b="1" dirty="0">
                <a:solidFill>
                  <a:schemeClr val="bg1">
                    <a:lumMod val="95000"/>
                  </a:schemeClr>
                </a:solidFill>
              </a:rPr>
              <a:t> веб-</a:t>
            </a:r>
            <a:r>
              <a:rPr lang="ru-RU" sz="2400" b="1" dirty="0" err="1">
                <a:solidFill>
                  <a:schemeClr val="bg1">
                    <a:lumMod val="95000"/>
                  </a:schemeClr>
                </a:solidFill>
              </a:rPr>
              <a:t>сайті</a:t>
            </a:r>
            <a:r>
              <a:rPr lang="ru-RU" sz="2400" b="1" dirty="0">
                <a:solidFill>
                  <a:schemeClr val="bg1">
                    <a:lumMod val="95000"/>
                  </a:schemeClr>
                </a:solidFill>
              </a:rPr>
              <a:t> у </a:t>
            </a:r>
            <a:r>
              <a:rPr lang="ru-RU" sz="2400" b="1" dirty="0" err="1">
                <a:solidFill>
                  <a:schemeClr val="bg1">
                    <a:lumMod val="95000"/>
                  </a:schemeClr>
                </a:solidFill>
              </a:rPr>
              <a:t>мережі</a:t>
            </a:r>
            <a:r>
              <a:rPr lang="ru-RU" sz="2400" b="1" dirty="0">
                <a:solidFill>
                  <a:schemeClr val="bg1">
                    <a:lumMod val="95000"/>
                  </a:schemeClr>
                </a:solidFill>
              </a:rPr>
              <a:t> </a:t>
            </a:r>
            <a:r>
              <a:rPr lang="ru-RU" sz="2400" b="1" dirty="0" err="1">
                <a:solidFill>
                  <a:schemeClr val="bg1">
                    <a:lumMod val="95000"/>
                  </a:schemeClr>
                </a:solidFill>
              </a:rPr>
              <a:t>Інтернет</a:t>
            </a:r>
            <a:r>
              <a:rPr lang="ru-RU" sz="2400" b="1" dirty="0">
                <a:solidFill>
                  <a:schemeClr val="bg1">
                    <a:lumMod val="95000"/>
                  </a:schemeClr>
                </a:solidFill>
              </a:rPr>
              <a:t> та заносить </a:t>
            </a:r>
            <a:r>
              <a:rPr lang="ru-RU" sz="2400" b="1" dirty="0" err="1">
                <a:solidFill>
                  <a:schemeClr val="bg1">
                    <a:lumMod val="95000"/>
                  </a:schemeClr>
                </a:solidFill>
              </a:rPr>
              <a:t>дані</a:t>
            </a:r>
            <a:r>
              <a:rPr lang="ru-RU" sz="2400" b="1" dirty="0">
                <a:solidFill>
                  <a:schemeClr val="bg1">
                    <a:lumMod val="95000"/>
                  </a:schemeClr>
                </a:solidFill>
              </a:rPr>
              <a:t> до </a:t>
            </a:r>
            <a:r>
              <a:rPr lang="ru-RU" sz="2400" b="1" dirty="0" err="1">
                <a:solidFill>
                  <a:schemeClr val="bg1">
                    <a:lumMod val="95000"/>
                  </a:schemeClr>
                </a:solidFill>
              </a:rPr>
              <a:t>особистого</a:t>
            </a:r>
            <a:r>
              <a:rPr lang="ru-RU" sz="2400" b="1" dirty="0">
                <a:solidFill>
                  <a:schemeClr val="bg1">
                    <a:lumMod val="95000"/>
                  </a:schemeClr>
                </a:solidFill>
              </a:rPr>
              <a:t> </a:t>
            </a:r>
            <a:r>
              <a:rPr lang="ru-RU" sz="2400" b="1" dirty="0" err="1">
                <a:solidFill>
                  <a:schemeClr val="bg1">
                    <a:lumMod val="95000"/>
                  </a:schemeClr>
                </a:solidFill>
              </a:rPr>
              <a:t>кабінету</a:t>
            </a:r>
            <a:r>
              <a:rPr lang="ru-RU" sz="2400" b="1" dirty="0">
                <a:solidFill>
                  <a:schemeClr val="bg1">
                    <a:lumMod val="95000"/>
                  </a:schemeClr>
                </a:solidFill>
              </a:rPr>
              <a:t> в </a:t>
            </a:r>
            <a:r>
              <a:rPr lang="ru-RU" sz="2400" b="1" dirty="0" err="1">
                <a:solidFill>
                  <a:schemeClr val="bg1">
                    <a:lumMod val="95000"/>
                  </a:schemeClr>
                </a:solidFill>
              </a:rPr>
              <a:t>Єдиному</a:t>
            </a:r>
            <a:r>
              <a:rPr lang="ru-RU" sz="2400" b="1" dirty="0">
                <a:solidFill>
                  <a:schemeClr val="bg1">
                    <a:lumMod val="95000"/>
                  </a:schemeClr>
                </a:solidFill>
              </a:rPr>
              <a:t> </a:t>
            </a:r>
            <a:r>
              <a:rPr lang="ru-RU" sz="2400" b="1" dirty="0" err="1">
                <a:solidFill>
                  <a:schemeClr val="bg1">
                    <a:lumMod val="95000"/>
                  </a:schemeClr>
                </a:solidFill>
              </a:rPr>
              <a:t>реєстрі</a:t>
            </a:r>
            <a:r>
              <a:rPr lang="ru-RU" sz="2400" b="1" dirty="0">
                <a:solidFill>
                  <a:schemeClr val="bg1">
                    <a:lumMod val="95000"/>
                  </a:schemeClr>
                </a:solidFill>
              </a:rPr>
              <a:t> </a:t>
            </a:r>
            <a:r>
              <a:rPr lang="ru-RU" sz="2400" b="1" dirty="0" err="1">
                <a:solidFill>
                  <a:schemeClr val="bg1">
                    <a:lumMod val="95000"/>
                  </a:schemeClr>
                </a:solidFill>
              </a:rPr>
              <a:t>стратегічної</a:t>
            </a:r>
            <a:r>
              <a:rPr lang="ru-RU" sz="2400" b="1" dirty="0">
                <a:solidFill>
                  <a:schemeClr val="bg1">
                    <a:lumMod val="95000"/>
                  </a:schemeClr>
                </a:solidFill>
              </a:rPr>
              <a:t> </a:t>
            </a:r>
            <a:r>
              <a:rPr lang="ru-RU" sz="2400" b="1" dirty="0" err="1">
                <a:solidFill>
                  <a:schemeClr val="bg1">
                    <a:lumMod val="95000"/>
                  </a:schemeClr>
                </a:solidFill>
              </a:rPr>
              <a:t>екологічної</a:t>
            </a:r>
            <a:r>
              <a:rPr lang="ru-RU" sz="2400" b="1" dirty="0">
                <a:solidFill>
                  <a:schemeClr val="bg1">
                    <a:lumMod val="95000"/>
                  </a:schemeClr>
                </a:solidFill>
              </a:rPr>
              <a:t> </a:t>
            </a:r>
            <a:r>
              <a:rPr lang="ru-RU" sz="2400" b="1" dirty="0" err="1">
                <a:solidFill>
                  <a:schemeClr val="bg1">
                    <a:lumMod val="95000"/>
                  </a:schemeClr>
                </a:solidFill>
              </a:rPr>
              <a:t>оцінки</a:t>
            </a:r>
            <a:r>
              <a:rPr lang="ru-RU" sz="2400" b="1" dirty="0">
                <a:solidFill>
                  <a:schemeClr val="bg1">
                    <a:lumMod val="95000"/>
                  </a:schemeClr>
                </a:solidFill>
              </a:rPr>
              <a:t> </a:t>
            </a:r>
          </a:p>
          <a:p>
            <a:pPr algn="ctr">
              <a:spcBef>
                <a:spcPts val="0"/>
              </a:spcBef>
              <a:spcAft>
                <a:spcPts val="0"/>
              </a:spcAft>
              <a:defRPr/>
            </a:pPr>
            <a:endParaRPr lang="ru-RU" sz="2400" b="1" dirty="0">
              <a:solidFill>
                <a:schemeClr val="bg1">
                  <a:lumMod val="95000"/>
                </a:schemeClr>
              </a:solidFill>
            </a:endParaRPr>
          </a:p>
          <a:p>
            <a:pPr algn="ctr">
              <a:spcBef>
                <a:spcPts val="0"/>
              </a:spcBef>
              <a:spcAft>
                <a:spcPts val="0"/>
              </a:spcAft>
              <a:defRPr/>
            </a:pPr>
            <a:r>
              <a:rPr lang="ru-RU" sz="2400" b="1" dirty="0">
                <a:solidFill>
                  <a:schemeClr val="bg1">
                    <a:lumMod val="95000"/>
                  </a:schemeClr>
                </a:solidFill>
              </a:rPr>
              <a:t>У </a:t>
            </a:r>
            <a:r>
              <a:rPr lang="ru-RU" sz="2400" b="1" dirty="0" err="1">
                <a:solidFill>
                  <a:schemeClr val="bg1">
                    <a:lumMod val="95000"/>
                  </a:schemeClr>
                </a:solidFill>
              </a:rPr>
              <a:t>разі</a:t>
            </a:r>
            <a:r>
              <a:rPr lang="ru-RU" sz="2400" b="1" dirty="0">
                <a:solidFill>
                  <a:schemeClr val="bg1">
                    <a:lumMod val="95000"/>
                  </a:schemeClr>
                </a:solidFill>
              </a:rPr>
              <a:t> </a:t>
            </a:r>
            <a:r>
              <a:rPr lang="ru-RU" sz="2400" b="1" dirty="0" err="1">
                <a:solidFill>
                  <a:schemeClr val="bg1">
                    <a:lumMod val="95000"/>
                  </a:schemeClr>
                </a:solidFill>
              </a:rPr>
              <a:t>виявлення</a:t>
            </a:r>
            <a:r>
              <a:rPr lang="ru-RU" sz="2400" b="1" dirty="0">
                <a:solidFill>
                  <a:schemeClr val="bg1">
                    <a:lumMod val="95000"/>
                  </a:schemeClr>
                </a:solidFill>
              </a:rPr>
              <a:t> </a:t>
            </a:r>
            <a:r>
              <a:rPr lang="ru-RU" sz="2400" b="1" dirty="0" err="1">
                <a:solidFill>
                  <a:schemeClr val="bg1">
                    <a:lumMod val="95000"/>
                  </a:schemeClr>
                </a:solidFill>
              </a:rPr>
              <a:t>негативних</a:t>
            </a:r>
            <a:r>
              <a:rPr lang="ru-RU" sz="2400" b="1" dirty="0">
                <a:solidFill>
                  <a:schemeClr val="bg1">
                    <a:lumMod val="95000"/>
                  </a:schemeClr>
                </a:solidFill>
              </a:rPr>
              <a:t> </a:t>
            </a:r>
            <a:r>
              <a:rPr lang="ru-RU" sz="2400" b="1" dirty="0" err="1">
                <a:solidFill>
                  <a:schemeClr val="bg1">
                    <a:lumMod val="95000"/>
                  </a:schemeClr>
                </a:solidFill>
              </a:rPr>
              <a:t>наслідків</a:t>
            </a:r>
            <a:r>
              <a:rPr lang="ru-RU" sz="2400" b="1" dirty="0">
                <a:solidFill>
                  <a:schemeClr val="bg1">
                    <a:lumMod val="95000"/>
                  </a:schemeClr>
                </a:solidFill>
              </a:rPr>
              <a:t> </a:t>
            </a:r>
            <a:r>
              <a:rPr lang="ru-RU" sz="2400" b="1" dirty="0" err="1">
                <a:solidFill>
                  <a:schemeClr val="bg1">
                    <a:lumMod val="95000"/>
                  </a:schemeClr>
                </a:solidFill>
              </a:rPr>
              <a:t>вживає</a:t>
            </a:r>
            <a:r>
              <a:rPr lang="ru-RU" sz="2400" b="1" dirty="0">
                <a:solidFill>
                  <a:schemeClr val="bg1">
                    <a:lumMod val="95000"/>
                  </a:schemeClr>
                </a:solidFill>
              </a:rPr>
              <a:t> </a:t>
            </a:r>
            <a:r>
              <a:rPr lang="ru-RU" sz="2400" b="1" dirty="0" err="1">
                <a:solidFill>
                  <a:schemeClr val="bg1">
                    <a:lumMod val="95000"/>
                  </a:schemeClr>
                </a:solidFill>
              </a:rPr>
              <a:t>заходів</a:t>
            </a:r>
            <a:r>
              <a:rPr lang="ru-RU" sz="2400" b="1" dirty="0">
                <a:solidFill>
                  <a:schemeClr val="bg1">
                    <a:lumMod val="95000"/>
                  </a:schemeClr>
                </a:solidFill>
              </a:rPr>
              <a:t> для </a:t>
            </a:r>
            <a:r>
              <a:rPr lang="ru-RU" sz="2400" b="1" dirty="0" err="1">
                <a:solidFill>
                  <a:schemeClr val="bg1">
                    <a:lumMod val="95000"/>
                  </a:schemeClr>
                </a:solidFill>
              </a:rPr>
              <a:t>їх</a:t>
            </a:r>
            <a:r>
              <a:rPr lang="ru-RU" sz="2400" b="1" dirty="0">
                <a:solidFill>
                  <a:schemeClr val="bg1">
                    <a:lumMod val="95000"/>
                  </a:schemeClr>
                </a:solidFill>
              </a:rPr>
              <a:t> </a:t>
            </a:r>
            <a:r>
              <a:rPr lang="ru-RU" sz="2400" b="1" dirty="0" err="1">
                <a:solidFill>
                  <a:schemeClr val="bg1">
                    <a:lumMod val="95000"/>
                  </a:schemeClr>
                </a:solidFill>
              </a:rPr>
              <a:t>усунення</a:t>
            </a:r>
            <a:endParaRPr lang="uk-UA" sz="2400" b="1" dirty="0">
              <a:solidFill>
                <a:schemeClr val="bg1">
                  <a:lumMod val="95000"/>
                </a:schemeClr>
              </a:solidFill>
            </a:endParaRPr>
          </a:p>
        </p:txBody>
      </p:sp>
      <p:sp>
        <p:nvSpPr>
          <p:cNvPr id="6" name="Прямоугольник 5"/>
          <p:cNvSpPr/>
          <p:nvPr/>
        </p:nvSpPr>
        <p:spPr>
          <a:xfrm>
            <a:off x="731453" y="4406522"/>
            <a:ext cx="10964361" cy="1754326"/>
          </a:xfrm>
          <a:prstGeom prst="rect">
            <a:avLst/>
          </a:prstGeom>
        </p:spPr>
        <p:txBody>
          <a:bodyPr wrap="square">
            <a:spAutoFit/>
          </a:bodyPr>
          <a:lstStyle/>
          <a:p>
            <a:pPr algn="ctr"/>
            <a:r>
              <a:rPr lang="uk-UA" i="1" dirty="0"/>
              <a:t>Моніторинг здійснюється на підставі окремого документу – </a:t>
            </a:r>
            <a:r>
              <a:rPr lang="uk-UA" i="1" dirty="0">
                <a:cs typeface="Arial" panose="020B0604020202020204" pitchFamily="34" charset="0"/>
              </a:rPr>
              <a:t>Заходи, що передбачені для здійснення моніторингу наслідків ДДП. В ньому зазначаються завдання моніторингу, для чого він може бути використаний, потенційні індикатори для здійснення моніторингу впровадження ДДП. Крім того, вказуються методи, що при цьому застосовуватимуться, види документів (першоджерела), що використовуватимуться для обстежень, можливі лабораторні дослідження.</a:t>
            </a:r>
          </a:p>
          <a:p>
            <a:pPr algn="ctr"/>
            <a:r>
              <a:rPr lang="uk-UA" i="1" dirty="0">
                <a:cs typeface="Arial" panose="020B0604020202020204" pitchFamily="34" charset="0"/>
              </a:rPr>
              <a:t>Заходи моніторингу розробляються на основі розділу </a:t>
            </a:r>
            <a:r>
              <a:rPr lang="en-US" i="1" dirty="0">
                <a:cs typeface="Arial" panose="020B0604020202020204" pitchFamily="34" charset="0"/>
              </a:rPr>
              <a:t>IX </a:t>
            </a:r>
            <a:r>
              <a:rPr lang="uk-UA" i="1" dirty="0">
                <a:cs typeface="Arial" panose="020B0604020202020204" pitchFamily="34" charset="0"/>
              </a:rPr>
              <a:t>звіту СЕО. </a:t>
            </a:r>
            <a:endParaRPr lang="ru-RU" i="1" dirty="0"/>
          </a:p>
        </p:txBody>
      </p:sp>
    </p:spTree>
    <p:extLst>
      <p:ext uri="{BB962C8B-B14F-4D97-AF65-F5344CB8AC3E}">
        <p14:creationId xmlns:p14="http://schemas.microsoft.com/office/powerpoint/2010/main" val="2924586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748" y="182267"/>
            <a:ext cx="12065252" cy="923330"/>
          </a:xfrm>
          <a:prstGeom prst="rect">
            <a:avLst/>
          </a:prstGeom>
        </p:spPr>
        <p:txBody>
          <a:bodyPr wrap="square">
            <a:spAutoFit/>
          </a:bodyPr>
          <a:lstStyle/>
          <a:p>
            <a:pPr algn="ctr"/>
            <a:r>
              <a:rPr lang="uk-UA" altLang="en-US" sz="3400" b="1" dirty="0">
                <a:solidFill>
                  <a:srgbClr val="4C44E6"/>
                </a:solidFill>
              </a:rPr>
              <a:t>Які документи оприлюднюються в Єдиному реєстрі СЕО </a:t>
            </a:r>
            <a:r>
              <a:rPr lang="uk-UA" b="1" dirty="0">
                <a:solidFill>
                  <a:srgbClr val="4C44E6"/>
                </a:solidFill>
              </a:rPr>
              <a:t>(п.3 ст. </a:t>
            </a:r>
            <a:r>
              <a:rPr lang="ru-RU" b="1" dirty="0">
                <a:solidFill>
                  <a:srgbClr val="4C44E6"/>
                </a:solidFill>
              </a:rPr>
              <a:t>9-1</a:t>
            </a:r>
            <a:r>
              <a:rPr lang="ru-RU" b="1" baseline="30000" dirty="0">
                <a:solidFill>
                  <a:srgbClr val="4C44E6"/>
                </a:solidFill>
              </a:rPr>
              <a:t>-</a:t>
            </a:r>
            <a:r>
              <a:rPr lang="uk-UA" altLang="en-US" b="1" dirty="0">
                <a:solidFill>
                  <a:srgbClr val="4C44E6"/>
                </a:solidFill>
              </a:rPr>
              <a:t>)</a:t>
            </a:r>
          </a:p>
          <a:p>
            <a:endParaRPr lang="uk-UA" sz="2000" dirty="0">
              <a:solidFill>
                <a:srgbClr val="4C44E6"/>
              </a:solidFill>
            </a:endParaRPr>
          </a:p>
        </p:txBody>
      </p:sp>
      <p:sp>
        <p:nvSpPr>
          <p:cNvPr id="3" name="Прямоугольник 2"/>
          <p:cNvSpPr/>
          <p:nvPr/>
        </p:nvSpPr>
        <p:spPr>
          <a:xfrm>
            <a:off x="470771" y="1105597"/>
            <a:ext cx="11307776" cy="5170646"/>
          </a:xfrm>
          <a:prstGeom prst="rect">
            <a:avLst/>
          </a:prstGeom>
        </p:spPr>
        <p:txBody>
          <a:bodyPr wrap="square">
            <a:spAutoFit/>
          </a:bodyPr>
          <a:lstStyle/>
          <a:p>
            <a:r>
              <a:rPr lang="ru-RU" sz="2200" b="1" dirty="0"/>
              <a:t>1) </a:t>
            </a:r>
            <a:r>
              <a:rPr lang="ru-RU" sz="2200" b="1" dirty="0" err="1"/>
              <a:t>заява</a:t>
            </a:r>
            <a:r>
              <a:rPr lang="ru-RU" sz="2200" b="1" dirty="0"/>
              <a:t> про </a:t>
            </a:r>
            <a:r>
              <a:rPr lang="ru-RU" sz="2200" b="1" dirty="0" err="1"/>
              <a:t>визначення</a:t>
            </a:r>
            <a:r>
              <a:rPr lang="ru-RU" sz="2200" b="1" dirty="0"/>
              <a:t> </a:t>
            </a:r>
            <a:r>
              <a:rPr lang="ru-RU" sz="2200" b="1" dirty="0" err="1"/>
              <a:t>обсягу</a:t>
            </a:r>
            <a:r>
              <a:rPr lang="ru-RU" sz="2200" b="1" dirty="0"/>
              <a:t> СЕО та </a:t>
            </a:r>
            <a:r>
              <a:rPr lang="ru-RU" sz="2200" b="1" dirty="0" err="1"/>
              <a:t>повідомлення</a:t>
            </a:r>
            <a:r>
              <a:rPr lang="ru-RU" sz="2200" b="1" dirty="0"/>
              <a:t> про </a:t>
            </a:r>
            <a:r>
              <a:rPr lang="ru-RU" sz="2200" b="1" dirty="0" err="1"/>
              <a:t>її</a:t>
            </a:r>
            <a:r>
              <a:rPr lang="ru-RU" sz="2200" b="1" dirty="0"/>
              <a:t> </a:t>
            </a:r>
            <a:r>
              <a:rPr lang="ru-RU" sz="2200" b="1" dirty="0" err="1"/>
              <a:t>оприлюднення</a:t>
            </a:r>
            <a:r>
              <a:rPr lang="ru-RU" sz="2200" b="1" dirty="0"/>
              <a:t>;</a:t>
            </a:r>
          </a:p>
          <a:p>
            <a:r>
              <a:rPr lang="ru-RU" sz="2200" b="1" dirty="0"/>
              <a:t>2) </a:t>
            </a:r>
            <a:r>
              <a:rPr lang="ru-RU" sz="2200" b="1" dirty="0" err="1"/>
              <a:t>проєкт</a:t>
            </a:r>
            <a:r>
              <a:rPr lang="ru-RU" sz="2200" b="1" dirty="0"/>
              <a:t> ДДП, </a:t>
            </a:r>
            <a:r>
              <a:rPr lang="ru-RU" sz="2200" b="1" dirty="0" err="1"/>
              <a:t>звіт</a:t>
            </a:r>
            <a:r>
              <a:rPr lang="ru-RU" sz="2200" b="1" dirty="0"/>
              <a:t> про </a:t>
            </a:r>
            <a:r>
              <a:rPr lang="ru-RU" sz="2200" b="1" dirty="0" err="1"/>
              <a:t>стратегічну</a:t>
            </a:r>
            <a:r>
              <a:rPr lang="ru-RU" sz="2200" b="1" dirty="0"/>
              <a:t> </a:t>
            </a:r>
            <a:r>
              <a:rPr lang="ru-RU" sz="2200" b="1" dirty="0" err="1"/>
              <a:t>екологічну</a:t>
            </a:r>
            <a:r>
              <a:rPr lang="ru-RU" sz="2200" b="1" dirty="0"/>
              <a:t> </a:t>
            </a:r>
            <a:r>
              <a:rPr lang="ru-RU" sz="2200" b="1" dirty="0" err="1"/>
              <a:t>оцінку</a:t>
            </a:r>
            <a:r>
              <a:rPr lang="ru-RU" sz="2200" b="1" dirty="0"/>
              <a:t> та </a:t>
            </a:r>
            <a:r>
              <a:rPr lang="ru-RU" sz="2200" b="1" dirty="0" err="1"/>
              <a:t>повідомлення</a:t>
            </a:r>
            <a:r>
              <a:rPr lang="ru-RU" sz="2200" b="1" dirty="0"/>
              <a:t> про </a:t>
            </a:r>
            <a:r>
              <a:rPr lang="ru-RU" sz="2200" b="1" dirty="0" err="1"/>
              <a:t>оприлюднення</a:t>
            </a:r>
            <a:r>
              <a:rPr lang="ru-RU" sz="2200" b="1" dirty="0"/>
              <a:t> </a:t>
            </a:r>
            <a:r>
              <a:rPr lang="ru-RU" sz="2200" b="1" dirty="0" err="1"/>
              <a:t>зазначених</a:t>
            </a:r>
            <a:r>
              <a:rPr lang="ru-RU" sz="2200" b="1" dirty="0"/>
              <a:t> </a:t>
            </a:r>
            <a:r>
              <a:rPr lang="ru-RU" sz="2200" b="1" dirty="0" err="1"/>
              <a:t>документів</a:t>
            </a:r>
            <a:r>
              <a:rPr lang="ru-RU" sz="2200" b="1" dirty="0"/>
              <a:t>;</a:t>
            </a:r>
          </a:p>
          <a:p>
            <a:r>
              <a:rPr lang="ru-RU" sz="2200" b="1" dirty="0"/>
              <a:t>3) </a:t>
            </a:r>
            <a:r>
              <a:rPr lang="ru-RU" sz="2200" b="1" dirty="0" err="1"/>
              <a:t>зауваження</a:t>
            </a:r>
            <a:r>
              <a:rPr lang="ru-RU" sz="2200" b="1" dirty="0"/>
              <a:t> і </a:t>
            </a:r>
            <a:r>
              <a:rPr lang="ru-RU" sz="2200" b="1" dirty="0" err="1"/>
              <a:t>пропозиції</a:t>
            </a:r>
            <a:r>
              <a:rPr lang="ru-RU" sz="2200" b="1" dirty="0"/>
              <a:t> </a:t>
            </a:r>
            <a:r>
              <a:rPr lang="ru-RU" sz="2200" b="1" dirty="0" err="1"/>
              <a:t>громадськості</a:t>
            </a:r>
            <a:r>
              <a:rPr lang="ru-RU" sz="2200" b="1" dirty="0"/>
              <a:t>, </a:t>
            </a:r>
            <a:r>
              <a:rPr lang="ru-RU" sz="2200" b="1" dirty="0" err="1"/>
              <a:t>довідка</a:t>
            </a:r>
            <a:r>
              <a:rPr lang="ru-RU" sz="2200" b="1" dirty="0"/>
              <a:t> про </a:t>
            </a:r>
            <a:r>
              <a:rPr lang="ru-RU" sz="2200" b="1" dirty="0" err="1"/>
              <a:t>громадське</a:t>
            </a:r>
            <a:r>
              <a:rPr lang="ru-RU" sz="2200" b="1" dirty="0"/>
              <a:t> </a:t>
            </a:r>
            <a:r>
              <a:rPr lang="ru-RU" sz="2200" b="1" dirty="0" err="1"/>
              <a:t>обговорення</a:t>
            </a:r>
            <a:r>
              <a:rPr lang="ru-RU" sz="2200" b="1" dirty="0"/>
              <a:t>;</a:t>
            </a:r>
          </a:p>
          <a:p>
            <a:r>
              <a:rPr lang="ru-RU" sz="2200" b="1" dirty="0"/>
              <a:t>4) </a:t>
            </a:r>
            <a:r>
              <a:rPr lang="ru-RU" sz="2200" b="1" dirty="0" err="1"/>
              <a:t>зауваження</a:t>
            </a:r>
            <a:r>
              <a:rPr lang="ru-RU" sz="2200" b="1" dirty="0"/>
              <a:t> і </a:t>
            </a:r>
            <a:r>
              <a:rPr lang="ru-RU" sz="2200" b="1" dirty="0" err="1"/>
              <a:t>пропозиції</a:t>
            </a:r>
            <a:r>
              <a:rPr lang="ru-RU" sz="2200" b="1" dirty="0"/>
              <a:t> </a:t>
            </a:r>
            <a:r>
              <a:rPr lang="ru-RU" sz="2200" b="1" dirty="0" err="1"/>
              <a:t>органів</a:t>
            </a:r>
            <a:r>
              <a:rPr lang="ru-RU" sz="2200" b="1" dirty="0"/>
              <a:t> </a:t>
            </a:r>
            <a:r>
              <a:rPr lang="ru-RU" sz="2200" b="1" dirty="0" err="1"/>
              <a:t>виконавчої</a:t>
            </a:r>
            <a:r>
              <a:rPr lang="ru-RU" sz="2200" b="1" dirty="0"/>
              <a:t> </a:t>
            </a:r>
            <a:r>
              <a:rPr lang="ru-RU" sz="2200" b="1" dirty="0" err="1"/>
              <a:t>влади</a:t>
            </a:r>
            <a:r>
              <a:rPr lang="ru-RU" sz="2200" b="1" dirty="0"/>
              <a:t>, </a:t>
            </a:r>
            <a:r>
              <a:rPr lang="ru-RU" sz="2200" b="1" dirty="0" err="1"/>
              <a:t>довідка</a:t>
            </a:r>
            <a:r>
              <a:rPr lang="ru-RU" sz="2200" b="1" dirty="0"/>
              <a:t> про </a:t>
            </a:r>
            <a:r>
              <a:rPr lang="ru-RU" sz="2200" b="1" dirty="0" err="1"/>
              <a:t>консультації</a:t>
            </a:r>
            <a:r>
              <a:rPr lang="ru-RU" sz="2200" b="1" dirty="0"/>
              <a:t>;</a:t>
            </a:r>
          </a:p>
          <a:p>
            <a:r>
              <a:rPr lang="ru-RU" sz="2200" b="1" dirty="0"/>
              <a:t>5) </a:t>
            </a:r>
            <a:r>
              <a:rPr lang="ru-RU" sz="2200" b="1" dirty="0" err="1"/>
              <a:t>затверджений</a:t>
            </a:r>
            <a:r>
              <a:rPr lang="ru-RU" sz="2200" b="1" dirty="0"/>
              <a:t> ДДП(</a:t>
            </a:r>
            <a:r>
              <a:rPr lang="ru-RU" sz="2200" b="1" dirty="0" err="1"/>
              <a:t>крім</a:t>
            </a:r>
            <a:r>
              <a:rPr lang="ru-RU" sz="2200" b="1" dirty="0"/>
              <a:t> </a:t>
            </a:r>
            <a:r>
              <a:rPr lang="ru-RU" sz="2200" b="1" dirty="0" err="1"/>
              <a:t>інформації</a:t>
            </a:r>
            <a:r>
              <a:rPr lang="ru-RU" sz="2200" b="1" dirty="0"/>
              <a:t>, яка </a:t>
            </a:r>
            <a:r>
              <a:rPr lang="ru-RU" sz="2200" b="1" dirty="0" err="1"/>
              <a:t>відповідно</a:t>
            </a:r>
            <a:r>
              <a:rPr lang="ru-RU" sz="2200" b="1" dirty="0"/>
              <a:t> до закону становить </a:t>
            </a:r>
            <a:r>
              <a:rPr lang="ru-RU" sz="2200" b="1" dirty="0" err="1"/>
              <a:t>державну</a:t>
            </a:r>
            <a:r>
              <a:rPr lang="ru-RU" sz="2200" b="1" dirty="0"/>
              <a:t> </a:t>
            </a:r>
            <a:r>
              <a:rPr lang="ru-RU" sz="2200" b="1" dirty="0" err="1"/>
              <a:t>таємницю</a:t>
            </a:r>
            <a:r>
              <a:rPr lang="ru-RU" sz="2200" b="1" dirty="0"/>
              <a:t> </a:t>
            </a:r>
            <a:r>
              <a:rPr lang="ru-RU" sz="2200" b="1" dirty="0" err="1"/>
              <a:t>або</a:t>
            </a:r>
            <a:r>
              <a:rPr lang="ru-RU" sz="2200" b="1" dirty="0"/>
              <a:t> </a:t>
            </a:r>
            <a:r>
              <a:rPr lang="ru-RU" sz="2200" b="1" dirty="0" err="1"/>
              <a:t>належить</a:t>
            </a:r>
            <a:r>
              <a:rPr lang="ru-RU" sz="2200" b="1" dirty="0"/>
              <a:t> до </a:t>
            </a:r>
            <a:r>
              <a:rPr lang="ru-RU" sz="2200" b="1" dirty="0" err="1"/>
              <a:t>інформації</a:t>
            </a:r>
            <a:r>
              <a:rPr lang="ru-RU" sz="2200" b="1" dirty="0"/>
              <a:t> з </a:t>
            </a:r>
            <a:r>
              <a:rPr lang="ru-RU" sz="2200" b="1" dirty="0" err="1"/>
              <a:t>обмеженим</a:t>
            </a:r>
            <a:r>
              <a:rPr lang="ru-RU" sz="2200" b="1" dirty="0"/>
              <a:t> доступом) та </a:t>
            </a:r>
            <a:r>
              <a:rPr lang="ru-RU" sz="2200" b="1" dirty="0" err="1"/>
              <a:t>рішення</a:t>
            </a:r>
            <a:r>
              <a:rPr lang="ru-RU" sz="2200" b="1" dirty="0"/>
              <a:t> про </a:t>
            </a:r>
            <a:r>
              <a:rPr lang="ru-RU" sz="2200" b="1" dirty="0" err="1"/>
              <a:t>його</a:t>
            </a:r>
            <a:r>
              <a:rPr lang="ru-RU" sz="2200" b="1" dirty="0"/>
              <a:t> </a:t>
            </a:r>
            <a:r>
              <a:rPr lang="ru-RU" sz="2200" b="1" dirty="0" err="1"/>
              <a:t>затвердження</a:t>
            </a:r>
            <a:r>
              <a:rPr lang="ru-RU" sz="2200" b="1" dirty="0"/>
              <a:t>;</a:t>
            </a:r>
          </a:p>
          <a:p>
            <a:r>
              <a:rPr lang="ru-RU" sz="2200" b="1" dirty="0"/>
              <a:t>6) </a:t>
            </a:r>
            <a:r>
              <a:rPr lang="ru-RU" sz="2200" b="1" dirty="0" err="1"/>
              <a:t>інформація</a:t>
            </a:r>
            <a:r>
              <a:rPr lang="ru-RU" sz="2200" b="1" dirty="0"/>
              <a:t> </a:t>
            </a:r>
            <a:r>
              <a:rPr lang="ru-RU" sz="2200" b="1" dirty="0" err="1"/>
              <a:t>щодо</a:t>
            </a:r>
            <a:r>
              <a:rPr lang="ru-RU" sz="2200" b="1" dirty="0"/>
              <a:t> </a:t>
            </a:r>
            <a:r>
              <a:rPr lang="ru-RU" sz="2200" b="1" dirty="0" err="1"/>
              <a:t>транскордонних</a:t>
            </a:r>
            <a:r>
              <a:rPr lang="ru-RU" sz="2200" b="1" dirty="0"/>
              <a:t> </a:t>
            </a:r>
            <a:r>
              <a:rPr lang="ru-RU" sz="2200" b="1" dirty="0" err="1"/>
              <a:t>консультацій</a:t>
            </a:r>
            <a:r>
              <a:rPr lang="ru-RU" sz="2200" b="1" dirty="0"/>
              <a:t> (у </a:t>
            </a:r>
            <a:r>
              <a:rPr lang="ru-RU" sz="2200" b="1" dirty="0" err="1"/>
              <a:t>разі</a:t>
            </a:r>
            <a:r>
              <a:rPr lang="ru-RU" sz="2200" b="1" dirty="0"/>
              <a:t> </a:t>
            </a:r>
            <a:r>
              <a:rPr lang="ru-RU" sz="2200" b="1" dirty="0" err="1"/>
              <a:t>їх</a:t>
            </a:r>
            <a:r>
              <a:rPr lang="ru-RU" sz="2200" b="1" dirty="0"/>
              <a:t> </a:t>
            </a:r>
            <a:r>
              <a:rPr lang="ru-RU" sz="2200" b="1" dirty="0" err="1"/>
              <a:t>проведення</a:t>
            </a:r>
            <a:r>
              <a:rPr lang="ru-RU" sz="2200" b="1" dirty="0"/>
              <a:t>);</a:t>
            </a:r>
          </a:p>
          <a:p>
            <a:r>
              <a:rPr lang="ru-RU" sz="2200" b="1" dirty="0"/>
              <a:t>7) </a:t>
            </a:r>
            <a:r>
              <a:rPr lang="ru-RU" sz="2200" b="1" dirty="0" err="1"/>
              <a:t>результати</a:t>
            </a:r>
            <a:r>
              <a:rPr lang="ru-RU" sz="2200" b="1" dirty="0"/>
              <a:t> </a:t>
            </a:r>
            <a:r>
              <a:rPr lang="ru-RU" sz="2200" b="1" dirty="0" err="1"/>
              <a:t>моніторингу</a:t>
            </a:r>
            <a:r>
              <a:rPr lang="ru-RU" sz="2200" b="1" dirty="0"/>
              <a:t> </a:t>
            </a:r>
            <a:r>
              <a:rPr lang="ru-RU" sz="2200" b="1" dirty="0" err="1"/>
              <a:t>наслідків</a:t>
            </a:r>
            <a:r>
              <a:rPr lang="ru-RU" sz="2200" b="1" dirty="0"/>
              <a:t> </a:t>
            </a:r>
            <a:r>
              <a:rPr lang="ru-RU" sz="2200" b="1" dirty="0" err="1"/>
              <a:t>виконання</a:t>
            </a:r>
            <a:r>
              <a:rPr lang="ru-RU" sz="2200" b="1" dirty="0"/>
              <a:t> </a:t>
            </a:r>
            <a:r>
              <a:rPr lang="ru-RU" sz="2200" b="1" dirty="0" err="1"/>
              <a:t>ДДПдля</a:t>
            </a:r>
            <a:r>
              <a:rPr lang="ru-RU" sz="2200" b="1" dirty="0"/>
              <a:t> </a:t>
            </a:r>
            <a:r>
              <a:rPr lang="ru-RU" sz="2200" b="1" dirty="0" err="1"/>
              <a:t>довкілля</a:t>
            </a:r>
            <a:r>
              <a:rPr lang="ru-RU" sz="2200" b="1" dirty="0"/>
              <a:t>, у тому </a:t>
            </a:r>
            <a:r>
              <a:rPr lang="ru-RU" sz="2200" b="1" dirty="0" err="1"/>
              <a:t>числі</a:t>
            </a:r>
            <a:r>
              <a:rPr lang="ru-RU" sz="2200" b="1" dirty="0"/>
              <a:t> для </a:t>
            </a:r>
            <a:r>
              <a:rPr lang="ru-RU" sz="2200" b="1" dirty="0" err="1"/>
              <a:t>здоров’я</a:t>
            </a:r>
            <a:r>
              <a:rPr lang="ru-RU" sz="2200" b="1" dirty="0"/>
              <a:t> </a:t>
            </a:r>
            <a:r>
              <a:rPr lang="ru-RU" sz="2200" b="1" dirty="0" err="1"/>
              <a:t>населення</a:t>
            </a:r>
            <a:r>
              <a:rPr lang="ru-RU" sz="2200" b="1" dirty="0"/>
              <a:t>, </a:t>
            </a:r>
            <a:r>
              <a:rPr lang="ru-RU" sz="2200" b="1" dirty="0" err="1"/>
              <a:t>інформація</a:t>
            </a:r>
            <a:r>
              <a:rPr lang="ru-RU" sz="2200" b="1" dirty="0"/>
              <a:t> про не </a:t>
            </a:r>
            <a:r>
              <a:rPr lang="ru-RU" sz="2200" b="1" dirty="0" err="1"/>
              <a:t>передбачені</a:t>
            </a:r>
            <a:r>
              <a:rPr lang="ru-RU" sz="2200" b="1" dirty="0"/>
              <a:t> </a:t>
            </a:r>
            <a:r>
              <a:rPr lang="ru-RU" sz="2200" b="1" dirty="0" err="1"/>
              <a:t>звітом</a:t>
            </a:r>
            <a:r>
              <a:rPr lang="ru-RU" sz="2200" b="1" dirty="0"/>
              <a:t> про СЕО </a:t>
            </a:r>
            <a:r>
              <a:rPr lang="ru-RU" sz="2200" b="1" dirty="0" err="1"/>
              <a:t>негативні</a:t>
            </a:r>
            <a:r>
              <a:rPr lang="ru-RU" sz="2200" b="1" dirty="0"/>
              <a:t> </a:t>
            </a:r>
            <a:r>
              <a:rPr lang="ru-RU" sz="2200" b="1" dirty="0" err="1"/>
              <a:t>наслідки</a:t>
            </a:r>
            <a:r>
              <a:rPr lang="ru-RU" sz="2200" b="1" dirty="0"/>
              <a:t> </a:t>
            </a:r>
            <a:r>
              <a:rPr lang="ru-RU" sz="2200" b="1" dirty="0" err="1"/>
              <a:t>виконання</a:t>
            </a:r>
            <a:r>
              <a:rPr lang="ru-RU" sz="2200" b="1" dirty="0"/>
              <a:t> ДДП для </a:t>
            </a:r>
            <a:r>
              <a:rPr lang="ru-RU" sz="2200" b="1" dirty="0" err="1"/>
              <a:t>довкілля</a:t>
            </a:r>
            <a:r>
              <a:rPr lang="ru-RU" sz="2200" b="1" dirty="0"/>
              <a:t>, у тому </a:t>
            </a:r>
            <a:r>
              <a:rPr lang="ru-RU" sz="2200" b="1" dirty="0" err="1"/>
              <a:t>числі</a:t>
            </a:r>
            <a:r>
              <a:rPr lang="ru-RU" sz="2200" b="1" dirty="0"/>
              <a:t> для </a:t>
            </a:r>
            <a:r>
              <a:rPr lang="ru-RU" sz="2200" b="1" dirty="0" err="1"/>
              <a:t>здоров’я</a:t>
            </a:r>
            <a:r>
              <a:rPr lang="ru-RU" sz="2200" b="1" dirty="0"/>
              <a:t> </a:t>
            </a:r>
            <a:r>
              <a:rPr lang="ru-RU" sz="2200" b="1" dirty="0" err="1"/>
              <a:t>населення</a:t>
            </a:r>
            <a:r>
              <a:rPr lang="ru-RU" sz="2200" b="1" dirty="0"/>
              <a:t> (у </a:t>
            </a:r>
            <a:r>
              <a:rPr lang="ru-RU" sz="2200" b="1" dirty="0" err="1"/>
              <a:t>разі</a:t>
            </a:r>
            <a:r>
              <a:rPr lang="ru-RU" sz="2200" b="1" dirty="0"/>
              <a:t> </a:t>
            </a:r>
            <a:r>
              <a:rPr lang="ru-RU" sz="2200" b="1" dirty="0" err="1"/>
              <a:t>їх</a:t>
            </a:r>
            <a:r>
              <a:rPr lang="ru-RU" sz="2200" b="1" dirty="0"/>
              <a:t> </a:t>
            </a:r>
            <a:r>
              <a:rPr lang="ru-RU" sz="2200" b="1" dirty="0" err="1"/>
              <a:t>виявлення</a:t>
            </a:r>
            <a:r>
              <a:rPr lang="ru-RU" sz="2200" b="1" dirty="0"/>
              <a:t>), та про заходи, </a:t>
            </a:r>
            <a:r>
              <a:rPr lang="ru-RU" sz="2200" b="1" dirty="0" err="1"/>
              <a:t>вжиті</a:t>
            </a:r>
            <a:r>
              <a:rPr lang="ru-RU" sz="2200" b="1" dirty="0"/>
              <a:t> для </a:t>
            </a:r>
            <a:r>
              <a:rPr lang="ru-RU" sz="2200" b="1" dirty="0" err="1"/>
              <a:t>їх</a:t>
            </a:r>
            <a:r>
              <a:rPr lang="ru-RU" sz="2200" b="1" dirty="0"/>
              <a:t> </a:t>
            </a:r>
            <a:r>
              <a:rPr lang="ru-RU" sz="2200" b="1" dirty="0" err="1"/>
              <a:t>усунення</a:t>
            </a:r>
            <a:r>
              <a:rPr lang="ru-RU" sz="2200" b="1" dirty="0"/>
              <a:t>;</a:t>
            </a:r>
          </a:p>
          <a:p>
            <a:r>
              <a:rPr lang="ru-RU" sz="2200" b="1" dirty="0"/>
              <a:t>8) </a:t>
            </a:r>
            <a:r>
              <a:rPr lang="ru-RU" sz="2200" b="1" dirty="0" err="1"/>
              <a:t>рекомендації</a:t>
            </a:r>
            <a:r>
              <a:rPr lang="ru-RU" sz="2200" b="1" dirty="0"/>
              <a:t> </a:t>
            </a:r>
            <a:r>
              <a:rPr lang="ru-RU" sz="2200" b="1" dirty="0" err="1"/>
              <a:t>щодо</a:t>
            </a:r>
            <a:r>
              <a:rPr lang="ru-RU" sz="2200" b="1" dirty="0"/>
              <a:t> </a:t>
            </a:r>
            <a:r>
              <a:rPr lang="ru-RU" sz="2200" b="1" dirty="0" err="1"/>
              <a:t>необхідності</a:t>
            </a:r>
            <a:r>
              <a:rPr lang="ru-RU" sz="2200" b="1" dirty="0"/>
              <a:t> </a:t>
            </a:r>
            <a:r>
              <a:rPr lang="ru-RU" sz="2200" b="1" dirty="0" err="1"/>
              <a:t>здійснення</a:t>
            </a:r>
            <a:r>
              <a:rPr lang="ru-RU" sz="2200" b="1" dirty="0"/>
              <a:t> СЕО </a:t>
            </a:r>
            <a:r>
              <a:rPr lang="ru-RU" sz="2200" b="1" dirty="0" err="1"/>
              <a:t>незначних</a:t>
            </a:r>
            <a:r>
              <a:rPr lang="ru-RU" sz="2200" b="1" dirty="0"/>
              <a:t> </a:t>
            </a:r>
            <a:r>
              <a:rPr lang="ru-RU" sz="2200" b="1" dirty="0" err="1"/>
              <a:t>змін</a:t>
            </a:r>
            <a:r>
              <a:rPr lang="ru-RU" sz="2200" b="1" dirty="0"/>
              <a:t> до ДДП, </a:t>
            </a:r>
            <a:r>
              <a:rPr lang="ru-RU" sz="2200" b="1" dirty="0" err="1"/>
              <a:t>щодо</a:t>
            </a:r>
            <a:r>
              <a:rPr lang="ru-RU" sz="2200" b="1" dirty="0"/>
              <a:t> </a:t>
            </a:r>
            <a:r>
              <a:rPr lang="ru-RU" sz="2200" b="1" dirty="0" err="1"/>
              <a:t>якого</a:t>
            </a:r>
            <a:r>
              <a:rPr lang="ru-RU" sz="2200" b="1" dirty="0"/>
              <a:t> </a:t>
            </a:r>
            <a:r>
              <a:rPr lang="ru-RU" sz="2200" b="1" dirty="0" err="1"/>
              <a:t>раніше</a:t>
            </a:r>
            <a:r>
              <a:rPr lang="ru-RU" sz="2200" b="1" dirty="0"/>
              <a:t> </a:t>
            </a:r>
            <a:r>
              <a:rPr lang="ru-RU" sz="2200" b="1" dirty="0" err="1"/>
              <a:t>здійснювалася</a:t>
            </a:r>
            <a:r>
              <a:rPr lang="ru-RU" sz="2200" b="1" dirty="0"/>
              <a:t> СЕО, та </a:t>
            </a:r>
            <a:r>
              <a:rPr lang="ru-RU" sz="2200" b="1" dirty="0" err="1"/>
              <a:t>рішення</a:t>
            </a:r>
            <a:r>
              <a:rPr lang="ru-RU" sz="2200" b="1" dirty="0"/>
              <a:t> про </a:t>
            </a:r>
            <a:r>
              <a:rPr lang="ru-RU" sz="2200" b="1" dirty="0" err="1"/>
              <a:t>нездійснення</a:t>
            </a:r>
            <a:r>
              <a:rPr lang="ru-RU" sz="2200" b="1" dirty="0"/>
              <a:t> СЕО таких </a:t>
            </a:r>
            <a:r>
              <a:rPr lang="ru-RU" sz="2200" b="1" dirty="0" err="1"/>
              <a:t>змін</a:t>
            </a:r>
            <a:r>
              <a:rPr lang="ru-RU" sz="2200" b="1" dirty="0"/>
              <a:t>.</a:t>
            </a:r>
          </a:p>
        </p:txBody>
      </p:sp>
    </p:spTree>
    <p:extLst>
      <p:ext uri="{BB962C8B-B14F-4D97-AF65-F5344CB8AC3E}">
        <p14:creationId xmlns:p14="http://schemas.microsoft.com/office/powerpoint/2010/main" val="29815646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06991" y="5545836"/>
            <a:ext cx="10999961" cy="1200329"/>
          </a:xfrm>
          <a:prstGeom prst="rect">
            <a:avLst/>
          </a:prstGeom>
        </p:spPr>
        <p:txBody>
          <a:bodyPr wrap="square">
            <a:spAutoFit/>
          </a:bodyPr>
          <a:lstStyle/>
          <a:p>
            <a:pPr algn="ctr"/>
            <a:r>
              <a:rPr lang="uk-UA" i="1" dirty="0">
                <a:solidFill>
                  <a:srgbClr val="0D0F11"/>
                </a:solidFill>
              </a:rPr>
              <a:t>Крім того, за договором можна замовити дослідження аналізу води у відкритих джерелах на території населених пунктів громади, атмосферного повітря, ґрунтів, інших даних (за бажанням) мікробіологічної лабораторії ___________ міжрайонного  відділу «_____________ обласного центру контролю та профілактики хвороб МОЗ України»</a:t>
            </a:r>
          </a:p>
        </p:txBody>
      </p:sp>
      <p:sp>
        <p:nvSpPr>
          <p:cNvPr id="6" name="Прямоугольник 5"/>
          <p:cNvSpPr/>
          <p:nvPr/>
        </p:nvSpPr>
        <p:spPr>
          <a:xfrm>
            <a:off x="145415" y="1465212"/>
            <a:ext cx="12028479" cy="4093428"/>
          </a:xfrm>
          <a:prstGeom prst="rect">
            <a:avLst/>
          </a:prstGeom>
        </p:spPr>
        <p:txBody>
          <a:bodyPr wrap="square">
            <a:spAutoFit/>
          </a:bodyPr>
          <a:lstStyle/>
          <a:p>
            <a:pPr marL="285750" lvl="0" indent="-285750">
              <a:buFont typeface="Wingdings" panose="05000000000000000000" pitchFamily="2" charset="2"/>
              <a:buChar char="Ø"/>
            </a:pPr>
            <a:r>
              <a:rPr lang="uk-UA" sz="2000" b="1" dirty="0">
                <a:solidFill>
                  <a:srgbClr val="4C44E6"/>
                </a:solidFill>
              </a:rPr>
              <a:t>до Державної екологічної інспекції України (територіального органу) щодо стану водойм, питної води, ґрунтів, атмосферного повітря на території громади;</a:t>
            </a:r>
            <a:endParaRPr lang="ru-RU" sz="2000" b="1" dirty="0">
              <a:solidFill>
                <a:srgbClr val="4C44E6"/>
              </a:solidFill>
            </a:endParaRPr>
          </a:p>
          <a:p>
            <a:pPr marL="285750" lvl="0" indent="-285750">
              <a:buFont typeface="Wingdings" panose="05000000000000000000" pitchFamily="2" charset="2"/>
              <a:buChar char="Ø"/>
            </a:pPr>
            <a:r>
              <a:rPr lang="uk-UA" sz="2000" b="1" dirty="0">
                <a:solidFill>
                  <a:srgbClr val="0D0F11"/>
                </a:solidFill>
              </a:rPr>
              <a:t>до Департаменту екології та природних ресурсів облдержадміністрації (або структурного підрозділу, що виконує відповідні функції) щодо територій та об`єктів природно-заповідного заповідного фонду в межах  громади;</a:t>
            </a:r>
            <a:endParaRPr lang="ru-RU" sz="2000" b="1" dirty="0">
              <a:solidFill>
                <a:srgbClr val="0D0F11"/>
              </a:solidFill>
            </a:endParaRPr>
          </a:p>
          <a:p>
            <a:pPr marL="285750" lvl="0" indent="-285750">
              <a:buFont typeface="Wingdings" panose="05000000000000000000" pitchFamily="2" charset="2"/>
              <a:buChar char="Ø"/>
            </a:pPr>
            <a:r>
              <a:rPr lang="uk-UA" sz="2000" b="1" dirty="0">
                <a:solidFill>
                  <a:srgbClr val="4C44E6"/>
                </a:solidFill>
              </a:rPr>
              <a:t>до Департаменту екології та природних ресурсів облдержадміністрації – про основних забруднювачів ґрунтів, атмосферного повітря, поверхневих вод на території громади;</a:t>
            </a:r>
            <a:endParaRPr lang="ru-RU" sz="2000" b="1" dirty="0">
              <a:solidFill>
                <a:srgbClr val="4C44E6"/>
              </a:solidFill>
            </a:endParaRPr>
          </a:p>
          <a:p>
            <a:pPr marL="285750" lvl="0" indent="-285750">
              <a:buFont typeface="Wingdings" panose="05000000000000000000" pitchFamily="2" charset="2"/>
              <a:buChar char="Ø"/>
            </a:pPr>
            <a:r>
              <a:rPr lang="uk-UA" sz="2000" b="1" dirty="0">
                <a:solidFill>
                  <a:srgbClr val="0D0F11"/>
                </a:solidFill>
              </a:rPr>
              <a:t>до державної установи «_____________ обласний центр контролю та профілактики хвороб МОЗ України» про стан захворюваності на території громади за останній рік (краще за 2 – 3 роки, якщо дадуть);</a:t>
            </a:r>
            <a:endParaRPr lang="ru-RU" sz="2000" b="1" dirty="0">
              <a:solidFill>
                <a:srgbClr val="0D0F11"/>
              </a:solidFill>
            </a:endParaRPr>
          </a:p>
          <a:p>
            <a:pPr marL="285750" lvl="0" indent="-285750">
              <a:buFont typeface="Wingdings" panose="05000000000000000000" pitchFamily="2" charset="2"/>
              <a:buChar char="Ø"/>
            </a:pPr>
            <a:r>
              <a:rPr lang="uk-UA" sz="2000" b="1" dirty="0">
                <a:solidFill>
                  <a:srgbClr val="4C44E6"/>
                </a:solidFill>
              </a:rPr>
              <a:t>до ДП «</a:t>
            </a:r>
            <a:r>
              <a:rPr lang="uk-UA" sz="2000" b="1" dirty="0" err="1">
                <a:solidFill>
                  <a:srgbClr val="4C44E6"/>
                </a:solidFill>
              </a:rPr>
              <a:t>Держстандартметрологія</a:t>
            </a:r>
            <a:r>
              <a:rPr lang="uk-UA" sz="2000" b="1" dirty="0">
                <a:solidFill>
                  <a:srgbClr val="4C44E6"/>
                </a:solidFill>
              </a:rPr>
              <a:t>» – чи проводилися в межах території громади дослідження стану таких параметрів природного середовища: вода (поверхнева та питна), атмосферне повітря, ґрунти; якщо так – хто, коли, які результати.</a:t>
            </a:r>
            <a:endParaRPr lang="ru-RU" sz="2000" b="1" dirty="0">
              <a:solidFill>
                <a:srgbClr val="4C44E6"/>
              </a:solidFill>
            </a:endParaRPr>
          </a:p>
        </p:txBody>
      </p:sp>
      <p:sp>
        <p:nvSpPr>
          <p:cNvPr id="7" name="Заголовок 1"/>
          <p:cNvSpPr txBox="1">
            <a:spLocks/>
          </p:cNvSpPr>
          <p:nvPr/>
        </p:nvSpPr>
        <p:spPr>
          <a:xfrm>
            <a:off x="-1" y="81480"/>
            <a:ext cx="12089219" cy="1330861"/>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b="1" dirty="0" err="1">
                <a:solidFill>
                  <a:srgbClr val="4C44E6"/>
                </a:solidFill>
                <a:latin typeface="+mn-lt"/>
              </a:rPr>
              <a:t>Запити</a:t>
            </a:r>
            <a:r>
              <a:rPr lang="ru-RU" b="1" dirty="0">
                <a:solidFill>
                  <a:srgbClr val="4C44E6"/>
                </a:solidFill>
                <a:latin typeface="+mn-lt"/>
              </a:rPr>
              <a:t> </a:t>
            </a:r>
            <a:r>
              <a:rPr lang="ru-RU" b="1" dirty="0" err="1">
                <a:solidFill>
                  <a:srgbClr val="4C44E6"/>
                </a:solidFill>
                <a:latin typeface="+mn-lt"/>
              </a:rPr>
              <a:t>щодо</a:t>
            </a:r>
            <a:r>
              <a:rPr lang="ru-RU" b="1" dirty="0">
                <a:solidFill>
                  <a:srgbClr val="4C44E6"/>
                </a:solidFill>
                <a:latin typeface="+mn-lt"/>
              </a:rPr>
              <a:t> </a:t>
            </a:r>
            <a:r>
              <a:rPr lang="ru-RU" b="1" dirty="0" err="1">
                <a:solidFill>
                  <a:srgbClr val="4C44E6"/>
                </a:solidFill>
                <a:latin typeface="+mn-lt"/>
              </a:rPr>
              <a:t>безоплатної</a:t>
            </a:r>
            <a:r>
              <a:rPr lang="ru-RU" b="1" dirty="0">
                <a:solidFill>
                  <a:srgbClr val="4C44E6"/>
                </a:solidFill>
                <a:latin typeface="+mn-lt"/>
              </a:rPr>
              <a:t> </a:t>
            </a:r>
            <a:r>
              <a:rPr lang="ru-RU" b="1" dirty="0" err="1">
                <a:solidFill>
                  <a:srgbClr val="4C44E6"/>
                </a:solidFill>
                <a:latin typeface="+mn-lt"/>
              </a:rPr>
              <a:t>інформації</a:t>
            </a:r>
            <a:r>
              <a:rPr lang="ru-RU" b="1" dirty="0">
                <a:solidFill>
                  <a:srgbClr val="4C44E6"/>
                </a:solidFill>
                <a:latin typeface="+mn-lt"/>
              </a:rPr>
              <a:t> </a:t>
            </a:r>
            <a:r>
              <a:rPr lang="ru-RU" b="1" dirty="0" err="1">
                <a:solidFill>
                  <a:srgbClr val="4C44E6"/>
                </a:solidFill>
                <a:latin typeface="+mn-lt"/>
              </a:rPr>
              <a:t>від</a:t>
            </a:r>
            <a:r>
              <a:rPr lang="ru-RU" b="1" dirty="0">
                <a:solidFill>
                  <a:srgbClr val="4C44E6"/>
                </a:solidFill>
                <a:latin typeface="+mn-lt"/>
              </a:rPr>
              <a:t> </a:t>
            </a:r>
            <a:r>
              <a:rPr lang="ru-RU" b="1" dirty="0" err="1">
                <a:solidFill>
                  <a:srgbClr val="4C44E6"/>
                </a:solidFill>
                <a:latin typeface="+mn-lt"/>
              </a:rPr>
              <a:t>державних</a:t>
            </a:r>
            <a:r>
              <a:rPr lang="ru-RU" b="1" dirty="0">
                <a:solidFill>
                  <a:srgbClr val="4C44E6"/>
                </a:solidFill>
                <a:latin typeface="+mn-lt"/>
              </a:rPr>
              <a:t> </a:t>
            </a:r>
            <a:r>
              <a:rPr lang="ru-RU" b="1" dirty="0" err="1">
                <a:solidFill>
                  <a:srgbClr val="4C44E6"/>
                </a:solidFill>
                <a:latin typeface="+mn-lt"/>
              </a:rPr>
              <a:t>органів</a:t>
            </a:r>
            <a:r>
              <a:rPr lang="ru-RU" b="1" dirty="0">
                <a:solidFill>
                  <a:srgbClr val="4C44E6"/>
                </a:solidFill>
                <a:latin typeface="+mn-lt"/>
              </a:rPr>
              <a:t> для СЕО, </a:t>
            </a:r>
            <a:r>
              <a:rPr lang="ru-RU" b="1" dirty="0" err="1">
                <a:solidFill>
                  <a:srgbClr val="4C44E6"/>
                </a:solidFill>
                <a:latin typeface="+mn-lt"/>
              </a:rPr>
              <a:t>які</a:t>
            </a:r>
            <a:r>
              <a:rPr lang="ru-RU" b="1" dirty="0">
                <a:solidFill>
                  <a:srgbClr val="4C44E6"/>
                </a:solidFill>
                <a:latin typeface="+mn-lt"/>
              </a:rPr>
              <a:t> </a:t>
            </a:r>
            <a:r>
              <a:rPr lang="ru-RU" b="1" dirty="0" err="1">
                <a:solidFill>
                  <a:srgbClr val="4C44E6"/>
                </a:solidFill>
                <a:latin typeface="+mn-lt"/>
              </a:rPr>
              <a:t>варто</a:t>
            </a:r>
            <a:r>
              <a:rPr lang="ru-RU" b="1" dirty="0">
                <a:solidFill>
                  <a:srgbClr val="4C44E6"/>
                </a:solidFill>
                <a:latin typeface="+mn-lt"/>
              </a:rPr>
              <a:t> </a:t>
            </a:r>
            <a:r>
              <a:rPr lang="ru-RU" b="1" dirty="0" err="1">
                <a:solidFill>
                  <a:srgbClr val="4C44E6"/>
                </a:solidFill>
                <a:latin typeface="+mn-lt"/>
              </a:rPr>
              <a:t>зробити</a:t>
            </a:r>
            <a:r>
              <a:rPr lang="ru-RU" b="1" dirty="0">
                <a:solidFill>
                  <a:srgbClr val="4C44E6"/>
                </a:solidFill>
                <a:latin typeface="+mn-lt"/>
              </a:rPr>
              <a:t> </a:t>
            </a:r>
            <a:r>
              <a:rPr lang="ru-RU" b="1" dirty="0" err="1">
                <a:solidFill>
                  <a:srgbClr val="4C44E6"/>
                </a:solidFill>
                <a:latin typeface="+mn-lt"/>
              </a:rPr>
              <a:t>ще</a:t>
            </a:r>
            <a:r>
              <a:rPr lang="ru-RU" b="1" dirty="0">
                <a:solidFill>
                  <a:srgbClr val="4C44E6"/>
                </a:solidFill>
                <a:latin typeface="+mn-lt"/>
              </a:rPr>
              <a:t> без тексту </a:t>
            </a:r>
            <a:r>
              <a:rPr lang="ru-RU" b="1" dirty="0" err="1">
                <a:solidFill>
                  <a:srgbClr val="4C44E6"/>
                </a:solidFill>
                <a:latin typeface="+mn-lt"/>
              </a:rPr>
              <a:t>проєкту</a:t>
            </a:r>
            <a:r>
              <a:rPr lang="ru-RU" b="1" dirty="0">
                <a:solidFill>
                  <a:srgbClr val="4C44E6"/>
                </a:solidFill>
                <a:latin typeface="+mn-lt"/>
              </a:rPr>
              <a:t> </a:t>
            </a:r>
            <a:r>
              <a:rPr lang="ru-RU" b="1" dirty="0" err="1">
                <a:solidFill>
                  <a:srgbClr val="4C44E6"/>
                </a:solidFill>
                <a:latin typeface="+mn-lt"/>
              </a:rPr>
              <a:t>стратегії</a:t>
            </a:r>
            <a:r>
              <a:rPr lang="ru-RU" b="1" dirty="0">
                <a:solidFill>
                  <a:srgbClr val="4C44E6"/>
                </a:solidFill>
                <a:latin typeface="+mn-lt"/>
              </a:rPr>
              <a:t> </a:t>
            </a:r>
            <a:r>
              <a:rPr lang="ru-RU" b="1" dirty="0" err="1">
                <a:solidFill>
                  <a:srgbClr val="4C44E6"/>
                </a:solidFill>
                <a:latin typeface="+mn-lt"/>
              </a:rPr>
              <a:t>розвитку</a:t>
            </a:r>
            <a:r>
              <a:rPr lang="ru-RU" b="1" dirty="0">
                <a:solidFill>
                  <a:srgbClr val="4C44E6"/>
                </a:solidFill>
                <a:latin typeface="+mn-lt"/>
              </a:rPr>
              <a:t> </a:t>
            </a:r>
            <a:r>
              <a:rPr lang="ru-RU" b="1" dirty="0" err="1">
                <a:solidFill>
                  <a:srgbClr val="4C44E6"/>
                </a:solidFill>
                <a:latin typeface="+mn-lt"/>
              </a:rPr>
              <a:t>громади</a:t>
            </a:r>
            <a:endParaRPr lang="ru-RU" b="1" dirty="0">
              <a:solidFill>
                <a:srgbClr val="4C44E6"/>
              </a:solidFill>
              <a:latin typeface="+mn-lt"/>
            </a:endParaRPr>
          </a:p>
        </p:txBody>
      </p:sp>
    </p:spTree>
    <p:extLst>
      <p:ext uri="{BB962C8B-B14F-4D97-AF65-F5344CB8AC3E}">
        <p14:creationId xmlns:p14="http://schemas.microsoft.com/office/powerpoint/2010/main" val="12869768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2" y="404532"/>
            <a:ext cx="12089219" cy="87545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b="1" dirty="0" err="1">
                <a:solidFill>
                  <a:srgbClr val="4C44E6"/>
                </a:solidFill>
                <a:latin typeface="+mn-lt"/>
              </a:rPr>
              <a:t>Відкриті</a:t>
            </a:r>
            <a:r>
              <a:rPr lang="ru-RU" b="1" dirty="0">
                <a:solidFill>
                  <a:srgbClr val="4C44E6"/>
                </a:solidFill>
                <a:latin typeface="+mn-lt"/>
              </a:rPr>
              <a:t> </a:t>
            </a:r>
            <a:r>
              <a:rPr lang="ru-RU" b="1" dirty="0" err="1">
                <a:solidFill>
                  <a:srgbClr val="4C44E6"/>
                </a:solidFill>
                <a:latin typeface="+mn-lt"/>
              </a:rPr>
              <a:t>джерела</a:t>
            </a:r>
            <a:r>
              <a:rPr lang="ru-RU" b="1" dirty="0">
                <a:solidFill>
                  <a:srgbClr val="4C44E6"/>
                </a:solidFill>
                <a:latin typeface="+mn-lt"/>
              </a:rPr>
              <a:t> </a:t>
            </a:r>
            <a:r>
              <a:rPr lang="ru-RU" b="1" dirty="0" err="1">
                <a:solidFill>
                  <a:srgbClr val="4C44E6"/>
                </a:solidFill>
                <a:latin typeface="+mn-lt"/>
              </a:rPr>
              <a:t>інформації</a:t>
            </a:r>
            <a:r>
              <a:rPr lang="ru-RU" b="1" dirty="0">
                <a:solidFill>
                  <a:srgbClr val="4C44E6"/>
                </a:solidFill>
                <a:latin typeface="+mn-lt"/>
              </a:rPr>
              <a:t> для </a:t>
            </a:r>
            <a:r>
              <a:rPr lang="ru-RU" b="1" dirty="0" err="1">
                <a:solidFill>
                  <a:srgbClr val="4C44E6"/>
                </a:solidFill>
                <a:latin typeface="+mn-lt"/>
              </a:rPr>
              <a:t>звіту</a:t>
            </a:r>
            <a:r>
              <a:rPr lang="ru-RU" b="1" dirty="0">
                <a:solidFill>
                  <a:srgbClr val="4C44E6"/>
                </a:solidFill>
                <a:latin typeface="+mn-lt"/>
              </a:rPr>
              <a:t> СЕО</a:t>
            </a:r>
          </a:p>
        </p:txBody>
      </p:sp>
      <p:sp>
        <p:nvSpPr>
          <p:cNvPr id="5" name="TextBox 4">
            <a:extLst>
              <a:ext uri="{FF2B5EF4-FFF2-40B4-BE49-F238E27FC236}">
                <a16:creationId xmlns:a16="http://schemas.microsoft.com/office/drawing/2014/main" id="{AB63FA27-2B7E-67DD-8E90-057EE064E3F0}"/>
              </a:ext>
            </a:extLst>
          </p:cNvPr>
          <p:cNvSpPr txBox="1"/>
          <p:nvPr/>
        </p:nvSpPr>
        <p:spPr>
          <a:xfrm>
            <a:off x="517562" y="1279982"/>
            <a:ext cx="11367484" cy="5078313"/>
          </a:xfrm>
          <a:prstGeom prst="rect">
            <a:avLst/>
          </a:prstGeom>
          <a:noFill/>
        </p:spPr>
        <p:txBody>
          <a:bodyPr wrap="square">
            <a:spAutoFit/>
          </a:bodyPr>
          <a:lstStyle/>
          <a:p>
            <a:pPr marL="228600" indent="-228600">
              <a:lnSpc>
                <a:spcPct val="90000"/>
              </a:lnSpc>
              <a:buFont typeface="Arial" panose="020B0604020202020204" pitchFamily="34" charset="0"/>
              <a:buChar char="•"/>
              <a:defRPr/>
            </a:pPr>
            <a:r>
              <a:rPr lang="uk-UA" dirty="0">
                <a:latin typeface="Montserrat" panose="020B0604020202020204" charset="-52"/>
                <a:hlinkClick r:id="rId2"/>
              </a:rPr>
              <a:t>https://mcip.gov.ua/wp-content/uploads/2024/02/tablyczya_iaop_stanom-na-01.02.2024.pdf</a:t>
            </a:r>
            <a:r>
              <a:rPr lang="uk-UA" dirty="0">
                <a:latin typeface="Montserrat" panose="020B0604020202020204" charset="-52"/>
              </a:rPr>
              <a:t> </a:t>
            </a:r>
            <a:r>
              <a:rPr lang="uk-UA" b="1" dirty="0">
                <a:latin typeface="Montserrat" panose="020B0604020202020204" charset="-52"/>
              </a:rPr>
              <a:t>– список наказів щодо затвердження меж та режимів використання історичних ареалів історичних населених місць</a:t>
            </a:r>
          </a:p>
          <a:p>
            <a:pPr marL="228600" indent="-228600">
              <a:lnSpc>
                <a:spcPct val="90000"/>
              </a:lnSpc>
              <a:buFont typeface="Arial" panose="020B0604020202020204" pitchFamily="34" charset="0"/>
              <a:buChar char="•"/>
              <a:defRPr/>
            </a:pPr>
            <a:r>
              <a:rPr lang="uk-UA" dirty="0">
                <a:latin typeface="Montserrat" panose="020B0604020202020204" charset="-52"/>
                <a:hlinkClick r:id="rId3"/>
              </a:rPr>
              <a:t>https://superagronom.com/karty/karta-gruntiv-ukrainy#x</a:t>
            </a:r>
            <a:r>
              <a:rPr lang="uk-UA" dirty="0">
                <a:latin typeface="Montserrat" panose="020B0604020202020204" charset="-52"/>
              </a:rPr>
              <a:t> </a:t>
            </a:r>
            <a:r>
              <a:rPr lang="uk-UA" b="1" dirty="0">
                <a:latin typeface="Montserrat" panose="020B0604020202020204" charset="-52"/>
              </a:rPr>
              <a:t>– карта </a:t>
            </a:r>
            <a:r>
              <a:rPr lang="uk-UA" b="1" dirty="0" err="1">
                <a:latin typeface="Montserrat" panose="020B0604020202020204" charset="-52"/>
              </a:rPr>
              <a:t>грунтів</a:t>
            </a:r>
            <a:r>
              <a:rPr lang="uk-UA" b="1" dirty="0">
                <a:latin typeface="Montserrat" panose="020B0604020202020204" charset="-52"/>
              </a:rPr>
              <a:t> України</a:t>
            </a:r>
          </a:p>
          <a:p>
            <a:pPr marL="228600" indent="-228600">
              <a:lnSpc>
                <a:spcPct val="90000"/>
              </a:lnSpc>
              <a:buFont typeface="Arial" panose="020B0604020202020204" pitchFamily="34" charset="0"/>
              <a:buChar char="•"/>
              <a:defRPr/>
            </a:pPr>
            <a:r>
              <a:rPr lang="uk-UA" dirty="0">
                <a:latin typeface="Montserrat" panose="020B0604020202020204" charset="-52"/>
                <a:hlinkClick r:id="rId4"/>
              </a:rPr>
              <a:t>https://emerald.eea.europa.eu/</a:t>
            </a:r>
            <a:r>
              <a:rPr lang="uk-UA" dirty="0">
                <a:latin typeface="Montserrat" panose="020B0604020202020204" charset="-52"/>
              </a:rPr>
              <a:t> - </a:t>
            </a:r>
            <a:r>
              <a:rPr lang="uk-UA" b="1" dirty="0">
                <a:latin typeface="Montserrat" panose="020B0604020202020204" charset="-52"/>
              </a:rPr>
              <a:t>карта Смарагдової мережі</a:t>
            </a:r>
          </a:p>
          <a:p>
            <a:pPr marL="228600" indent="-228600">
              <a:lnSpc>
                <a:spcPct val="90000"/>
              </a:lnSpc>
              <a:buFont typeface="Arial" panose="020B0604020202020204" pitchFamily="34" charset="0"/>
              <a:buChar char="•"/>
              <a:defRPr/>
            </a:pPr>
            <a:r>
              <a:rPr lang="uk-UA" dirty="0">
                <a:latin typeface="Montserrat" panose="020B0604020202020204" charset="-52"/>
                <a:hlinkClick r:id="rId5"/>
              </a:rPr>
              <a:t>https://rm.coe.int/draft-list-of-adopted-emerald-network-sites/1680ad54a1</a:t>
            </a:r>
            <a:r>
              <a:rPr lang="uk-UA" dirty="0">
                <a:latin typeface="Montserrat" panose="020B0604020202020204" charset="-52"/>
              </a:rPr>
              <a:t> </a:t>
            </a:r>
            <a:r>
              <a:rPr lang="uk-UA" b="1" dirty="0">
                <a:latin typeface="Montserrat" panose="020B0604020202020204" charset="-52"/>
              </a:rPr>
              <a:t>– перелік та назви територій Смарагдової мережі</a:t>
            </a:r>
          </a:p>
          <a:p>
            <a:pPr marL="228600" indent="-228600">
              <a:lnSpc>
                <a:spcPct val="90000"/>
              </a:lnSpc>
              <a:buFont typeface="Arial" panose="020B0604020202020204" pitchFamily="34" charset="0"/>
              <a:buChar char="•"/>
              <a:defRPr/>
            </a:pPr>
            <a:r>
              <a:rPr lang="uk-UA" u="sng" dirty="0">
                <a:latin typeface="Montserrat" panose="020B0604020202020204" charset="-52"/>
                <a:hlinkClick r:id="rId6"/>
              </a:rPr>
              <a:t>https://pzf.land.kiev.ua/pzf-obl-6.html</a:t>
            </a:r>
            <a:r>
              <a:rPr lang="uk-UA" u="sng" dirty="0">
                <a:latin typeface="Montserrat" panose="020B0604020202020204" charset="-52"/>
              </a:rPr>
              <a:t> </a:t>
            </a:r>
            <a:r>
              <a:rPr lang="uk-UA" dirty="0">
                <a:latin typeface="Montserrat" panose="020B0604020202020204" charset="-52"/>
              </a:rPr>
              <a:t> - </a:t>
            </a:r>
            <a:r>
              <a:rPr lang="uk-UA" b="1" dirty="0">
                <a:latin typeface="Montserrat" panose="020B0604020202020204" charset="-52"/>
              </a:rPr>
              <a:t>природно-заповідний фонд України</a:t>
            </a:r>
          </a:p>
          <a:p>
            <a:pPr marL="228600" indent="-228600">
              <a:lnSpc>
                <a:spcPct val="90000"/>
              </a:lnSpc>
              <a:buFont typeface="Arial" panose="020B0604020202020204" pitchFamily="34" charset="0"/>
              <a:buChar char="•"/>
              <a:defRPr/>
            </a:pPr>
            <a:r>
              <a:rPr lang="uk-UA" b="1" dirty="0">
                <a:latin typeface="Montserrat" panose="020B0604020202020204" charset="-52"/>
              </a:rPr>
              <a:t>Регіональна доповідь про стан навколишнього природного середовища  області (щорічна) </a:t>
            </a:r>
          </a:p>
          <a:p>
            <a:pPr marL="228600" indent="-228600">
              <a:lnSpc>
                <a:spcPct val="90000"/>
              </a:lnSpc>
              <a:buFont typeface="Arial" panose="020B0604020202020204" pitchFamily="34" charset="0"/>
              <a:buChar char="•"/>
              <a:defRPr/>
            </a:pPr>
            <a:r>
              <a:rPr lang="uk-UA" b="1" dirty="0">
                <a:latin typeface="Montserrat" panose="020B0604020202020204" charset="-52"/>
              </a:rPr>
              <a:t>Реєстр місць видалення відходів</a:t>
            </a:r>
          </a:p>
          <a:p>
            <a:pPr marL="228600" indent="-228600">
              <a:lnSpc>
                <a:spcPct val="90000"/>
              </a:lnSpc>
              <a:buFont typeface="Arial" panose="020B0604020202020204" pitchFamily="34" charset="0"/>
              <a:buChar char="•"/>
              <a:defRPr/>
            </a:pPr>
            <a:r>
              <a:rPr lang="uk-UA" dirty="0">
                <a:latin typeface="Montserrat" panose="020B0604020202020204" charset="-52"/>
                <a:hlinkClick r:id="rId7"/>
              </a:rPr>
              <a:t>https://edata.e-health.gov.ua/e-data/dashboard/declar-stats?__cf_chl_tk=z6JRHVWVkC.qeu942Y.E6Naojyxh2ANkUKATED9J3fU-1679337309-0-gaNycGzNCxA</a:t>
            </a:r>
            <a:r>
              <a:rPr lang="uk-UA" dirty="0">
                <a:latin typeface="Montserrat" panose="020B0604020202020204" charset="-52"/>
              </a:rPr>
              <a:t> </a:t>
            </a:r>
            <a:r>
              <a:rPr lang="uk-UA" b="1" dirty="0">
                <a:latin typeface="Montserrat" panose="020B0604020202020204" charset="-52"/>
              </a:rPr>
              <a:t>– статево-вікова піраміда за даними НСЗУ</a:t>
            </a:r>
          </a:p>
          <a:p>
            <a:pPr marL="228600" indent="-228600">
              <a:lnSpc>
                <a:spcPct val="90000"/>
              </a:lnSpc>
              <a:buFont typeface="Arial" panose="020B0604020202020204" pitchFamily="34" charset="0"/>
              <a:buChar char="•"/>
              <a:defRPr/>
            </a:pPr>
            <a:r>
              <a:rPr lang="uk-UA" dirty="0">
                <a:latin typeface="Montserrat" panose="020B0604020202020204" charset="-52"/>
                <a:hlinkClick r:id="rId8"/>
              </a:rPr>
              <a:t>https://ukrstat.gov.ua/operativ/operativ2018/ns/vzap/arch_vzrap_u.htm</a:t>
            </a:r>
            <a:r>
              <a:rPr lang="uk-UA" dirty="0">
                <a:latin typeface="Montserrat" panose="020B0604020202020204" charset="-52"/>
              </a:rPr>
              <a:t> - </a:t>
            </a:r>
            <a:r>
              <a:rPr lang="uk-UA" b="1" dirty="0">
                <a:latin typeface="Montserrat" panose="020B0604020202020204" charset="-52"/>
              </a:rPr>
              <a:t>дані про викиди забруднюючих речовин і парникових газів у атмосферне повітря від стаціонарних джерел забруднення за роками</a:t>
            </a:r>
          </a:p>
          <a:p>
            <a:pPr marL="228600" indent="-228600">
              <a:lnSpc>
                <a:spcPct val="90000"/>
              </a:lnSpc>
              <a:buFont typeface="Arial" panose="020B0604020202020204" pitchFamily="34" charset="0"/>
              <a:buChar char="•"/>
              <a:defRPr/>
            </a:pPr>
            <a:r>
              <a:rPr lang="uk-UA" dirty="0">
                <a:latin typeface="Montserrat" panose="020B0604020202020204" charset="-52"/>
                <a:hlinkClick r:id="rId9"/>
              </a:rPr>
              <a:t>https://geomap.land.kiev.ua/zoning-7.html</a:t>
            </a:r>
            <a:r>
              <a:rPr lang="uk-UA" dirty="0">
                <a:latin typeface="Montserrat" panose="020B0604020202020204" charset="-52"/>
              </a:rPr>
              <a:t> </a:t>
            </a:r>
            <a:r>
              <a:rPr lang="uk-UA" b="1" dirty="0">
                <a:latin typeface="Montserrat" panose="020B0604020202020204" charset="-52"/>
              </a:rPr>
              <a:t>– карти України</a:t>
            </a:r>
          </a:p>
          <a:p>
            <a:pPr marL="228600" indent="-228600">
              <a:lnSpc>
                <a:spcPct val="90000"/>
              </a:lnSpc>
              <a:buFont typeface="Arial" panose="020B0604020202020204" pitchFamily="34" charset="0"/>
              <a:buChar char="•"/>
              <a:defRPr/>
            </a:pPr>
            <a:r>
              <a:rPr lang="uk-UA" u="sng" dirty="0">
                <a:latin typeface="Montserrat" panose="020B0604020202020204" charset="-52"/>
                <a:hlinkClick r:id="rId10"/>
              </a:rPr>
              <a:t>https://data.gov.ua/dataset/surface-water-monitoring</a:t>
            </a:r>
            <a:r>
              <a:rPr lang="uk-UA" u="sng" dirty="0">
                <a:latin typeface="Montserrat" panose="020B0604020202020204" charset="-52"/>
              </a:rPr>
              <a:t> </a:t>
            </a:r>
            <a:r>
              <a:rPr lang="uk-UA" b="1" dirty="0">
                <a:latin typeface="Montserrat" panose="020B0604020202020204" charset="-52"/>
              </a:rPr>
              <a:t>– дані державного моніторингу поверхневих вод</a:t>
            </a:r>
          </a:p>
        </p:txBody>
      </p:sp>
    </p:spTree>
    <p:extLst>
      <p:ext uri="{BB962C8B-B14F-4D97-AF65-F5344CB8AC3E}">
        <p14:creationId xmlns:p14="http://schemas.microsoft.com/office/powerpoint/2010/main" val="35137746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434567" y="271678"/>
            <a:ext cx="11190083" cy="736300"/>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dirty="0">
                <a:solidFill>
                  <a:srgbClr val="4C44E6"/>
                </a:solidFill>
                <a:latin typeface="+mn-lt"/>
              </a:rPr>
              <a:t>Звіт СЕО – деякі зауваження загального характеру</a:t>
            </a:r>
          </a:p>
          <a:p>
            <a:pPr algn="ctr"/>
            <a:r>
              <a:rPr lang="uk-UA" sz="2500" b="1" dirty="0">
                <a:solidFill>
                  <a:srgbClr val="4C44E6"/>
                </a:solidFill>
                <a:latin typeface="+mn-lt"/>
              </a:rPr>
              <a:t>(ст.11 ЗУ «Про СЕО»)</a:t>
            </a:r>
          </a:p>
          <a:p>
            <a:pPr algn="ctr"/>
            <a:endParaRPr lang="uk-UA" sz="2200" b="1" dirty="0">
              <a:solidFill>
                <a:srgbClr val="4C44E6"/>
              </a:solidFill>
              <a:latin typeface="+mn-lt"/>
            </a:endParaRPr>
          </a:p>
          <a:p>
            <a:pPr algn="ctr"/>
            <a:endParaRPr lang="uk-UA" b="1" dirty="0">
              <a:solidFill>
                <a:srgbClr val="4C44E6"/>
              </a:solidFill>
              <a:latin typeface="+mn-lt"/>
            </a:endParaRPr>
          </a:p>
          <a:p>
            <a:pPr algn="ctr"/>
            <a:endParaRPr lang="ru-RU" b="1" dirty="0">
              <a:solidFill>
                <a:srgbClr val="4C44E6"/>
              </a:solidFill>
              <a:latin typeface="+mn-lt"/>
            </a:endParaRPr>
          </a:p>
        </p:txBody>
      </p:sp>
      <p:sp>
        <p:nvSpPr>
          <p:cNvPr id="5" name="Прямоугольник 4"/>
          <p:cNvSpPr/>
          <p:nvPr/>
        </p:nvSpPr>
        <p:spPr>
          <a:xfrm>
            <a:off x="565840" y="1192773"/>
            <a:ext cx="11058809" cy="5293757"/>
          </a:xfrm>
          <a:prstGeom prst="rect">
            <a:avLst/>
          </a:prstGeom>
        </p:spPr>
        <p:txBody>
          <a:bodyPr wrap="square">
            <a:spAutoFit/>
          </a:bodyPr>
          <a:lstStyle/>
          <a:p>
            <a:pPr marL="342900" indent="-342900">
              <a:buFont typeface="Wingdings" panose="05000000000000000000" pitchFamily="2" charset="2"/>
              <a:buChar char="Ø"/>
            </a:pPr>
            <a:r>
              <a:rPr lang="uk-UA" sz="2600" b="1" dirty="0"/>
              <a:t>Структура звіту СЕО визначена с. 11 ЗУ «Про стратегічну екологічну оцінку». Під час підготовки документу необхідно дотримуватися не лише викладеної структури, але й наведених в Законі формулювань </a:t>
            </a:r>
          </a:p>
          <a:p>
            <a:pPr marL="342900" indent="-342900">
              <a:buFont typeface="Wingdings" panose="05000000000000000000" pitchFamily="2" charset="2"/>
              <a:buChar char="Ø"/>
            </a:pPr>
            <a:r>
              <a:rPr lang="uk-UA" sz="2600" b="1" dirty="0"/>
              <a:t>Хоча під час підготовки звіту СЕО автори опрацьовують, насамперед, відкриті джерела, але вітаються дані лабораторних досліджень – атмосферного повітря, поверхневих вод, ґрунтів… </a:t>
            </a:r>
          </a:p>
          <a:p>
            <a:pPr marL="342900" indent="-342900">
              <a:buFont typeface="Wingdings" panose="05000000000000000000" pitchFamily="2" charset="2"/>
              <a:buChar char="Ø"/>
            </a:pPr>
            <a:r>
              <a:rPr lang="uk-UA" sz="2600" b="1" dirty="0"/>
              <a:t>Якщо разом із Стратегією розроблявся </a:t>
            </a:r>
            <a:r>
              <a:rPr lang="uk-UA" sz="2600" b="1" dirty="0" err="1"/>
              <a:t>проєкт</a:t>
            </a:r>
            <a:r>
              <a:rPr lang="uk-UA" sz="2600" b="1" dirty="0"/>
              <a:t> ПЗР – не забудьте в тексті звіту СЕО постійно згадувати про нього там, де це необхідно</a:t>
            </a:r>
          </a:p>
          <a:p>
            <a:pPr marL="342900" indent="-342900">
              <a:buFont typeface="Wingdings" panose="05000000000000000000" pitchFamily="2" charset="2"/>
              <a:buChar char="Ø"/>
            </a:pPr>
            <a:r>
              <a:rPr lang="uk-UA" sz="2600" b="1" dirty="0" err="1"/>
              <a:t>Пам</a:t>
            </a:r>
            <a:r>
              <a:rPr lang="en-US" sz="2600" b="1" dirty="0"/>
              <a:t>`</a:t>
            </a:r>
            <a:r>
              <a:rPr lang="uk-UA" sz="2600" b="1" dirty="0" err="1"/>
              <a:t>ятайте</a:t>
            </a:r>
            <a:r>
              <a:rPr lang="uk-UA" sz="2600" b="1" dirty="0"/>
              <a:t> про значні обсяги ілюстративного матеріалу (карти, діаграми…) для розділу  ІІ «Характеристика поточного стану довкілля…»</a:t>
            </a:r>
          </a:p>
          <a:p>
            <a:pPr marL="342900" indent="-342900">
              <a:buFont typeface="Wingdings" panose="05000000000000000000" pitchFamily="2" charset="2"/>
              <a:buChar char="Ø"/>
            </a:pPr>
            <a:r>
              <a:rPr lang="uk-UA" sz="2600" b="1" dirty="0"/>
              <a:t>Перед тим, як розробляти звіт СЕО варто подивитися останні листи </a:t>
            </a:r>
            <a:r>
              <a:rPr lang="uk-UA" sz="2600" b="1" dirty="0" err="1"/>
              <a:t>Міндовкілля</a:t>
            </a:r>
            <a:r>
              <a:rPr lang="uk-UA" sz="2600" b="1" dirty="0"/>
              <a:t> в Єдиному реєстрі СЕО та висловлені ним зауваження та пропозиції до інших ДДП</a:t>
            </a:r>
            <a:r>
              <a:rPr lang="uk-UA" sz="2200" b="1" dirty="0"/>
              <a:t> </a:t>
            </a:r>
            <a:endParaRPr lang="ru-RU" sz="2200" b="1" dirty="0"/>
          </a:p>
        </p:txBody>
      </p:sp>
    </p:spTree>
    <p:extLst>
      <p:ext uri="{BB962C8B-B14F-4D97-AF65-F5344CB8AC3E}">
        <p14:creationId xmlns:p14="http://schemas.microsoft.com/office/powerpoint/2010/main" val="40485465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434566" y="451262"/>
            <a:ext cx="11190083" cy="736300"/>
          </a:xfrm>
          <a:prstGeom prst="rect">
            <a:avLst/>
          </a:prstGeom>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dirty="0">
                <a:solidFill>
                  <a:srgbClr val="4C44E6"/>
                </a:solidFill>
                <a:latin typeface="+mn-lt"/>
              </a:rPr>
              <a:t>Рекомендації </a:t>
            </a:r>
            <a:r>
              <a:rPr lang="uk-UA" b="1" dirty="0" err="1">
                <a:solidFill>
                  <a:srgbClr val="4C44E6"/>
                </a:solidFill>
                <a:latin typeface="+mn-lt"/>
              </a:rPr>
              <a:t>Міндовкілля</a:t>
            </a:r>
            <a:r>
              <a:rPr lang="uk-UA" b="1" dirty="0">
                <a:solidFill>
                  <a:srgbClr val="4C44E6"/>
                </a:solidFill>
                <a:latin typeface="+mn-lt"/>
              </a:rPr>
              <a:t> щодо заходів у </a:t>
            </a:r>
            <a:r>
              <a:rPr lang="uk-UA" b="1" dirty="0" err="1">
                <a:solidFill>
                  <a:srgbClr val="4C44E6"/>
                </a:solidFill>
                <a:latin typeface="+mn-lt"/>
              </a:rPr>
              <a:t>проєктах</a:t>
            </a:r>
            <a:r>
              <a:rPr lang="uk-UA" b="1" dirty="0">
                <a:solidFill>
                  <a:srgbClr val="4C44E6"/>
                </a:solidFill>
                <a:latin typeface="+mn-lt"/>
              </a:rPr>
              <a:t> ДДП</a:t>
            </a:r>
            <a:endParaRPr lang="uk-UA" sz="2500" b="1" dirty="0">
              <a:solidFill>
                <a:srgbClr val="4C44E6"/>
              </a:solidFill>
              <a:latin typeface="+mn-lt"/>
            </a:endParaRPr>
          </a:p>
          <a:p>
            <a:pPr algn="ctr"/>
            <a:endParaRPr lang="uk-UA" sz="2200" b="1" dirty="0">
              <a:solidFill>
                <a:srgbClr val="4C44E6"/>
              </a:solidFill>
              <a:latin typeface="+mn-lt"/>
            </a:endParaRPr>
          </a:p>
          <a:p>
            <a:pPr algn="ctr"/>
            <a:endParaRPr lang="uk-UA" b="1" dirty="0">
              <a:solidFill>
                <a:srgbClr val="4C44E6"/>
              </a:solidFill>
              <a:latin typeface="+mn-lt"/>
            </a:endParaRPr>
          </a:p>
          <a:p>
            <a:pPr algn="ctr"/>
            <a:endParaRPr lang="ru-RU" b="1" dirty="0">
              <a:solidFill>
                <a:srgbClr val="4C44E6"/>
              </a:solidFill>
              <a:latin typeface="+mn-lt"/>
            </a:endParaRPr>
          </a:p>
        </p:txBody>
      </p:sp>
      <p:sp>
        <p:nvSpPr>
          <p:cNvPr id="3" name="TextBox 2">
            <a:extLst>
              <a:ext uri="{FF2B5EF4-FFF2-40B4-BE49-F238E27FC236}">
                <a16:creationId xmlns:a16="http://schemas.microsoft.com/office/drawing/2014/main" id="{EC403F9D-4A66-35A3-2251-EDEDDBC2C398}"/>
              </a:ext>
            </a:extLst>
          </p:cNvPr>
          <p:cNvSpPr txBox="1"/>
          <p:nvPr/>
        </p:nvSpPr>
        <p:spPr>
          <a:xfrm>
            <a:off x="520754" y="1293888"/>
            <a:ext cx="11103896" cy="4616648"/>
          </a:xfrm>
          <a:prstGeom prst="rect">
            <a:avLst/>
          </a:prstGeom>
          <a:noFill/>
        </p:spPr>
        <p:txBody>
          <a:bodyPr wrap="square">
            <a:spAutoFit/>
          </a:bodyPr>
          <a:lstStyle/>
          <a:p>
            <a:pPr marL="285750" indent="-285750">
              <a:spcAft>
                <a:spcPts val="600"/>
              </a:spcAft>
              <a:buFont typeface="Wingdings" panose="05000000000000000000" pitchFamily="2" charset="2"/>
              <a:buChar char="Ø"/>
              <a:tabLst>
                <a:tab pos="914400" algn="l"/>
              </a:tabLst>
            </a:pPr>
            <a:r>
              <a:rPr lang="uk-UA" sz="2400" dirty="0">
                <a:effectLst/>
                <a:latin typeface="Arial" panose="020B0604020202020204" pitchFamily="34" charset="0"/>
                <a:cs typeface="Arial" panose="020B0604020202020204" pitchFamily="34" charset="0"/>
              </a:rPr>
              <a:t>Створення територій та об’єктів природно-заповідного фонду, розроблення та реалізації місцевої схеми формування </a:t>
            </a:r>
            <a:r>
              <a:rPr lang="uk-UA" sz="2400" dirty="0" err="1">
                <a:effectLst/>
                <a:latin typeface="Arial" panose="020B0604020202020204" pitchFamily="34" charset="0"/>
                <a:cs typeface="Arial" panose="020B0604020202020204" pitchFamily="34" charset="0"/>
              </a:rPr>
              <a:t>екомережі</a:t>
            </a:r>
            <a:r>
              <a:rPr lang="uk-UA" sz="2400" dirty="0">
                <a:effectLst/>
                <a:latin typeface="Arial" panose="020B0604020202020204" pitchFamily="34" charset="0"/>
                <a:cs typeface="Arial" panose="020B0604020202020204" pitchFamily="34" charset="0"/>
              </a:rPr>
              <a:t>.</a:t>
            </a:r>
          </a:p>
          <a:p>
            <a:pPr marL="285750" lvl="1" indent="-285750">
              <a:spcAft>
                <a:spcPts val="600"/>
              </a:spcAft>
              <a:buFont typeface="Wingdings" panose="05000000000000000000" pitchFamily="2" charset="2"/>
              <a:buChar char="Ø"/>
              <a:tabLst>
                <a:tab pos="914400" algn="l"/>
              </a:tabLst>
            </a:pPr>
            <a:r>
              <a:rPr lang="uk-UA" sz="2400" dirty="0">
                <a:latin typeface="Arial" panose="020B0604020202020204" pitchFamily="34" charset="0"/>
                <a:cs typeface="Arial" panose="020B0604020202020204" pitchFamily="34" charset="0"/>
              </a:rPr>
              <a:t>Відновлення </a:t>
            </a:r>
            <a:r>
              <a:rPr lang="uk-UA" sz="2400" dirty="0" err="1">
                <a:latin typeface="Arial" panose="020B0604020202020204" pitchFamily="34" charset="0"/>
                <a:cs typeface="Arial" panose="020B0604020202020204" pitchFamily="34" charset="0"/>
              </a:rPr>
              <a:t>антропогенно</a:t>
            </a:r>
            <a:r>
              <a:rPr lang="uk-UA" sz="2400" dirty="0">
                <a:latin typeface="Arial" panose="020B0604020202020204" pitchFamily="34" charset="0"/>
                <a:cs typeface="Arial" panose="020B0604020202020204" pitchFamily="34" charset="0"/>
              </a:rPr>
              <a:t> змінених екосистем, консервації деградованих, малопродуктивних та </a:t>
            </a:r>
            <a:r>
              <a:rPr lang="uk-UA" sz="2400" dirty="0" err="1">
                <a:latin typeface="Arial" panose="020B0604020202020204" pitchFamily="34" charset="0"/>
                <a:cs typeface="Arial" panose="020B0604020202020204" pitchFamily="34" charset="0"/>
              </a:rPr>
              <a:t>техногенно</a:t>
            </a:r>
            <a:r>
              <a:rPr lang="uk-UA" sz="2400" dirty="0">
                <a:latin typeface="Arial" panose="020B0604020202020204" pitchFamily="34" charset="0"/>
                <a:cs typeface="Arial" panose="020B0604020202020204" pitchFamily="34" charset="0"/>
              </a:rPr>
              <a:t> забруднених земель</a:t>
            </a:r>
          </a:p>
          <a:p>
            <a:pPr marL="285750" lvl="1" indent="-285750">
              <a:spcAft>
                <a:spcPts val="600"/>
              </a:spcAft>
              <a:buFont typeface="Wingdings" panose="05000000000000000000" pitchFamily="2" charset="2"/>
              <a:buChar char="Ø"/>
              <a:tabLst>
                <a:tab pos="914400" algn="l"/>
              </a:tabLst>
            </a:pPr>
            <a:r>
              <a:rPr lang="uk-UA" sz="2400" dirty="0">
                <a:latin typeface="Arial" panose="020B0604020202020204" pitchFamily="34" charset="0"/>
                <a:cs typeface="Arial" panose="020B0604020202020204" pitchFamily="34" charset="0"/>
              </a:rPr>
              <a:t>Відтворення лісів, створення нових та реконструкції існуючих полезахисних лісових смуг та інших захисних насаджень</a:t>
            </a:r>
          </a:p>
          <a:p>
            <a:pPr marL="285750" indent="-285750">
              <a:spcAft>
                <a:spcPts val="600"/>
              </a:spcAft>
              <a:buFont typeface="Wingdings" panose="05000000000000000000" pitchFamily="2" charset="2"/>
              <a:buChar char="Ø"/>
              <a:tabLst>
                <a:tab pos="914400" algn="l"/>
              </a:tabLst>
            </a:pPr>
            <a:r>
              <a:rPr lang="ru-RU" sz="2400" dirty="0" err="1">
                <a:latin typeface="Arial" panose="020B0604020202020204" pitchFamily="34" charset="0"/>
                <a:cs typeface="Arial" panose="020B0604020202020204" pitchFamily="34" charset="0"/>
              </a:rPr>
              <a:t>Запобігання</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забруднення</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водних</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об`єктів</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стічними</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дощовими</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сніговими</a:t>
            </a:r>
            <a:r>
              <a:rPr lang="ru-RU" sz="2400" dirty="0">
                <a:latin typeface="Arial" panose="020B0604020202020204" pitchFamily="34" charset="0"/>
                <a:cs typeface="Arial" panose="020B0604020202020204" pitchFamily="34" charset="0"/>
              </a:rPr>
              <a:t>) водами, </a:t>
            </a:r>
            <a:r>
              <a:rPr lang="ru-RU" sz="2400" dirty="0" err="1">
                <a:latin typeface="Arial" panose="020B0604020202020204" pitchFamily="34" charset="0"/>
                <a:cs typeface="Arial" panose="020B0604020202020204" pitchFamily="34" charset="0"/>
              </a:rPr>
              <a:t>що</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відводяться</a:t>
            </a:r>
            <a:r>
              <a:rPr lang="ru-RU" sz="2400" dirty="0">
                <a:latin typeface="Arial" panose="020B0604020202020204" pitchFamily="34" charset="0"/>
                <a:cs typeface="Arial" panose="020B0604020202020204" pitchFamily="34" charset="0"/>
              </a:rPr>
              <a:t> з </a:t>
            </a:r>
            <a:r>
              <a:rPr lang="ru-RU" sz="2400" dirty="0" err="1">
                <a:latin typeface="Arial" panose="020B0604020202020204" pitchFamily="34" charset="0"/>
                <a:cs typeface="Arial" panose="020B0604020202020204" pitchFamily="34" charset="0"/>
              </a:rPr>
              <a:t>неї</a:t>
            </a:r>
            <a:r>
              <a:rPr lang="uk-UA" sz="2400" dirty="0">
                <a:latin typeface="Arial" panose="020B0604020202020204" pitchFamily="34" charset="0"/>
                <a:cs typeface="Arial" panose="020B0604020202020204" pitchFamily="34" charset="0"/>
              </a:rPr>
              <a:t>.</a:t>
            </a:r>
          </a:p>
          <a:p>
            <a:pPr marL="285750" lvl="1" indent="-285750">
              <a:spcAft>
                <a:spcPts val="600"/>
              </a:spcAft>
              <a:buFont typeface="Wingdings" panose="05000000000000000000" pitchFamily="2" charset="2"/>
              <a:buChar char="Ø"/>
              <a:tabLst>
                <a:tab pos="914400" algn="l"/>
              </a:tabLst>
            </a:pPr>
            <a:r>
              <a:rPr lang="ru-RU" sz="2400" dirty="0" err="1">
                <a:latin typeface="Arial" panose="020B0604020202020204" pitchFamily="34" charset="0"/>
                <a:cs typeface="Arial" panose="020B0604020202020204" pitchFamily="34" charset="0"/>
              </a:rPr>
              <a:t>Запобігання</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евтрофікації</a:t>
            </a:r>
            <a:r>
              <a:rPr lang="ru-RU" sz="2400" dirty="0">
                <a:latin typeface="Arial" panose="020B0604020202020204" pitchFamily="34" charset="0"/>
                <a:cs typeface="Arial" panose="020B0604020202020204" pitchFamily="34" charset="0"/>
              </a:rPr>
              <a:t> та </a:t>
            </a:r>
            <a:r>
              <a:rPr lang="ru-RU" sz="2400" dirty="0" err="1">
                <a:latin typeface="Arial" panose="020B0604020202020204" pitchFamily="34" charset="0"/>
                <a:cs typeface="Arial" panose="020B0604020202020204" pitchFamily="34" charset="0"/>
              </a:rPr>
              <a:t>забруднення</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водних</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об`єктів</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нітратами</a:t>
            </a:r>
            <a:endParaRPr lang="uk-UA" sz="2400" dirty="0">
              <a:latin typeface="Arial" panose="020B0604020202020204" pitchFamily="34" charset="0"/>
              <a:cs typeface="Arial" panose="020B0604020202020204" pitchFamily="34" charset="0"/>
            </a:endParaRPr>
          </a:p>
          <a:p>
            <a:pPr marL="285750" lvl="1" indent="-285750">
              <a:spcAft>
                <a:spcPts val="600"/>
              </a:spcAft>
              <a:buFont typeface="Wingdings" panose="05000000000000000000" pitchFamily="2" charset="2"/>
              <a:buChar char="Ø"/>
              <a:tabLst>
                <a:tab pos="914400" algn="l"/>
              </a:tabLst>
            </a:pPr>
            <a:r>
              <a:rPr lang="ru-RU" sz="2400" dirty="0" err="1">
                <a:latin typeface="Arial" panose="020B0604020202020204" pitchFamily="34" charset="0"/>
                <a:cs typeface="Arial" panose="020B0604020202020204" pitchFamily="34" charset="0"/>
              </a:rPr>
              <a:t>Охорони</a:t>
            </a:r>
            <a:r>
              <a:rPr lang="ru-RU" sz="2400" dirty="0">
                <a:latin typeface="Arial" panose="020B0604020202020204" pitchFamily="34" charset="0"/>
                <a:cs typeface="Arial" panose="020B0604020202020204" pitchFamily="34" charset="0"/>
              </a:rPr>
              <a:t> і </a:t>
            </a:r>
            <a:r>
              <a:rPr lang="ru-RU" sz="2400" dirty="0" err="1">
                <a:latin typeface="Arial" panose="020B0604020202020204" pitchFamily="34" charset="0"/>
                <a:cs typeface="Arial" panose="020B0604020202020204" pitchFamily="34" charset="0"/>
              </a:rPr>
              <a:t>відтворення</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рибних</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запасів</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водних</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тварин</a:t>
            </a:r>
            <a:r>
              <a:rPr lang="ru-RU" sz="2400" dirty="0">
                <a:latin typeface="Arial" panose="020B0604020202020204" pitchFamily="34" charset="0"/>
                <a:cs typeface="Arial" panose="020B0604020202020204" pitchFamily="34" charset="0"/>
              </a:rPr>
              <a:t> і </a:t>
            </a:r>
            <a:r>
              <a:rPr lang="ru-RU" sz="2400" dirty="0" err="1">
                <a:latin typeface="Arial" panose="020B0604020202020204" pitchFamily="34" charset="0"/>
                <a:cs typeface="Arial" panose="020B0604020202020204" pitchFamily="34" charset="0"/>
              </a:rPr>
              <a:t>рослин</a:t>
            </a:r>
            <a:endParaRPr lang="uk-UA" sz="2400" dirty="0">
              <a:latin typeface="Arial" panose="020B0604020202020204" pitchFamily="34" charset="0"/>
              <a:cs typeface="Arial" panose="020B0604020202020204" pitchFamily="34" charset="0"/>
            </a:endParaRPr>
          </a:p>
          <a:p>
            <a:pPr marL="285750" lvl="1" indent="-285750">
              <a:spcAft>
                <a:spcPts val="600"/>
              </a:spcAft>
              <a:buFont typeface="Wingdings" panose="05000000000000000000" pitchFamily="2" charset="2"/>
              <a:buChar char="Ø"/>
              <a:tabLst>
                <a:tab pos="914400" algn="l"/>
              </a:tabLst>
            </a:pPr>
            <a:r>
              <a:rPr lang="uk-UA" sz="2400" dirty="0">
                <a:latin typeface="Arial" panose="020B0604020202020204" pitchFamily="34" charset="0"/>
                <a:cs typeface="Arial" panose="020B0604020202020204" pitchFamily="34" charset="0"/>
              </a:rPr>
              <a:t>Впровадження </a:t>
            </a:r>
            <a:r>
              <a:rPr lang="uk-UA" sz="2400" dirty="0" err="1">
                <a:latin typeface="Arial" panose="020B0604020202020204" pitchFamily="34" charset="0"/>
                <a:cs typeface="Arial" panose="020B0604020202020204" pitchFamily="34" charset="0"/>
              </a:rPr>
              <a:t>водозберігаючих</a:t>
            </a:r>
            <a:r>
              <a:rPr lang="uk-UA" sz="2400" dirty="0">
                <a:latin typeface="Arial" panose="020B0604020202020204" pitchFamily="34" charset="0"/>
                <a:cs typeface="Arial" panose="020B0604020202020204" pitchFamily="34" charset="0"/>
              </a:rPr>
              <a:t> технологій</a:t>
            </a:r>
            <a:endParaRPr lang="uk-UA" sz="24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5436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444667" y="493792"/>
            <a:ext cx="11190083" cy="736300"/>
          </a:xfrm>
          <a:prstGeom prst="rect">
            <a:avLst/>
          </a:prstGeom>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dirty="0">
                <a:solidFill>
                  <a:srgbClr val="4C44E6"/>
                </a:solidFill>
                <a:latin typeface="+mn-lt"/>
              </a:rPr>
              <a:t>Рекомендації </a:t>
            </a:r>
            <a:r>
              <a:rPr lang="uk-UA" b="1" dirty="0" err="1">
                <a:solidFill>
                  <a:srgbClr val="4C44E6"/>
                </a:solidFill>
                <a:latin typeface="+mn-lt"/>
              </a:rPr>
              <a:t>Міндовкілля</a:t>
            </a:r>
            <a:r>
              <a:rPr lang="uk-UA" b="1" dirty="0">
                <a:solidFill>
                  <a:srgbClr val="4C44E6"/>
                </a:solidFill>
                <a:latin typeface="+mn-lt"/>
              </a:rPr>
              <a:t> щодо індикаторі у </a:t>
            </a:r>
            <a:r>
              <a:rPr lang="uk-UA" b="1" dirty="0" err="1">
                <a:solidFill>
                  <a:srgbClr val="4C44E6"/>
                </a:solidFill>
                <a:latin typeface="+mn-lt"/>
              </a:rPr>
              <a:t>проєктах</a:t>
            </a:r>
            <a:r>
              <a:rPr lang="uk-UA" b="1" dirty="0">
                <a:solidFill>
                  <a:srgbClr val="4C44E6"/>
                </a:solidFill>
                <a:latin typeface="+mn-lt"/>
              </a:rPr>
              <a:t> ДДП</a:t>
            </a:r>
            <a:endParaRPr lang="uk-UA" sz="2500" b="1" dirty="0">
              <a:solidFill>
                <a:srgbClr val="4C44E6"/>
              </a:solidFill>
              <a:latin typeface="+mn-lt"/>
            </a:endParaRPr>
          </a:p>
          <a:p>
            <a:pPr algn="ctr"/>
            <a:endParaRPr lang="uk-UA" sz="2200" b="1" dirty="0">
              <a:solidFill>
                <a:srgbClr val="4C44E6"/>
              </a:solidFill>
              <a:latin typeface="+mn-lt"/>
            </a:endParaRPr>
          </a:p>
          <a:p>
            <a:pPr algn="ctr"/>
            <a:endParaRPr lang="uk-UA" b="1" dirty="0">
              <a:solidFill>
                <a:srgbClr val="4C44E6"/>
              </a:solidFill>
              <a:latin typeface="+mn-lt"/>
            </a:endParaRPr>
          </a:p>
          <a:p>
            <a:pPr algn="ctr"/>
            <a:endParaRPr lang="ru-RU" b="1" dirty="0">
              <a:solidFill>
                <a:srgbClr val="4C44E6"/>
              </a:solidFill>
              <a:latin typeface="+mn-lt"/>
            </a:endParaRPr>
          </a:p>
        </p:txBody>
      </p:sp>
      <p:sp>
        <p:nvSpPr>
          <p:cNvPr id="3" name="TextBox 2">
            <a:extLst>
              <a:ext uri="{FF2B5EF4-FFF2-40B4-BE49-F238E27FC236}">
                <a16:creationId xmlns:a16="http://schemas.microsoft.com/office/drawing/2014/main" id="{EC403F9D-4A66-35A3-2251-EDEDDBC2C398}"/>
              </a:ext>
            </a:extLst>
          </p:cNvPr>
          <p:cNvSpPr txBox="1"/>
          <p:nvPr/>
        </p:nvSpPr>
        <p:spPr>
          <a:xfrm>
            <a:off x="444667" y="1892912"/>
            <a:ext cx="11350366" cy="2616101"/>
          </a:xfrm>
          <a:prstGeom prst="rect">
            <a:avLst/>
          </a:prstGeom>
          <a:noFill/>
        </p:spPr>
        <p:txBody>
          <a:bodyPr wrap="square">
            <a:spAutoFit/>
          </a:bodyPr>
          <a:lstStyle/>
          <a:p>
            <a:pPr marL="285750" indent="-285750">
              <a:spcAft>
                <a:spcPts val="600"/>
              </a:spcAft>
              <a:buFont typeface="Wingdings" panose="05000000000000000000" pitchFamily="2" charset="2"/>
              <a:buChar char="Ø"/>
              <a:tabLst>
                <a:tab pos="914400" algn="l"/>
              </a:tabLst>
            </a:pPr>
            <a:r>
              <a:rPr lang="uk-UA" sz="2400" dirty="0">
                <a:effectLst/>
                <a:latin typeface="Arial" panose="020B0604020202020204" pitchFamily="34" charset="0"/>
                <a:cs typeface="Arial" panose="020B0604020202020204" pitchFamily="34" charset="0"/>
              </a:rPr>
              <a:t>Площа лісів та лісистість території</a:t>
            </a:r>
          </a:p>
          <a:p>
            <a:pPr marL="285750" lvl="1" indent="-285750">
              <a:spcAft>
                <a:spcPts val="600"/>
              </a:spcAft>
              <a:buFont typeface="Wingdings" panose="05000000000000000000" pitchFamily="2" charset="2"/>
              <a:buChar char="Ø"/>
              <a:tabLst>
                <a:tab pos="914400" algn="l"/>
              </a:tabLst>
            </a:pPr>
            <a:r>
              <a:rPr lang="uk-UA" sz="2400" dirty="0">
                <a:latin typeface="Arial" panose="020B0604020202020204" pitchFamily="34" charset="0"/>
                <a:cs typeface="Arial" panose="020B0604020202020204" pitchFamily="34" charset="0"/>
              </a:rPr>
              <a:t>Площа відновлених земель та екосистем, площа земель, на яких проводяться заходи з консервації</a:t>
            </a:r>
          </a:p>
          <a:p>
            <a:pPr marL="285750" lvl="1" indent="-285750">
              <a:spcAft>
                <a:spcPts val="600"/>
              </a:spcAft>
              <a:buFont typeface="Wingdings" panose="05000000000000000000" pitchFamily="2" charset="2"/>
              <a:buChar char="Ø"/>
              <a:tabLst>
                <a:tab pos="914400" algn="l"/>
              </a:tabLst>
            </a:pPr>
            <a:r>
              <a:rPr lang="uk-UA" sz="2400" dirty="0">
                <a:latin typeface="Arial" panose="020B0604020202020204" pitchFamily="34" charset="0"/>
                <a:cs typeface="Arial" panose="020B0604020202020204" pitchFamily="34" charset="0"/>
              </a:rPr>
              <a:t>Кількість територій та об’єктів ПЗФ, площа земель територій та об’єктів ПЗФ</a:t>
            </a:r>
          </a:p>
          <a:p>
            <a:pPr marL="285750" lvl="1" indent="-285750">
              <a:spcAft>
                <a:spcPts val="600"/>
              </a:spcAft>
              <a:buFont typeface="Wingdings" panose="05000000000000000000" pitchFamily="2" charset="2"/>
              <a:buChar char="Ø"/>
              <a:tabLst>
                <a:tab pos="914400" algn="l"/>
              </a:tabLst>
            </a:pPr>
            <a:r>
              <a:rPr lang="uk-UA" sz="2400" dirty="0">
                <a:latin typeface="Arial" panose="020B0604020202020204" pitchFamily="34" charset="0"/>
                <a:cs typeface="Arial" panose="020B0604020202020204" pitchFamily="34" charset="0"/>
              </a:rPr>
              <a:t>Площа територій національної екологічної мережі</a:t>
            </a:r>
          </a:p>
          <a:p>
            <a:pPr marL="285750" lvl="1" indent="-285750">
              <a:spcAft>
                <a:spcPts val="600"/>
              </a:spcAft>
              <a:buFont typeface="Wingdings" panose="05000000000000000000" pitchFamily="2" charset="2"/>
              <a:buChar char="Ø"/>
              <a:tabLst>
                <a:tab pos="914400" algn="l"/>
              </a:tabLst>
            </a:pPr>
            <a:r>
              <a:rPr lang="uk-UA" sz="2400" dirty="0">
                <a:latin typeface="Arial" panose="020B0604020202020204" pitchFamily="34" charset="0"/>
                <a:cs typeface="Arial" panose="020B0604020202020204" pitchFamily="34" charset="0"/>
              </a:rPr>
              <a:t>Вміст органічного вуглецю (гумусу) у ґрунтах сільськогосподарських угідь</a:t>
            </a:r>
          </a:p>
        </p:txBody>
      </p:sp>
    </p:spTree>
    <p:extLst>
      <p:ext uri="{BB962C8B-B14F-4D97-AF65-F5344CB8AC3E}">
        <p14:creationId xmlns:p14="http://schemas.microsoft.com/office/powerpoint/2010/main" val="28494155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317607" y="515399"/>
            <a:ext cx="11190083" cy="7363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3400" b="1" dirty="0">
                <a:solidFill>
                  <a:srgbClr val="4C44E6"/>
                </a:solidFill>
                <a:latin typeface="+mn-lt"/>
              </a:rPr>
              <a:t>Рекомендації </a:t>
            </a:r>
            <a:r>
              <a:rPr lang="uk-UA" sz="3400" b="1" dirty="0" err="1">
                <a:solidFill>
                  <a:srgbClr val="4C44E6"/>
                </a:solidFill>
                <a:latin typeface="+mn-lt"/>
              </a:rPr>
              <a:t>Міндовкілля</a:t>
            </a:r>
            <a:r>
              <a:rPr lang="uk-UA" sz="3400" b="1" dirty="0">
                <a:solidFill>
                  <a:srgbClr val="4C44E6"/>
                </a:solidFill>
                <a:latin typeface="+mn-lt"/>
              </a:rPr>
              <a:t> щодо звітів СЕО</a:t>
            </a:r>
          </a:p>
          <a:p>
            <a:pPr algn="ctr"/>
            <a:endParaRPr lang="uk-UA" sz="2200" b="1" dirty="0">
              <a:solidFill>
                <a:srgbClr val="4C44E6"/>
              </a:solidFill>
              <a:latin typeface="+mn-lt"/>
            </a:endParaRPr>
          </a:p>
          <a:p>
            <a:pPr algn="ctr"/>
            <a:endParaRPr lang="uk-UA" b="1" dirty="0">
              <a:solidFill>
                <a:srgbClr val="4C44E6"/>
              </a:solidFill>
              <a:latin typeface="+mn-lt"/>
            </a:endParaRPr>
          </a:p>
          <a:p>
            <a:pPr algn="ctr"/>
            <a:endParaRPr lang="ru-RU" b="1" dirty="0">
              <a:solidFill>
                <a:srgbClr val="4C44E6"/>
              </a:solidFill>
              <a:latin typeface="+mn-lt"/>
            </a:endParaRPr>
          </a:p>
        </p:txBody>
      </p:sp>
      <p:sp>
        <p:nvSpPr>
          <p:cNvPr id="3" name="TextBox 2">
            <a:extLst>
              <a:ext uri="{FF2B5EF4-FFF2-40B4-BE49-F238E27FC236}">
                <a16:creationId xmlns:a16="http://schemas.microsoft.com/office/drawing/2014/main" id="{EC403F9D-4A66-35A3-2251-EDEDDBC2C398}"/>
              </a:ext>
            </a:extLst>
          </p:cNvPr>
          <p:cNvSpPr txBox="1"/>
          <p:nvPr/>
        </p:nvSpPr>
        <p:spPr>
          <a:xfrm>
            <a:off x="306444" y="1505772"/>
            <a:ext cx="11687082" cy="3924151"/>
          </a:xfrm>
          <a:prstGeom prst="rect">
            <a:avLst/>
          </a:prstGeom>
          <a:noFill/>
        </p:spPr>
        <p:txBody>
          <a:bodyPr wrap="square">
            <a:spAutoFit/>
          </a:bodyPr>
          <a:lstStyle/>
          <a:p>
            <a:pPr marL="285750" indent="-285750">
              <a:spcAft>
                <a:spcPts val="600"/>
              </a:spcAft>
              <a:buFont typeface="Wingdings" panose="05000000000000000000" pitchFamily="2" charset="2"/>
              <a:buChar char="Ø"/>
              <a:tabLst>
                <a:tab pos="914400" algn="l"/>
              </a:tabLst>
            </a:pPr>
            <a:r>
              <a:rPr lang="uk-UA" sz="2600" dirty="0">
                <a:effectLst/>
                <a:latin typeface="Calibri" panose="020F0502020204030204" pitchFamily="34" charset="0"/>
                <a:ea typeface="Calibri" panose="020F0502020204030204" pitchFamily="34" charset="0"/>
                <a:cs typeface="Calibri" panose="020F0502020204030204" pitchFamily="34" charset="0"/>
              </a:rPr>
              <a:t>Доповнити описом територій Смарагдової мережі наявних на території громади або поряд </a:t>
            </a:r>
          </a:p>
          <a:p>
            <a:pPr marL="285750" lvl="1" indent="-285750">
              <a:spcAft>
                <a:spcPts val="600"/>
              </a:spcAft>
              <a:buFont typeface="Wingdings" panose="05000000000000000000" pitchFamily="2" charset="2"/>
              <a:buChar char="Ø"/>
              <a:tabLst>
                <a:tab pos="914400" algn="l"/>
              </a:tabLst>
            </a:pPr>
            <a:r>
              <a:rPr lang="uk-UA" sz="2600" dirty="0">
                <a:latin typeface="Calibri" panose="020F0502020204030204" pitchFamily="34" charset="0"/>
                <a:ea typeface="Calibri" panose="020F0502020204030204" pitchFamily="34" charset="0"/>
                <a:cs typeface="Calibri" panose="020F0502020204030204" pitchFamily="34" charset="0"/>
              </a:rPr>
              <a:t>Описати вплив на територію Смарагдової мережі планової діяльності, а також заходи, що плануються</a:t>
            </a:r>
          </a:p>
          <a:p>
            <a:pPr marL="285750" lvl="1" indent="-285750">
              <a:spcAft>
                <a:spcPts val="600"/>
              </a:spcAft>
              <a:buFont typeface="Wingdings" panose="05000000000000000000" pitchFamily="2" charset="2"/>
              <a:buChar char="Ø"/>
              <a:tabLst>
                <a:tab pos="914400" algn="l"/>
              </a:tabLst>
            </a:pPr>
            <a:r>
              <a:rPr lang="ru-RU" sz="2600" dirty="0">
                <a:latin typeface="Calibri" panose="020F0502020204030204" pitchFamily="34" charset="0"/>
                <a:ea typeface="Calibri" panose="020F0502020204030204" pitchFamily="34" charset="0"/>
                <a:cs typeface="Calibri" panose="020F0502020204030204" pitchFamily="34" charset="0"/>
              </a:rPr>
              <a:t>У </a:t>
            </a:r>
            <a:r>
              <a:rPr lang="ru-RU" sz="2600" dirty="0" err="1">
                <a:latin typeface="Calibri" panose="020F0502020204030204" pitchFamily="34" charset="0"/>
                <a:ea typeface="Calibri" panose="020F0502020204030204" pitchFamily="34" charset="0"/>
                <a:cs typeface="Calibri" panose="020F0502020204030204" pitchFamily="34" charset="0"/>
              </a:rPr>
              <a:t>розділі</a:t>
            </a:r>
            <a:r>
              <a:rPr lang="ru-RU" sz="2600" dirty="0">
                <a:latin typeface="Calibri" panose="020F0502020204030204" pitchFamily="34" charset="0"/>
                <a:ea typeface="Calibri" panose="020F0502020204030204" pitchFamily="34" charset="0"/>
                <a:cs typeface="Calibri" panose="020F0502020204030204" pitchFamily="34" charset="0"/>
              </a:rPr>
              <a:t> VIII не </a:t>
            </a:r>
            <a:r>
              <a:rPr lang="ru-RU" sz="2600" dirty="0" err="1">
                <a:latin typeface="Calibri" panose="020F0502020204030204" pitchFamily="34" charset="0"/>
                <a:ea typeface="Calibri" panose="020F0502020204030204" pitchFamily="34" charset="0"/>
                <a:cs typeface="Calibri" panose="020F0502020204030204" pitchFamily="34" charset="0"/>
              </a:rPr>
              <a:t>обмежуватися</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нульовим</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сценарієм</a:t>
            </a:r>
            <a:r>
              <a:rPr lang="ru-RU" sz="2600" dirty="0">
                <a:latin typeface="Calibri" panose="020F0502020204030204" pitchFamily="34" charset="0"/>
                <a:ea typeface="Calibri" panose="020F0502020204030204" pitchFamily="34" charset="0"/>
                <a:cs typeface="Calibri" panose="020F0502020204030204" pitchFamily="34" charset="0"/>
              </a:rPr>
              <a:t>»</a:t>
            </a:r>
          </a:p>
          <a:p>
            <a:pPr marL="285750" lvl="1" indent="-285750">
              <a:spcAft>
                <a:spcPts val="600"/>
              </a:spcAft>
              <a:buFont typeface="Wingdings" panose="05000000000000000000" pitchFamily="2" charset="2"/>
              <a:buChar char="Ø"/>
              <a:tabLst>
                <a:tab pos="914400" algn="l"/>
              </a:tabLst>
            </a:pPr>
            <a:r>
              <a:rPr lang="ru-RU" sz="2600" dirty="0" err="1">
                <a:latin typeface="Calibri" panose="020F0502020204030204" pitchFamily="34" charset="0"/>
                <a:ea typeface="Calibri" panose="020F0502020204030204" pitchFamily="34" charset="0"/>
                <a:cs typeface="Calibri" panose="020F0502020204030204" pitchFamily="34" charset="0"/>
              </a:rPr>
              <a:t>Інформацію</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щодо</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природоохоронних</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територій</a:t>
            </a:r>
            <a:r>
              <a:rPr lang="ru-RU" sz="2600" dirty="0">
                <a:latin typeface="Calibri" panose="020F0502020204030204" pitchFamily="34" charset="0"/>
                <a:ea typeface="Calibri" panose="020F0502020204030204" pitchFamily="34" charset="0"/>
                <a:cs typeface="Calibri" panose="020F0502020204030204" pitchFamily="34" charset="0"/>
              </a:rPr>
              <a:t> та </a:t>
            </a:r>
            <a:r>
              <a:rPr lang="ru-RU" sz="2600" dirty="0" err="1">
                <a:latin typeface="Calibri" panose="020F0502020204030204" pitchFamily="34" charset="0"/>
                <a:ea typeface="Calibri" panose="020F0502020204030204" pitchFamily="34" charset="0"/>
                <a:cs typeface="Calibri" panose="020F0502020204030204" pitchFamily="34" charset="0"/>
              </a:rPr>
              <a:t>об`єктів</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впливу</a:t>
            </a:r>
            <a:r>
              <a:rPr lang="ru-RU" sz="2600" dirty="0">
                <a:latin typeface="Calibri" panose="020F0502020204030204" pitchFamily="34" charset="0"/>
                <a:ea typeface="Calibri" panose="020F0502020204030204" pitchFamily="34" charset="0"/>
                <a:cs typeface="Calibri" panose="020F0502020204030204" pitchFamily="34" charset="0"/>
              </a:rPr>
              <a:t> на них та </a:t>
            </a:r>
            <a:r>
              <a:rPr lang="ru-RU" sz="2600" dirty="0" err="1">
                <a:latin typeface="Calibri" panose="020F0502020204030204" pitchFamily="34" charset="0"/>
                <a:ea typeface="Calibri" panose="020F0502020204030204" pitchFamily="34" charset="0"/>
                <a:cs typeface="Calibri" panose="020F0502020204030204" pitchFamily="34" charset="0"/>
              </a:rPr>
              <a:t>наслідків</a:t>
            </a:r>
            <a:r>
              <a:rPr lang="ru-RU" sz="2600" dirty="0">
                <a:latin typeface="Calibri" panose="020F0502020204030204" pitchFamily="34" charset="0"/>
                <a:ea typeface="Calibri" panose="020F0502020204030204" pitchFamily="34" charset="0"/>
                <a:cs typeface="Calibri" panose="020F0502020204030204" pitchFamily="34" charset="0"/>
              </a:rPr>
              <a:t> для них </a:t>
            </a:r>
            <a:r>
              <a:rPr lang="ru-RU" sz="2600" dirty="0" err="1">
                <a:latin typeface="Calibri" panose="020F0502020204030204" pitchFamily="34" charset="0"/>
                <a:ea typeface="Calibri" panose="020F0502020204030204" pitchFamily="34" charset="0"/>
                <a:cs typeface="Calibri" panose="020F0502020204030204" pitchFamily="34" charset="0"/>
              </a:rPr>
              <a:t>пропонуємо</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уточнити</a:t>
            </a:r>
            <a:r>
              <a:rPr lang="ru-RU" sz="2600" dirty="0">
                <a:latin typeface="Calibri" panose="020F0502020204030204" pitchFamily="34" charset="0"/>
                <a:ea typeface="Calibri" panose="020F0502020204030204" pitchFamily="34" charset="0"/>
                <a:cs typeface="Calibri" panose="020F0502020204030204" pitchFamily="34" charset="0"/>
              </a:rPr>
              <a:t>, з </a:t>
            </a:r>
            <a:r>
              <a:rPr lang="ru-RU" sz="2600" dirty="0" err="1">
                <a:latin typeface="Calibri" panose="020F0502020204030204" pitchFamily="34" charset="0"/>
                <a:ea typeface="Calibri" panose="020F0502020204030204" pitchFamily="34" charset="0"/>
                <a:cs typeface="Calibri" panose="020F0502020204030204" pitchFamily="34" charset="0"/>
              </a:rPr>
              <a:t>урахуванням</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визначення</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згідно</a:t>
            </a:r>
            <a:r>
              <a:rPr lang="ru-RU" sz="2600" dirty="0">
                <a:latin typeface="Calibri" panose="020F0502020204030204" pitchFamily="34" charset="0"/>
                <a:ea typeface="Calibri" panose="020F0502020204030204" pitchFamily="34" charset="0"/>
                <a:cs typeface="Calibri" panose="020F0502020204030204" pitchFamily="34" charset="0"/>
              </a:rPr>
              <a:t> з п. 9 </a:t>
            </a:r>
            <a:r>
              <a:rPr lang="ru-RU" sz="2600" dirty="0" err="1">
                <a:latin typeface="Calibri" panose="020F0502020204030204" pitchFamily="34" charset="0"/>
                <a:ea typeface="Calibri" panose="020F0502020204030204" pitchFamily="34" charset="0"/>
                <a:cs typeface="Calibri" panose="020F0502020204030204" pitchFamily="34" charset="0"/>
              </a:rPr>
              <a:t>додатку</a:t>
            </a:r>
            <a:r>
              <a:rPr lang="ru-RU" sz="2600" dirty="0">
                <a:latin typeface="Calibri" panose="020F0502020204030204" pitchFamily="34" charset="0"/>
                <a:ea typeface="Calibri" panose="020F0502020204030204" pitchFamily="34" charset="0"/>
                <a:cs typeface="Calibri" panose="020F0502020204030204" pitchFamily="34" charset="0"/>
              </a:rPr>
              <a:t> до Закону </a:t>
            </a:r>
            <a:r>
              <a:rPr lang="ru-RU" sz="2600" dirty="0" err="1">
                <a:latin typeface="Calibri" panose="020F0502020204030204" pitchFamily="34" charset="0"/>
                <a:ea typeface="Calibri" panose="020F0502020204030204" pitchFamily="34" charset="0"/>
                <a:cs typeface="Calibri" panose="020F0502020204030204" pitchFamily="34" charset="0"/>
              </a:rPr>
              <a:t>України</a:t>
            </a:r>
            <a:r>
              <a:rPr lang="ru-RU" sz="2600" dirty="0">
                <a:latin typeface="Calibri" panose="020F0502020204030204" pitchFamily="34" charset="0"/>
                <a:ea typeface="Calibri" panose="020F0502020204030204" pitchFamily="34" charset="0"/>
                <a:cs typeface="Calibri" panose="020F0502020204030204" pitchFamily="34" charset="0"/>
              </a:rPr>
              <a:t> «Про </a:t>
            </a:r>
            <a:r>
              <a:rPr lang="ru-RU" sz="2600" dirty="0" err="1">
                <a:latin typeface="Calibri" panose="020F0502020204030204" pitchFamily="34" charset="0"/>
                <a:ea typeface="Calibri" panose="020F0502020204030204" pitchFamily="34" charset="0"/>
                <a:cs typeface="Calibri" panose="020F0502020204030204" pitchFamily="34" charset="0"/>
              </a:rPr>
              <a:t>національну</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інфраструктуру</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геопросторових</a:t>
            </a:r>
            <a:r>
              <a:rPr lang="ru-RU" sz="2600" dirty="0">
                <a:latin typeface="Calibri" panose="020F0502020204030204" pitchFamily="34" charset="0"/>
                <a:ea typeface="Calibri" panose="020F0502020204030204" pitchFamily="34" charset="0"/>
                <a:cs typeface="Calibri" panose="020F0502020204030204" pitchFamily="34" charset="0"/>
              </a:rPr>
              <a:t> </a:t>
            </a:r>
            <a:r>
              <a:rPr lang="ru-RU" sz="2600" dirty="0" err="1">
                <a:latin typeface="Calibri" panose="020F0502020204030204" pitchFamily="34" charset="0"/>
                <a:ea typeface="Calibri" panose="020F0502020204030204" pitchFamily="34" charset="0"/>
                <a:cs typeface="Calibri" panose="020F0502020204030204" pitchFamily="34" charset="0"/>
              </a:rPr>
              <a:t>даних</a:t>
            </a:r>
            <a:r>
              <a:rPr lang="ru-RU" sz="2600" dirty="0">
                <a:latin typeface="Calibri" panose="020F0502020204030204" pitchFamily="34" charset="0"/>
                <a:ea typeface="Calibri" panose="020F0502020204030204" pitchFamily="34" charset="0"/>
                <a:cs typeface="Calibri" panose="020F0502020204030204" pitchFamily="34" charset="0"/>
              </a:rPr>
              <a:t>»</a:t>
            </a:r>
            <a:r>
              <a:rPr lang="uk-UA" sz="2600" dirty="0">
                <a:latin typeface="Calibri" panose="020F0502020204030204" pitchFamily="34" charset="0"/>
                <a:ea typeface="Calibri" panose="020F0502020204030204" pitchFamily="34" charset="0"/>
                <a:cs typeface="Calibri" panose="020F0502020204030204" pitchFamily="34" charset="0"/>
              </a:rPr>
              <a:t>	</a:t>
            </a:r>
            <a:endParaRPr lang="uk-UA" sz="2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0578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061" y="0"/>
            <a:ext cx="12001876" cy="1047184"/>
          </a:xfrm>
        </p:spPr>
        <p:txBody>
          <a:bodyPr>
            <a:normAutofit fontScale="90000"/>
          </a:bodyPr>
          <a:lstStyle/>
          <a:p>
            <a:pPr algn="ctr"/>
            <a:r>
              <a:rPr lang="uk-UA" b="1" dirty="0">
                <a:solidFill>
                  <a:srgbClr val="4C44E6"/>
                </a:solidFill>
                <a:latin typeface="+mn-lt"/>
              </a:rPr>
              <a:t>Юридична відповідальність у разі нездійснення СЕО</a:t>
            </a:r>
            <a:endParaRPr lang="ru-RU" b="1" dirty="0">
              <a:solidFill>
                <a:srgbClr val="4C44E6"/>
              </a:solidFill>
              <a:latin typeface="+mn-lt"/>
            </a:endParaRPr>
          </a:p>
        </p:txBody>
      </p:sp>
      <p:sp>
        <p:nvSpPr>
          <p:cNvPr id="3" name="Объект 2"/>
          <p:cNvSpPr>
            <a:spLocks noGrp="1"/>
          </p:cNvSpPr>
          <p:nvPr>
            <p:ph idx="1"/>
          </p:nvPr>
        </p:nvSpPr>
        <p:spPr>
          <a:xfrm>
            <a:off x="170121" y="956924"/>
            <a:ext cx="6762307" cy="3678865"/>
          </a:xfrm>
        </p:spPr>
        <p:txBody>
          <a:bodyPr>
            <a:normAutofit/>
          </a:bodyPr>
          <a:lstStyle/>
          <a:p>
            <a:pPr marL="0" indent="0" algn="l">
              <a:buNone/>
            </a:pPr>
            <a:r>
              <a:rPr lang="ru-RU" sz="2400" dirty="0">
                <a:solidFill>
                  <a:srgbClr val="0D0F11"/>
                </a:solidFill>
              </a:rPr>
              <a:t>1) </a:t>
            </a:r>
            <a:r>
              <a:rPr lang="ru-RU" sz="2400" dirty="0" err="1">
                <a:solidFill>
                  <a:srgbClr val="0D0F11"/>
                </a:solidFill>
              </a:rPr>
              <a:t>скасування</a:t>
            </a:r>
            <a:r>
              <a:rPr lang="ru-RU" sz="2400" dirty="0">
                <a:solidFill>
                  <a:srgbClr val="0D0F11"/>
                </a:solidFill>
              </a:rPr>
              <a:t> </a:t>
            </a:r>
            <a:r>
              <a:rPr lang="ru-RU" sz="2400" dirty="0" err="1">
                <a:solidFill>
                  <a:srgbClr val="0D0F11"/>
                </a:solidFill>
              </a:rPr>
              <a:t>рішень</a:t>
            </a:r>
            <a:r>
              <a:rPr lang="ru-RU" sz="2400" dirty="0">
                <a:solidFill>
                  <a:srgbClr val="0D0F11"/>
                </a:solidFill>
              </a:rPr>
              <a:t> </a:t>
            </a:r>
            <a:r>
              <a:rPr lang="ru-RU" sz="2400" dirty="0" err="1">
                <a:solidFill>
                  <a:srgbClr val="0D0F11"/>
                </a:solidFill>
              </a:rPr>
              <a:t>органів</a:t>
            </a:r>
            <a:r>
              <a:rPr lang="ru-RU" sz="2400" dirty="0">
                <a:solidFill>
                  <a:srgbClr val="0D0F11"/>
                </a:solidFill>
              </a:rPr>
              <a:t> </a:t>
            </a:r>
            <a:r>
              <a:rPr lang="ru-RU" sz="2400" dirty="0" err="1">
                <a:solidFill>
                  <a:srgbClr val="0D0F11"/>
                </a:solidFill>
              </a:rPr>
              <a:t>державної</a:t>
            </a:r>
            <a:r>
              <a:rPr lang="ru-RU" sz="2400" dirty="0">
                <a:solidFill>
                  <a:srgbClr val="0D0F11"/>
                </a:solidFill>
              </a:rPr>
              <a:t> </a:t>
            </a:r>
            <a:r>
              <a:rPr lang="ru-RU" sz="2400" dirty="0" err="1">
                <a:solidFill>
                  <a:srgbClr val="0D0F11"/>
                </a:solidFill>
              </a:rPr>
              <a:t>влади</a:t>
            </a:r>
            <a:r>
              <a:rPr lang="ru-RU" sz="2400" dirty="0">
                <a:solidFill>
                  <a:srgbClr val="0D0F11"/>
                </a:solidFill>
              </a:rPr>
              <a:t> та </a:t>
            </a:r>
            <a:r>
              <a:rPr lang="ru-RU" sz="2400" dirty="0" err="1">
                <a:solidFill>
                  <a:srgbClr val="0D0F11"/>
                </a:solidFill>
              </a:rPr>
              <a:t>органів</a:t>
            </a:r>
            <a:r>
              <a:rPr lang="ru-RU" sz="2400" dirty="0">
                <a:solidFill>
                  <a:srgbClr val="0D0F11"/>
                </a:solidFill>
              </a:rPr>
              <a:t> </a:t>
            </a:r>
            <a:r>
              <a:rPr lang="ru-RU" sz="2400" dirty="0" err="1">
                <a:solidFill>
                  <a:srgbClr val="0D0F11"/>
                </a:solidFill>
              </a:rPr>
              <a:t>місцевого</a:t>
            </a:r>
            <a:r>
              <a:rPr lang="ru-RU" sz="2400" dirty="0">
                <a:solidFill>
                  <a:srgbClr val="0D0F11"/>
                </a:solidFill>
              </a:rPr>
              <a:t> </a:t>
            </a:r>
            <a:r>
              <a:rPr lang="ru-RU" sz="2400" dirty="0" err="1">
                <a:solidFill>
                  <a:srgbClr val="0D0F11"/>
                </a:solidFill>
              </a:rPr>
              <a:t>самоврядування</a:t>
            </a:r>
            <a:r>
              <a:rPr lang="ru-RU" sz="2400" dirty="0">
                <a:solidFill>
                  <a:srgbClr val="0D0F11"/>
                </a:solidFill>
              </a:rPr>
              <a:t> про </a:t>
            </a:r>
            <a:r>
              <a:rPr lang="ru-RU" sz="2400" dirty="0" err="1">
                <a:solidFill>
                  <a:srgbClr val="0D0F11"/>
                </a:solidFill>
              </a:rPr>
              <a:t>затвердження</a:t>
            </a:r>
            <a:r>
              <a:rPr lang="ru-RU" sz="2400" dirty="0">
                <a:solidFill>
                  <a:srgbClr val="0D0F11"/>
                </a:solidFill>
              </a:rPr>
              <a:t> ДДП, </a:t>
            </a:r>
            <a:r>
              <a:rPr lang="ru-RU" sz="2400" dirty="0" err="1">
                <a:solidFill>
                  <a:srgbClr val="0D0F11"/>
                </a:solidFill>
              </a:rPr>
              <a:t>визнання</a:t>
            </a:r>
            <a:r>
              <a:rPr lang="ru-RU" sz="2400" dirty="0">
                <a:solidFill>
                  <a:srgbClr val="0D0F11"/>
                </a:solidFill>
              </a:rPr>
              <a:t> </a:t>
            </a:r>
            <a:r>
              <a:rPr lang="ru-RU" sz="2400" dirty="0" err="1">
                <a:solidFill>
                  <a:srgbClr val="0D0F11"/>
                </a:solidFill>
              </a:rPr>
              <a:t>документів</a:t>
            </a:r>
            <a:r>
              <a:rPr lang="ru-RU" sz="2400" dirty="0">
                <a:solidFill>
                  <a:srgbClr val="0D0F11"/>
                </a:solidFill>
              </a:rPr>
              <a:t> державного </a:t>
            </a:r>
            <a:r>
              <a:rPr lang="ru-RU" sz="2400" dirty="0" err="1">
                <a:solidFill>
                  <a:srgbClr val="0D0F11"/>
                </a:solidFill>
              </a:rPr>
              <a:t>планування</a:t>
            </a:r>
            <a:r>
              <a:rPr lang="ru-RU" sz="2400" dirty="0">
                <a:solidFill>
                  <a:srgbClr val="0D0F11"/>
                </a:solidFill>
              </a:rPr>
              <a:t> </a:t>
            </a:r>
            <a:r>
              <a:rPr lang="ru-RU" sz="2400" dirty="0" err="1">
                <a:solidFill>
                  <a:srgbClr val="0D0F11"/>
                </a:solidFill>
              </a:rPr>
              <a:t>недійсними</a:t>
            </a:r>
            <a:r>
              <a:rPr lang="ru-RU" sz="2400" dirty="0">
                <a:solidFill>
                  <a:srgbClr val="0D0F11"/>
                </a:solidFill>
              </a:rPr>
              <a:t>;</a:t>
            </a:r>
          </a:p>
          <a:p>
            <a:pPr marL="0" indent="0" algn="l">
              <a:buNone/>
            </a:pPr>
            <a:r>
              <a:rPr lang="ru-RU" sz="2400" dirty="0">
                <a:solidFill>
                  <a:srgbClr val="0D0F11"/>
                </a:solidFill>
              </a:rPr>
              <a:t>2) </a:t>
            </a:r>
            <a:r>
              <a:rPr lang="ru-RU" sz="2400" dirty="0" err="1">
                <a:solidFill>
                  <a:srgbClr val="0D0F11"/>
                </a:solidFill>
              </a:rPr>
              <a:t>відмови</a:t>
            </a:r>
            <a:r>
              <a:rPr lang="ru-RU" sz="2400" dirty="0">
                <a:solidFill>
                  <a:srgbClr val="0D0F11"/>
                </a:solidFill>
              </a:rPr>
              <a:t> у </a:t>
            </a:r>
            <a:r>
              <a:rPr lang="ru-RU" sz="2400" dirty="0" err="1">
                <a:solidFill>
                  <a:srgbClr val="0D0F11"/>
                </a:solidFill>
              </a:rPr>
              <a:t>погодженні</a:t>
            </a:r>
            <a:r>
              <a:rPr lang="ru-RU" sz="2400" dirty="0">
                <a:solidFill>
                  <a:srgbClr val="0D0F11"/>
                </a:solidFill>
              </a:rPr>
              <a:t> та </a:t>
            </a:r>
            <a:r>
              <a:rPr lang="ru-RU" sz="2400" dirty="0" err="1">
                <a:solidFill>
                  <a:srgbClr val="0D0F11"/>
                </a:solidFill>
              </a:rPr>
              <a:t>затвердженні</a:t>
            </a:r>
            <a:r>
              <a:rPr lang="ru-RU" sz="2400" dirty="0">
                <a:solidFill>
                  <a:srgbClr val="0D0F11"/>
                </a:solidFill>
              </a:rPr>
              <a:t> </a:t>
            </a:r>
            <a:r>
              <a:rPr lang="ru-RU" sz="2400" dirty="0" err="1">
                <a:solidFill>
                  <a:srgbClr val="0D0F11"/>
                </a:solidFill>
              </a:rPr>
              <a:t>проєктів</a:t>
            </a:r>
            <a:r>
              <a:rPr lang="ru-RU" sz="2400" dirty="0">
                <a:solidFill>
                  <a:srgbClr val="0D0F11"/>
                </a:solidFill>
              </a:rPr>
              <a:t> ДДП;</a:t>
            </a:r>
          </a:p>
          <a:p>
            <a:pPr marL="0" indent="0" algn="l">
              <a:buNone/>
            </a:pPr>
            <a:r>
              <a:rPr lang="ru-RU" sz="2400" dirty="0">
                <a:solidFill>
                  <a:srgbClr val="0D0F11"/>
                </a:solidFill>
              </a:rPr>
              <a:t>3) </a:t>
            </a:r>
            <a:r>
              <a:rPr lang="ru-RU" sz="2400" dirty="0" err="1">
                <a:solidFill>
                  <a:srgbClr val="0D0F11"/>
                </a:solidFill>
              </a:rPr>
              <a:t>відмови</a:t>
            </a:r>
            <a:r>
              <a:rPr lang="ru-RU" sz="2400" dirty="0">
                <a:solidFill>
                  <a:srgbClr val="0D0F11"/>
                </a:solidFill>
              </a:rPr>
              <a:t> у </a:t>
            </a:r>
            <a:r>
              <a:rPr lang="ru-RU" sz="2400" dirty="0" err="1">
                <a:solidFill>
                  <a:srgbClr val="0D0F11"/>
                </a:solidFill>
              </a:rPr>
              <a:t>погодженні</a:t>
            </a:r>
            <a:r>
              <a:rPr lang="ru-RU" sz="2400" dirty="0">
                <a:solidFill>
                  <a:srgbClr val="0D0F11"/>
                </a:solidFill>
              </a:rPr>
              <a:t> </a:t>
            </a:r>
            <a:r>
              <a:rPr lang="ru-RU" sz="2400" dirty="0" err="1">
                <a:solidFill>
                  <a:srgbClr val="0D0F11"/>
                </a:solidFill>
              </a:rPr>
              <a:t>встановлення</a:t>
            </a:r>
            <a:r>
              <a:rPr lang="ru-RU" sz="2400" dirty="0">
                <a:solidFill>
                  <a:srgbClr val="0D0F11"/>
                </a:solidFill>
              </a:rPr>
              <a:t> та </a:t>
            </a:r>
            <a:r>
              <a:rPr lang="ru-RU" sz="2400" dirty="0" err="1">
                <a:solidFill>
                  <a:srgbClr val="0D0F11"/>
                </a:solidFill>
              </a:rPr>
              <a:t>зміни</a:t>
            </a:r>
            <a:r>
              <a:rPr lang="ru-RU" sz="2400" dirty="0">
                <a:solidFill>
                  <a:srgbClr val="0D0F11"/>
                </a:solidFill>
              </a:rPr>
              <a:t> </a:t>
            </a:r>
            <a:r>
              <a:rPr lang="ru-RU" sz="2400" dirty="0" err="1">
                <a:solidFill>
                  <a:srgbClr val="0D0F11"/>
                </a:solidFill>
              </a:rPr>
              <a:t>цільового</a:t>
            </a:r>
            <a:r>
              <a:rPr lang="ru-RU" sz="2400" dirty="0">
                <a:solidFill>
                  <a:srgbClr val="0D0F11"/>
                </a:solidFill>
              </a:rPr>
              <a:t> </a:t>
            </a:r>
            <a:r>
              <a:rPr lang="ru-RU" sz="2400" dirty="0" err="1">
                <a:solidFill>
                  <a:srgbClr val="0D0F11"/>
                </a:solidFill>
              </a:rPr>
              <a:t>призначення</a:t>
            </a:r>
            <a:r>
              <a:rPr lang="ru-RU" sz="2400" dirty="0">
                <a:solidFill>
                  <a:srgbClr val="0D0F11"/>
                </a:solidFill>
              </a:rPr>
              <a:t> </a:t>
            </a:r>
            <a:r>
              <a:rPr lang="ru-RU" sz="2400" dirty="0" err="1">
                <a:solidFill>
                  <a:srgbClr val="0D0F11"/>
                </a:solidFill>
              </a:rPr>
              <a:t>земельних</a:t>
            </a:r>
            <a:r>
              <a:rPr lang="ru-RU" sz="2400" dirty="0">
                <a:solidFill>
                  <a:srgbClr val="0D0F11"/>
                </a:solidFill>
              </a:rPr>
              <a:t> </a:t>
            </a:r>
            <a:r>
              <a:rPr lang="ru-RU" sz="2400" dirty="0" err="1">
                <a:solidFill>
                  <a:srgbClr val="0D0F11"/>
                </a:solidFill>
              </a:rPr>
              <a:t>ділянок</a:t>
            </a:r>
            <a:r>
              <a:rPr lang="ru-RU" sz="2400" dirty="0">
                <a:solidFill>
                  <a:srgbClr val="0D0F11"/>
                </a:solidFill>
              </a:rPr>
              <a:t>, а </a:t>
            </a:r>
            <a:r>
              <a:rPr lang="ru-RU" sz="2400" dirty="0" err="1">
                <a:solidFill>
                  <a:srgbClr val="0D0F11"/>
                </a:solidFill>
              </a:rPr>
              <a:t>також</a:t>
            </a:r>
            <a:r>
              <a:rPr lang="ru-RU" sz="2400" dirty="0">
                <a:solidFill>
                  <a:srgbClr val="0D0F11"/>
                </a:solidFill>
              </a:rPr>
              <a:t> меж </a:t>
            </a:r>
            <a:r>
              <a:rPr lang="ru-RU" sz="2400" dirty="0" err="1">
                <a:solidFill>
                  <a:srgbClr val="0D0F11"/>
                </a:solidFill>
              </a:rPr>
              <a:t>населених</a:t>
            </a:r>
            <a:r>
              <a:rPr lang="ru-RU" sz="2400" dirty="0">
                <a:solidFill>
                  <a:srgbClr val="0D0F11"/>
                </a:solidFill>
              </a:rPr>
              <a:t> </a:t>
            </a:r>
            <a:r>
              <a:rPr lang="ru-RU" sz="2400" dirty="0" err="1">
                <a:solidFill>
                  <a:srgbClr val="0D0F11"/>
                </a:solidFill>
              </a:rPr>
              <a:t>пунктів</a:t>
            </a:r>
            <a:r>
              <a:rPr lang="ru-RU" sz="2400" dirty="0">
                <a:solidFill>
                  <a:srgbClr val="0D0F11"/>
                </a:solidFill>
              </a:rPr>
              <a:t>, </a:t>
            </a:r>
            <a:r>
              <a:rPr lang="ru-RU" sz="2400" dirty="0" err="1">
                <a:solidFill>
                  <a:srgbClr val="0D0F11"/>
                </a:solidFill>
              </a:rPr>
              <a:t>що</a:t>
            </a:r>
            <a:r>
              <a:rPr lang="ru-RU" sz="2400" dirty="0">
                <a:solidFill>
                  <a:srgbClr val="0D0F11"/>
                </a:solidFill>
              </a:rPr>
              <a:t> </a:t>
            </a:r>
            <a:r>
              <a:rPr lang="ru-RU" sz="2400" dirty="0" err="1">
                <a:solidFill>
                  <a:srgbClr val="0D0F11"/>
                </a:solidFill>
              </a:rPr>
              <a:t>здійснюються</a:t>
            </a:r>
            <a:r>
              <a:rPr lang="ru-RU" sz="2400" dirty="0">
                <a:solidFill>
                  <a:srgbClr val="0D0F11"/>
                </a:solidFill>
              </a:rPr>
              <a:t> на </a:t>
            </a:r>
            <a:r>
              <a:rPr lang="ru-RU" sz="2400" dirty="0" err="1">
                <a:solidFill>
                  <a:srgbClr val="0D0F11"/>
                </a:solidFill>
              </a:rPr>
              <a:t>підставі</a:t>
            </a:r>
            <a:r>
              <a:rPr lang="ru-RU" sz="2400" dirty="0">
                <a:solidFill>
                  <a:srgbClr val="0D0F11"/>
                </a:solidFill>
              </a:rPr>
              <a:t> </a:t>
            </a:r>
            <a:r>
              <a:rPr lang="ru-RU" sz="2400" dirty="0" err="1">
                <a:solidFill>
                  <a:srgbClr val="0D0F11"/>
                </a:solidFill>
              </a:rPr>
              <a:t>або</a:t>
            </a:r>
            <a:r>
              <a:rPr lang="ru-RU" sz="2400" dirty="0">
                <a:solidFill>
                  <a:srgbClr val="0D0F11"/>
                </a:solidFill>
              </a:rPr>
              <a:t> з </a:t>
            </a:r>
            <a:r>
              <a:rPr lang="ru-RU" sz="2400" dirty="0" err="1">
                <a:solidFill>
                  <a:srgbClr val="0D0F11"/>
                </a:solidFill>
              </a:rPr>
              <a:t>урахуванням</a:t>
            </a:r>
            <a:r>
              <a:rPr lang="ru-RU" sz="2400" dirty="0">
                <a:solidFill>
                  <a:srgbClr val="0D0F11"/>
                </a:solidFill>
              </a:rPr>
              <a:t> </a:t>
            </a:r>
            <a:r>
              <a:rPr lang="ru-RU" sz="2400" dirty="0" err="1">
                <a:solidFill>
                  <a:srgbClr val="0D0F11"/>
                </a:solidFill>
              </a:rPr>
              <a:t>відповідних</a:t>
            </a:r>
            <a:r>
              <a:rPr lang="ru-RU" sz="2400" dirty="0">
                <a:solidFill>
                  <a:srgbClr val="0D0F11"/>
                </a:solidFill>
              </a:rPr>
              <a:t> ДДП</a:t>
            </a:r>
          </a:p>
        </p:txBody>
      </p:sp>
      <p:pic>
        <p:nvPicPr>
          <p:cNvPr id="2050" name="Picture 2" descr="Юридична-відповідальніст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93" y="1218319"/>
            <a:ext cx="5399764" cy="5399764"/>
          </a:xfrm>
          <a:prstGeom prst="rect">
            <a:avLst/>
          </a:prstGeom>
          <a:noFill/>
          <a:extLst>
            <a:ext uri="{909E8E84-426E-40DD-AFC4-6F175D3DCCD1}">
              <a14:hiddenFill xmlns:a14="http://schemas.microsoft.com/office/drawing/2010/main">
                <a:solidFill>
                  <a:srgbClr val="FFFFFF"/>
                </a:solidFill>
              </a14:hiddenFill>
            </a:ext>
          </a:extLst>
        </p:spPr>
      </p:pic>
      <p:sp>
        <p:nvSpPr>
          <p:cNvPr id="6" name="Скругленный прямоугольник 5"/>
          <p:cNvSpPr/>
          <p:nvPr/>
        </p:nvSpPr>
        <p:spPr>
          <a:xfrm>
            <a:off x="253505" y="4742120"/>
            <a:ext cx="5796422" cy="1954286"/>
          </a:xfrm>
          <a:prstGeom prst="roundRect">
            <a:avLst/>
          </a:prstGeom>
          <a:solidFill>
            <a:srgbClr val="4C44E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r>
              <a:rPr lang="uk-UA" sz="2400" b="1" u="sng" dirty="0">
                <a:solidFill>
                  <a:schemeClr val="bg1">
                    <a:lumMod val="95000"/>
                  </a:schemeClr>
                </a:solidFill>
              </a:rPr>
              <a:t>До порушень відносяться:</a:t>
            </a:r>
          </a:p>
          <a:p>
            <a:pPr marL="342900" indent="-342900">
              <a:spcBef>
                <a:spcPts val="0"/>
              </a:spcBef>
              <a:spcAft>
                <a:spcPts val="0"/>
              </a:spcAft>
              <a:buFont typeface="Wingdings" panose="05000000000000000000" pitchFamily="2" charset="2"/>
              <a:buChar char="Ø"/>
              <a:defRPr/>
            </a:pPr>
            <a:r>
              <a:rPr lang="uk-UA" sz="2400" b="1" dirty="0">
                <a:solidFill>
                  <a:schemeClr val="bg1">
                    <a:lumMod val="95000"/>
                  </a:schemeClr>
                </a:solidFill>
              </a:rPr>
              <a:t>нездійснення СЕО</a:t>
            </a:r>
          </a:p>
          <a:p>
            <a:pPr marL="342900" indent="-342900">
              <a:spcBef>
                <a:spcPts val="0"/>
              </a:spcBef>
              <a:spcAft>
                <a:spcPts val="0"/>
              </a:spcAft>
              <a:buFont typeface="Wingdings" panose="05000000000000000000" pitchFamily="2" charset="2"/>
              <a:buChar char="Ø"/>
              <a:defRPr/>
            </a:pPr>
            <a:r>
              <a:rPr lang="uk-UA" sz="2400" b="1" dirty="0">
                <a:solidFill>
                  <a:schemeClr val="bg1">
                    <a:lumMod val="95000"/>
                  </a:schemeClr>
                </a:solidFill>
              </a:rPr>
              <a:t>порушення процедури СЕО</a:t>
            </a:r>
          </a:p>
          <a:p>
            <a:pPr marL="342900" indent="-342900">
              <a:spcBef>
                <a:spcPts val="0"/>
              </a:spcBef>
              <a:spcAft>
                <a:spcPts val="0"/>
              </a:spcAft>
              <a:buFont typeface="Wingdings" panose="05000000000000000000" pitchFamily="2" charset="2"/>
              <a:buChar char="Ø"/>
              <a:defRPr/>
            </a:pPr>
            <a:r>
              <a:rPr lang="uk-UA" sz="2400" b="1" dirty="0">
                <a:solidFill>
                  <a:schemeClr val="bg1">
                    <a:lumMod val="95000"/>
                  </a:schemeClr>
                </a:solidFill>
              </a:rPr>
              <a:t>неврахування результатів СЕО під час затвердження ДДП</a:t>
            </a:r>
          </a:p>
        </p:txBody>
      </p:sp>
    </p:spTree>
    <p:extLst>
      <p:ext uri="{BB962C8B-B14F-4D97-AF65-F5344CB8AC3E}">
        <p14:creationId xmlns:p14="http://schemas.microsoft.com/office/powerpoint/2010/main" val="27872315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8126" y="505475"/>
            <a:ext cx="11706130" cy="2400657"/>
          </a:xfrm>
          <a:prstGeom prst="rect">
            <a:avLst/>
          </a:prstGeom>
        </p:spPr>
        <p:txBody>
          <a:bodyPr wrap="square">
            <a:spAutoFit/>
          </a:bodyPr>
          <a:lstStyle/>
          <a:p>
            <a:pPr algn="ctr"/>
            <a:r>
              <a:rPr lang="ru-RU" sz="5000" b="1" dirty="0">
                <a:solidFill>
                  <a:srgbClr val="4C44E6"/>
                </a:solidFill>
              </a:rPr>
              <a:t>ІІІ. МЕТОДОЛОГІЯ </a:t>
            </a:r>
          </a:p>
          <a:p>
            <a:pPr algn="ctr"/>
            <a:r>
              <a:rPr lang="ru-RU" sz="5000" b="1" dirty="0">
                <a:solidFill>
                  <a:srgbClr val="4C44E6"/>
                </a:solidFill>
              </a:rPr>
              <a:t>РОЗРОБКИ СТРАТЕГІЙ РОЗВИТКУ ТЕРИТОР</a:t>
            </a:r>
            <a:r>
              <a:rPr lang="uk-UA" sz="5000" b="1" dirty="0">
                <a:solidFill>
                  <a:srgbClr val="4C44E6"/>
                </a:solidFill>
              </a:rPr>
              <a:t>І</a:t>
            </a:r>
            <a:r>
              <a:rPr lang="ru-RU" sz="5000" b="1" dirty="0">
                <a:solidFill>
                  <a:srgbClr val="4C44E6"/>
                </a:solidFill>
              </a:rPr>
              <a:t>АЛЬНИХ ГРОМАД</a:t>
            </a:r>
            <a:endParaRPr lang="ru-RU" sz="5000" dirty="0">
              <a:solidFill>
                <a:srgbClr val="4C44E6"/>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7391" y="2981621"/>
            <a:ext cx="10007600" cy="376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2022200" y="164486"/>
            <a:ext cx="7440777" cy="707886"/>
          </a:xfrm>
        </p:spPr>
        <p:txBody>
          <a:bodyPr wrap="square">
            <a:spAutoFit/>
          </a:bodyPr>
          <a:lstStyle/>
          <a:p>
            <a:pPr algn="ctr">
              <a:lnSpc>
                <a:spcPct val="100000"/>
              </a:lnSpc>
              <a:buClr>
                <a:srgbClr val="010101"/>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uk-UA" sz="4000" b="1" dirty="0">
                <a:solidFill>
                  <a:srgbClr val="4C44E6"/>
                </a:solidFill>
                <a:latin typeface="+mn-lt"/>
              </a:rPr>
              <a:t>ЕТАПИ ПРОЦЕСУ ПЛАНУВАННЯ</a:t>
            </a:r>
          </a:p>
        </p:txBody>
      </p:sp>
      <p:sp>
        <p:nvSpPr>
          <p:cNvPr id="6" name="AutoShape 4"/>
          <p:cNvSpPr>
            <a:spLocks noChangeArrowheads="1"/>
          </p:cNvSpPr>
          <p:nvPr/>
        </p:nvSpPr>
        <p:spPr bwMode="auto">
          <a:xfrm>
            <a:off x="271604" y="1004365"/>
            <a:ext cx="3668954" cy="1544063"/>
          </a:xfrm>
          <a:prstGeom prst="homePlate">
            <a:avLst>
              <a:gd name="adj" fmla="val 17850"/>
            </a:avLst>
          </a:prstGeom>
          <a:solidFill>
            <a:srgbClr val="FCF09F"/>
          </a:solidFill>
          <a:ln w="2844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9pPr>
          </a:lstStyle>
          <a:p>
            <a:pPr algn="ctr" defTabSz="449263" eaLnBrk="1" fontAlgn="base" hangingPunct="1">
              <a:spcBef>
                <a:spcPct val="0"/>
              </a:spcBef>
              <a:spcAft>
                <a:spcPct val="0"/>
              </a:spcAft>
              <a:buClr>
                <a:srgbClr val="003399"/>
              </a:buClr>
              <a:buSzPct val="100000"/>
              <a:defRPr/>
            </a:pPr>
            <a:r>
              <a:rPr lang="en-GB" altLang="uk-UA" b="1" dirty="0">
                <a:solidFill>
                  <a:srgbClr val="003399"/>
                </a:solidFill>
                <a:latin typeface="Arial" panose="020B0604020202020204" pitchFamily="34" charset="0"/>
              </a:rPr>
              <a:t>АНАЛІЗ</a:t>
            </a:r>
          </a:p>
        </p:txBody>
      </p:sp>
      <p:sp>
        <p:nvSpPr>
          <p:cNvPr id="7" name="AutoShape 5"/>
          <p:cNvSpPr>
            <a:spLocks noChangeArrowheads="1"/>
          </p:cNvSpPr>
          <p:nvPr/>
        </p:nvSpPr>
        <p:spPr bwMode="auto">
          <a:xfrm>
            <a:off x="3600293" y="1004365"/>
            <a:ext cx="4461499" cy="1544063"/>
          </a:xfrm>
          <a:prstGeom prst="chevron">
            <a:avLst>
              <a:gd name="adj" fmla="val 20959"/>
            </a:avLst>
          </a:prstGeom>
          <a:solidFill>
            <a:srgbClr val="6D91CB"/>
          </a:solidFill>
          <a:ln w="2844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9pPr>
          </a:lstStyle>
          <a:p>
            <a:pPr algn="ctr" defTabSz="449263" eaLnBrk="1" fontAlgn="base" hangingPunct="1">
              <a:spcBef>
                <a:spcPct val="0"/>
              </a:spcBef>
              <a:spcAft>
                <a:spcPct val="0"/>
              </a:spcAft>
              <a:buClr>
                <a:srgbClr val="FFFF00"/>
              </a:buClr>
              <a:buSzPct val="100000"/>
              <a:defRPr/>
            </a:pPr>
            <a:r>
              <a:rPr lang="uk-UA" altLang="uk-UA" b="1" dirty="0">
                <a:solidFill>
                  <a:srgbClr val="FCF09F"/>
                </a:solidFill>
                <a:latin typeface="Arial" panose="020B0604020202020204" pitchFamily="34" charset="0"/>
              </a:rPr>
              <a:t>ПРОГРАМУВАННЯ</a:t>
            </a:r>
          </a:p>
          <a:p>
            <a:pPr algn="ctr" defTabSz="449263" eaLnBrk="1" fontAlgn="base" hangingPunct="1">
              <a:spcBef>
                <a:spcPct val="0"/>
              </a:spcBef>
              <a:spcAft>
                <a:spcPct val="0"/>
              </a:spcAft>
              <a:buClr>
                <a:srgbClr val="FFFF00"/>
              </a:buClr>
              <a:buSzPct val="100000"/>
              <a:defRPr/>
            </a:pPr>
            <a:r>
              <a:rPr lang="uk-UA" altLang="uk-UA" b="1" dirty="0">
                <a:solidFill>
                  <a:srgbClr val="FCF09F"/>
                </a:solidFill>
                <a:latin typeface="Arial" panose="020B0604020202020204" pitchFamily="34" charset="0"/>
              </a:rPr>
              <a:t>(планування)</a:t>
            </a:r>
            <a:endParaRPr lang="en-GB" altLang="uk-UA" b="1" dirty="0">
              <a:solidFill>
                <a:srgbClr val="FCF09F"/>
              </a:solidFill>
              <a:latin typeface="Arial" panose="020B0604020202020204" pitchFamily="34" charset="0"/>
            </a:endParaRPr>
          </a:p>
        </p:txBody>
      </p:sp>
      <p:sp>
        <p:nvSpPr>
          <p:cNvPr id="8" name="AutoShape 6"/>
          <p:cNvSpPr>
            <a:spLocks noChangeArrowheads="1"/>
          </p:cNvSpPr>
          <p:nvPr/>
        </p:nvSpPr>
        <p:spPr bwMode="auto">
          <a:xfrm>
            <a:off x="7364352" y="1004365"/>
            <a:ext cx="4649597" cy="1544063"/>
          </a:xfrm>
          <a:prstGeom prst="chevron">
            <a:avLst>
              <a:gd name="adj" fmla="val 18422"/>
            </a:avLst>
          </a:prstGeom>
          <a:solidFill>
            <a:srgbClr val="FDBB2D"/>
          </a:solidFill>
          <a:ln w="2844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9pPr>
          </a:lstStyle>
          <a:p>
            <a:pPr algn="ctr" defTabSz="449263" eaLnBrk="1" fontAlgn="base" hangingPunct="1">
              <a:spcBef>
                <a:spcPct val="0"/>
              </a:spcBef>
              <a:spcAft>
                <a:spcPct val="0"/>
              </a:spcAft>
              <a:buClr>
                <a:srgbClr val="FFFFFF"/>
              </a:buClr>
              <a:buSzPct val="100000"/>
              <a:defRPr/>
            </a:pPr>
            <a:r>
              <a:rPr lang="en-GB" altLang="uk-UA" b="1" dirty="0">
                <a:solidFill>
                  <a:srgbClr val="FFFFFF"/>
                </a:solidFill>
                <a:latin typeface="Arial" panose="020B0604020202020204" pitchFamily="34" charset="0"/>
              </a:rPr>
              <a:t>ВПРОВАДЖЕННЯ</a:t>
            </a:r>
          </a:p>
        </p:txBody>
      </p:sp>
      <p:sp>
        <p:nvSpPr>
          <p:cNvPr id="9" name="Text Box 8"/>
          <p:cNvSpPr txBox="1">
            <a:spLocks noChangeArrowheads="1"/>
          </p:cNvSpPr>
          <p:nvPr/>
        </p:nvSpPr>
        <p:spPr bwMode="auto">
          <a:xfrm>
            <a:off x="190123" y="2866048"/>
            <a:ext cx="3410170" cy="32953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9pPr>
          </a:lstStyle>
          <a:p>
            <a:pPr defTabSz="449263" eaLnBrk="1" fontAlgn="base" hangingPunct="1">
              <a:spcBef>
                <a:spcPct val="0"/>
              </a:spcBef>
              <a:spcAft>
                <a:spcPct val="0"/>
              </a:spcAft>
              <a:buClr>
                <a:srgbClr val="010101"/>
              </a:buClr>
              <a:buSzPct val="100000"/>
              <a:defRPr/>
            </a:pPr>
            <a:r>
              <a:rPr lang="uk-UA" altLang="uk-UA" dirty="0">
                <a:solidFill>
                  <a:srgbClr val="7F7F7F"/>
                </a:solidFill>
                <a:latin typeface="Arial" panose="020B0604020202020204" pitchFamily="34" charset="0"/>
              </a:rPr>
              <a:t>Аналіз стану та основних тенденцій соц.-економ. розвитку. Визначення конкурентних переваг </a:t>
            </a:r>
            <a:r>
              <a:rPr lang="ru-RU" altLang="uk-UA" dirty="0">
                <a:solidFill>
                  <a:srgbClr val="7F7F7F"/>
                </a:solidFill>
                <a:latin typeface="Arial" panose="020B0604020202020204" pitchFamily="34" charset="0"/>
              </a:rPr>
              <a:t>та проблем</a:t>
            </a:r>
            <a:r>
              <a:rPr lang="en-GB" altLang="uk-UA" dirty="0">
                <a:solidFill>
                  <a:srgbClr val="7F7F7F"/>
                </a:solidFill>
                <a:latin typeface="Arial" panose="020B0604020202020204" pitchFamily="34" charset="0"/>
              </a:rPr>
              <a:t> </a:t>
            </a:r>
          </a:p>
          <a:p>
            <a:pPr defTabSz="449263" eaLnBrk="1" fontAlgn="base" hangingPunct="1">
              <a:spcBef>
                <a:spcPct val="0"/>
              </a:spcBef>
              <a:spcAft>
                <a:spcPct val="0"/>
              </a:spcAft>
              <a:buClr>
                <a:srgbClr val="010101"/>
              </a:buClr>
              <a:buSzPct val="100000"/>
              <a:defRPr/>
            </a:pPr>
            <a:r>
              <a:rPr lang="uk-UA" altLang="uk-UA" b="1" dirty="0">
                <a:solidFill>
                  <a:srgbClr val="4C44E6"/>
                </a:solidFill>
                <a:latin typeface="Arial" panose="020B0604020202020204" pitchFamily="34" charset="0"/>
              </a:rPr>
              <a:t>Залучення!!!</a:t>
            </a:r>
          </a:p>
          <a:p>
            <a:pPr defTabSz="449263" eaLnBrk="1" fontAlgn="base" hangingPunct="1">
              <a:spcBef>
                <a:spcPct val="0"/>
              </a:spcBef>
              <a:spcAft>
                <a:spcPct val="0"/>
              </a:spcAft>
              <a:buClr>
                <a:srgbClr val="010101"/>
              </a:buClr>
              <a:buSzPct val="100000"/>
              <a:defRPr/>
            </a:pPr>
            <a:endParaRPr lang="uk-UA" altLang="uk-UA" sz="1600" dirty="0">
              <a:solidFill>
                <a:srgbClr val="2D2DB9">
                  <a:lumMod val="50000"/>
                </a:srgbClr>
              </a:solidFill>
              <a:latin typeface="Arial" panose="020B0604020202020204" pitchFamily="34" charset="0"/>
            </a:endParaRPr>
          </a:p>
          <a:p>
            <a:pPr defTabSz="449263" eaLnBrk="1" fontAlgn="base" hangingPunct="1">
              <a:spcBef>
                <a:spcPct val="0"/>
              </a:spcBef>
              <a:spcAft>
                <a:spcPct val="0"/>
              </a:spcAft>
              <a:buClr>
                <a:srgbClr val="010101"/>
              </a:buClr>
              <a:buSzPct val="100000"/>
              <a:defRPr/>
            </a:pPr>
            <a:r>
              <a:rPr lang="uk-UA" altLang="uk-UA" b="1" dirty="0">
                <a:solidFill>
                  <a:srgbClr val="515E6B"/>
                </a:solidFill>
                <a:latin typeface="Arial" panose="020B0604020202020204" pitchFamily="34" charset="0"/>
              </a:rPr>
              <a:t>Місцеві особливості</a:t>
            </a:r>
          </a:p>
        </p:txBody>
      </p:sp>
      <p:sp>
        <p:nvSpPr>
          <p:cNvPr id="10" name="Стрілка: вигнута 3">
            <a:extLst>
              <a:ext uri="{FF2B5EF4-FFF2-40B4-BE49-F238E27FC236}">
                <a16:creationId xmlns:a16="http://schemas.microsoft.com/office/drawing/2014/main" id="{8ECE6712-A2DB-449B-9F1E-B128384570FB}"/>
              </a:ext>
            </a:extLst>
          </p:cNvPr>
          <p:cNvSpPr/>
          <p:nvPr/>
        </p:nvSpPr>
        <p:spPr bwMode="auto">
          <a:xfrm>
            <a:off x="3577101" y="2866048"/>
            <a:ext cx="479574" cy="3749676"/>
          </a:xfrm>
          <a:prstGeom prst="bentArrow">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449263" fontAlgn="base">
              <a:lnSpc>
                <a:spcPct val="95000"/>
              </a:lnSpc>
              <a:spcBef>
                <a:spcPct val="0"/>
              </a:spcBef>
              <a:spcAft>
                <a:spcPct val="0"/>
              </a:spcAft>
              <a:buClr>
                <a:srgbClr val="000000"/>
              </a:buClr>
              <a:buSzPct val="100000"/>
              <a:defRPr/>
            </a:pPr>
            <a:endParaRPr lang="uk-UA" sz="2400">
              <a:solidFill>
                <a:srgbClr val="FFFFFF"/>
              </a:solidFill>
              <a:latin typeface="Times New Roman" pitchFamily="18" charset="0"/>
            </a:endParaRPr>
          </a:p>
        </p:txBody>
      </p:sp>
      <p:sp>
        <p:nvSpPr>
          <p:cNvPr id="11" name="Text Box 7"/>
          <p:cNvSpPr txBox="1">
            <a:spLocks noChangeArrowheads="1"/>
          </p:cNvSpPr>
          <p:nvPr/>
        </p:nvSpPr>
        <p:spPr bwMode="auto">
          <a:xfrm>
            <a:off x="3940557" y="2636231"/>
            <a:ext cx="3664353" cy="3987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9pPr>
          </a:lstStyle>
          <a:p>
            <a:pPr defTabSz="449263" eaLnBrk="1" fontAlgn="base" hangingPunct="1">
              <a:spcBef>
                <a:spcPct val="0"/>
              </a:spcBef>
              <a:spcAft>
                <a:spcPct val="0"/>
              </a:spcAft>
              <a:buClr>
                <a:srgbClr val="010101"/>
              </a:buClr>
              <a:buSzPct val="100000"/>
              <a:defRPr/>
            </a:pPr>
            <a:r>
              <a:rPr lang="uk-UA" altLang="uk-UA" sz="2300" dirty="0">
                <a:solidFill>
                  <a:srgbClr val="7F7F7F"/>
                </a:solidFill>
                <a:latin typeface="Arial" panose="020B0604020202020204" pitchFamily="34" charset="0"/>
              </a:rPr>
              <a:t>Моделювання </a:t>
            </a:r>
            <a:r>
              <a:rPr lang="en-US" altLang="uk-UA" sz="2300" dirty="0">
                <a:solidFill>
                  <a:srgbClr val="7F7F7F"/>
                </a:solidFill>
                <a:latin typeface="Arial" panose="020B0604020202020204" pitchFamily="34" charset="0"/>
              </a:rPr>
              <a:t>c</a:t>
            </a:r>
            <a:r>
              <a:rPr lang="uk-UA" altLang="uk-UA" sz="2300" dirty="0">
                <a:solidFill>
                  <a:srgbClr val="7F7F7F"/>
                </a:solidFill>
                <a:latin typeface="Arial" panose="020B0604020202020204" pitchFamily="34" charset="0"/>
              </a:rPr>
              <a:t>оц.-економ. ландшафту прогнози, сценарії</a:t>
            </a:r>
          </a:p>
          <a:p>
            <a:pPr defTabSz="449263" eaLnBrk="1" fontAlgn="base" hangingPunct="1">
              <a:spcBef>
                <a:spcPct val="0"/>
              </a:spcBef>
              <a:spcAft>
                <a:spcPct val="0"/>
              </a:spcAft>
              <a:buClr>
                <a:srgbClr val="010101"/>
              </a:buClr>
              <a:buSzPct val="100000"/>
              <a:defRPr/>
            </a:pPr>
            <a:r>
              <a:rPr lang="uk-UA" altLang="uk-UA" sz="2300" dirty="0">
                <a:solidFill>
                  <a:srgbClr val="7F7F7F"/>
                </a:solidFill>
                <a:latin typeface="Arial" panose="020B0604020202020204" pitchFamily="34" charset="0"/>
              </a:rPr>
              <a:t>Стратегічне бачення</a:t>
            </a:r>
          </a:p>
          <a:p>
            <a:pPr defTabSz="449263" eaLnBrk="1" fontAlgn="base" hangingPunct="1">
              <a:spcBef>
                <a:spcPct val="0"/>
              </a:spcBef>
              <a:spcAft>
                <a:spcPct val="0"/>
              </a:spcAft>
              <a:buClr>
                <a:srgbClr val="010101"/>
              </a:buClr>
              <a:buSzPct val="100000"/>
              <a:defRPr/>
            </a:pPr>
            <a:r>
              <a:rPr lang="en-US" altLang="uk-UA" sz="2300" dirty="0">
                <a:solidFill>
                  <a:srgbClr val="7F7F7F"/>
                </a:solidFill>
                <a:latin typeface="Arial" panose="020B0604020202020204" pitchFamily="34" charset="0"/>
              </a:rPr>
              <a:t>SWOT-</a:t>
            </a:r>
            <a:r>
              <a:rPr lang="uk-UA" altLang="uk-UA" sz="2300" dirty="0">
                <a:solidFill>
                  <a:srgbClr val="7F7F7F"/>
                </a:solidFill>
                <a:latin typeface="Arial" panose="020B0604020202020204" pitchFamily="34" charset="0"/>
              </a:rPr>
              <a:t>аналіз</a:t>
            </a:r>
          </a:p>
          <a:p>
            <a:pPr defTabSz="449263" eaLnBrk="1" fontAlgn="base" hangingPunct="1">
              <a:spcBef>
                <a:spcPct val="0"/>
              </a:spcBef>
              <a:spcAft>
                <a:spcPct val="0"/>
              </a:spcAft>
              <a:buClr>
                <a:srgbClr val="010101"/>
              </a:buClr>
              <a:buSzPct val="100000"/>
              <a:defRPr/>
            </a:pPr>
            <a:r>
              <a:rPr lang="uk-UA" altLang="uk-UA" sz="2300" dirty="0">
                <a:solidFill>
                  <a:srgbClr val="7F7F7F"/>
                </a:solidFill>
                <a:latin typeface="Arial" panose="020B0604020202020204" pitchFamily="34" charset="0"/>
              </a:rPr>
              <a:t>Цілі та пріоритети розвитку</a:t>
            </a:r>
            <a:endParaRPr lang="en-GB" altLang="uk-UA" sz="2300" dirty="0">
              <a:solidFill>
                <a:srgbClr val="7F7F7F"/>
              </a:solidFill>
              <a:latin typeface="Arial" panose="020B0604020202020204" pitchFamily="34" charset="0"/>
            </a:endParaRPr>
          </a:p>
          <a:p>
            <a:pPr defTabSz="449263" eaLnBrk="1" fontAlgn="base" hangingPunct="1">
              <a:spcBef>
                <a:spcPct val="0"/>
              </a:spcBef>
              <a:spcAft>
                <a:spcPct val="0"/>
              </a:spcAft>
              <a:buClr>
                <a:srgbClr val="010101"/>
              </a:buClr>
              <a:buSzPct val="100000"/>
              <a:defRPr/>
            </a:pPr>
            <a:r>
              <a:rPr lang="uk-UA" altLang="uk-UA" sz="2300" dirty="0">
                <a:solidFill>
                  <a:srgbClr val="7F7F7F"/>
                </a:solidFill>
                <a:latin typeface="Arial" panose="020B0604020202020204" pitchFamily="34" charset="0"/>
              </a:rPr>
              <a:t>Основні завдання та механізми їх реалізації: </a:t>
            </a:r>
          </a:p>
          <a:p>
            <a:pPr defTabSz="449263" eaLnBrk="1" fontAlgn="base" hangingPunct="1">
              <a:spcBef>
                <a:spcPct val="0"/>
              </a:spcBef>
              <a:spcAft>
                <a:spcPct val="0"/>
              </a:spcAft>
              <a:buClr>
                <a:srgbClr val="010101"/>
              </a:buClr>
              <a:buSzPct val="100000"/>
              <a:defRPr/>
            </a:pPr>
            <a:r>
              <a:rPr lang="uk-UA" altLang="uk-UA" sz="2300" dirty="0" err="1">
                <a:solidFill>
                  <a:srgbClr val="7F7F7F"/>
                </a:solidFill>
                <a:latin typeface="Arial" panose="020B0604020202020204" pitchFamily="34" charset="0"/>
              </a:rPr>
              <a:t>проєкти</a:t>
            </a:r>
            <a:endParaRPr lang="uk-UA" altLang="uk-UA" sz="2300" dirty="0">
              <a:solidFill>
                <a:srgbClr val="7F7F7F"/>
              </a:solidFill>
              <a:latin typeface="Arial" panose="020B0604020202020204" pitchFamily="34" charset="0"/>
            </a:endParaRPr>
          </a:p>
          <a:p>
            <a:pPr defTabSz="449263" eaLnBrk="1" fontAlgn="base" hangingPunct="1">
              <a:spcBef>
                <a:spcPct val="0"/>
              </a:spcBef>
              <a:spcAft>
                <a:spcPct val="0"/>
              </a:spcAft>
              <a:buClr>
                <a:srgbClr val="010101"/>
              </a:buClr>
              <a:buSzPct val="100000"/>
              <a:defRPr/>
            </a:pPr>
            <a:r>
              <a:rPr lang="uk-UA" altLang="uk-UA" sz="2300" b="1" dirty="0">
                <a:solidFill>
                  <a:srgbClr val="4C44E6"/>
                </a:solidFill>
                <a:latin typeface="Arial" panose="020B0604020202020204" pitchFamily="34" charset="0"/>
              </a:rPr>
              <a:t>Показники</a:t>
            </a:r>
            <a:endParaRPr lang="uk-UA" altLang="uk-UA" sz="2300" dirty="0">
              <a:solidFill>
                <a:srgbClr val="4C44E6"/>
              </a:solidFill>
              <a:latin typeface="Arial" panose="020B0604020202020204" pitchFamily="34" charset="0"/>
            </a:endParaRPr>
          </a:p>
        </p:txBody>
      </p:sp>
      <p:sp>
        <p:nvSpPr>
          <p:cNvPr id="12" name="Text Box 9"/>
          <p:cNvSpPr txBox="1">
            <a:spLocks noChangeArrowheads="1"/>
          </p:cNvSpPr>
          <p:nvPr/>
        </p:nvSpPr>
        <p:spPr bwMode="auto">
          <a:xfrm>
            <a:off x="7804087" y="2758578"/>
            <a:ext cx="3976911"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defRPr>
            </a:lvl9pPr>
          </a:lstStyle>
          <a:p>
            <a:pPr defTabSz="449263" eaLnBrk="1" fontAlgn="base" hangingPunct="1">
              <a:spcBef>
                <a:spcPct val="0"/>
              </a:spcBef>
              <a:spcAft>
                <a:spcPct val="0"/>
              </a:spcAft>
              <a:buClr>
                <a:srgbClr val="010101"/>
              </a:buClr>
              <a:buSzPct val="100000"/>
              <a:defRPr/>
            </a:pPr>
            <a:r>
              <a:rPr lang="uk-UA" altLang="uk-UA" dirty="0">
                <a:solidFill>
                  <a:srgbClr val="7F7F7F"/>
                </a:solidFill>
                <a:latin typeface="Arial" panose="020B0604020202020204" pitchFamily="34" charset="0"/>
              </a:rPr>
              <a:t>Громадське обговорення</a:t>
            </a:r>
          </a:p>
          <a:p>
            <a:pPr defTabSz="449263" eaLnBrk="1" fontAlgn="base" hangingPunct="1">
              <a:spcBef>
                <a:spcPct val="0"/>
              </a:spcBef>
              <a:spcAft>
                <a:spcPct val="0"/>
              </a:spcAft>
              <a:buClr>
                <a:srgbClr val="010101"/>
              </a:buClr>
              <a:buSzPct val="100000"/>
              <a:defRPr/>
            </a:pPr>
            <a:r>
              <a:rPr lang="uk-UA" altLang="uk-UA" dirty="0">
                <a:solidFill>
                  <a:srgbClr val="7F7F7F"/>
                </a:solidFill>
                <a:latin typeface="Arial" panose="020B0604020202020204" pitchFamily="34" charset="0"/>
              </a:rPr>
              <a:t>Прийняття радою</a:t>
            </a:r>
          </a:p>
          <a:p>
            <a:pPr defTabSz="449263" eaLnBrk="1" fontAlgn="base" hangingPunct="1">
              <a:spcBef>
                <a:spcPct val="0"/>
              </a:spcBef>
              <a:spcAft>
                <a:spcPct val="0"/>
              </a:spcAft>
              <a:buClr>
                <a:srgbClr val="010101"/>
              </a:buClr>
              <a:buSzPct val="100000"/>
              <a:defRPr/>
            </a:pPr>
            <a:r>
              <a:rPr lang="uk-UA" altLang="uk-UA" dirty="0">
                <a:solidFill>
                  <a:srgbClr val="7F7F7F"/>
                </a:solidFill>
                <a:latin typeface="Arial" panose="020B0604020202020204" pitchFamily="34" charset="0"/>
              </a:rPr>
              <a:t>Реалізація завдань та </a:t>
            </a:r>
            <a:r>
              <a:rPr lang="uk-UA" altLang="uk-UA" dirty="0" err="1">
                <a:solidFill>
                  <a:srgbClr val="7F7F7F"/>
                </a:solidFill>
                <a:latin typeface="Arial" panose="020B0604020202020204" pitchFamily="34" charset="0"/>
              </a:rPr>
              <a:t>проєктів</a:t>
            </a:r>
            <a:r>
              <a:rPr lang="uk-UA" altLang="uk-UA" dirty="0">
                <a:solidFill>
                  <a:srgbClr val="7F7F7F"/>
                </a:solidFill>
                <a:latin typeface="Arial" panose="020B0604020202020204" pitchFamily="34" charset="0"/>
              </a:rPr>
              <a:t>, розробка цільових та галузевих програм</a:t>
            </a:r>
          </a:p>
          <a:p>
            <a:pPr defTabSz="449263" eaLnBrk="1" fontAlgn="base" hangingPunct="1">
              <a:spcBef>
                <a:spcPct val="0"/>
              </a:spcBef>
              <a:spcAft>
                <a:spcPct val="0"/>
              </a:spcAft>
              <a:buClr>
                <a:srgbClr val="010101"/>
              </a:buClr>
              <a:buSzPct val="100000"/>
              <a:defRPr/>
            </a:pPr>
            <a:r>
              <a:rPr lang="uk-UA" altLang="uk-UA" dirty="0">
                <a:solidFill>
                  <a:srgbClr val="7F7F7F"/>
                </a:solidFill>
                <a:latin typeface="Arial" panose="020B0604020202020204" pitchFamily="34" charset="0"/>
              </a:rPr>
              <a:t>Моніторинг та оцінка</a:t>
            </a:r>
          </a:p>
          <a:p>
            <a:pPr defTabSz="449263" eaLnBrk="1" fontAlgn="base" hangingPunct="1">
              <a:spcBef>
                <a:spcPct val="0"/>
              </a:spcBef>
              <a:spcAft>
                <a:spcPct val="0"/>
              </a:spcAft>
              <a:buClr>
                <a:srgbClr val="010101"/>
              </a:buClr>
              <a:buSzPct val="100000"/>
              <a:defRPr/>
            </a:pPr>
            <a:r>
              <a:rPr lang="uk-UA" altLang="uk-UA" dirty="0">
                <a:solidFill>
                  <a:srgbClr val="7F7F7F"/>
                </a:solidFill>
                <a:latin typeface="Arial" panose="020B0604020202020204" pitchFamily="34" charset="0"/>
              </a:rPr>
              <a:t>Звіти</a:t>
            </a:r>
          </a:p>
          <a:p>
            <a:pPr defTabSz="449263" eaLnBrk="1" fontAlgn="base" hangingPunct="1">
              <a:spcBef>
                <a:spcPct val="0"/>
              </a:spcBef>
              <a:spcAft>
                <a:spcPct val="0"/>
              </a:spcAft>
              <a:buClr>
                <a:srgbClr val="010101"/>
              </a:buClr>
              <a:buSzPct val="100000"/>
              <a:defRPr/>
            </a:pPr>
            <a:r>
              <a:rPr lang="en-GB" altLang="uk-UA" b="1" u="sng" dirty="0" err="1">
                <a:solidFill>
                  <a:srgbClr val="4C44E6"/>
                </a:solidFill>
                <a:latin typeface="Arial" panose="020B0604020202020204" pitchFamily="34" charset="0"/>
              </a:rPr>
              <a:t>актуалізація</a:t>
            </a:r>
            <a:endParaRPr lang="en-GB" altLang="uk-UA" b="1" u="sng" dirty="0">
              <a:solidFill>
                <a:srgbClr val="4C44E6"/>
              </a:solidFill>
              <a:latin typeface="Arial" panose="020B0604020202020204" pitchFamily="34" charset="0"/>
            </a:endParaRPr>
          </a:p>
        </p:txBody>
      </p:sp>
      <p:pic>
        <p:nvPicPr>
          <p:cNvPr id="13" name="Графіка 5" descr="Upstairs outline">
            <a:extLst>
              <a:ext uri="{FF2B5EF4-FFF2-40B4-BE49-F238E27FC236}">
                <a16:creationId xmlns:a16="http://schemas.microsoft.com/office/drawing/2014/main" id="{3A21786B-A329-4887-A0C3-E6F00F592F3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03226" y="4864320"/>
            <a:ext cx="1408967" cy="20123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100000">
                                          <p:val>
                                            <p:strVal val="#ppt_x"/>
                                          </p:val>
                                        </p:tav>
                                        <p:tav>
                                          <p:val>
                                            <p:strVal val="#ppt_x"/>
                                          </p:val>
                                        </p:tav>
                                      </p:tavLst>
                                    </p:anim>
                                    <p:anim calcmode="lin" valueType="num">
                                      <p:cBhvr>
                                        <p:cTn id="8" dur="500" fill="hold"/>
                                        <p:tgtEl>
                                          <p:spTgt spid="9"/>
                                        </p:tgtEl>
                                        <p:attrNameLst>
                                          <p:attrName>ppt_y</p:attrName>
                                        </p:attrNameLst>
                                      </p:cBhvr>
                                      <p:tavLst>
                                        <p:tav tm="100000">
                                          <p:val>
                                            <p:strVal val="1+#ppt_h/2"/>
                                          </p:val>
                                        </p:tav>
                                        <p:tav>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anim calcmode="lin" valueType="num">
                                      <p:cBhvr additive="base">
                                        <p:cTn id="13"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1592597" y="267490"/>
            <a:ext cx="9769307" cy="707886"/>
          </a:xfrm>
        </p:spPr>
        <p:txBody>
          <a:bodyPr wrap="square">
            <a:spAutoFit/>
          </a:bodyPr>
          <a:lstStyle/>
          <a:p>
            <a:pPr algn="ctr">
              <a:lnSpc>
                <a:spcPct val="100000"/>
              </a:lnSpc>
              <a:buClr>
                <a:srgbClr val="010101"/>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altLang="uk-UA" sz="4000" b="1" dirty="0">
                <a:solidFill>
                  <a:srgbClr val="4C44E6"/>
                </a:solidFill>
                <a:latin typeface="+mn-lt"/>
              </a:rPr>
              <a:t>ПІДГОТОВЧИЙ ЕТАП – з чого почати</a:t>
            </a:r>
            <a:endParaRPr lang="en-GB" altLang="uk-UA" sz="4000" b="1" dirty="0">
              <a:solidFill>
                <a:srgbClr val="4C44E6"/>
              </a:solidFill>
              <a:latin typeface="+mn-lt"/>
            </a:endParaRPr>
          </a:p>
        </p:txBody>
      </p:sp>
      <p:sp>
        <p:nvSpPr>
          <p:cNvPr id="5" name="Прямоугольник 4"/>
          <p:cNvSpPr/>
          <p:nvPr/>
        </p:nvSpPr>
        <p:spPr>
          <a:xfrm>
            <a:off x="289868" y="3131947"/>
            <a:ext cx="9053882" cy="3293209"/>
          </a:xfrm>
          <a:prstGeom prst="rect">
            <a:avLst/>
          </a:prstGeom>
        </p:spPr>
        <p:txBody>
          <a:bodyPr wrap="square">
            <a:spAutoFit/>
          </a:bodyPr>
          <a:lstStyle/>
          <a:p>
            <a:pPr marL="342900" indent="-342900">
              <a:buFont typeface="Wingdings" panose="05000000000000000000" pitchFamily="2" charset="2"/>
              <a:buChar char="Ø"/>
            </a:pPr>
            <a:r>
              <a:rPr lang="ru-RU" sz="2600" dirty="0" err="1"/>
              <a:t>Підготувати</a:t>
            </a:r>
            <a:r>
              <a:rPr lang="ru-RU" sz="2600" dirty="0"/>
              <a:t> та </a:t>
            </a:r>
            <a:r>
              <a:rPr lang="ru-RU" sz="2600" dirty="0" err="1"/>
              <a:t>розмістити</a:t>
            </a:r>
            <a:r>
              <a:rPr lang="ru-RU" sz="2600" dirty="0"/>
              <a:t> в </a:t>
            </a:r>
            <a:r>
              <a:rPr lang="ru-RU" sz="2600" dirty="0" err="1"/>
              <a:t>зручний</a:t>
            </a:r>
            <a:r>
              <a:rPr lang="ru-RU" sz="2600" dirty="0"/>
              <a:t> </a:t>
            </a:r>
            <a:r>
              <a:rPr lang="ru-RU" sz="2600" dirty="0" err="1"/>
              <a:t>спосіб</a:t>
            </a:r>
            <a:r>
              <a:rPr lang="ru-RU" sz="2600" dirty="0"/>
              <a:t> у </a:t>
            </a:r>
            <a:r>
              <a:rPr lang="ru-RU" sz="2600" dirty="0" err="1"/>
              <a:t>доступних</a:t>
            </a:r>
            <a:r>
              <a:rPr lang="ru-RU" sz="2600" dirty="0"/>
              <a:t> </a:t>
            </a:r>
            <a:r>
              <a:rPr lang="ru-RU" sz="2600" dirty="0" err="1"/>
              <a:t>публічних</a:t>
            </a:r>
            <a:r>
              <a:rPr lang="ru-RU" sz="2600" dirty="0"/>
              <a:t> </a:t>
            </a:r>
            <a:r>
              <a:rPr lang="ru-RU" sz="2600" dirty="0" err="1"/>
              <a:t>місцях</a:t>
            </a:r>
            <a:r>
              <a:rPr lang="ru-RU" sz="2600" dirty="0"/>
              <a:t> (</a:t>
            </a:r>
            <a:r>
              <a:rPr lang="ru-RU" sz="2600" dirty="0" err="1"/>
              <a:t>дошки</a:t>
            </a:r>
            <a:r>
              <a:rPr lang="ru-RU" sz="2600" dirty="0"/>
              <a:t> </a:t>
            </a:r>
            <a:r>
              <a:rPr lang="ru-RU" sz="2600" dirty="0" err="1"/>
              <a:t>оголошень</a:t>
            </a:r>
            <a:r>
              <a:rPr lang="ru-RU" sz="2600" dirty="0"/>
              <a:t>, веб-сайт, </a:t>
            </a:r>
            <a:r>
              <a:rPr lang="ru-RU" sz="2600" dirty="0" err="1"/>
              <a:t>фейсбучна</a:t>
            </a:r>
            <a:r>
              <a:rPr lang="ru-RU" sz="2600" dirty="0"/>
              <a:t> </a:t>
            </a:r>
            <a:r>
              <a:rPr lang="ru-RU" sz="2600" dirty="0" err="1"/>
              <a:t>сторінка</a:t>
            </a:r>
            <a:r>
              <a:rPr lang="ru-RU" sz="2600" dirty="0"/>
              <a:t>...) </a:t>
            </a:r>
            <a:r>
              <a:rPr lang="ru-RU" sz="2600" dirty="0" err="1"/>
              <a:t>оголошення</a:t>
            </a:r>
            <a:r>
              <a:rPr lang="ru-RU" sz="2600" dirty="0"/>
              <a:t> про час та </a:t>
            </a:r>
            <a:r>
              <a:rPr lang="ru-RU" sz="2600" dirty="0" err="1"/>
              <a:t>місце</a:t>
            </a:r>
            <a:r>
              <a:rPr lang="ru-RU" sz="2600" dirty="0"/>
              <a:t> </a:t>
            </a:r>
            <a:r>
              <a:rPr lang="ru-RU" sz="2600" dirty="0" err="1"/>
              <a:t>проведення</a:t>
            </a:r>
            <a:r>
              <a:rPr lang="ru-RU" sz="2600" dirty="0"/>
              <a:t> </a:t>
            </a:r>
            <a:r>
              <a:rPr lang="ru-RU" sz="2600" dirty="0" err="1"/>
              <a:t>першого</a:t>
            </a:r>
            <a:r>
              <a:rPr lang="ru-RU" sz="2600" dirty="0"/>
              <a:t> </a:t>
            </a:r>
            <a:r>
              <a:rPr lang="ru-RU" sz="2600" dirty="0" err="1"/>
              <a:t>засідання</a:t>
            </a:r>
            <a:r>
              <a:rPr lang="ru-RU" sz="2600" dirty="0"/>
              <a:t> </a:t>
            </a:r>
            <a:r>
              <a:rPr lang="ru-RU" sz="2600" dirty="0" err="1"/>
              <a:t>робочої</a:t>
            </a:r>
            <a:r>
              <a:rPr lang="ru-RU" sz="2600" dirty="0"/>
              <a:t> </a:t>
            </a:r>
            <a:r>
              <a:rPr lang="ru-RU" sz="2600" dirty="0" err="1"/>
              <a:t>групи</a:t>
            </a:r>
            <a:r>
              <a:rPr lang="ru-RU" sz="2600" dirty="0"/>
              <a:t> (</a:t>
            </a:r>
            <a:r>
              <a:rPr lang="ru-RU" sz="2600" dirty="0" err="1"/>
              <a:t>дуже</a:t>
            </a:r>
            <a:r>
              <a:rPr lang="ru-RU" sz="2600" dirty="0"/>
              <a:t> </a:t>
            </a:r>
            <a:r>
              <a:rPr lang="ru-RU" sz="2600" dirty="0" err="1"/>
              <a:t>зручно</a:t>
            </a:r>
            <a:r>
              <a:rPr lang="ru-RU" sz="2600" dirty="0"/>
              <a:t> </a:t>
            </a:r>
            <a:r>
              <a:rPr lang="ru-RU" sz="2600" dirty="0" err="1"/>
              <a:t>використовувати</a:t>
            </a:r>
            <a:r>
              <a:rPr lang="ru-RU" sz="2600" dirty="0"/>
              <a:t> для </a:t>
            </a:r>
            <a:r>
              <a:rPr lang="ru-RU" sz="2600" dirty="0" err="1"/>
              <a:t>інформування</a:t>
            </a:r>
            <a:r>
              <a:rPr lang="ru-RU" sz="2600" dirty="0"/>
              <a:t> </a:t>
            </a:r>
            <a:r>
              <a:rPr lang="en-US" sz="2600" dirty="0"/>
              <a:t>QR-</a:t>
            </a:r>
            <a:r>
              <a:rPr lang="ru-RU" sz="2600" dirty="0" err="1"/>
              <a:t>коди</a:t>
            </a:r>
            <a:r>
              <a:rPr lang="ru-RU" sz="2600" dirty="0"/>
              <a:t>)</a:t>
            </a:r>
          </a:p>
          <a:p>
            <a:pPr marL="342900" indent="-342900">
              <a:buFont typeface="Wingdings" panose="05000000000000000000" pitchFamily="2" charset="2"/>
              <a:buChar char="Ø"/>
            </a:pPr>
            <a:r>
              <a:rPr lang="uk-UA" sz="2600" dirty="0"/>
              <a:t>Підготувати порядок денний першого засідання робочої групи</a:t>
            </a:r>
          </a:p>
          <a:p>
            <a:pPr marL="342900" indent="-342900">
              <a:buFont typeface="Wingdings" panose="05000000000000000000" pitchFamily="2" charset="2"/>
              <a:buChar char="Ø"/>
            </a:pPr>
            <a:r>
              <a:rPr lang="uk-UA" sz="2600" dirty="0"/>
              <a:t>Розробити </a:t>
            </a:r>
            <a:r>
              <a:rPr lang="uk-UA" sz="2600" dirty="0" err="1"/>
              <a:t>проєкт</a:t>
            </a:r>
            <a:r>
              <a:rPr lang="uk-UA" sz="2600" dirty="0"/>
              <a:t> плану (графіку) діяльності робочої групи</a:t>
            </a:r>
            <a:endParaRPr lang="ru-RU" sz="2600" dirty="0"/>
          </a:p>
        </p:txBody>
      </p:sp>
      <p:sp>
        <p:nvSpPr>
          <p:cNvPr id="6" name="AutoShape 2" descr="3d human with a red question ma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4" descr="3d human with a red question mar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6" descr="3d human with a red question mar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8" descr="3d human with a red question mark"/>
          <p:cNvSpPr>
            <a:spLocks noChangeAspect="1" noChangeArrowheads="1"/>
          </p:cNvSpPr>
          <p:nvPr/>
        </p:nvSpPr>
        <p:spPr bwMode="auto">
          <a:xfrm>
            <a:off x="134938" y="-2514600"/>
            <a:ext cx="28575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1856" y="3088638"/>
            <a:ext cx="2801322" cy="3769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229867" y="1395867"/>
            <a:ext cx="11501404" cy="1692771"/>
          </a:xfrm>
          <a:prstGeom prst="rect">
            <a:avLst/>
          </a:prstGeom>
        </p:spPr>
        <p:txBody>
          <a:bodyPr wrap="square">
            <a:spAutoFit/>
          </a:bodyPr>
          <a:lstStyle/>
          <a:p>
            <a:pPr marL="342900" indent="-342900">
              <a:buFont typeface="Wingdings" panose="05000000000000000000" pitchFamily="2" charset="2"/>
              <a:buChar char="Ø"/>
            </a:pPr>
            <a:r>
              <a:rPr lang="ru-RU" sz="2600" dirty="0" err="1"/>
              <a:t>Визначитися</a:t>
            </a:r>
            <a:r>
              <a:rPr lang="ru-RU" sz="2600" dirty="0"/>
              <a:t> </a:t>
            </a:r>
            <a:r>
              <a:rPr lang="ru-RU" sz="2600" dirty="0" err="1"/>
              <a:t>зі</a:t>
            </a:r>
            <a:r>
              <a:rPr lang="ru-RU" sz="2600" dirty="0"/>
              <a:t> складом </a:t>
            </a:r>
            <a:r>
              <a:rPr lang="ru-RU" sz="2600" dirty="0" err="1"/>
              <a:t>робочої</a:t>
            </a:r>
            <a:r>
              <a:rPr lang="ru-RU" sz="2600" dirty="0"/>
              <a:t> </a:t>
            </a:r>
            <a:r>
              <a:rPr lang="ru-RU" sz="2600" dirty="0" err="1"/>
              <a:t>групи</a:t>
            </a:r>
            <a:r>
              <a:rPr lang="ru-RU" sz="2600" dirty="0"/>
              <a:t> (</a:t>
            </a:r>
            <a:r>
              <a:rPr lang="ru-RU" sz="2600" dirty="0" err="1"/>
              <a:t>біля</a:t>
            </a:r>
            <a:r>
              <a:rPr lang="ru-RU" sz="2600" dirty="0"/>
              <a:t> 20 </a:t>
            </a:r>
            <a:r>
              <a:rPr lang="ru-RU" sz="2600" dirty="0" err="1"/>
              <a:t>осіб</a:t>
            </a:r>
            <a:r>
              <a:rPr lang="ru-RU" sz="2600" dirty="0"/>
              <a:t>, </a:t>
            </a:r>
            <a:r>
              <a:rPr lang="ru-RU" sz="2600" dirty="0" err="1"/>
              <a:t>можна</a:t>
            </a:r>
            <a:r>
              <a:rPr lang="ru-RU" sz="2600" dirty="0"/>
              <a:t> </a:t>
            </a:r>
            <a:r>
              <a:rPr lang="ru-RU" sz="2600" dirty="0" err="1"/>
              <a:t>більше</a:t>
            </a:r>
            <a:r>
              <a:rPr lang="ru-RU" sz="2600" dirty="0"/>
              <a:t>, але – до 30).</a:t>
            </a:r>
          </a:p>
          <a:p>
            <a:pPr marL="342900" indent="-342900">
              <a:buFont typeface="Wingdings" panose="05000000000000000000" pitchFamily="2" charset="2"/>
              <a:buChar char="Ø"/>
            </a:pPr>
            <a:r>
              <a:rPr lang="ru-RU" sz="2600" dirty="0" err="1"/>
              <a:t>Підготувати</a:t>
            </a:r>
            <a:r>
              <a:rPr lang="ru-RU" sz="2600" dirty="0"/>
              <a:t> </a:t>
            </a:r>
            <a:r>
              <a:rPr lang="ru-RU" sz="2600" dirty="0" err="1"/>
              <a:t>проєкт</a:t>
            </a:r>
            <a:r>
              <a:rPr lang="ru-RU" sz="2600" dirty="0"/>
              <a:t> </a:t>
            </a:r>
            <a:r>
              <a:rPr lang="ru-RU" sz="2600" dirty="0" err="1"/>
              <a:t>рішення</a:t>
            </a:r>
            <a:r>
              <a:rPr lang="ru-RU" sz="2600" dirty="0"/>
              <a:t> </a:t>
            </a:r>
            <a:r>
              <a:rPr lang="ru-RU" sz="2600" dirty="0" err="1"/>
              <a:t>сесії</a:t>
            </a:r>
            <a:r>
              <a:rPr lang="ru-RU" sz="2600" dirty="0"/>
              <a:t> (</a:t>
            </a:r>
            <a:r>
              <a:rPr lang="ru-RU" sz="2600" dirty="0" err="1"/>
              <a:t>чи</a:t>
            </a:r>
            <a:r>
              <a:rPr lang="ru-RU" sz="2600" dirty="0"/>
              <a:t> </a:t>
            </a:r>
            <a:r>
              <a:rPr lang="ru-RU" sz="2600" dirty="0" err="1"/>
              <a:t>виконкому</a:t>
            </a:r>
            <a:r>
              <a:rPr lang="ru-RU" sz="2600" dirty="0"/>
              <a:t>) та </a:t>
            </a:r>
            <a:r>
              <a:rPr lang="ru-RU" sz="2600" dirty="0" err="1"/>
              <a:t>розпорядження</a:t>
            </a:r>
            <a:r>
              <a:rPr lang="ru-RU" sz="2600" dirty="0"/>
              <a:t> </a:t>
            </a:r>
            <a:r>
              <a:rPr lang="ru-RU" sz="2600" dirty="0" err="1"/>
              <a:t>голови</a:t>
            </a:r>
            <a:r>
              <a:rPr lang="ru-RU" sz="2600" dirty="0"/>
              <a:t> </a:t>
            </a:r>
            <a:r>
              <a:rPr lang="ru-RU" sz="2600" dirty="0" err="1"/>
              <a:t>громади</a:t>
            </a:r>
            <a:r>
              <a:rPr lang="ru-RU" sz="2600" dirty="0"/>
              <a:t> про </a:t>
            </a:r>
            <a:r>
              <a:rPr lang="ru-RU" sz="2600" dirty="0" err="1"/>
              <a:t>створення</a:t>
            </a:r>
            <a:r>
              <a:rPr lang="ru-RU" sz="2600" dirty="0"/>
              <a:t> </a:t>
            </a:r>
            <a:r>
              <a:rPr lang="ru-RU" sz="2600" dirty="0" err="1"/>
              <a:t>робочої</a:t>
            </a:r>
            <a:r>
              <a:rPr lang="ru-RU" sz="2600" dirty="0"/>
              <a:t> </a:t>
            </a:r>
            <a:r>
              <a:rPr lang="ru-RU" sz="2600" dirty="0" err="1"/>
              <a:t>групи</a:t>
            </a:r>
            <a:r>
              <a:rPr lang="ru-RU" sz="2600" dirty="0"/>
              <a:t>, </a:t>
            </a:r>
            <a:r>
              <a:rPr lang="ru-RU" sz="2600" dirty="0" err="1"/>
              <a:t>положення</a:t>
            </a:r>
            <a:r>
              <a:rPr lang="ru-RU" sz="2600" dirty="0"/>
              <a:t> про </a:t>
            </a:r>
            <a:r>
              <a:rPr lang="ru-RU" sz="2600" dirty="0" err="1"/>
              <a:t>неї</a:t>
            </a:r>
            <a:endParaRPr lang="ru-RU" sz="2600" dirty="0"/>
          </a:p>
        </p:txBody>
      </p:sp>
    </p:spTree>
    <p:extLst>
      <p:ext uri="{BB962C8B-B14F-4D97-AF65-F5344CB8AC3E}">
        <p14:creationId xmlns:p14="http://schemas.microsoft.com/office/powerpoint/2010/main" val="27895059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7818" y="159200"/>
            <a:ext cx="11715184" cy="4690515"/>
          </a:xfrm>
          <a:prstGeom prst="rect">
            <a:avLst/>
          </a:prstGeom>
        </p:spPr>
        <p:txBody>
          <a:bodyPr wrap="square">
            <a:spAutoFit/>
          </a:bodyPr>
          <a:lstStyle/>
          <a:p>
            <a:pPr algn="ctr">
              <a:lnSpc>
                <a:spcPct val="90000"/>
              </a:lnSpc>
              <a:buFont typeface="Wingdings" pitchFamily="2" charset="2"/>
              <a:buNone/>
            </a:pPr>
            <a:r>
              <a:rPr lang="uk-UA" sz="3600" b="1" dirty="0">
                <a:solidFill>
                  <a:srgbClr val="4C44E6"/>
                </a:solidFill>
              </a:rPr>
              <a:t>Робоча група – найвищий тимчасовий орган стратегічного планування, координатором процесу </a:t>
            </a:r>
            <a:endParaRPr lang="pl-PL" sz="3600" b="1" dirty="0">
              <a:solidFill>
                <a:srgbClr val="4C44E6"/>
              </a:solidFill>
            </a:endParaRPr>
          </a:p>
          <a:p>
            <a:pPr algn="ctr">
              <a:lnSpc>
                <a:spcPct val="90000"/>
              </a:lnSpc>
              <a:buFont typeface="Wingdings" pitchFamily="2" charset="2"/>
              <a:buNone/>
            </a:pPr>
            <a:endParaRPr lang="uk-UA" sz="2000" b="1" dirty="0">
              <a:solidFill>
                <a:srgbClr val="0070C0"/>
              </a:solidFill>
            </a:endParaRPr>
          </a:p>
          <a:p>
            <a:pPr>
              <a:lnSpc>
                <a:spcPct val="90000"/>
              </a:lnSpc>
              <a:buFont typeface="Wingdings" pitchFamily="2" charset="2"/>
              <a:buNone/>
            </a:pPr>
            <a:r>
              <a:rPr lang="uk-UA" sz="2400" dirty="0"/>
              <a:t>Її орієнтовний склад:</a:t>
            </a:r>
          </a:p>
          <a:p>
            <a:pPr>
              <a:lnSpc>
                <a:spcPct val="90000"/>
              </a:lnSpc>
              <a:buFont typeface="Wingdings" pitchFamily="2" charset="2"/>
              <a:buChar char="Ø"/>
            </a:pPr>
            <a:r>
              <a:rPr lang="uk-UA" sz="2400" dirty="0"/>
              <a:t> </a:t>
            </a:r>
            <a:r>
              <a:rPr lang="pl-PL" sz="2400" dirty="0"/>
              <a:t> </a:t>
            </a:r>
            <a:r>
              <a:rPr lang="uk-UA" sz="2400" dirty="0"/>
              <a:t>депутати місцевої ради</a:t>
            </a:r>
          </a:p>
          <a:p>
            <a:pPr>
              <a:lnSpc>
                <a:spcPct val="90000"/>
              </a:lnSpc>
              <a:buFont typeface="Wingdings" pitchFamily="2" charset="2"/>
              <a:buChar char="Ø"/>
            </a:pPr>
            <a:r>
              <a:rPr lang="uk-UA" sz="2400" dirty="0"/>
              <a:t> </a:t>
            </a:r>
            <a:r>
              <a:rPr lang="pl-PL" sz="2400" dirty="0"/>
              <a:t> </a:t>
            </a:r>
            <a:r>
              <a:rPr lang="uk-UA" sz="2400" dirty="0"/>
              <a:t>керівники управлінь (відділів) виконкому, галузеві фахівці</a:t>
            </a:r>
          </a:p>
          <a:p>
            <a:pPr>
              <a:lnSpc>
                <a:spcPct val="90000"/>
              </a:lnSpc>
              <a:buFont typeface="Wingdings" pitchFamily="2" charset="2"/>
              <a:buChar char="Ø"/>
            </a:pPr>
            <a:r>
              <a:rPr lang="uk-UA" sz="2400" dirty="0"/>
              <a:t> </a:t>
            </a:r>
            <a:r>
              <a:rPr lang="pl-PL" sz="2400" dirty="0"/>
              <a:t> </a:t>
            </a:r>
            <a:r>
              <a:rPr lang="uk-UA" sz="2400" dirty="0"/>
              <a:t>керівники (представники) громадських організацій</a:t>
            </a:r>
          </a:p>
          <a:p>
            <a:pPr>
              <a:lnSpc>
                <a:spcPct val="90000"/>
              </a:lnSpc>
              <a:buFont typeface="Wingdings" pitchFamily="2" charset="2"/>
              <a:buChar char="Ø"/>
            </a:pPr>
            <a:r>
              <a:rPr lang="uk-UA" sz="2400" dirty="0"/>
              <a:t> </a:t>
            </a:r>
            <a:r>
              <a:rPr lang="pl-PL" sz="2400" dirty="0"/>
              <a:t> </a:t>
            </a:r>
            <a:r>
              <a:rPr lang="uk-UA" sz="2400" dirty="0"/>
              <a:t>представники місцевого бізнесу</a:t>
            </a:r>
          </a:p>
          <a:p>
            <a:pPr>
              <a:lnSpc>
                <a:spcPct val="90000"/>
              </a:lnSpc>
              <a:buFont typeface="Wingdings" pitchFamily="2" charset="2"/>
              <a:buChar char="Ø"/>
            </a:pPr>
            <a:r>
              <a:rPr lang="uk-UA" sz="2400" dirty="0"/>
              <a:t>  ВПО</a:t>
            </a:r>
          </a:p>
          <a:p>
            <a:pPr>
              <a:lnSpc>
                <a:spcPct val="90000"/>
              </a:lnSpc>
              <a:buFont typeface="Wingdings" pitchFamily="2" charset="2"/>
              <a:buChar char="Ø"/>
            </a:pPr>
            <a:r>
              <a:rPr lang="uk-UA" sz="2400" dirty="0"/>
              <a:t> </a:t>
            </a:r>
            <a:r>
              <a:rPr lang="pl-PL" sz="2400" dirty="0"/>
              <a:t> </a:t>
            </a:r>
            <a:r>
              <a:rPr lang="uk-UA" sz="2400" dirty="0"/>
              <a:t>керівники органів самоорганізації населення</a:t>
            </a:r>
          </a:p>
          <a:p>
            <a:pPr>
              <a:lnSpc>
                <a:spcPct val="90000"/>
              </a:lnSpc>
              <a:buFont typeface="Wingdings" pitchFamily="2" charset="2"/>
              <a:buChar char="Ø"/>
            </a:pPr>
            <a:r>
              <a:rPr lang="pl-PL" sz="2400" dirty="0"/>
              <a:t> </a:t>
            </a:r>
            <a:r>
              <a:rPr lang="uk-UA" sz="2400" dirty="0"/>
              <a:t> священики</a:t>
            </a:r>
          </a:p>
          <a:p>
            <a:pPr>
              <a:lnSpc>
                <a:spcPct val="90000"/>
              </a:lnSpc>
              <a:buFont typeface="Wingdings" pitchFamily="2" charset="2"/>
              <a:buChar char="Ø"/>
            </a:pPr>
            <a:r>
              <a:rPr lang="uk-UA" sz="2400" dirty="0"/>
              <a:t> </a:t>
            </a:r>
            <a:r>
              <a:rPr lang="pl-PL" sz="2400" dirty="0"/>
              <a:t> </a:t>
            </a:r>
            <a:r>
              <a:rPr lang="uk-UA" sz="2400" dirty="0"/>
              <a:t>представники медіа, </a:t>
            </a:r>
            <a:r>
              <a:rPr lang="uk-UA" sz="2400" dirty="0" err="1"/>
              <a:t>блогери</a:t>
            </a:r>
            <a:endParaRPr lang="uk-UA" sz="2400" dirty="0"/>
          </a:p>
          <a:p>
            <a:pPr>
              <a:lnSpc>
                <a:spcPct val="90000"/>
              </a:lnSpc>
              <a:buFont typeface="Wingdings" pitchFamily="2" charset="2"/>
              <a:buChar char="Ø"/>
            </a:pPr>
            <a:r>
              <a:rPr lang="pl-PL" sz="2400" dirty="0"/>
              <a:t> </a:t>
            </a:r>
            <a:r>
              <a:rPr lang="uk-UA" sz="2400" dirty="0"/>
              <a:t> інші представники місцевої еліти, залучені експерти, консультанти</a:t>
            </a:r>
          </a:p>
        </p:txBody>
      </p:sp>
      <p:sp>
        <p:nvSpPr>
          <p:cNvPr id="5" name="Прямоугольник 4"/>
          <p:cNvSpPr/>
          <p:nvPr/>
        </p:nvSpPr>
        <p:spPr>
          <a:xfrm>
            <a:off x="201755" y="5987684"/>
            <a:ext cx="11927309" cy="701731"/>
          </a:xfrm>
          <a:prstGeom prst="rect">
            <a:avLst/>
          </a:prstGeom>
        </p:spPr>
        <p:txBody>
          <a:bodyPr wrap="square">
            <a:spAutoFit/>
          </a:bodyPr>
          <a:lstStyle/>
          <a:p>
            <a:pPr>
              <a:lnSpc>
                <a:spcPct val="90000"/>
              </a:lnSpc>
              <a:buFont typeface="Wingdings" pitchFamily="2" charset="2"/>
              <a:buChar char="Ø"/>
            </a:pPr>
            <a:r>
              <a:rPr lang="uk-UA" sz="2200" dirty="0"/>
              <a:t>  Робоча група діє на основі положення</a:t>
            </a:r>
          </a:p>
          <a:p>
            <a:pPr>
              <a:lnSpc>
                <a:spcPct val="90000"/>
              </a:lnSpc>
              <a:buFont typeface="Wingdings" pitchFamily="2" charset="2"/>
              <a:buChar char="Ø"/>
            </a:pPr>
            <a:r>
              <a:rPr lang="uk-UA" sz="2200" dirty="0"/>
              <a:t>  Для організації процесу розробки стратегії визначається відповідальний структурний підрозділ</a:t>
            </a:r>
          </a:p>
        </p:txBody>
      </p:sp>
      <p:sp>
        <p:nvSpPr>
          <p:cNvPr id="6" name="Объект 3"/>
          <p:cNvSpPr txBox="1">
            <a:spLocks/>
          </p:cNvSpPr>
          <p:nvPr/>
        </p:nvSpPr>
        <p:spPr>
          <a:xfrm>
            <a:off x="284372" y="4858065"/>
            <a:ext cx="11604713" cy="953701"/>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2600" b="1" dirty="0" err="1"/>
              <a:t>Формування</a:t>
            </a:r>
            <a:r>
              <a:rPr lang="ru-RU" sz="2600" b="1" dirty="0"/>
              <a:t> складу </a:t>
            </a:r>
            <a:r>
              <a:rPr lang="ru-RU" sz="2600" b="1" dirty="0" err="1"/>
              <a:t>робочої</a:t>
            </a:r>
            <a:r>
              <a:rPr lang="ru-RU" sz="2600" b="1" dirty="0"/>
              <a:t> </a:t>
            </a:r>
            <a:r>
              <a:rPr lang="ru-RU" sz="2600" b="1" dirty="0" err="1"/>
              <a:t>групи</a:t>
            </a:r>
            <a:r>
              <a:rPr lang="ru-RU" sz="2600" b="1" dirty="0"/>
              <a:t> </a:t>
            </a:r>
            <a:r>
              <a:rPr lang="ru-RU" sz="2600" b="1" dirty="0" err="1"/>
              <a:t>відбувається</a:t>
            </a:r>
            <a:r>
              <a:rPr lang="ru-RU" sz="2600" b="1" dirty="0"/>
              <a:t> з </a:t>
            </a:r>
            <a:r>
              <a:rPr lang="ru-RU" sz="2600" b="1" dirty="0" err="1"/>
              <a:t>урахуванням</a:t>
            </a:r>
            <a:r>
              <a:rPr lang="ru-RU" sz="2600" b="1" dirty="0"/>
              <a:t> </a:t>
            </a:r>
            <a:r>
              <a:rPr lang="ru-RU" sz="2600" b="1" dirty="0" err="1"/>
              <a:t>необхідності</a:t>
            </a:r>
            <a:r>
              <a:rPr lang="ru-RU" sz="2600" b="1" dirty="0"/>
              <a:t> </a:t>
            </a:r>
            <a:r>
              <a:rPr lang="ru-RU" sz="2600" b="1" dirty="0" err="1"/>
              <a:t>представлення</a:t>
            </a:r>
            <a:r>
              <a:rPr lang="ru-RU" sz="2600" b="1" dirty="0"/>
              <a:t> </a:t>
            </a:r>
            <a:r>
              <a:rPr lang="ru-RU" sz="2600" b="1" dirty="0" err="1"/>
              <a:t>різних</a:t>
            </a:r>
            <a:r>
              <a:rPr lang="ru-RU" sz="2600" b="1" dirty="0"/>
              <a:t> </a:t>
            </a:r>
            <a:r>
              <a:rPr lang="ru-RU" sz="2600" b="1" dirty="0" err="1"/>
              <a:t>соціальних</a:t>
            </a:r>
            <a:r>
              <a:rPr lang="ru-RU" sz="2600" b="1" dirty="0"/>
              <a:t> та </a:t>
            </a:r>
            <a:r>
              <a:rPr lang="ru-RU" sz="2600" b="1" dirty="0" err="1"/>
              <a:t>вікових</a:t>
            </a:r>
            <a:r>
              <a:rPr lang="ru-RU" sz="2600" b="1" dirty="0"/>
              <a:t> </a:t>
            </a:r>
            <a:r>
              <a:rPr lang="ru-RU" sz="2600" b="1" dirty="0" err="1"/>
              <a:t>груп</a:t>
            </a:r>
            <a:r>
              <a:rPr lang="ru-RU" sz="2600" b="1" dirty="0"/>
              <a:t> </a:t>
            </a:r>
            <a:r>
              <a:rPr lang="ru-RU" sz="2600" b="1" dirty="0" err="1"/>
              <a:t>жінок</a:t>
            </a:r>
            <a:r>
              <a:rPr lang="ru-RU" sz="2600" b="1" dirty="0"/>
              <a:t> і </a:t>
            </a:r>
            <a:r>
              <a:rPr lang="ru-RU" sz="2600" b="1" dirty="0" err="1"/>
              <a:t>чоловіків</a:t>
            </a:r>
            <a:endParaRPr lang="ru-RU" sz="2600" b="1" dirty="0"/>
          </a:p>
        </p:txBody>
      </p:sp>
      <p:sp>
        <p:nvSpPr>
          <p:cNvPr id="7" name="Объект 3"/>
          <p:cNvSpPr txBox="1">
            <a:spLocks/>
          </p:cNvSpPr>
          <p:nvPr/>
        </p:nvSpPr>
        <p:spPr>
          <a:xfrm>
            <a:off x="9165265" y="2827642"/>
            <a:ext cx="2147776" cy="953701"/>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2600" b="1" dirty="0"/>
              <a:t>Як правило, 20 – 30 </a:t>
            </a:r>
            <a:r>
              <a:rPr lang="ru-RU" sz="2600" b="1" dirty="0" err="1"/>
              <a:t>осіб</a:t>
            </a:r>
            <a:endParaRPr lang="ru-RU" sz="2600" b="1" dirty="0"/>
          </a:p>
        </p:txBody>
      </p:sp>
    </p:spTree>
    <p:extLst>
      <p:ext uri="{BB962C8B-B14F-4D97-AF65-F5344CB8AC3E}">
        <p14:creationId xmlns:p14="http://schemas.microsoft.com/office/powerpoint/2010/main" val="26659443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2014" y="938868"/>
            <a:ext cx="11709613" cy="2613023"/>
          </a:xfrm>
          <a:prstGeom prst="rect">
            <a:avLst/>
          </a:prstGeom>
        </p:spPr>
        <p:txBody>
          <a:bodyPr wrap="square">
            <a:spAutoFit/>
          </a:bodyPr>
          <a:lstStyle/>
          <a:p>
            <a:pPr>
              <a:lnSpc>
                <a:spcPct val="90000"/>
              </a:lnSpc>
              <a:buFont typeface="Wingdings" pitchFamily="2" charset="2"/>
              <a:buChar char="Ø"/>
            </a:pPr>
            <a:r>
              <a:rPr lang="uk-UA" sz="2600" dirty="0"/>
              <a:t>  Участь у зборі та узагальнення даних для проведення  соціально-економічного аналізу</a:t>
            </a:r>
          </a:p>
          <a:p>
            <a:pPr>
              <a:lnSpc>
                <a:spcPct val="90000"/>
              </a:lnSpc>
              <a:buFont typeface="Wingdings" pitchFamily="2" charset="2"/>
              <a:buChar char="Ø"/>
            </a:pPr>
            <a:r>
              <a:rPr lang="uk-UA" sz="2600" dirty="0"/>
              <a:t>  Участь у проведенні </a:t>
            </a:r>
            <a:r>
              <a:rPr lang="uk-UA" sz="2600" dirty="0" err="1"/>
              <a:t>опиування</a:t>
            </a:r>
            <a:r>
              <a:rPr lang="uk-UA" sz="2600" dirty="0"/>
              <a:t> чи</a:t>
            </a:r>
            <a:r>
              <a:rPr lang="en-US" sz="2600" dirty="0"/>
              <a:t>/</a:t>
            </a:r>
            <a:r>
              <a:rPr lang="uk-UA" sz="2600" dirty="0"/>
              <a:t>та організації роботи фокус-груп</a:t>
            </a:r>
          </a:p>
          <a:p>
            <a:pPr>
              <a:lnSpc>
                <a:spcPct val="90000"/>
              </a:lnSpc>
              <a:buFont typeface="Wingdings" pitchFamily="2" charset="2"/>
              <a:buChar char="Ø"/>
            </a:pPr>
            <a:r>
              <a:rPr lang="uk-UA" sz="2600" dirty="0"/>
              <a:t>  Підготовка для розгляду та затвердження стратегічного бачення</a:t>
            </a:r>
          </a:p>
          <a:p>
            <a:pPr>
              <a:lnSpc>
                <a:spcPct val="90000"/>
              </a:lnSpc>
              <a:buFont typeface="Wingdings" pitchFamily="2" charset="2"/>
              <a:buChar char="Ø"/>
            </a:pPr>
            <a:r>
              <a:rPr lang="uk-UA" sz="2600" dirty="0"/>
              <a:t>  Проведення </a:t>
            </a:r>
            <a:r>
              <a:rPr lang="en-US" sz="2600" dirty="0"/>
              <a:t>SWOT-</a:t>
            </a:r>
            <a:r>
              <a:rPr lang="uk-UA" sz="2600" dirty="0"/>
              <a:t>аналізу</a:t>
            </a:r>
          </a:p>
          <a:p>
            <a:pPr>
              <a:lnSpc>
                <a:spcPct val="90000"/>
              </a:lnSpc>
              <a:buFont typeface="Wingdings" pitchFamily="2" charset="2"/>
              <a:buChar char="Ø"/>
            </a:pPr>
            <a:r>
              <a:rPr lang="uk-UA" sz="2600" dirty="0"/>
              <a:t>  Визначення структури цілій та завдань, показників їх виконання</a:t>
            </a:r>
          </a:p>
          <a:p>
            <a:pPr>
              <a:lnSpc>
                <a:spcPct val="90000"/>
              </a:lnSpc>
              <a:buFont typeface="Wingdings" pitchFamily="2" charset="2"/>
              <a:buChar char="Ø"/>
            </a:pPr>
            <a:r>
              <a:rPr lang="uk-UA" sz="2600" dirty="0"/>
              <a:t>  Участь у процедурі СЕО</a:t>
            </a:r>
          </a:p>
        </p:txBody>
      </p:sp>
      <p:sp>
        <p:nvSpPr>
          <p:cNvPr id="5" name="Прямоугольник 4"/>
          <p:cNvSpPr/>
          <p:nvPr/>
        </p:nvSpPr>
        <p:spPr>
          <a:xfrm>
            <a:off x="2880008" y="259799"/>
            <a:ext cx="7116243" cy="646331"/>
          </a:xfrm>
          <a:prstGeom prst="rect">
            <a:avLst/>
          </a:prstGeom>
        </p:spPr>
        <p:txBody>
          <a:bodyPr wrap="none">
            <a:spAutoFit/>
          </a:bodyPr>
          <a:lstStyle/>
          <a:p>
            <a:pPr algn="ctr">
              <a:lnSpc>
                <a:spcPct val="90000"/>
              </a:lnSpc>
              <a:buFont typeface="Wingdings" pitchFamily="2" charset="2"/>
              <a:buNone/>
            </a:pPr>
            <a:r>
              <a:rPr lang="uk-UA" sz="4000" b="1" dirty="0">
                <a:solidFill>
                  <a:srgbClr val="4C44E6"/>
                </a:solidFill>
              </a:rPr>
              <a:t>Основні функції робочої групи:</a:t>
            </a:r>
          </a:p>
        </p:txBody>
      </p:sp>
      <p:pic>
        <p:nvPicPr>
          <p:cNvPr id="5122" name="Picture 2" descr="робоча груп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8799" y="3664508"/>
            <a:ext cx="4234903" cy="313881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73280" y="3732652"/>
            <a:ext cx="7536670" cy="2613023"/>
          </a:xfrm>
          <a:prstGeom prst="rect">
            <a:avLst/>
          </a:prstGeom>
        </p:spPr>
        <p:txBody>
          <a:bodyPr wrap="square">
            <a:spAutoFit/>
          </a:bodyPr>
          <a:lstStyle/>
          <a:p>
            <a:pPr>
              <a:lnSpc>
                <a:spcPct val="90000"/>
              </a:lnSpc>
              <a:buFont typeface="Wingdings" pitchFamily="2" charset="2"/>
              <a:buChar char="Ø"/>
            </a:pPr>
            <a:r>
              <a:rPr lang="uk-UA" sz="2600" dirty="0"/>
              <a:t> Добір </a:t>
            </a:r>
            <a:r>
              <a:rPr lang="uk-UA" sz="2600" dirty="0" err="1"/>
              <a:t>проєктних</a:t>
            </a:r>
            <a:r>
              <a:rPr lang="uk-UA" sz="2600" dirty="0"/>
              <a:t> ідей, заходів та програм, що рекомендуються для ПЗР Стратегії </a:t>
            </a:r>
          </a:p>
          <a:p>
            <a:pPr>
              <a:lnSpc>
                <a:spcPct val="90000"/>
              </a:lnSpc>
              <a:buFont typeface="Wingdings" pitchFamily="2" charset="2"/>
              <a:buChar char="Ø"/>
            </a:pPr>
            <a:r>
              <a:rPr lang="uk-UA" sz="2600" dirty="0"/>
              <a:t>  Підготовка до розгляду та затвердження базової версії тексту Стратегії та ПЗР</a:t>
            </a:r>
          </a:p>
          <a:p>
            <a:pPr>
              <a:lnSpc>
                <a:spcPct val="90000"/>
              </a:lnSpc>
              <a:buFont typeface="Wingdings" pitchFamily="2" charset="2"/>
              <a:buChar char="Ø"/>
            </a:pPr>
            <a:r>
              <a:rPr lang="uk-UA" sz="2600" dirty="0"/>
              <a:t>  Підготовка змін до рішень місцевої ради про стратегічне планування, у т.ч. стосовно складу робочої групи</a:t>
            </a:r>
          </a:p>
        </p:txBody>
      </p:sp>
    </p:spTree>
    <p:extLst>
      <p:ext uri="{BB962C8B-B14F-4D97-AF65-F5344CB8AC3E}">
        <p14:creationId xmlns:p14="http://schemas.microsoft.com/office/powerpoint/2010/main" val="37015169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59" y="216263"/>
            <a:ext cx="11604713" cy="1325563"/>
          </a:xfrm>
        </p:spPr>
        <p:txBody>
          <a:bodyPr>
            <a:normAutofit/>
          </a:bodyPr>
          <a:lstStyle/>
          <a:p>
            <a:pPr algn="ctr"/>
            <a:r>
              <a:rPr lang="uk-UA" sz="4000" b="1" dirty="0">
                <a:solidFill>
                  <a:srgbClr val="4C44E6"/>
                </a:solidFill>
                <a:latin typeface="+mn-lt"/>
              </a:rPr>
              <a:t>До початку першого засідання </a:t>
            </a:r>
            <a:br>
              <a:rPr lang="uk-UA" sz="4000" b="1" dirty="0">
                <a:solidFill>
                  <a:srgbClr val="4C44E6"/>
                </a:solidFill>
                <a:latin typeface="+mn-lt"/>
              </a:rPr>
            </a:br>
            <a:r>
              <a:rPr lang="uk-UA" sz="4000" b="1" dirty="0">
                <a:solidFill>
                  <a:srgbClr val="4C44E6"/>
                </a:solidFill>
                <a:latin typeface="+mn-lt"/>
              </a:rPr>
              <a:t>робочої групи бажано:</a:t>
            </a:r>
            <a:endParaRPr lang="ru-RU" sz="4000" dirty="0"/>
          </a:p>
        </p:txBody>
      </p:sp>
      <p:sp>
        <p:nvSpPr>
          <p:cNvPr id="3" name="Прямоугольник 2"/>
          <p:cNvSpPr/>
          <p:nvPr/>
        </p:nvSpPr>
        <p:spPr>
          <a:xfrm>
            <a:off x="510362" y="1886450"/>
            <a:ext cx="11201740" cy="2492990"/>
          </a:xfrm>
          <a:prstGeom prst="rect">
            <a:avLst/>
          </a:prstGeom>
        </p:spPr>
        <p:txBody>
          <a:bodyPr wrap="square">
            <a:spAutoFit/>
          </a:bodyPr>
          <a:lstStyle/>
          <a:p>
            <a:pPr marL="285750" indent="-285750">
              <a:buFont typeface="Wingdings" panose="05000000000000000000" pitchFamily="2" charset="2"/>
              <a:buChar char="Ø"/>
            </a:pPr>
            <a:r>
              <a:rPr lang="ru-RU" sz="2600" dirty="0" err="1"/>
              <a:t>Ознайомитися</a:t>
            </a:r>
            <a:r>
              <a:rPr lang="ru-RU" sz="2600" dirty="0"/>
              <a:t> з формами для </a:t>
            </a:r>
            <a:r>
              <a:rPr lang="ru-RU" sz="2600" dirty="0" err="1"/>
              <a:t>збору</a:t>
            </a:r>
            <a:r>
              <a:rPr lang="ru-RU" sz="2600" dirty="0"/>
              <a:t> </a:t>
            </a:r>
            <a:r>
              <a:rPr lang="ru-RU" sz="2600" dirty="0" err="1"/>
              <a:t>даних</a:t>
            </a:r>
            <a:r>
              <a:rPr lang="ru-RU" sz="2600" dirty="0"/>
              <a:t> </a:t>
            </a:r>
            <a:r>
              <a:rPr lang="ru-RU" sz="2600" dirty="0" err="1"/>
              <a:t>соціально-економічного</a:t>
            </a:r>
            <a:r>
              <a:rPr lang="ru-RU" sz="2600" dirty="0"/>
              <a:t> </a:t>
            </a:r>
            <a:r>
              <a:rPr lang="ru-RU" sz="2600" dirty="0" err="1"/>
              <a:t>аналізу</a:t>
            </a:r>
            <a:r>
              <a:rPr lang="ru-RU" sz="2600" dirty="0"/>
              <a:t> (</a:t>
            </a:r>
            <a:r>
              <a:rPr lang="ru-RU" sz="2600" dirty="0" err="1"/>
              <a:t>окремим</a:t>
            </a:r>
            <a:r>
              <a:rPr lang="ru-RU" sz="2600" dirty="0"/>
              <a:t> </a:t>
            </a:r>
            <a:r>
              <a:rPr lang="ru-RU" sz="2600" dirty="0" err="1"/>
              <a:t>додатком</a:t>
            </a:r>
            <a:r>
              <a:rPr lang="ru-RU" sz="2600" dirty="0"/>
              <a:t>) та </a:t>
            </a:r>
            <a:r>
              <a:rPr lang="ru-RU" sz="2600" dirty="0" err="1"/>
              <a:t>попередньо</a:t>
            </a:r>
            <a:r>
              <a:rPr lang="ru-RU" sz="2600" dirty="0"/>
              <a:t> </a:t>
            </a:r>
            <a:r>
              <a:rPr lang="ru-RU" sz="2600" dirty="0" err="1"/>
              <a:t>визначити</a:t>
            </a:r>
            <a:r>
              <a:rPr lang="ru-RU" sz="2600" dirty="0"/>
              <a:t> </a:t>
            </a:r>
            <a:r>
              <a:rPr lang="ru-RU" sz="2600" dirty="0" err="1"/>
              <a:t>відповідальних</a:t>
            </a:r>
            <a:r>
              <a:rPr lang="ru-RU" sz="2600" dirty="0"/>
              <a:t> (остаточно – </a:t>
            </a:r>
            <a:r>
              <a:rPr lang="ru-RU" sz="2600" dirty="0" err="1"/>
              <a:t>вже</a:t>
            </a:r>
            <a:r>
              <a:rPr lang="ru-RU" sz="2600" dirty="0"/>
              <a:t> </a:t>
            </a:r>
            <a:r>
              <a:rPr lang="ru-RU" sz="2600" dirty="0" err="1"/>
              <a:t>під</a:t>
            </a:r>
            <a:r>
              <a:rPr lang="ru-RU" sz="2600" dirty="0"/>
              <a:t> час </a:t>
            </a:r>
            <a:r>
              <a:rPr lang="ru-RU" sz="2600" dirty="0" err="1"/>
              <a:t>засідання</a:t>
            </a:r>
            <a:r>
              <a:rPr lang="ru-RU" sz="2600" dirty="0"/>
              <a:t> </a:t>
            </a:r>
            <a:r>
              <a:rPr lang="ru-RU" sz="2600" dirty="0" err="1"/>
              <a:t>робочої</a:t>
            </a:r>
            <a:r>
              <a:rPr lang="ru-RU" sz="2600" dirty="0"/>
              <a:t> </a:t>
            </a:r>
            <a:r>
              <a:rPr lang="ru-RU" sz="2600" dirty="0" err="1"/>
              <a:t>групи</a:t>
            </a:r>
            <a:r>
              <a:rPr lang="ru-RU" sz="2600" dirty="0"/>
              <a:t>).</a:t>
            </a:r>
          </a:p>
          <a:p>
            <a:pPr marL="285750" indent="-285750">
              <a:buFont typeface="Wingdings" panose="05000000000000000000" pitchFamily="2" charset="2"/>
              <a:buChar char="Ø"/>
            </a:pPr>
            <a:r>
              <a:rPr lang="ru-RU" sz="2600" dirty="0" err="1"/>
              <a:t>Підготувати</a:t>
            </a:r>
            <a:r>
              <a:rPr lang="ru-RU" sz="2600" dirty="0"/>
              <a:t> </a:t>
            </a:r>
            <a:r>
              <a:rPr lang="en-US" sz="2600" dirty="0"/>
              <a:t>google-</a:t>
            </a:r>
            <a:r>
              <a:rPr lang="ru-RU" sz="2600" dirty="0"/>
              <a:t>анкету для </a:t>
            </a:r>
            <a:r>
              <a:rPr lang="ru-RU" sz="2600" dirty="0" err="1"/>
              <a:t>проведення</a:t>
            </a:r>
            <a:r>
              <a:rPr lang="ru-RU" sz="2600" dirty="0"/>
              <a:t> </a:t>
            </a:r>
            <a:r>
              <a:rPr lang="ru-RU" sz="2600" dirty="0" err="1"/>
              <a:t>опитування</a:t>
            </a:r>
            <a:r>
              <a:rPr lang="ru-RU" sz="2600" dirty="0"/>
              <a:t> (</a:t>
            </a:r>
            <a:r>
              <a:rPr lang="ru-RU" sz="2600" dirty="0" err="1"/>
              <a:t>анкетування</a:t>
            </a:r>
            <a:r>
              <a:rPr lang="ru-RU" sz="2600" dirty="0"/>
              <a:t>) </a:t>
            </a:r>
            <a:r>
              <a:rPr lang="ru-RU" sz="2600" dirty="0" err="1"/>
              <a:t>мешканців</a:t>
            </a:r>
            <a:r>
              <a:rPr lang="ru-RU" sz="2600" dirty="0"/>
              <a:t> та </a:t>
            </a:r>
            <a:r>
              <a:rPr lang="ru-RU" sz="2600" dirty="0" err="1"/>
              <a:t>мешканок</a:t>
            </a:r>
            <a:r>
              <a:rPr lang="ru-RU" sz="2600" dirty="0"/>
              <a:t> </a:t>
            </a:r>
            <a:r>
              <a:rPr lang="ru-RU" sz="2600" dirty="0" err="1"/>
              <a:t>громади</a:t>
            </a:r>
            <a:r>
              <a:rPr lang="ru-RU" sz="2600" dirty="0"/>
              <a:t>, </a:t>
            </a:r>
            <a:r>
              <a:rPr lang="ru-RU" sz="2600" dirty="0" err="1"/>
              <a:t>окремо</a:t>
            </a:r>
            <a:r>
              <a:rPr lang="ru-RU" sz="2600" dirty="0"/>
              <a:t> – </a:t>
            </a:r>
            <a:r>
              <a:rPr lang="ru-RU" sz="2600" dirty="0" err="1"/>
              <a:t>підприємців</a:t>
            </a:r>
            <a:r>
              <a:rPr lang="ru-RU" sz="2600" dirty="0"/>
              <a:t>.</a:t>
            </a:r>
          </a:p>
          <a:p>
            <a:pPr marL="285750" indent="-285750">
              <a:buFont typeface="Wingdings" panose="05000000000000000000" pitchFamily="2" charset="2"/>
              <a:buChar char="Ø"/>
            </a:pPr>
            <a:r>
              <a:rPr lang="uk-UA" sz="2600" dirty="0"/>
              <a:t>Підготувати форми для роботи з фокус-групами представників </a:t>
            </a:r>
            <a:r>
              <a:rPr lang="uk-UA" sz="2600" dirty="0" err="1"/>
              <a:t>бенефіціарів</a:t>
            </a:r>
            <a:endParaRPr lang="ru-RU" sz="2600" dirty="0"/>
          </a:p>
        </p:txBody>
      </p:sp>
      <p:sp>
        <p:nvSpPr>
          <p:cNvPr id="5" name="Объект 3"/>
          <p:cNvSpPr txBox="1">
            <a:spLocks/>
          </p:cNvSpPr>
          <p:nvPr/>
        </p:nvSpPr>
        <p:spPr>
          <a:xfrm>
            <a:off x="248159" y="4798125"/>
            <a:ext cx="11604713" cy="1360971"/>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b="1" dirty="0" err="1"/>
              <a:t>Всі</a:t>
            </a:r>
            <a:r>
              <a:rPr lang="ru-RU" b="1" dirty="0"/>
              <a:t> </a:t>
            </a:r>
            <a:r>
              <a:rPr lang="ru-RU" b="1" dirty="0" err="1"/>
              <a:t>засідання</a:t>
            </a:r>
            <a:r>
              <a:rPr lang="ru-RU" b="1" dirty="0"/>
              <a:t> </a:t>
            </a:r>
            <a:r>
              <a:rPr lang="ru-RU" b="1" dirty="0" err="1"/>
              <a:t>робочої</a:t>
            </a:r>
            <a:r>
              <a:rPr lang="ru-RU" b="1" dirty="0"/>
              <a:t> </a:t>
            </a:r>
            <a:r>
              <a:rPr lang="ru-RU" b="1" dirty="0" err="1"/>
              <a:t>групи</a:t>
            </a:r>
            <a:r>
              <a:rPr lang="ru-RU" b="1" dirty="0"/>
              <a:t> </a:t>
            </a:r>
            <a:r>
              <a:rPr lang="ru-RU" b="1" dirty="0" err="1"/>
              <a:t>відкриті</a:t>
            </a:r>
            <a:r>
              <a:rPr lang="ru-RU" b="1" dirty="0"/>
              <a:t>, </a:t>
            </a:r>
            <a:r>
              <a:rPr lang="ru-RU" b="1" dirty="0" err="1"/>
              <a:t>публічні</a:t>
            </a:r>
            <a:r>
              <a:rPr lang="ru-RU" b="1" dirty="0"/>
              <a:t>, </a:t>
            </a:r>
            <a:r>
              <a:rPr lang="ru-RU" b="1" dirty="0" err="1"/>
              <a:t>тож</a:t>
            </a:r>
            <a:r>
              <a:rPr lang="ru-RU" b="1" dirty="0"/>
              <a:t> прийти та </a:t>
            </a:r>
            <a:r>
              <a:rPr lang="ru-RU" b="1" dirty="0" err="1"/>
              <a:t>взяти</a:t>
            </a:r>
            <a:r>
              <a:rPr lang="ru-RU" b="1" dirty="0"/>
              <a:t> участь в </a:t>
            </a:r>
            <a:r>
              <a:rPr lang="ru-RU" b="1" dirty="0" err="1"/>
              <a:t>обговоренні</a:t>
            </a:r>
            <a:r>
              <a:rPr lang="ru-RU" b="1" dirty="0"/>
              <a:t> </a:t>
            </a:r>
            <a:r>
              <a:rPr lang="ru-RU" b="1" dirty="0" err="1"/>
              <a:t>може</a:t>
            </a:r>
            <a:r>
              <a:rPr lang="ru-RU" b="1" dirty="0"/>
              <a:t> </a:t>
            </a:r>
            <a:r>
              <a:rPr lang="ru-RU" b="1" dirty="0" err="1"/>
              <a:t>кожен</a:t>
            </a:r>
            <a:r>
              <a:rPr lang="ru-RU" b="1" dirty="0"/>
              <a:t> </a:t>
            </a:r>
            <a:r>
              <a:rPr lang="ru-RU" b="1" dirty="0" err="1"/>
              <a:t>бажаючий</a:t>
            </a:r>
            <a:r>
              <a:rPr lang="ru-RU" b="1" dirty="0"/>
              <a:t> </a:t>
            </a:r>
            <a:r>
              <a:rPr lang="ru-RU" b="1" dirty="0" err="1"/>
              <a:t>мешканець</a:t>
            </a:r>
            <a:r>
              <a:rPr lang="ru-RU" b="1" dirty="0"/>
              <a:t> </a:t>
            </a:r>
            <a:r>
              <a:rPr lang="ru-RU" b="1" dirty="0" err="1"/>
              <a:t>громади</a:t>
            </a:r>
            <a:r>
              <a:rPr lang="ru-RU" b="1" dirty="0"/>
              <a:t> (</a:t>
            </a:r>
            <a:r>
              <a:rPr lang="ru-RU" b="1" dirty="0" err="1"/>
              <a:t>чи</a:t>
            </a:r>
            <a:r>
              <a:rPr lang="ru-RU" b="1" dirty="0"/>
              <a:t> входить до </a:t>
            </a:r>
            <a:r>
              <a:rPr lang="ru-RU" b="1" dirty="0" err="1"/>
              <a:t>робочої</a:t>
            </a:r>
            <a:r>
              <a:rPr lang="ru-RU" b="1" dirty="0"/>
              <a:t> </a:t>
            </a:r>
            <a:r>
              <a:rPr lang="ru-RU" b="1" dirty="0" err="1"/>
              <a:t>групи</a:t>
            </a:r>
            <a:r>
              <a:rPr lang="ru-RU" b="1" dirty="0"/>
              <a:t>, </a:t>
            </a:r>
            <a:r>
              <a:rPr lang="ru-RU" b="1" dirty="0" err="1"/>
              <a:t>чи</a:t>
            </a:r>
            <a:r>
              <a:rPr lang="ru-RU" b="1" dirty="0"/>
              <a:t> </a:t>
            </a:r>
            <a:r>
              <a:rPr lang="ru-RU" b="1" dirty="0" err="1"/>
              <a:t>ні</a:t>
            </a:r>
            <a:r>
              <a:rPr lang="ru-RU" b="1" dirty="0"/>
              <a:t>)</a:t>
            </a:r>
          </a:p>
        </p:txBody>
      </p:sp>
    </p:spTree>
    <p:extLst>
      <p:ext uri="{BB962C8B-B14F-4D97-AF65-F5344CB8AC3E}">
        <p14:creationId xmlns:p14="http://schemas.microsoft.com/office/powerpoint/2010/main" val="35296907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106"/>
            <a:ext cx="12025423" cy="1431778"/>
          </a:xfrm>
        </p:spPr>
        <p:txBody>
          <a:bodyPr vert="horz">
            <a:normAutofit/>
          </a:bodyPr>
          <a:lstStyle/>
          <a:p>
            <a:pPr algn="ctr"/>
            <a:r>
              <a:rPr lang="uk-UA" b="1" dirty="0">
                <a:solidFill>
                  <a:srgbClr val="4C44E6"/>
                </a:solidFill>
                <a:latin typeface="+mn-lt"/>
              </a:rPr>
              <a:t>Орієнтовний порядок денний першого засідання робочої групи</a:t>
            </a:r>
            <a:endParaRPr lang="ru-RU" dirty="0">
              <a:latin typeface="+mn-lt"/>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420" t="22694" r="3698" b="12058"/>
          <a:stretch/>
        </p:blipFill>
        <p:spPr bwMode="auto">
          <a:xfrm>
            <a:off x="9474" y="1556426"/>
            <a:ext cx="12182526" cy="5301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00000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94179" y="131662"/>
            <a:ext cx="7589196" cy="802194"/>
          </a:xfrm>
        </p:spPr>
        <p:txBody>
          <a:bodyPr/>
          <a:lstStyle/>
          <a:p>
            <a:pPr algn="ctr"/>
            <a:r>
              <a:rPr lang="uk-UA" b="1" dirty="0">
                <a:solidFill>
                  <a:srgbClr val="4C44E6"/>
                </a:solidFill>
                <a:latin typeface="+mn-lt"/>
              </a:rPr>
              <a:t>Примірна структура стратегії</a:t>
            </a:r>
            <a:endParaRPr lang="ru-RU" dirty="0">
              <a:latin typeface="+mn-lt"/>
            </a:endParaRPr>
          </a:p>
        </p:txBody>
      </p:sp>
      <p:sp>
        <p:nvSpPr>
          <p:cNvPr id="3" name="Прямоугольник 2"/>
          <p:cNvSpPr/>
          <p:nvPr/>
        </p:nvSpPr>
        <p:spPr>
          <a:xfrm>
            <a:off x="155643" y="254363"/>
            <a:ext cx="11770468" cy="6463308"/>
          </a:xfrm>
          <a:prstGeom prst="rect">
            <a:avLst/>
          </a:prstGeom>
        </p:spPr>
        <p:txBody>
          <a:bodyPr wrap="square">
            <a:spAutoFit/>
          </a:bodyPr>
          <a:lstStyle/>
          <a:p>
            <a:r>
              <a:rPr lang="uk-UA" b="1" dirty="0"/>
              <a:t>Вступ </a:t>
            </a:r>
            <a:endParaRPr lang="ru-RU" dirty="0"/>
          </a:p>
          <a:p>
            <a:r>
              <a:rPr lang="uk-UA" b="1" dirty="0"/>
              <a:t>Розділ 1. Аналітична частина </a:t>
            </a:r>
            <a:endParaRPr lang="ru-RU" dirty="0"/>
          </a:p>
          <a:p>
            <a:r>
              <a:rPr lang="uk-UA" dirty="0"/>
              <a:t>- історичний розвиток;</a:t>
            </a:r>
            <a:endParaRPr lang="ru-RU" dirty="0"/>
          </a:p>
          <a:p>
            <a:r>
              <a:rPr lang="uk-UA" dirty="0"/>
              <a:t>- географічне розташування;</a:t>
            </a:r>
            <a:endParaRPr lang="ru-RU" dirty="0"/>
          </a:p>
          <a:p>
            <a:r>
              <a:rPr lang="uk-UA" dirty="0"/>
              <a:t>- природно-ресурсний потенціал; </a:t>
            </a:r>
            <a:endParaRPr lang="ru-RU" dirty="0"/>
          </a:p>
          <a:p>
            <a:r>
              <a:rPr lang="uk-UA" dirty="0"/>
              <a:t>- характеристика населення та трудових ресурсів; </a:t>
            </a:r>
            <a:endParaRPr lang="ru-RU" dirty="0"/>
          </a:p>
          <a:p>
            <a:r>
              <a:rPr lang="uk-UA" dirty="0"/>
              <a:t>- наявна інфраструктура (транспортна, житлово-комунальна, поштова та зв'язок, соціальна, торгівлі та послуг туристична);</a:t>
            </a:r>
            <a:endParaRPr lang="ru-RU" dirty="0"/>
          </a:p>
          <a:p>
            <a:r>
              <a:rPr lang="uk-UA" dirty="0"/>
              <a:t>- містобудівна документація, а також концепція інтегрованого розвитку території територіальної громади, програма комплексного відновлення території територіальної громади (у разі наявності);</a:t>
            </a:r>
            <a:endParaRPr lang="ru-RU" dirty="0"/>
          </a:p>
          <a:p>
            <a:r>
              <a:rPr lang="uk-UA" dirty="0"/>
              <a:t>- інформація щодо відповідності регіональній стратегії розвитку (плану відновлення та розвитку регіонів та програмі комплексного відновлення області (у разі наявності);</a:t>
            </a:r>
            <a:endParaRPr lang="ru-RU" dirty="0"/>
          </a:p>
          <a:p>
            <a:r>
              <a:rPr lang="uk-UA" dirty="0"/>
              <a:t>- економічний розвиток; </a:t>
            </a:r>
            <a:endParaRPr lang="ru-RU" dirty="0"/>
          </a:p>
          <a:p>
            <a:r>
              <a:rPr lang="uk-UA" dirty="0"/>
              <a:t>- фінансовий стан та бюджет територіальної громади;</a:t>
            </a:r>
            <a:endParaRPr lang="ru-RU" dirty="0"/>
          </a:p>
          <a:p>
            <a:r>
              <a:rPr lang="uk-UA" dirty="0"/>
              <a:t>- органи управління громадою;</a:t>
            </a:r>
            <a:endParaRPr lang="ru-RU" dirty="0"/>
          </a:p>
          <a:p>
            <a:r>
              <a:rPr lang="uk-UA" dirty="0"/>
              <a:t>- органи самоорганізації населення та громадських об’єднань;</a:t>
            </a:r>
            <a:endParaRPr lang="ru-RU" dirty="0"/>
          </a:p>
          <a:p>
            <a:r>
              <a:rPr lang="uk-UA" dirty="0"/>
              <a:t>- результати опитування заінтересованих сторін;</a:t>
            </a:r>
            <a:endParaRPr lang="ru-RU" dirty="0"/>
          </a:p>
          <a:p>
            <a:r>
              <a:rPr lang="uk-UA" dirty="0"/>
              <a:t>- інше. </a:t>
            </a:r>
            <a:endParaRPr lang="ru-RU" dirty="0"/>
          </a:p>
          <a:p>
            <a:r>
              <a:rPr lang="uk-UA" b="1" dirty="0"/>
              <a:t>Розділ 2. SWOT-аналіз</a:t>
            </a:r>
            <a:endParaRPr lang="ru-RU" dirty="0"/>
          </a:p>
          <a:p>
            <a:r>
              <a:rPr lang="uk-UA" b="1" dirty="0"/>
              <a:t>Розділ 3. Сценарії розвитку територіальної громади</a:t>
            </a:r>
            <a:endParaRPr lang="ru-RU" dirty="0"/>
          </a:p>
          <a:p>
            <a:r>
              <a:rPr lang="uk-UA" b="1" dirty="0"/>
              <a:t>Розділ 4. Стратегічне бачення розвитку територіальної громади </a:t>
            </a:r>
            <a:endParaRPr lang="ru-RU" dirty="0"/>
          </a:p>
          <a:p>
            <a:r>
              <a:rPr lang="uk-UA" b="1" dirty="0"/>
              <a:t>Розділ 5. Стратегічні, оперативні цілі та завдання розвитку територіальної громади </a:t>
            </a:r>
            <a:endParaRPr lang="ru-RU" dirty="0"/>
          </a:p>
          <a:p>
            <a:r>
              <a:rPr lang="uk-UA" b="1" dirty="0"/>
              <a:t>Розділ 6. Проведення моніторингу, оцінювання реалізації Стратегії та управління ризиками</a:t>
            </a:r>
            <a:endParaRPr lang="ru-RU" dirty="0"/>
          </a:p>
        </p:txBody>
      </p:sp>
    </p:spTree>
    <p:extLst>
      <p:ext uri="{BB962C8B-B14F-4D97-AF65-F5344CB8AC3E}">
        <p14:creationId xmlns:p14="http://schemas.microsoft.com/office/powerpoint/2010/main" val="11500630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5336" y="338536"/>
            <a:ext cx="9231549" cy="843190"/>
          </a:xfrm>
        </p:spPr>
        <p:txBody>
          <a:bodyPr>
            <a:normAutofit fontScale="90000"/>
          </a:bodyPr>
          <a:lstStyle/>
          <a:p>
            <a:pPr algn="ctr"/>
            <a:r>
              <a:rPr lang="uk-UA" b="1" dirty="0">
                <a:solidFill>
                  <a:srgbClr val="4C44E6"/>
                </a:solidFill>
                <a:latin typeface="+mn-lt"/>
              </a:rPr>
              <a:t>Збір даних та аналіз стану, тенденцій </a:t>
            </a:r>
            <a:br>
              <a:rPr lang="uk-UA" b="1" dirty="0">
                <a:solidFill>
                  <a:srgbClr val="4C44E6"/>
                </a:solidFill>
                <a:latin typeface="+mn-lt"/>
              </a:rPr>
            </a:br>
            <a:r>
              <a:rPr lang="uk-UA" b="1" dirty="0">
                <a:solidFill>
                  <a:srgbClr val="4C44E6"/>
                </a:solidFill>
                <a:latin typeface="+mn-lt"/>
              </a:rPr>
              <a:t>соц.-економ. розвитку: навіщо?</a:t>
            </a:r>
            <a:endParaRPr lang="ru-RU" dirty="0">
              <a:solidFill>
                <a:srgbClr val="4C44E6"/>
              </a:solidFill>
              <a:latin typeface="+mn-lt"/>
            </a:endParaRPr>
          </a:p>
        </p:txBody>
      </p:sp>
      <p:sp>
        <p:nvSpPr>
          <p:cNvPr id="5" name="Прямоугольник 4"/>
          <p:cNvSpPr/>
          <p:nvPr/>
        </p:nvSpPr>
        <p:spPr>
          <a:xfrm>
            <a:off x="661481" y="1441471"/>
            <a:ext cx="10778246" cy="4150880"/>
          </a:xfrm>
          <a:prstGeom prst="rect">
            <a:avLst/>
          </a:prstGeom>
        </p:spPr>
        <p:txBody>
          <a:bodyPr wrap="square">
            <a:spAutoFit/>
          </a:bodyPr>
          <a:lstStyle/>
          <a:p>
            <a:pPr marL="228600" indent="-228600">
              <a:lnSpc>
                <a:spcPct val="90000"/>
              </a:lnSpc>
              <a:spcBef>
                <a:spcPts val="1000"/>
              </a:spcBef>
              <a:buFont typeface="Arial" panose="020B0604020202020204" pitchFamily="34" charset="0"/>
              <a:buChar char="•"/>
              <a:defRPr/>
            </a:pPr>
            <a:r>
              <a:rPr lang="uk-UA" sz="3200" dirty="0"/>
              <a:t>в</a:t>
            </a:r>
            <a:r>
              <a:rPr lang="ru-RU" sz="3200" dirty="0" err="1"/>
              <a:t>иявлення</a:t>
            </a:r>
            <a:r>
              <a:rPr lang="ru-RU" sz="3200" dirty="0"/>
              <a:t> </a:t>
            </a:r>
            <a:r>
              <a:rPr lang="ru-RU" sz="3200" dirty="0" err="1"/>
              <a:t>стратегічних</a:t>
            </a:r>
            <a:r>
              <a:rPr lang="ru-RU" sz="3200" dirty="0"/>
              <a:t> проблем </a:t>
            </a:r>
            <a:r>
              <a:rPr lang="ru-RU" sz="3200" dirty="0" err="1"/>
              <a:t>всередині</a:t>
            </a:r>
            <a:r>
              <a:rPr lang="ru-RU" sz="3200" dirty="0"/>
              <a:t> </a:t>
            </a:r>
            <a:r>
              <a:rPr lang="ru-RU" sz="3200" dirty="0" err="1"/>
              <a:t>громади</a:t>
            </a:r>
            <a:endParaRPr lang="ru-RU" sz="3200" dirty="0"/>
          </a:p>
          <a:p>
            <a:pPr marL="228600" lvl="0" indent="-228600">
              <a:lnSpc>
                <a:spcPct val="90000"/>
              </a:lnSpc>
              <a:spcBef>
                <a:spcPts val="1000"/>
              </a:spcBef>
              <a:buFont typeface="Arial" panose="020B0604020202020204" pitchFamily="34" charset="0"/>
              <a:buChar char="•"/>
              <a:defRPr/>
            </a:pPr>
            <a:r>
              <a:rPr lang="ru-RU" sz="3200" dirty="0" err="1"/>
              <a:t>виявлення</a:t>
            </a:r>
            <a:r>
              <a:rPr lang="ru-RU" sz="3200" dirty="0"/>
              <a:t> </a:t>
            </a:r>
            <a:r>
              <a:rPr lang="ru-RU" sz="3200" dirty="0" err="1"/>
              <a:t>потенційних</a:t>
            </a:r>
            <a:r>
              <a:rPr lang="ru-RU" sz="3200" dirty="0"/>
              <a:t> </a:t>
            </a:r>
            <a:r>
              <a:rPr lang="ru-RU" sz="3200" dirty="0" err="1"/>
              <a:t>можливостей</a:t>
            </a:r>
            <a:r>
              <a:rPr lang="ru-RU" sz="3200" dirty="0"/>
              <a:t> </a:t>
            </a:r>
            <a:r>
              <a:rPr lang="ru-RU" sz="3200" dirty="0" err="1"/>
              <a:t>зростання</a:t>
            </a:r>
            <a:endParaRPr lang="ru-RU" sz="3200" dirty="0"/>
          </a:p>
          <a:p>
            <a:pPr marL="228600" lvl="0" indent="-228600">
              <a:lnSpc>
                <a:spcPct val="90000"/>
              </a:lnSpc>
              <a:spcBef>
                <a:spcPts val="1000"/>
              </a:spcBef>
              <a:buFont typeface="Arial" panose="020B0604020202020204" pitchFamily="34" charset="0"/>
              <a:buChar char="•"/>
              <a:defRPr/>
            </a:pPr>
            <a:r>
              <a:rPr lang="uk-UA" sz="3200" dirty="0"/>
              <a:t>д</a:t>
            </a:r>
            <a:r>
              <a:rPr lang="ru-RU" sz="3200" dirty="0" err="1"/>
              <a:t>овідковий</a:t>
            </a:r>
            <a:r>
              <a:rPr lang="ru-RU" sz="3200" dirty="0"/>
              <a:t> документ для </a:t>
            </a:r>
            <a:r>
              <a:rPr lang="en-US" sz="3200" dirty="0"/>
              <a:t>SWOT- </a:t>
            </a:r>
            <a:r>
              <a:rPr lang="ru-RU" sz="3200" dirty="0" err="1"/>
              <a:t>аналізу</a:t>
            </a:r>
            <a:r>
              <a:rPr lang="ru-RU" sz="3200" dirty="0"/>
              <a:t> (для </a:t>
            </a:r>
            <a:r>
              <a:rPr lang="ru-RU" sz="3200" dirty="0" err="1"/>
              <a:t>аналізу</a:t>
            </a:r>
            <a:r>
              <a:rPr lang="ru-RU" sz="3200" dirty="0"/>
              <a:t> </a:t>
            </a:r>
            <a:r>
              <a:rPr lang="ru-RU" sz="3200" dirty="0" err="1"/>
              <a:t>сильних</a:t>
            </a:r>
            <a:r>
              <a:rPr lang="ru-RU" sz="3200" dirty="0"/>
              <a:t> та </a:t>
            </a:r>
            <a:r>
              <a:rPr lang="ru-RU" sz="3200" dirty="0" err="1"/>
              <a:t>слабких</a:t>
            </a:r>
            <a:r>
              <a:rPr lang="ru-RU" sz="3200" dirty="0"/>
              <a:t> </a:t>
            </a:r>
            <a:r>
              <a:rPr lang="ru-RU" sz="3200" dirty="0" err="1"/>
              <a:t>сторін</a:t>
            </a:r>
            <a:r>
              <a:rPr lang="ru-RU" sz="3200" dirty="0"/>
              <a:t> </a:t>
            </a:r>
            <a:r>
              <a:rPr lang="ru-RU" sz="3200" dirty="0" err="1"/>
              <a:t>міста</a:t>
            </a:r>
            <a:r>
              <a:rPr lang="ru-RU" sz="3200" dirty="0"/>
              <a:t>)</a:t>
            </a:r>
          </a:p>
          <a:p>
            <a:pPr marL="228600" lvl="0" indent="-228600">
              <a:lnSpc>
                <a:spcPct val="90000"/>
              </a:lnSpc>
              <a:spcBef>
                <a:spcPts val="1000"/>
              </a:spcBef>
              <a:buFont typeface="Arial" panose="020B0604020202020204" pitchFamily="34" charset="0"/>
              <a:buChar char="•"/>
              <a:defRPr/>
            </a:pPr>
            <a:r>
              <a:rPr lang="uk-UA" sz="3200" dirty="0"/>
              <a:t>б</a:t>
            </a:r>
            <a:r>
              <a:rPr lang="ru-RU" sz="3200" dirty="0" err="1"/>
              <a:t>азова</a:t>
            </a:r>
            <a:r>
              <a:rPr lang="ru-RU" sz="3200" dirty="0"/>
              <a:t> </a:t>
            </a:r>
            <a:r>
              <a:rPr lang="ru-RU" sz="3200" dirty="0" err="1"/>
              <a:t>інформація</a:t>
            </a:r>
            <a:r>
              <a:rPr lang="ru-RU" sz="3200" dirty="0"/>
              <a:t> для </a:t>
            </a:r>
            <a:r>
              <a:rPr lang="ru-RU" sz="3200" dirty="0" err="1"/>
              <a:t>визначення</a:t>
            </a:r>
            <a:r>
              <a:rPr lang="ru-RU" sz="3200" dirty="0"/>
              <a:t> </a:t>
            </a:r>
            <a:r>
              <a:rPr lang="ru-RU" sz="3200" dirty="0" err="1"/>
              <a:t>стратегічних</a:t>
            </a:r>
            <a:r>
              <a:rPr lang="ru-RU" sz="3200" dirty="0"/>
              <a:t> та </a:t>
            </a:r>
            <a:r>
              <a:rPr lang="ru-RU" sz="3200" dirty="0" err="1"/>
              <a:t>оперативних</a:t>
            </a:r>
            <a:r>
              <a:rPr lang="ru-RU" sz="3200" dirty="0"/>
              <a:t> </a:t>
            </a:r>
            <a:r>
              <a:rPr lang="ru-RU" sz="3200" dirty="0" err="1"/>
              <a:t>цілей</a:t>
            </a:r>
            <a:r>
              <a:rPr lang="ru-RU" sz="3200" dirty="0"/>
              <a:t>, </a:t>
            </a:r>
            <a:r>
              <a:rPr lang="ru-RU" sz="3200" dirty="0" err="1"/>
              <a:t>частково</a:t>
            </a:r>
            <a:r>
              <a:rPr lang="ru-RU" sz="3200" dirty="0"/>
              <a:t> – </a:t>
            </a:r>
            <a:r>
              <a:rPr lang="ru-RU" sz="3200" dirty="0" err="1"/>
              <a:t>завдань</a:t>
            </a:r>
            <a:endParaRPr lang="ru-RU" sz="3200" dirty="0"/>
          </a:p>
          <a:p>
            <a:pPr marL="228600" lvl="0" indent="-228600">
              <a:lnSpc>
                <a:spcPct val="90000"/>
              </a:lnSpc>
              <a:spcBef>
                <a:spcPts val="1000"/>
              </a:spcBef>
              <a:buFont typeface="Arial" panose="020B0604020202020204" pitchFamily="34" charset="0"/>
              <a:buChar char="•"/>
              <a:defRPr/>
            </a:pPr>
            <a:r>
              <a:rPr lang="ru-RU" sz="3200" dirty="0" err="1"/>
              <a:t>довідкові</a:t>
            </a:r>
            <a:r>
              <a:rPr lang="ru-RU" sz="3200" dirty="0"/>
              <a:t> </a:t>
            </a:r>
            <a:r>
              <a:rPr lang="ru-RU" sz="3200" dirty="0" err="1"/>
              <a:t>дані</a:t>
            </a:r>
            <a:r>
              <a:rPr lang="ru-RU" sz="3200" dirty="0"/>
              <a:t> для </a:t>
            </a:r>
            <a:r>
              <a:rPr lang="ru-RU" sz="3200" dirty="0" err="1"/>
              <a:t>оцінки</a:t>
            </a:r>
            <a:r>
              <a:rPr lang="ru-RU" sz="3200" dirty="0"/>
              <a:t> </a:t>
            </a:r>
            <a:r>
              <a:rPr lang="ru-RU" sz="3200" dirty="0" err="1"/>
              <a:t>проєктів</a:t>
            </a:r>
            <a:r>
              <a:rPr lang="ru-RU" sz="3200" dirty="0"/>
              <a:t>, </a:t>
            </a:r>
            <a:r>
              <a:rPr lang="ru-RU" sz="3200" dirty="0" err="1"/>
              <a:t>заходів</a:t>
            </a:r>
            <a:r>
              <a:rPr lang="ru-RU" sz="3200" dirty="0"/>
              <a:t>, </a:t>
            </a:r>
            <a:r>
              <a:rPr lang="ru-RU" sz="3200" dirty="0" err="1"/>
              <a:t>програм</a:t>
            </a:r>
            <a:r>
              <a:rPr lang="ru-RU" sz="3200" dirty="0"/>
              <a:t>, </a:t>
            </a:r>
            <a:r>
              <a:rPr lang="ru-RU" sz="3200" dirty="0" err="1"/>
              <a:t>що</a:t>
            </a:r>
            <a:r>
              <a:rPr lang="ru-RU" sz="3200" dirty="0"/>
              <a:t> </a:t>
            </a:r>
            <a:r>
              <a:rPr lang="ru-RU" sz="3200" dirty="0" err="1"/>
              <a:t>передбачаються</a:t>
            </a:r>
            <a:r>
              <a:rPr lang="ru-RU" sz="3200" dirty="0"/>
              <a:t> ПЗР</a:t>
            </a:r>
          </a:p>
        </p:txBody>
      </p:sp>
      <p:sp>
        <p:nvSpPr>
          <p:cNvPr id="4" name="Заголовок 1"/>
          <p:cNvSpPr txBox="1">
            <a:spLocks/>
          </p:cNvSpPr>
          <p:nvPr/>
        </p:nvSpPr>
        <p:spPr>
          <a:xfrm>
            <a:off x="1435395" y="5739150"/>
            <a:ext cx="8580475" cy="84319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600" b="1" dirty="0">
                <a:solidFill>
                  <a:srgbClr val="4C44E6"/>
                </a:solidFill>
                <a:latin typeface="+mn-lt"/>
              </a:rPr>
              <a:t>Дані збираються з урахуванням зміни показників у динаміці за 3 – 5 років (за наявності) </a:t>
            </a:r>
            <a:endParaRPr lang="ru-RU" sz="2600" dirty="0">
              <a:solidFill>
                <a:srgbClr val="4C44E6"/>
              </a:solidFill>
              <a:latin typeface="+mn-lt"/>
            </a:endParaRPr>
          </a:p>
        </p:txBody>
      </p:sp>
    </p:spTree>
    <p:extLst>
      <p:ext uri="{BB962C8B-B14F-4D97-AF65-F5344CB8AC3E}">
        <p14:creationId xmlns:p14="http://schemas.microsoft.com/office/powerpoint/2010/main" val="30471201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6811" y="269333"/>
            <a:ext cx="10515600" cy="1325563"/>
          </a:xfrm>
        </p:spPr>
        <p:txBody>
          <a:bodyPr>
            <a:normAutofit/>
          </a:bodyPr>
          <a:lstStyle/>
          <a:p>
            <a:pPr algn="ctr"/>
            <a:r>
              <a:rPr lang="uk-UA" sz="4000" b="1" dirty="0">
                <a:solidFill>
                  <a:srgbClr val="4C44E6"/>
                </a:solidFill>
                <a:latin typeface="+mn-lt"/>
              </a:rPr>
              <a:t>Джерела інформації для збору даних</a:t>
            </a:r>
            <a:br>
              <a:rPr lang="uk-UA" sz="4000" b="1" dirty="0">
                <a:solidFill>
                  <a:srgbClr val="4C44E6"/>
                </a:solidFill>
                <a:latin typeface="+mn-lt"/>
              </a:rPr>
            </a:br>
            <a:r>
              <a:rPr lang="uk-UA" sz="4000" b="1" dirty="0">
                <a:solidFill>
                  <a:srgbClr val="4C44E6"/>
                </a:solidFill>
                <a:latin typeface="+mn-lt"/>
              </a:rPr>
              <a:t>соц.-економ. аналізу</a:t>
            </a:r>
            <a:endParaRPr lang="ru-RU" sz="4000" b="1" dirty="0">
              <a:latin typeface="+mn-lt"/>
            </a:endParaRPr>
          </a:p>
        </p:txBody>
      </p:sp>
      <p:sp>
        <p:nvSpPr>
          <p:cNvPr id="3" name="Прямоугольник 2"/>
          <p:cNvSpPr/>
          <p:nvPr/>
        </p:nvSpPr>
        <p:spPr>
          <a:xfrm>
            <a:off x="372139" y="2740144"/>
            <a:ext cx="7804297" cy="3539430"/>
          </a:xfrm>
          <a:prstGeom prst="rect">
            <a:avLst/>
          </a:prstGeom>
        </p:spPr>
        <p:txBody>
          <a:bodyPr wrap="square">
            <a:spAutoFit/>
          </a:bodyPr>
          <a:lstStyle/>
          <a:p>
            <a:pPr marL="285750" indent="-285750">
              <a:buFont typeface="Wingdings" panose="05000000000000000000" pitchFamily="2" charset="2"/>
              <a:buChar char="Ø"/>
            </a:pPr>
            <a:r>
              <a:rPr lang="ru-RU" sz="2800" dirty="0" err="1"/>
              <a:t>офіційні</a:t>
            </a:r>
            <a:r>
              <a:rPr lang="ru-RU" sz="2800" dirty="0"/>
              <a:t> </a:t>
            </a:r>
            <a:r>
              <a:rPr lang="ru-RU" sz="2800" dirty="0" err="1"/>
              <a:t>статистичні</a:t>
            </a:r>
            <a:r>
              <a:rPr lang="ru-RU" sz="2800" dirty="0"/>
              <a:t> </a:t>
            </a:r>
            <a:r>
              <a:rPr lang="ru-RU" sz="2800" dirty="0" err="1"/>
              <a:t>дані</a:t>
            </a:r>
            <a:r>
              <a:rPr lang="ru-RU" sz="2800" dirty="0"/>
              <a:t> </a:t>
            </a:r>
            <a:r>
              <a:rPr lang="ru-RU" sz="2800" dirty="0" err="1"/>
              <a:t>Держстату</a:t>
            </a:r>
            <a:r>
              <a:rPr lang="ru-RU" sz="2800" dirty="0"/>
              <a:t>, </a:t>
            </a:r>
            <a:r>
              <a:rPr lang="ru-RU" sz="2800" dirty="0" err="1"/>
              <a:t>адміністративні</a:t>
            </a:r>
            <a:r>
              <a:rPr lang="ru-RU" sz="2800" dirty="0"/>
              <a:t> </a:t>
            </a:r>
            <a:r>
              <a:rPr lang="ru-RU" sz="2800" dirty="0" err="1"/>
              <a:t>дані</a:t>
            </a:r>
            <a:r>
              <a:rPr lang="ru-RU" sz="2800" dirty="0"/>
              <a:t> та </a:t>
            </a:r>
            <a:r>
              <a:rPr lang="ru-RU" sz="2800" dirty="0" err="1"/>
              <a:t>показники</a:t>
            </a:r>
            <a:r>
              <a:rPr lang="ru-RU" sz="2800" dirty="0"/>
              <a:t> </a:t>
            </a:r>
            <a:r>
              <a:rPr lang="ru-RU" sz="2800" dirty="0" err="1"/>
              <a:t>територіальних</a:t>
            </a:r>
            <a:r>
              <a:rPr lang="ru-RU" sz="2800" dirty="0"/>
              <a:t> </a:t>
            </a:r>
            <a:r>
              <a:rPr lang="ru-RU" sz="2800" dirty="0" err="1"/>
              <a:t>органів</a:t>
            </a:r>
            <a:r>
              <a:rPr lang="ru-RU" sz="2800" dirty="0"/>
              <a:t> </a:t>
            </a:r>
            <a:r>
              <a:rPr lang="ru-RU" sz="2800" dirty="0" err="1"/>
              <a:t>інших</a:t>
            </a:r>
            <a:r>
              <a:rPr lang="ru-RU" sz="2800" dirty="0"/>
              <a:t> </a:t>
            </a:r>
            <a:r>
              <a:rPr lang="ru-RU" sz="2800" dirty="0" err="1"/>
              <a:t>центральних</a:t>
            </a:r>
            <a:r>
              <a:rPr lang="ru-RU" sz="2800" dirty="0"/>
              <a:t> </a:t>
            </a:r>
            <a:r>
              <a:rPr lang="ru-RU" sz="2800" dirty="0" err="1"/>
              <a:t>органів</a:t>
            </a:r>
            <a:r>
              <a:rPr lang="ru-RU" sz="2800" dirty="0"/>
              <a:t> </a:t>
            </a:r>
            <a:r>
              <a:rPr lang="ru-RU" sz="2800" dirty="0" err="1"/>
              <a:t>виконавчої</a:t>
            </a:r>
            <a:r>
              <a:rPr lang="ru-RU" sz="2800" dirty="0"/>
              <a:t> </a:t>
            </a:r>
            <a:r>
              <a:rPr lang="ru-RU" sz="2800" dirty="0" err="1"/>
              <a:t>влади</a:t>
            </a:r>
            <a:r>
              <a:rPr lang="ru-RU" sz="2800" dirty="0"/>
              <a:t>, </a:t>
            </a:r>
            <a:r>
              <a:rPr lang="ru-RU" sz="2800" dirty="0" err="1"/>
              <a:t>районної</a:t>
            </a:r>
            <a:r>
              <a:rPr lang="ru-RU" sz="2800" dirty="0"/>
              <a:t> та </a:t>
            </a:r>
            <a:r>
              <a:rPr lang="ru-RU" sz="2800" dirty="0" err="1"/>
              <a:t>обласної</a:t>
            </a:r>
            <a:r>
              <a:rPr lang="ru-RU" sz="2800" dirty="0"/>
              <a:t> </a:t>
            </a:r>
            <a:r>
              <a:rPr lang="ru-RU" sz="2800" dirty="0" err="1"/>
              <a:t>держадміністрацій</a:t>
            </a:r>
            <a:r>
              <a:rPr lang="ru-RU" sz="2800" dirty="0"/>
              <a:t> </a:t>
            </a:r>
            <a:r>
              <a:rPr lang="ru-RU" sz="2800" dirty="0" err="1"/>
              <a:t>тощо</a:t>
            </a:r>
            <a:r>
              <a:rPr lang="ru-RU" sz="2800" dirty="0"/>
              <a:t>; </a:t>
            </a:r>
          </a:p>
          <a:p>
            <a:pPr marL="285750" indent="-285750">
              <a:buFont typeface="Wingdings" panose="05000000000000000000" pitchFamily="2" charset="2"/>
              <a:buChar char="Ø"/>
            </a:pPr>
            <a:r>
              <a:rPr lang="ru-RU" sz="2800" dirty="0"/>
              <a:t>схема </a:t>
            </a:r>
            <a:r>
              <a:rPr lang="ru-RU" sz="2800" dirty="0" err="1"/>
              <a:t>планування</a:t>
            </a:r>
            <a:r>
              <a:rPr lang="ru-RU" sz="2800" dirty="0"/>
              <a:t> </a:t>
            </a:r>
            <a:r>
              <a:rPr lang="ru-RU" sz="2800" dirty="0" err="1"/>
              <a:t>території</a:t>
            </a:r>
            <a:r>
              <a:rPr lang="ru-RU" sz="2800" dirty="0"/>
              <a:t>, на </a:t>
            </a:r>
            <a:r>
              <a:rPr lang="ru-RU" sz="2800" dirty="0" err="1"/>
              <a:t>якій</a:t>
            </a:r>
            <a:r>
              <a:rPr lang="ru-RU" sz="2800" dirty="0"/>
              <a:t> </a:t>
            </a:r>
            <a:r>
              <a:rPr lang="ru-RU" sz="2800" dirty="0" err="1"/>
              <a:t>реалізуються</a:t>
            </a:r>
            <a:r>
              <a:rPr lang="ru-RU" sz="2800" dirty="0"/>
              <a:t> </a:t>
            </a:r>
            <a:r>
              <a:rPr lang="ru-RU" sz="2800" dirty="0" err="1"/>
              <a:t>повноваження</a:t>
            </a:r>
            <a:r>
              <a:rPr lang="ru-RU" sz="2800" dirty="0"/>
              <a:t> </a:t>
            </a:r>
            <a:r>
              <a:rPr lang="ru-RU" sz="2800" dirty="0" err="1"/>
              <a:t>сільських</a:t>
            </a:r>
            <a:r>
              <a:rPr lang="ru-RU" sz="2800" dirty="0"/>
              <a:t>, </a:t>
            </a:r>
            <a:r>
              <a:rPr lang="ru-RU" sz="2800" dirty="0" err="1"/>
              <a:t>селищних</a:t>
            </a:r>
            <a:r>
              <a:rPr lang="ru-RU" sz="2800" dirty="0"/>
              <a:t>, </a:t>
            </a:r>
            <a:r>
              <a:rPr lang="ru-RU" sz="2800" dirty="0" err="1"/>
              <a:t>міських</a:t>
            </a:r>
            <a:r>
              <a:rPr lang="ru-RU" sz="2800" dirty="0"/>
              <a:t> рад.</a:t>
            </a:r>
          </a:p>
        </p:txBody>
      </p:sp>
      <p:pic>
        <p:nvPicPr>
          <p:cNvPr id="12290" name="Picture 2" descr="Google змінить алгоритм для фейкових новин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6436" y="3051543"/>
            <a:ext cx="3868089" cy="257872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89859" y="1871350"/>
            <a:ext cx="9972289" cy="954107"/>
          </a:xfrm>
          <a:prstGeom prst="rect">
            <a:avLst/>
          </a:prstGeom>
        </p:spPr>
        <p:txBody>
          <a:bodyPr wrap="square">
            <a:spAutoFit/>
          </a:bodyPr>
          <a:lstStyle/>
          <a:p>
            <a:pPr marL="285750" indent="-285750">
              <a:buFont typeface="Wingdings" panose="05000000000000000000" pitchFamily="2" charset="2"/>
              <a:buChar char="Ø"/>
            </a:pPr>
            <a:r>
              <a:rPr lang="ru-RU" sz="2800" dirty="0" err="1"/>
              <a:t>первинна</a:t>
            </a:r>
            <a:r>
              <a:rPr lang="ru-RU" sz="2800" dirty="0"/>
              <a:t> </a:t>
            </a:r>
            <a:r>
              <a:rPr lang="ru-RU" sz="2800" dirty="0" err="1"/>
              <a:t>статистична</a:t>
            </a:r>
            <a:r>
              <a:rPr lang="ru-RU" sz="2800" dirty="0"/>
              <a:t> </a:t>
            </a:r>
            <a:r>
              <a:rPr lang="ru-RU" sz="2800" dirty="0" err="1"/>
              <a:t>інформація</a:t>
            </a:r>
            <a:r>
              <a:rPr lang="ru-RU" sz="2800" dirty="0"/>
              <a:t> та </a:t>
            </a:r>
            <a:r>
              <a:rPr lang="ru-RU" sz="2800" dirty="0" err="1"/>
              <a:t>адміністративні</a:t>
            </a:r>
            <a:r>
              <a:rPr lang="ru-RU" sz="2800" dirty="0"/>
              <a:t> </a:t>
            </a:r>
            <a:r>
              <a:rPr lang="ru-RU" sz="2800" dirty="0" err="1"/>
              <a:t>дані</a:t>
            </a:r>
            <a:r>
              <a:rPr lang="ru-RU" sz="2800" dirty="0"/>
              <a:t> </a:t>
            </a:r>
            <a:r>
              <a:rPr lang="ru-RU" sz="2800" dirty="0" err="1"/>
              <a:t>територіальної</a:t>
            </a:r>
            <a:r>
              <a:rPr lang="ru-RU" sz="2800" dirty="0"/>
              <a:t> </a:t>
            </a:r>
            <a:r>
              <a:rPr lang="ru-RU" sz="2800" dirty="0" err="1"/>
              <a:t>громади</a:t>
            </a:r>
            <a:r>
              <a:rPr lang="ru-RU" sz="2800" dirty="0"/>
              <a:t>;</a:t>
            </a:r>
          </a:p>
        </p:txBody>
      </p:sp>
    </p:spTree>
    <p:extLst>
      <p:ext uri="{BB962C8B-B14F-4D97-AF65-F5344CB8AC3E}">
        <p14:creationId xmlns:p14="http://schemas.microsoft.com/office/powerpoint/2010/main" val="12694622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2547" y="-27156"/>
            <a:ext cx="10920744" cy="769545"/>
          </a:xfrm>
        </p:spPr>
        <p:txBody>
          <a:bodyPr>
            <a:normAutofit/>
          </a:bodyPr>
          <a:lstStyle/>
          <a:p>
            <a:pPr algn="ctr"/>
            <a:r>
              <a:rPr lang="uk-UA" sz="4000" b="1" dirty="0">
                <a:solidFill>
                  <a:srgbClr val="4C44E6"/>
                </a:solidFill>
              </a:rPr>
              <a:t>Деякі корисні посилання на джерела інформації</a:t>
            </a:r>
            <a:endParaRPr lang="ru-RU" sz="4000" dirty="0"/>
          </a:p>
        </p:txBody>
      </p:sp>
      <p:sp>
        <p:nvSpPr>
          <p:cNvPr id="3" name="Прямоугольник 2"/>
          <p:cNvSpPr/>
          <p:nvPr/>
        </p:nvSpPr>
        <p:spPr>
          <a:xfrm>
            <a:off x="108642" y="780602"/>
            <a:ext cx="11995841" cy="5909310"/>
          </a:xfrm>
          <a:prstGeom prst="rect">
            <a:avLst/>
          </a:prstGeom>
        </p:spPr>
        <p:txBody>
          <a:bodyPr wrap="square">
            <a:spAutoFit/>
          </a:bodyPr>
          <a:lstStyle/>
          <a:p>
            <a:pPr marL="228600" indent="-228600">
              <a:lnSpc>
                <a:spcPct val="90000"/>
              </a:lnSpc>
              <a:buFont typeface="Arial" panose="020B0604020202020204" pitchFamily="34" charset="0"/>
              <a:buChar char="•"/>
              <a:defRPr/>
            </a:pPr>
            <a:r>
              <a:rPr lang="en-US" sz="1400" dirty="0">
                <a:hlinkClick r:id="rId2"/>
              </a:rPr>
              <a:t>https://mcip.gov.ua/wp-content/uploads/2023/12/chernigivska_obl._naczznachennya_30.11.2023.pdf</a:t>
            </a:r>
            <a:r>
              <a:rPr lang="en-US" sz="1400" dirty="0"/>
              <a:t> </a:t>
            </a:r>
            <a:r>
              <a:rPr lang="uk-UA" sz="1400" dirty="0"/>
              <a:t>- </a:t>
            </a:r>
            <a:r>
              <a:rPr lang="ru-RU" sz="1400" dirty="0" err="1"/>
              <a:t>Перелік</a:t>
            </a:r>
            <a:r>
              <a:rPr lang="ru-RU" sz="1400" dirty="0"/>
              <a:t> </a:t>
            </a:r>
            <a:r>
              <a:rPr lang="ru-RU" sz="1400" dirty="0" err="1"/>
              <a:t>пам`яток</a:t>
            </a:r>
            <a:r>
              <a:rPr lang="ru-RU" sz="1400" dirty="0"/>
              <a:t> </a:t>
            </a:r>
            <a:r>
              <a:rPr lang="ru-RU" sz="1400" dirty="0" err="1"/>
              <a:t>культурної</a:t>
            </a:r>
            <a:r>
              <a:rPr lang="ru-RU" sz="1400" dirty="0"/>
              <a:t> </a:t>
            </a:r>
            <a:r>
              <a:rPr lang="ru-RU" sz="1400" dirty="0" err="1"/>
              <a:t>спадщини</a:t>
            </a:r>
            <a:r>
              <a:rPr lang="ru-RU" sz="1400" dirty="0"/>
              <a:t> </a:t>
            </a:r>
            <a:r>
              <a:rPr lang="ru-RU" sz="1400" dirty="0" err="1"/>
              <a:t>національного</a:t>
            </a:r>
            <a:r>
              <a:rPr lang="ru-RU" sz="1400" dirty="0"/>
              <a:t> </a:t>
            </a:r>
            <a:r>
              <a:rPr lang="ru-RU" sz="1400" dirty="0" err="1"/>
              <a:t>значення</a:t>
            </a:r>
            <a:r>
              <a:rPr lang="ru-RU" sz="1400" dirty="0"/>
              <a:t> </a:t>
            </a:r>
            <a:r>
              <a:rPr lang="ru-RU" sz="1400" dirty="0" err="1"/>
              <a:t>Чернігівської</a:t>
            </a:r>
            <a:r>
              <a:rPr lang="ru-RU" sz="1400" dirty="0"/>
              <a:t> </a:t>
            </a:r>
            <a:r>
              <a:rPr lang="ru-RU" sz="1400" dirty="0" err="1"/>
              <a:t>області</a:t>
            </a:r>
            <a:r>
              <a:rPr lang="ru-RU" sz="1400" dirty="0"/>
              <a:t>, </a:t>
            </a:r>
            <a:r>
              <a:rPr lang="ru-RU" sz="1400" dirty="0" err="1"/>
              <a:t>занесених</a:t>
            </a:r>
            <a:r>
              <a:rPr lang="ru-RU" sz="1400" dirty="0"/>
              <a:t> до Державного </a:t>
            </a:r>
            <a:r>
              <a:rPr lang="ru-RU" sz="1400" dirty="0" err="1"/>
              <a:t>реєстру</a:t>
            </a:r>
            <a:r>
              <a:rPr lang="ru-RU" sz="1400" dirty="0"/>
              <a:t> </a:t>
            </a:r>
            <a:r>
              <a:rPr lang="ru-RU" sz="1400" dirty="0" err="1"/>
              <a:t>нерухомих</a:t>
            </a:r>
            <a:r>
              <a:rPr lang="ru-RU" sz="1400" dirty="0"/>
              <a:t> </a:t>
            </a:r>
            <a:r>
              <a:rPr lang="ru-RU" sz="1400" dirty="0" err="1"/>
              <a:t>пам’яток</a:t>
            </a:r>
            <a:r>
              <a:rPr lang="ru-RU" sz="1400" dirty="0"/>
              <a:t> </a:t>
            </a:r>
            <a:r>
              <a:rPr lang="ru-RU" sz="1400" dirty="0" err="1"/>
              <a:t>України</a:t>
            </a:r>
            <a:r>
              <a:rPr lang="ru-RU" sz="1400" dirty="0"/>
              <a:t> </a:t>
            </a:r>
          </a:p>
          <a:p>
            <a:pPr marL="228600" indent="-228600">
              <a:lnSpc>
                <a:spcPct val="90000"/>
              </a:lnSpc>
              <a:buFont typeface="Arial" panose="020B0604020202020204" pitchFamily="34" charset="0"/>
              <a:buChar char="•"/>
              <a:defRPr/>
            </a:pPr>
            <a:r>
              <a:rPr lang="en-US" sz="1400" dirty="0">
                <a:hlinkClick r:id="rId3"/>
              </a:rPr>
              <a:t>https://mcip.gov.ua/wp-content/uploads/2024/02/tablyczya_iaop_stanom-na-01.02.2024.pdf</a:t>
            </a:r>
            <a:r>
              <a:rPr lang="uk-UA" sz="1400" dirty="0"/>
              <a:t> - </a:t>
            </a:r>
            <a:r>
              <a:rPr lang="ru-RU" sz="1400" dirty="0"/>
              <a:t>Список </a:t>
            </a:r>
            <a:r>
              <a:rPr lang="ru-RU" sz="1400" dirty="0" err="1"/>
              <a:t>наказів</a:t>
            </a:r>
            <a:r>
              <a:rPr lang="ru-RU" sz="1400" dirty="0"/>
              <a:t> </a:t>
            </a:r>
            <a:r>
              <a:rPr lang="ru-RU" sz="1400" dirty="0" err="1"/>
              <a:t>щодо</a:t>
            </a:r>
            <a:r>
              <a:rPr lang="ru-RU" sz="1400" dirty="0"/>
              <a:t> </a:t>
            </a:r>
            <a:r>
              <a:rPr lang="ru-RU" sz="1400" dirty="0" err="1"/>
              <a:t>затвердження</a:t>
            </a:r>
            <a:r>
              <a:rPr lang="ru-RU" sz="1400" dirty="0"/>
              <a:t> меж та </a:t>
            </a:r>
            <a:r>
              <a:rPr lang="ru-RU" sz="1400" dirty="0" err="1"/>
              <a:t>режимів</a:t>
            </a:r>
            <a:r>
              <a:rPr lang="ru-RU" sz="1400" dirty="0"/>
              <a:t> </a:t>
            </a:r>
            <a:r>
              <a:rPr lang="ru-RU" sz="1400" dirty="0" err="1"/>
              <a:t>використання</a:t>
            </a:r>
            <a:r>
              <a:rPr lang="ru-RU" sz="1400" dirty="0"/>
              <a:t> </a:t>
            </a:r>
            <a:r>
              <a:rPr lang="ru-RU" sz="1400" dirty="0" err="1"/>
              <a:t>історичних</a:t>
            </a:r>
            <a:r>
              <a:rPr lang="ru-RU" sz="1400" dirty="0"/>
              <a:t> </a:t>
            </a:r>
            <a:r>
              <a:rPr lang="ru-RU" sz="1400" dirty="0" err="1"/>
              <a:t>ареалів</a:t>
            </a:r>
            <a:r>
              <a:rPr lang="ru-RU" sz="1400" dirty="0"/>
              <a:t> </a:t>
            </a:r>
            <a:r>
              <a:rPr lang="ru-RU" sz="1400" dirty="0" err="1"/>
              <a:t>історичних</a:t>
            </a:r>
            <a:r>
              <a:rPr lang="ru-RU" sz="1400" dirty="0"/>
              <a:t> </a:t>
            </a:r>
            <a:r>
              <a:rPr lang="ru-RU" sz="1400" dirty="0" err="1"/>
              <a:t>населених</a:t>
            </a:r>
            <a:r>
              <a:rPr lang="ru-RU" sz="1400" dirty="0"/>
              <a:t> </a:t>
            </a:r>
            <a:r>
              <a:rPr lang="ru-RU" sz="1400" dirty="0" err="1"/>
              <a:t>місць</a:t>
            </a:r>
            <a:endParaRPr lang="ru-RU" sz="1400" dirty="0"/>
          </a:p>
          <a:p>
            <a:pPr marL="228600" indent="-228600">
              <a:lnSpc>
                <a:spcPct val="90000"/>
              </a:lnSpc>
              <a:buFont typeface="Arial" panose="020B0604020202020204" pitchFamily="34" charset="0"/>
              <a:buChar char="•"/>
              <a:defRPr/>
            </a:pPr>
            <a:r>
              <a:rPr lang="ru-RU" sz="1400" u="sng" dirty="0" err="1">
                <a:hlinkClick r:id="rId4"/>
              </a:rPr>
              <a:t>https</a:t>
            </a:r>
            <a:r>
              <a:rPr lang="uk-UA" sz="1400" u="sng" dirty="0">
                <a:hlinkClick r:id="rId4"/>
              </a:rPr>
              <a:t>://</a:t>
            </a:r>
            <a:r>
              <a:rPr lang="ru-RU" sz="1400" u="sng" dirty="0" err="1">
                <a:hlinkClick r:id="rId4"/>
              </a:rPr>
              <a:t>decentralization</a:t>
            </a:r>
            <a:r>
              <a:rPr lang="uk-UA" sz="1400" u="sng" dirty="0">
                <a:hlinkClick r:id="rId4"/>
              </a:rPr>
              <a:t>.</a:t>
            </a:r>
            <a:r>
              <a:rPr lang="ru-RU" sz="1400" u="sng" dirty="0" err="1">
                <a:hlinkClick r:id="rId4"/>
              </a:rPr>
              <a:t>gov</a:t>
            </a:r>
            <a:r>
              <a:rPr lang="uk-UA" sz="1400" u="sng" dirty="0">
                <a:hlinkClick r:id="rId4"/>
              </a:rPr>
              <a:t>.</a:t>
            </a:r>
            <a:r>
              <a:rPr lang="ru-RU" sz="1400" u="sng" dirty="0" err="1">
                <a:hlinkClick r:id="rId4"/>
              </a:rPr>
              <a:t>ua</a:t>
            </a:r>
            <a:r>
              <a:rPr lang="uk-UA" sz="1400" u="sng" dirty="0">
                <a:hlinkClick r:id="rId4"/>
              </a:rPr>
              <a:t>/</a:t>
            </a:r>
            <a:r>
              <a:rPr lang="ru-RU" sz="1400" u="sng" dirty="0" err="1">
                <a:hlinkClick r:id="rId4"/>
              </a:rPr>
              <a:t>news</a:t>
            </a:r>
            <a:r>
              <a:rPr lang="uk-UA" sz="1400" u="sng" dirty="0">
                <a:hlinkClick r:id="rId4"/>
              </a:rPr>
              <a:t>/14281</a:t>
            </a:r>
            <a:r>
              <a:rPr lang="uk-UA" sz="1400" u="sng" dirty="0"/>
              <a:t> - </a:t>
            </a:r>
            <a:r>
              <a:rPr lang="uk-UA" sz="1400" dirty="0"/>
              <a:t>Бюджети територіальних громад України</a:t>
            </a:r>
          </a:p>
          <a:p>
            <a:pPr marL="228600" indent="-228600">
              <a:lnSpc>
                <a:spcPct val="90000"/>
              </a:lnSpc>
              <a:buFont typeface="Arial" panose="020B0604020202020204" pitchFamily="34" charset="0"/>
              <a:buChar char="•"/>
              <a:defRPr/>
            </a:pPr>
            <a:r>
              <a:rPr lang="en-US" sz="1400" dirty="0">
                <a:hlinkClick r:id="rId5"/>
              </a:rPr>
              <a:t>https://www.arcgis.com/apps/dashboards/e0c20d364bef4ab9b7c944e9e27e88c5</a:t>
            </a:r>
            <a:r>
              <a:rPr lang="uk-UA" sz="1400" dirty="0"/>
              <a:t> - індекси </a:t>
            </a:r>
            <a:r>
              <a:rPr lang="uk-UA" sz="1400" dirty="0" err="1"/>
              <a:t>податокоспроможності</a:t>
            </a:r>
            <a:r>
              <a:rPr lang="uk-UA" sz="1400" dirty="0"/>
              <a:t> громад</a:t>
            </a:r>
          </a:p>
          <a:p>
            <a:pPr marL="228600" indent="-228600">
              <a:lnSpc>
                <a:spcPct val="90000"/>
              </a:lnSpc>
              <a:buFont typeface="Arial" panose="020B0604020202020204" pitchFamily="34" charset="0"/>
              <a:buChar char="•"/>
              <a:defRPr/>
            </a:pPr>
            <a:r>
              <a:rPr lang="en-US" sz="1400" dirty="0">
                <a:hlinkClick r:id="rId6"/>
              </a:rPr>
              <a:t>https://superagronom.com/karty/karta-gruntiv-ukrainy#x</a:t>
            </a:r>
            <a:r>
              <a:rPr lang="uk-UA" sz="1400" dirty="0"/>
              <a:t> – карта </a:t>
            </a:r>
            <a:r>
              <a:rPr lang="uk-UA" sz="1400" dirty="0" err="1"/>
              <a:t>грунтів</a:t>
            </a:r>
            <a:r>
              <a:rPr lang="uk-UA" sz="1400" dirty="0"/>
              <a:t> України</a:t>
            </a:r>
          </a:p>
          <a:p>
            <a:pPr marL="228600" indent="-228600">
              <a:lnSpc>
                <a:spcPct val="90000"/>
              </a:lnSpc>
              <a:buFont typeface="Arial" panose="020B0604020202020204" pitchFamily="34" charset="0"/>
              <a:buChar char="•"/>
              <a:defRPr/>
            </a:pPr>
            <a:r>
              <a:rPr lang="en-US" sz="1400" dirty="0">
                <a:hlinkClick r:id="rId7"/>
              </a:rPr>
              <a:t>https://emerald.eea.europa.eu/</a:t>
            </a:r>
            <a:r>
              <a:rPr lang="uk-UA" sz="1400" dirty="0"/>
              <a:t> - карта Смарагдової мережі</a:t>
            </a:r>
          </a:p>
          <a:p>
            <a:pPr marL="228600" indent="-228600">
              <a:lnSpc>
                <a:spcPct val="90000"/>
              </a:lnSpc>
              <a:buFont typeface="Arial" panose="020B0604020202020204" pitchFamily="34" charset="0"/>
              <a:buChar char="•"/>
              <a:defRPr/>
            </a:pPr>
            <a:r>
              <a:rPr lang="en-US" sz="1400" dirty="0">
                <a:hlinkClick r:id="rId8"/>
              </a:rPr>
              <a:t>https://rm.coe.int/draft-list-of-adopted-emerald-network-sites/1680ad54a1</a:t>
            </a:r>
            <a:r>
              <a:rPr lang="uk-UA" sz="1400" dirty="0"/>
              <a:t> - перелік та назви територій Смарагдової мережі</a:t>
            </a:r>
          </a:p>
          <a:p>
            <a:pPr marL="228600" indent="-228600">
              <a:lnSpc>
                <a:spcPct val="90000"/>
              </a:lnSpc>
              <a:buFont typeface="Arial" panose="020B0604020202020204" pitchFamily="34" charset="0"/>
              <a:buChar char="•"/>
              <a:defRPr/>
            </a:pPr>
            <a:r>
              <a:rPr lang="ru-RU" sz="1400" u="sng" dirty="0" err="1">
                <a:hlinkClick r:id="rId9"/>
              </a:rPr>
              <a:t>https</a:t>
            </a:r>
            <a:r>
              <a:rPr lang="uk-UA" sz="1400" u="sng" dirty="0">
                <a:hlinkClick r:id="rId9"/>
              </a:rPr>
              <a:t>://</a:t>
            </a:r>
            <a:r>
              <a:rPr lang="ru-RU" sz="1400" u="sng" dirty="0" err="1">
                <a:hlinkClick r:id="rId9"/>
              </a:rPr>
              <a:t>pzf</a:t>
            </a:r>
            <a:r>
              <a:rPr lang="uk-UA" sz="1400" u="sng" dirty="0">
                <a:hlinkClick r:id="rId9"/>
              </a:rPr>
              <a:t>.</a:t>
            </a:r>
            <a:r>
              <a:rPr lang="ru-RU" sz="1400" u="sng" dirty="0" err="1">
                <a:hlinkClick r:id="rId9"/>
              </a:rPr>
              <a:t>land</a:t>
            </a:r>
            <a:r>
              <a:rPr lang="uk-UA" sz="1400" u="sng" dirty="0">
                <a:hlinkClick r:id="rId9"/>
              </a:rPr>
              <a:t>.</a:t>
            </a:r>
            <a:r>
              <a:rPr lang="ru-RU" sz="1400" u="sng" dirty="0" err="1">
                <a:hlinkClick r:id="rId9"/>
              </a:rPr>
              <a:t>kiev</a:t>
            </a:r>
            <a:r>
              <a:rPr lang="uk-UA" sz="1400" u="sng" dirty="0">
                <a:hlinkClick r:id="rId9"/>
              </a:rPr>
              <a:t>.</a:t>
            </a:r>
            <a:r>
              <a:rPr lang="ru-RU" sz="1400" u="sng" dirty="0" err="1">
                <a:hlinkClick r:id="rId9"/>
              </a:rPr>
              <a:t>ua</a:t>
            </a:r>
            <a:r>
              <a:rPr lang="uk-UA" sz="1400" u="sng" dirty="0">
                <a:hlinkClick r:id="rId9"/>
              </a:rPr>
              <a:t>/</a:t>
            </a:r>
            <a:r>
              <a:rPr lang="ru-RU" sz="1400" u="sng" dirty="0" err="1">
                <a:hlinkClick r:id="rId9"/>
              </a:rPr>
              <a:t>pzf</a:t>
            </a:r>
            <a:r>
              <a:rPr lang="uk-UA" sz="1400" u="sng" dirty="0">
                <a:hlinkClick r:id="rId9"/>
              </a:rPr>
              <a:t>-</a:t>
            </a:r>
            <a:r>
              <a:rPr lang="ru-RU" sz="1400" u="sng" dirty="0" err="1">
                <a:hlinkClick r:id="rId9"/>
              </a:rPr>
              <a:t>obl</a:t>
            </a:r>
            <a:r>
              <a:rPr lang="uk-UA" sz="1400" u="sng" dirty="0">
                <a:hlinkClick r:id="rId9"/>
              </a:rPr>
              <a:t>-6.</a:t>
            </a:r>
            <a:r>
              <a:rPr lang="ru-RU" sz="1400" u="sng" dirty="0" err="1">
                <a:hlinkClick r:id="rId9"/>
              </a:rPr>
              <a:t>html</a:t>
            </a:r>
            <a:r>
              <a:rPr lang="ru-RU" sz="1400" u="sng" dirty="0"/>
              <a:t> </a:t>
            </a:r>
            <a:r>
              <a:rPr lang="ru-RU" sz="1400" dirty="0"/>
              <a:t> - природно-</a:t>
            </a:r>
            <a:r>
              <a:rPr lang="ru-RU" sz="1400" dirty="0" err="1"/>
              <a:t>заповідний</a:t>
            </a:r>
            <a:r>
              <a:rPr lang="ru-RU" sz="1400" dirty="0"/>
              <a:t> фонд </a:t>
            </a:r>
            <a:r>
              <a:rPr lang="ru-RU" sz="1400" dirty="0" err="1"/>
              <a:t>України</a:t>
            </a:r>
            <a:endParaRPr lang="uk-UA" sz="1400" dirty="0"/>
          </a:p>
          <a:p>
            <a:pPr marL="228600" indent="-228600">
              <a:lnSpc>
                <a:spcPct val="90000"/>
              </a:lnSpc>
              <a:buFont typeface="Arial" panose="020B0604020202020204" pitchFamily="34" charset="0"/>
              <a:buChar char="•"/>
              <a:defRPr/>
            </a:pPr>
            <a:r>
              <a:rPr lang="uk-UA" sz="1400" dirty="0"/>
              <a:t>Регіональна доповідь про стан навколишнього природного середовища  _______ області (щорічна) </a:t>
            </a:r>
          </a:p>
          <a:p>
            <a:pPr marL="228600" indent="-228600">
              <a:lnSpc>
                <a:spcPct val="90000"/>
              </a:lnSpc>
              <a:buFont typeface="Arial" panose="020B0604020202020204" pitchFamily="34" charset="0"/>
              <a:buChar char="•"/>
              <a:defRPr/>
            </a:pPr>
            <a:r>
              <a:rPr lang="ru-RU" sz="1400" dirty="0" err="1"/>
              <a:t>Реєстр</a:t>
            </a:r>
            <a:r>
              <a:rPr lang="ru-RU" sz="1400" dirty="0"/>
              <a:t> </a:t>
            </a:r>
            <a:r>
              <a:rPr lang="ru-RU" sz="1400" dirty="0" err="1"/>
              <a:t>місць</a:t>
            </a:r>
            <a:r>
              <a:rPr lang="ru-RU" sz="1400" dirty="0"/>
              <a:t> </a:t>
            </a:r>
            <a:r>
              <a:rPr lang="ru-RU" sz="1400" dirty="0" err="1"/>
              <a:t>видалення</a:t>
            </a:r>
            <a:r>
              <a:rPr lang="ru-RU" sz="1400" dirty="0"/>
              <a:t> </a:t>
            </a:r>
            <a:r>
              <a:rPr lang="ru-RU" sz="1400" dirty="0" err="1"/>
              <a:t>відходів</a:t>
            </a:r>
            <a:r>
              <a:rPr lang="ru-RU" sz="1400" dirty="0"/>
              <a:t> </a:t>
            </a:r>
            <a:r>
              <a:rPr lang="ru-RU" sz="1400" dirty="0" err="1"/>
              <a:t>Чернігівської</a:t>
            </a:r>
            <a:r>
              <a:rPr lang="ru-RU" sz="1400" dirty="0"/>
              <a:t> </a:t>
            </a:r>
            <a:r>
              <a:rPr lang="ru-RU" sz="1400" dirty="0" err="1"/>
              <a:t>області</a:t>
            </a:r>
            <a:r>
              <a:rPr lang="ru-RU" sz="1400" dirty="0"/>
              <a:t> </a:t>
            </a:r>
            <a:endParaRPr lang="uk-UA" sz="1400" dirty="0"/>
          </a:p>
          <a:p>
            <a:pPr marL="228600" indent="-228600">
              <a:lnSpc>
                <a:spcPct val="90000"/>
              </a:lnSpc>
              <a:buFont typeface="Arial" panose="020B0604020202020204" pitchFamily="34" charset="0"/>
              <a:buChar char="•"/>
              <a:defRPr/>
            </a:pPr>
            <a:r>
              <a:rPr lang="en-US" sz="1400" dirty="0">
                <a:hlinkClick r:id="rId10"/>
              </a:rPr>
              <a:t>https://edata.e-health.gov.ua/e-data/dashboard/declar-stats?__cf_chl_tk=z6JRHVWVkC.qeu942Y.E6Naojyxh2ANkUKATED9J3fU-1679337309-0-gaNycGzNCxA</a:t>
            </a:r>
            <a:r>
              <a:rPr lang="uk-UA" sz="1400" dirty="0"/>
              <a:t> – </a:t>
            </a:r>
            <a:r>
              <a:rPr lang="uk-UA" sz="1400" dirty="0" err="1"/>
              <a:t>статево-вікова</a:t>
            </a:r>
            <a:r>
              <a:rPr lang="uk-UA" sz="1400" dirty="0"/>
              <a:t> піраміда за даними НСЗУ</a:t>
            </a:r>
          </a:p>
          <a:p>
            <a:pPr marL="228600" indent="-228600">
              <a:lnSpc>
                <a:spcPct val="90000"/>
              </a:lnSpc>
              <a:buFont typeface="Arial" panose="020B0604020202020204" pitchFamily="34" charset="0"/>
              <a:buChar char="•"/>
              <a:defRPr/>
            </a:pPr>
            <a:r>
              <a:rPr lang="ru-RU" sz="1400" u="sng" dirty="0" err="1">
                <a:hlinkClick r:id="rId11"/>
              </a:rPr>
              <a:t>https</a:t>
            </a:r>
            <a:r>
              <a:rPr lang="uk-UA" sz="1400" u="sng" dirty="0">
                <a:hlinkClick r:id="rId11"/>
              </a:rPr>
              <a:t>://</a:t>
            </a:r>
            <a:r>
              <a:rPr lang="ru-RU" sz="1400" u="sng" dirty="0" err="1">
                <a:hlinkClick r:id="rId11"/>
              </a:rPr>
              <a:t>jobportal</a:t>
            </a:r>
            <a:r>
              <a:rPr lang="uk-UA" sz="1400" u="sng" dirty="0">
                <a:hlinkClick r:id="rId11"/>
              </a:rPr>
              <a:t>.</a:t>
            </a:r>
            <a:r>
              <a:rPr lang="ru-RU" sz="1400" u="sng" dirty="0" err="1">
                <a:hlinkClick r:id="rId11"/>
              </a:rPr>
              <a:t>dcz</a:t>
            </a:r>
            <a:r>
              <a:rPr lang="uk-UA" sz="1400" u="sng" dirty="0">
                <a:hlinkClick r:id="rId11"/>
              </a:rPr>
              <a:t>.</a:t>
            </a:r>
            <a:r>
              <a:rPr lang="ru-RU" sz="1400" u="sng" dirty="0" err="1">
                <a:hlinkClick r:id="rId11"/>
              </a:rPr>
              <a:t>gov</a:t>
            </a:r>
            <a:r>
              <a:rPr lang="uk-UA" sz="1400" u="sng" dirty="0">
                <a:hlinkClick r:id="rId11"/>
              </a:rPr>
              <a:t>.</a:t>
            </a:r>
            <a:r>
              <a:rPr lang="ru-RU" sz="1400" u="sng" dirty="0" err="1">
                <a:hlinkClick r:id="rId11"/>
              </a:rPr>
              <a:t>ua</a:t>
            </a:r>
            <a:r>
              <a:rPr lang="uk-UA" sz="1400" u="sng" dirty="0">
                <a:hlinkClick r:id="rId11"/>
              </a:rPr>
              <a:t>/?</a:t>
            </a:r>
            <a:r>
              <a:rPr lang="ru-RU" sz="1400" u="sng" dirty="0" err="1">
                <a:hlinkClick r:id="rId11"/>
              </a:rPr>
              <a:t>fbclid</a:t>
            </a:r>
            <a:r>
              <a:rPr lang="uk-UA" sz="1400" u="sng" dirty="0">
                <a:hlinkClick r:id="rId11"/>
              </a:rPr>
              <a:t>=</a:t>
            </a:r>
            <a:r>
              <a:rPr lang="ru-RU" sz="1400" u="sng" dirty="0" err="1">
                <a:hlinkClick r:id="rId11"/>
              </a:rPr>
              <a:t>IwAR</a:t>
            </a:r>
            <a:r>
              <a:rPr lang="uk-UA" sz="1400" u="sng" dirty="0">
                <a:hlinkClick r:id="rId11"/>
              </a:rPr>
              <a:t>0</a:t>
            </a:r>
            <a:r>
              <a:rPr lang="ru-RU" sz="1400" u="sng" dirty="0">
                <a:hlinkClick r:id="rId11"/>
              </a:rPr>
              <a:t>FN</a:t>
            </a:r>
            <a:r>
              <a:rPr lang="uk-UA" sz="1400" u="sng" dirty="0">
                <a:hlinkClick r:id="rId11"/>
              </a:rPr>
              <a:t>_</a:t>
            </a:r>
            <a:r>
              <a:rPr lang="ru-RU" sz="1400" u="sng" dirty="0" err="1">
                <a:hlinkClick r:id="rId11"/>
              </a:rPr>
              <a:t>kh</a:t>
            </a:r>
            <a:r>
              <a:rPr lang="uk-UA" sz="1400" u="sng" dirty="0">
                <a:hlinkClick r:id="rId11"/>
              </a:rPr>
              <a:t>9</a:t>
            </a:r>
            <a:r>
              <a:rPr lang="ru-RU" sz="1400" u="sng" dirty="0" err="1">
                <a:hlinkClick r:id="rId11"/>
              </a:rPr>
              <a:t>cPPuGGCZrFs</a:t>
            </a:r>
            <a:r>
              <a:rPr lang="uk-UA" sz="1400" u="sng" dirty="0">
                <a:hlinkClick r:id="rId11"/>
              </a:rPr>
              <a:t>4_3</a:t>
            </a:r>
            <a:r>
              <a:rPr lang="ru-RU" sz="1400" u="sng" dirty="0" err="1">
                <a:hlinkClick r:id="rId11"/>
              </a:rPr>
              <a:t>DWILn</a:t>
            </a:r>
            <a:r>
              <a:rPr lang="uk-UA" sz="1400" u="sng" dirty="0">
                <a:hlinkClick r:id="rId11"/>
              </a:rPr>
              <a:t>4</a:t>
            </a:r>
            <a:r>
              <a:rPr lang="ru-RU" sz="1400" u="sng" dirty="0" err="1">
                <a:hlinkClick r:id="rId11"/>
              </a:rPr>
              <a:t>GYlLLaNL</a:t>
            </a:r>
            <a:r>
              <a:rPr lang="uk-UA" sz="1400" u="sng" dirty="0">
                <a:hlinkClick r:id="rId11"/>
              </a:rPr>
              <a:t>2</a:t>
            </a:r>
            <a:r>
              <a:rPr lang="ru-RU" sz="1400" u="sng" dirty="0">
                <a:hlinkClick r:id="rId11"/>
              </a:rPr>
              <a:t>N</a:t>
            </a:r>
            <a:r>
              <a:rPr lang="uk-UA" sz="1400" u="sng" dirty="0">
                <a:hlinkClick r:id="rId11"/>
              </a:rPr>
              <a:t>4</a:t>
            </a:r>
            <a:r>
              <a:rPr lang="ru-RU" sz="1400" u="sng" dirty="0">
                <a:hlinkClick r:id="rId11"/>
              </a:rPr>
              <a:t>Y</a:t>
            </a:r>
            <a:r>
              <a:rPr lang="uk-UA" sz="1400" u="sng" dirty="0">
                <a:hlinkClick r:id="rId11"/>
              </a:rPr>
              <a:t>-47-</a:t>
            </a:r>
            <a:r>
              <a:rPr lang="ru-RU" sz="1400" u="sng" dirty="0" err="1">
                <a:hlinkClick r:id="rId11"/>
              </a:rPr>
              <a:t>Ec</a:t>
            </a:r>
            <a:r>
              <a:rPr lang="uk-UA" sz="1400" u="sng" dirty="0">
                <a:hlinkClick r:id="rId11"/>
              </a:rPr>
              <a:t>1</a:t>
            </a:r>
            <a:r>
              <a:rPr lang="ru-RU" sz="1400" u="sng" dirty="0">
                <a:hlinkClick r:id="rId11"/>
              </a:rPr>
              <a:t>G</a:t>
            </a:r>
            <a:r>
              <a:rPr lang="uk-UA" sz="1400" u="sng" dirty="0">
                <a:hlinkClick r:id="rId11"/>
              </a:rPr>
              <a:t>1</a:t>
            </a:r>
            <a:r>
              <a:rPr lang="ru-RU" sz="1400" u="sng" dirty="0" err="1">
                <a:hlinkClick r:id="rId11"/>
              </a:rPr>
              <a:t>Okyy</a:t>
            </a:r>
            <a:r>
              <a:rPr lang="uk-UA" sz="1400" u="sng" dirty="0">
                <a:hlinkClick r:id="rId11"/>
              </a:rPr>
              <a:t>7</a:t>
            </a:r>
            <a:r>
              <a:rPr lang="ru-RU" sz="1400" u="sng" dirty="0" err="1">
                <a:hlinkClick r:id="rId11"/>
              </a:rPr>
              <a:t>Fabc</a:t>
            </a:r>
            <a:r>
              <a:rPr lang="uk-UA" sz="1400" dirty="0"/>
              <a:t>  - дані щодо вакансій та офіційних зарплат</a:t>
            </a:r>
          </a:p>
          <a:p>
            <a:pPr marL="228600" indent="-228600">
              <a:lnSpc>
                <a:spcPct val="90000"/>
              </a:lnSpc>
              <a:buFont typeface="Arial" panose="020B0604020202020204" pitchFamily="34" charset="0"/>
              <a:buChar char="•"/>
              <a:defRPr/>
            </a:pPr>
            <a:r>
              <a:rPr lang="uk-UA" sz="1400" u="sng" dirty="0">
                <a:hlinkClick r:id="rId12"/>
              </a:rPr>
              <a:t>https://ua.trud.com/ua/</a:t>
            </a:r>
            <a:r>
              <a:rPr lang="uk-UA" sz="1400" dirty="0"/>
              <a:t>  - дані щодо середньої зарплати в Україні та за областями</a:t>
            </a:r>
          </a:p>
          <a:p>
            <a:pPr marL="228600" indent="-228600">
              <a:lnSpc>
                <a:spcPct val="90000"/>
              </a:lnSpc>
              <a:buFont typeface="Arial" panose="020B0604020202020204" pitchFamily="34" charset="0"/>
              <a:buChar char="•"/>
              <a:defRPr/>
            </a:pPr>
            <a:r>
              <a:rPr lang="en-US" sz="1400" dirty="0">
                <a:hlinkClick r:id="rId13"/>
              </a:rPr>
              <a:t>https://ukrstat.gov.ua/operativ/operativ2018/ns/vzap/arch_vzrap_u.htm</a:t>
            </a:r>
            <a:r>
              <a:rPr lang="uk-UA" sz="1400" dirty="0"/>
              <a:t> - дані про викиди забруднюючих речовин і парникових газів у атмосферне повітря від стаціонарних джерел забруднення за роками</a:t>
            </a:r>
          </a:p>
          <a:p>
            <a:pPr marL="228600" indent="-228600">
              <a:lnSpc>
                <a:spcPct val="90000"/>
              </a:lnSpc>
              <a:buFont typeface="Arial" panose="020B0604020202020204" pitchFamily="34" charset="0"/>
              <a:buChar char="•"/>
              <a:defRPr/>
            </a:pPr>
            <a:r>
              <a:rPr lang="en-US" sz="1400" dirty="0">
                <a:hlinkClick r:id="rId14"/>
              </a:rPr>
              <a:t>https://geomap.land.kiev.ua/zoning-7.html</a:t>
            </a:r>
            <a:r>
              <a:rPr lang="uk-UA" sz="1400" dirty="0"/>
              <a:t> - карти України</a:t>
            </a:r>
          </a:p>
          <a:p>
            <a:pPr marL="228600" indent="-228600">
              <a:lnSpc>
                <a:spcPct val="90000"/>
              </a:lnSpc>
              <a:buFont typeface="Arial" panose="020B0604020202020204" pitchFamily="34" charset="0"/>
              <a:buChar char="•"/>
              <a:defRPr/>
            </a:pPr>
            <a:r>
              <a:rPr lang="uk-UA" sz="1400" u="sng" dirty="0">
                <a:hlinkClick r:id="rId15"/>
              </a:rPr>
              <a:t>https://data.gov.ua/dataset/surface-water-monitoring</a:t>
            </a:r>
            <a:r>
              <a:rPr lang="uk-UA" sz="1400" u="sng" dirty="0"/>
              <a:t>   </a:t>
            </a:r>
            <a:r>
              <a:rPr lang="uk-UA" sz="1400" dirty="0"/>
              <a:t>- дані державного моніторингу поверхневих вод</a:t>
            </a:r>
          </a:p>
          <a:p>
            <a:pPr marL="228600" indent="-228600">
              <a:lnSpc>
                <a:spcPct val="90000"/>
              </a:lnSpc>
              <a:buFont typeface="Arial" panose="020B0604020202020204" pitchFamily="34" charset="0"/>
              <a:buChar char="•"/>
              <a:defRPr/>
            </a:pPr>
            <a:r>
              <a:rPr lang="ru-RU" sz="1400" u="sng" dirty="0">
                <a:hlinkClick r:id="rId16"/>
              </a:rPr>
              <a:t>https://isuo.org/</a:t>
            </a:r>
            <a:r>
              <a:rPr lang="ru-RU" sz="1400" dirty="0"/>
              <a:t>  - </a:t>
            </a:r>
            <a:r>
              <a:rPr lang="ru-RU" sz="1400" dirty="0" err="1"/>
              <a:t>інформаційна</a:t>
            </a:r>
            <a:r>
              <a:rPr lang="ru-RU" sz="1400" dirty="0"/>
              <a:t> </a:t>
            </a:r>
            <a:r>
              <a:rPr lang="ru-RU" sz="1400" dirty="0" err="1"/>
              <a:t>системиа</a:t>
            </a:r>
            <a:r>
              <a:rPr lang="ru-RU" sz="1400" dirty="0"/>
              <a:t> </a:t>
            </a:r>
            <a:r>
              <a:rPr lang="ru-RU" sz="1400" dirty="0" err="1"/>
              <a:t>управління</a:t>
            </a:r>
            <a:r>
              <a:rPr lang="ru-RU" sz="1400" dirty="0"/>
              <a:t> </a:t>
            </a:r>
            <a:r>
              <a:rPr lang="ru-RU" sz="1400" dirty="0" err="1"/>
              <a:t>освітою</a:t>
            </a:r>
            <a:r>
              <a:rPr lang="ru-RU" sz="1400" dirty="0"/>
              <a:t>. </a:t>
            </a:r>
            <a:r>
              <a:rPr lang="ru-RU" sz="1400" dirty="0" err="1"/>
              <a:t>Чернігівська</a:t>
            </a:r>
            <a:r>
              <a:rPr lang="ru-RU" sz="1400" dirty="0"/>
              <a:t> область </a:t>
            </a:r>
          </a:p>
          <a:p>
            <a:pPr marL="228600" indent="-228600">
              <a:lnSpc>
                <a:spcPct val="90000"/>
              </a:lnSpc>
              <a:buFont typeface="Arial" panose="020B0604020202020204" pitchFamily="34" charset="0"/>
              <a:buChar char="•"/>
              <a:defRPr/>
            </a:pPr>
            <a:r>
              <a:rPr lang="ru-RU" sz="1400" u="sng" dirty="0">
                <a:hlinkClick r:id="rId17"/>
              </a:rPr>
              <a:t>https://</a:t>
            </a:r>
            <a:r>
              <a:rPr lang="ru-RU" sz="1400" dirty="0">
                <a:hlinkClick r:id="rId17"/>
              </a:rPr>
              <a:t>mon.gov.ua/storage/app/uploads/public/63b/d91/793/63bd917936dcb390290187.pdf</a:t>
            </a:r>
            <a:r>
              <a:rPr lang="ru-RU" sz="1400" dirty="0"/>
              <a:t> - лист МОН </a:t>
            </a:r>
            <a:r>
              <a:rPr lang="ru-RU" sz="1400" dirty="0" err="1"/>
              <a:t>із</a:t>
            </a:r>
            <a:r>
              <a:rPr lang="ru-RU" sz="1400" dirty="0"/>
              <a:t> </a:t>
            </a:r>
            <a:r>
              <a:rPr lang="ru-RU" sz="1400" dirty="0" err="1"/>
              <a:t>розрахунками</a:t>
            </a:r>
            <a:r>
              <a:rPr lang="ru-RU" sz="1400" dirty="0"/>
              <a:t> ФНК та РНК</a:t>
            </a:r>
          </a:p>
          <a:p>
            <a:pPr marL="228600" indent="-228600">
              <a:lnSpc>
                <a:spcPct val="90000"/>
              </a:lnSpc>
              <a:buFont typeface="Arial" panose="020B0604020202020204" pitchFamily="34" charset="0"/>
              <a:buChar char="•"/>
              <a:defRPr/>
            </a:pPr>
            <a:r>
              <a:rPr lang="en-US" sz="1400" dirty="0">
                <a:hlinkClick r:id="rId18"/>
              </a:rPr>
              <a:t>https://zno.testportal.com.ua/stat/2021?fbclid=IwAR22qsRAAPpDPEBwmxNPI_UeCmVpt_TLHJmLQWOrsOrpGP0BrNDAb3ZphyA\</a:t>
            </a:r>
            <a:r>
              <a:rPr lang="uk-UA" sz="1400" dirty="0"/>
              <a:t> - дані ЗНО</a:t>
            </a:r>
            <a:endParaRPr lang="ru-RU" sz="1400" dirty="0"/>
          </a:p>
          <a:p>
            <a:pPr marL="228600" indent="-228600">
              <a:lnSpc>
                <a:spcPct val="90000"/>
              </a:lnSpc>
              <a:buFont typeface="Arial" panose="020B0604020202020204" pitchFamily="34" charset="0"/>
              <a:buChar char="•"/>
              <a:defRPr/>
            </a:pPr>
            <a:r>
              <a:rPr lang="en-US" sz="1400" dirty="0">
                <a:hlinkClick r:id="rId19"/>
              </a:rPr>
              <a:t>http://surl.li/sghye</a:t>
            </a:r>
            <a:r>
              <a:rPr lang="uk-UA" sz="1400" dirty="0"/>
              <a:t> - </a:t>
            </a:r>
            <a:r>
              <a:rPr lang="ru-RU" sz="1400" dirty="0" err="1"/>
              <a:t>Перелік</a:t>
            </a:r>
            <a:r>
              <a:rPr lang="ru-RU" sz="1400" dirty="0"/>
              <a:t> </a:t>
            </a:r>
            <a:r>
              <a:rPr lang="ru-RU" sz="1400" dirty="0" err="1"/>
              <a:t>обласних</a:t>
            </a:r>
            <a:r>
              <a:rPr lang="ru-RU" sz="1400" dirty="0"/>
              <a:t> </a:t>
            </a:r>
            <a:r>
              <a:rPr lang="ru-RU" sz="1400" dirty="0" err="1"/>
              <a:t>автомобільних</a:t>
            </a:r>
            <a:r>
              <a:rPr lang="ru-RU" sz="1400" dirty="0"/>
              <a:t> </a:t>
            </a:r>
            <a:r>
              <a:rPr lang="ru-RU" sz="1400" dirty="0" err="1"/>
              <a:t>доріг</a:t>
            </a:r>
            <a:r>
              <a:rPr lang="ru-RU" sz="1400" dirty="0"/>
              <a:t> </a:t>
            </a:r>
            <a:r>
              <a:rPr lang="ru-RU" sz="1400" dirty="0" err="1"/>
              <a:t>загального</a:t>
            </a:r>
            <a:r>
              <a:rPr lang="ru-RU" sz="1400" dirty="0"/>
              <a:t> </a:t>
            </a:r>
            <a:r>
              <a:rPr lang="ru-RU" sz="1400" dirty="0" err="1"/>
              <a:t>користування</a:t>
            </a:r>
            <a:r>
              <a:rPr lang="ru-RU" sz="1400" dirty="0"/>
              <a:t> </a:t>
            </a:r>
            <a:r>
              <a:rPr lang="ru-RU" sz="1400" dirty="0" err="1"/>
              <a:t>місцевого</a:t>
            </a:r>
            <a:r>
              <a:rPr lang="ru-RU" sz="1400" dirty="0"/>
              <a:t> </a:t>
            </a:r>
            <a:r>
              <a:rPr lang="ru-RU" sz="1400" dirty="0" err="1"/>
              <a:t>значення</a:t>
            </a:r>
            <a:r>
              <a:rPr lang="ru-RU" sz="1400" dirty="0"/>
              <a:t> </a:t>
            </a:r>
            <a:r>
              <a:rPr lang="ru-RU" sz="1400" dirty="0" err="1"/>
              <a:t>Чернігівської</a:t>
            </a:r>
            <a:r>
              <a:rPr lang="ru-RU" sz="1400" dirty="0"/>
              <a:t> </a:t>
            </a:r>
            <a:r>
              <a:rPr lang="ru-RU" sz="1400" dirty="0" err="1"/>
              <a:t>області</a:t>
            </a:r>
            <a:endParaRPr lang="ru-RU" sz="1400" dirty="0"/>
          </a:p>
          <a:p>
            <a:pPr marL="228600" indent="-228600">
              <a:lnSpc>
                <a:spcPct val="90000"/>
              </a:lnSpc>
              <a:buFont typeface="Arial" panose="020B0604020202020204" pitchFamily="34" charset="0"/>
              <a:buChar char="•"/>
              <a:defRPr/>
            </a:pPr>
            <a:r>
              <a:rPr lang="ru-RU" sz="1400" u="sng" dirty="0">
                <a:hlinkClick r:id="rId20"/>
              </a:rPr>
              <a:t>https://zakon.rada.gov.ua/laws/show/1318-2023-%D0%BF#n6</a:t>
            </a:r>
            <a:r>
              <a:rPr lang="ru-RU" sz="1400" dirty="0"/>
              <a:t> - </a:t>
            </a:r>
            <a:r>
              <a:rPr lang="ru-RU" sz="1400" dirty="0" err="1"/>
              <a:t>перелік</a:t>
            </a:r>
            <a:r>
              <a:rPr lang="ru-RU" sz="1400" dirty="0"/>
              <a:t> </a:t>
            </a:r>
            <a:r>
              <a:rPr lang="ru-RU" sz="1400" dirty="0" err="1"/>
              <a:t>автомобільних</a:t>
            </a:r>
            <a:r>
              <a:rPr lang="ru-RU" sz="1400" dirty="0"/>
              <a:t> </a:t>
            </a:r>
            <a:r>
              <a:rPr lang="ru-RU" sz="1400" dirty="0" err="1"/>
              <a:t>доріг</a:t>
            </a:r>
            <a:r>
              <a:rPr lang="ru-RU" sz="1400" dirty="0"/>
              <a:t> </a:t>
            </a:r>
            <a:r>
              <a:rPr lang="ru-RU" sz="1400" dirty="0" err="1"/>
              <a:t>загального</a:t>
            </a:r>
            <a:r>
              <a:rPr lang="ru-RU" sz="1400" dirty="0"/>
              <a:t> </a:t>
            </a:r>
            <a:r>
              <a:rPr lang="ru-RU" sz="1400" dirty="0" err="1"/>
              <a:t>користування</a:t>
            </a:r>
            <a:r>
              <a:rPr lang="ru-RU" sz="1400" dirty="0"/>
              <a:t> державного </a:t>
            </a:r>
            <a:r>
              <a:rPr lang="ru-RU" sz="1400" dirty="0" err="1"/>
              <a:t>значення</a:t>
            </a:r>
            <a:r>
              <a:rPr lang="ru-RU" sz="1400" dirty="0"/>
              <a:t> </a:t>
            </a:r>
          </a:p>
          <a:p>
            <a:pPr marL="228600" indent="-228600">
              <a:lnSpc>
                <a:spcPct val="90000"/>
              </a:lnSpc>
              <a:buFont typeface="Arial" panose="020B0604020202020204" pitchFamily="34" charset="0"/>
              <a:buChar char="•"/>
              <a:defRPr/>
            </a:pPr>
            <a:r>
              <a:rPr lang="en-US" sz="1400" dirty="0">
                <a:hlinkClick r:id="rId21"/>
              </a:rPr>
              <a:t>https://minjust.gov.ua/unitarylist</a:t>
            </a:r>
            <a:r>
              <a:rPr lang="uk-UA" sz="1400" dirty="0"/>
              <a:t> - Єдиний реєстр громадських формувань</a:t>
            </a:r>
          </a:p>
          <a:p>
            <a:pPr marL="228600" indent="-228600">
              <a:lnSpc>
                <a:spcPct val="90000"/>
              </a:lnSpc>
              <a:buFont typeface="Arial" panose="020B0604020202020204" pitchFamily="34" charset="0"/>
              <a:buChar char="•"/>
              <a:defRPr/>
            </a:pPr>
            <a:r>
              <a:rPr lang="en-US" sz="1400" dirty="0">
                <a:hlinkClick r:id="rId22"/>
              </a:rPr>
              <a:t>https://usr.minjust.gov.ua/content/free-search</a:t>
            </a:r>
            <a:r>
              <a:rPr lang="uk-UA" sz="1400" dirty="0"/>
              <a:t> - </a:t>
            </a:r>
            <a:r>
              <a:rPr lang="ru-RU" sz="1400" dirty="0" err="1"/>
              <a:t>безкоштовний</a:t>
            </a:r>
            <a:r>
              <a:rPr lang="ru-RU" sz="1400" dirty="0"/>
              <a:t> </a:t>
            </a:r>
            <a:r>
              <a:rPr lang="ru-RU" sz="1400" dirty="0" err="1"/>
              <a:t>пошук</a:t>
            </a:r>
            <a:r>
              <a:rPr lang="ru-RU" sz="1400" dirty="0"/>
              <a:t> </a:t>
            </a:r>
            <a:r>
              <a:rPr lang="ru-RU" sz="1400" dirty="0" err="1"/>
              <a:t>відомостей</a:t>
            </a:r>
            <a:r>
              <a:rPr lang="ru-RU" sz="1400" dirty="0"/>
              <a:t> у </a:t>
            </a:r>
            <a:r>
              <a:rPr lang="ru-RU" sz="1400" dirty="0" err="1"/>
              <a:t>Єдиному</a:t>
            </a:r>
            <a:r>
              <a:rPr lang="ru-RU" sz="1400" dirty="0"/>
              <a:t> державному </a:t>
            </a:r>
            <a:r>
              <a:rPr lang="ru-RU" sz="1400" dirty="0" err="1"/>
              <a:t>реєстрі</a:t>
            </a:r>
            <a:r>
              <a:rPr lang="ru-RU" sz="1400" dirty="0"/>
              <a:t> </a:t>
            </a:r>
            <a:r>
              <a:rPr lang="ru-RU" sz="1400" dirty="0" err="1"/>
              <a:t>юридичних</a:t>
            </a:r>
            <a:r>
              <a:rPr lang="ru-RU" sz="1400" dirty="0"/>
              <a:t> </a:t>
            </a:r>
            <a:r>
              <a:rPr lang="ru-RU" sz="1400" dirty="0" err="1"/>
              <a:t>осіб</a:t>
            </a:r>
            <a:r>
              <a:rPr lang="ru-RU" sz="1400" dirty="0"/>
              <a:t>, </a:t>
            </a:r>
            <a:r>
              <a:rPr lang="ru-RU" sz="1400" dirty="0" err="1"/>
              <a:t>фізичних</a:t>
            </a:r>
            <a:r>
              <a:rPr lang="ru-RU" sz="1400" dirty="0"/>
              <a:t> </a:t>
            </a:r>
            <a:r>
              <a:rPr lang="ru-RU" sz="1400" dirty="0" err="1"/>
              <a:t>осіб-підприємців</a:t>
            </a:r>
            <a:r>
              <a:rPr lang="ru-RU" sz="1400" dirty="0"/>
              <a:t> та </a:t>
            </a:r>
            <a:r>
              <a:rPr lang="ru-RU" sz="1400" dirty="0" err="1"/>
              <a:t>громадських</a:t>
            </a:r>
            <a:r>
              <a:rPr lang="ru-RU" sz="1400" dirty="0"/>
              <a:t> </a:t>
            </a:r>
            <a:r>
              <a:rPr lang="ru-RU" sz="1400" dirty="0" err="1"/>
              <a:t>формувань</a:t>
            </a:r>
            <a:r>
              <a:rPr lang="ru-RU" sz="1400" dirty="0"/>
              <a:t> </a:t>
            </a:r>
            <a:r>
              <a:rPr lang="ru-RU" sz="1400" dirty="0" err="1"/>
              <a:t>Міністерства</a:t>
            </a:r>
            <a:r>
              <a:rPr lang="ru-RU" sz="1400" dirty="0"/>
              <a:t> </a:t>
            </a:r>
            <a:r>
              <a:rPr lang="ru-RU" sz="1400" dirty="0" err="1"/>
              <a:t>юстиції</a:t>
            </a:r>
            <a:r>
              <a:rPr lang="ru-RU" sz="1400" dirty="0"/>
              <a:t> </a:t>
            </a:r>
          </a:p>
          <a:p>
            <a:pPr marL="228600" indent="-228600">
              <a:lnSpc>
                <a:spcPct val="90000"/>
              </a:lnSpc>
              <a:buFont typeface="Arial" panose="020B0604020202020204" pitchFamily="34" charset="0"/>
              <a:buChar char="•"/>
              <a:defRPr/>
            </a:pPr>
            <a:r>
              <a:rPr lang="uk-UA" sz="1400" u="sng" dirty="0">
                <a:hlinkClick r:id="rId23"/>
              </a:rPr>
              <a:t>https://land.gov.ua/dovidnyk-pokaznykiv-normatyvnoi-hroshovoi-otsinky-zemel-naselenykh-punktiv-stanom-na-01-01-2022/</a:t>
            </a:r>
            <a:r>
              <a:rPr lang="uk-UA" sz="1400" dirty="0"/>
              <a:t>  - </a:t>
            </a:r>
            <a:r>
              <a:rPr lang="ru-RU" sz="1400" dirty="0" err="1"/>
              <a:t>Довідник</a:t>
            </a:r>
            <a:r>
              <a:rPr lang="ru-RU" sz="1400" dirty="0"/>
              <a:t> </a:t>
            </a:r>
            <a:r>
              <a:rPr lang="ru-RU" sz="1400" dirty="0" err="1"/>
              <a:t>показників</a:t>
            </a:r>
            <a:r>
              <a:rPr lang="ru-RU" sz="1400" dirty="0"/>
              <a:t> </a:t>
            </a:r>
            <a:r>
              <a:rPr lang="ru-RU" sz="1400" dirty="0" err="1"/>
              <a:t>нормативної</a:t>
            </a:r>
            <a:r>
              <a:rPr lang="ru-RU" sz="1400" dirty="0"/>
              <a:t> </a:t>
            </a:r>
            <a:r>
              <a:rPr lang="ru-RU" sz="1400" dirty="0" err="1"/>
              <a:t>грошової</a:t>
            </a:r>
            <a:r>
              <a:rPr lang="ru-RU" sz="1400" dirty="0"/>
              <a:t> </a:t>
            </a:r>
            <a:r>
              <a:rPr lang="ru-RU" sz="1400" dirty="0" err="1"/>
              <a:t>оцінки</a:t>
            </a:r>
            <a:r>
              <a:rPr lang="ru-RU" sz="1400" dirty="0"/>
              <a:t> земель </a:t>
            </a:r>
            <a:r>
              <a:rPr lang="ru-RU" sz="1400" dirty="0" err="1"/>
              <a:t>населених</a:t>
            </a:r>
            <a:r>
              <a:rPr lang="ru-RU" sz="1400" dirty="0"/>
              <a:t> </a:t>
            </a:r>
            <a:r>
              <a:rPr lang="ru-RU" sz="1400" dirty="0" err="1"/>
              <a:t>пунктів</a:t>
            </a:r>
            <a:r>
              <a:rPr lang="ru-RU" sz="1400" dirty="0"/>
              <a:t> станом на 01.01.2022  </a:t>
            </a:r>
          </a:p>
        </p:txBody>
      </p:sp>
    </p:spTree>
    <p:extLst>
      <p:ext uri="{BB962C8B-B14F-4D97-AF65-F5344CB8AC3E}">
        <p14:creationId xmlns:p14="http://schemas.microsoft.com/office/powerpoint/2010/main" val="7072385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1094694" y="109747"/>
            <a:ext cx="10086363" cy="906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b="1" dirty="0">
                <a:solidFill>
                  <a:srgbClr val="4C44E6"/>
                </a:solidFill>
                <a:latin typeface="+mn-lt"/>
              </a:rPr>
              <a:t>АНКЕТУВАННЯ МЕШКАНЦІВ: НАВІЩО?</a:t>
            </a:r>
            <a:endParaRPr lang="ru-RU" b="1" dirty="0">
              <a:solidFill>
                <a:srgbClr val="4C44E6"/>
              </a:solidFill>
              <a:latin typeface="+mn-lt"/>
            </a:endParaRPr>
          </a:p>
        </p:txBody>
      </p:sp>
      <p:sp>
        <p:nvSpPr>
          <p:cNvPr id="6" name="Текст 2"/>
          <p:cNvSpPr txBox="1">
            <a:spLocks/>
          </p:cNvSpPr>
          <p:nvPr/>
        </p:nvSpPr>
        <p:spPr>
          <a:xfrm>
            <a:off x="387222" y="2480335"/>
            <a:ext cx="11501306" cy="417338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uk-UA" sz="2400" dirty="0">
                <a:solidFill>
                  <a:schemeClr val="tx1"/>
                </a:solidFill>
              </a:rPr>
              <a:t>- Це інструмент </a:t>
            </a:r>
            <a:r>
              <a:rPr lang="uk-UA" sz="2400" dirty="0" err="1">
                <a:solidFill>
                  <a:schemeClr val="tx1"/>
                </a:solidFill>
              </a:rPr>
              <a:t>зворотнього</a:t>
            </a:r>
            <a:r>
              <a:rPr lang="uk-UA" sz="2400" dirty="0">
                <a:solidFill>
                  <a:schemeClr val="tx1"/>
                </a:solidFill>
              </a:rPr>
              <a:t> </a:t>
            </a:r>
            <a:r>
              <a:rPr lang="uk-UA" sz="2400" dirty="0" err="1">
                <a:solidFill>
                  <a:schemeClr val="tx1"/>
                </a:solidFill>
              </a:rPr>
              <a:t>зв</a:t>
            </a:r>
            <a:r>
              <a:rPr lang="en-US" sz="2400" dirty="0">
                <a:solidFill>
                  <a:schemeClr val="tx1"/>
                </a:solidFill>
              </a:rPr>
              <a:t>`</a:t>
            </a:r>
            <a:r>
              <a:rPr lang="uk-UA" sz="2400" dirty="0" err="1">
                <a:solidFill>
                  <a:schemeClr val="tx1"/>
                </a:solidFill>
              </a:rPr>
              <a:t>язку</a:t>
            </a:r>
            <a:r>
              <a:rPr lang="uk-UA" sz="2400" dirty="0">
                <a:solidFill>
                  <a:schemeClr val="tx1"/>
                </a:solidFill>
              </a:rPr>
              <a:t> влади та мешканців громади – отримуємо позитивний ефект від самого факту звернення до мешканців громади.</a:t>
            </a:r>
            <a:br>
              <a:rPr lang="uk-UA" sz="2400" dirty="0">
                <a:solidFill>
                  <a:schemeClr val="tx1"/>
                </a:solidFill>
              </a:rPr>
            </a:br>
            <a:r>
              <a:rPr lang="uk-UA" sz="2400" dirty="0">
                <a:solidFill>
                  <a:schemeClr val="tx1"/>
                </a:solidFill>
              </a:rPr>
              <a:t>- Мета – не отримання абсолютно точних кількісних даних, а виявлення тенденцій у громадській думці; вивчаються відчуття мешканців громади, їхні настрої, які можуть не співпадати з даними соціально-економічного аналізу.</a:t>
            </a:r>
            <a:br>
              <a:rPr lang="uk-UA" sz="2400" dirty="0">
                <a:solidFill>
                  <a:schemeClr val="tx1"/>
                </a:solidFill>
              </a:rPr>
            </a:br>
            <a:r>
              <a:rPr lang="uk-UA" sz="2400" dirty="0">
                <a:solidFill>
                  <a:schemeClr val="tx1"/>
                </a:solidFill>
              </a:rPr>
              <a:t>- Контролюється достовірність статистичної інформації.</a:t>
            </a:r>
            <a:br>
              <a:rPr lang="uk-UA" sz="2400" dirty="0">
                <a:solidFill>
                  <a:schemeClr val="tx1"/>
                </a:solidFill>
              </a:rPr>
            </a:br>
            <a:r>
              <a:rPr lang="uk-UA" sz="2400" dirty="0">
                <a:solidFill>
                  <a:schemeClr val="tx1"/>
                </a:solidFill>
              </a:rPr>
              <a:t>- Виявляється загальний психологічний клімат, ступінь задоволення побутом, приховані на перший погляд проблеми, бажання та прагнення.</a:t>
            </a:r>
            <a:br>
              <a:rPr lang="uk-UA" sz="2400" dirty="0">
                <a:solidFill>
                  <a:schemeClr val="tx1"/>
                </a:solidFill>
              </a:rPr>
            </a:br>
            <a:r>
              <a:rPr lang="uk-UA" sz="2400" dirty="0">
                <a:solidFill>
                  <a:schemeClr val="tx1"/>
                </a:solidFill>
              </a:rPr>
              <a:t>- Краще розуміємо настрої та їх причини різних соціальних верств громади, мотиваційні чинники їхньої поведінки. </a:t>
            </a:r>
            <a:br>
              <a:rPr lang="uk-UA" sz="2400" dirty="0">
                <a:solidFill>
                  <a:schemeClr val="tx1"/>
                </a:solidFill>
              </a:rPr>
            </a:br>
            <a:r>
              <a:rPr lang="uk-UA" sz="2400" dirty="0">
                <a:solidFill>
                  <a:schemeClr val="tx1"/>
                </a:solidFill>
              </a:rPr>
              <a:t>- На підставі інформації генеруються нові ідеї, пропонуються важливі рішення</a:t>
            </a:r>
            <a:endParaRPr lang="ru-RU" sz="2400" dirty="0">
              <a:solidFill>
                <a:schemeClr val="tx1"/>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55607" y="864061"/>
            <a:ext cx="5282119" cy="1588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80949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33902" y="883864"/>
            <a:ext cx="11635530" cy="588907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uk-UA" sz="2800" dirty="0">
                <a:solidFill>
                  <a:schemeClr val="tx1"/>
                </a:solidFill>
                <a:cs typeface="Arial" panose="020B0604020202020204" pitchFamily="34" charset="0"/>
              </a:rPr>
              <a:t>Хто проводить – місцева рада (її працівники, а краще – навчені волонтери</a:t>
            </a:r>
            <a:r>
              <a:rPr lang="pl-PL" sz="2800" dirty="0">
                <a:solidFill>
                  <a:schemeClr val="tx1"/>
                </a:solidFill>
                <a:cs typeface="Arial" panose="020B0604020202020204" pitchFamily="34" charset="0"/>
              </a:rPr>
              <a:t> </a:t>
            </a:r>
            <a:r>
              <a:rPr lang="uk-UA" sz="2800" dirty="0">
                <a:solidFill>
                  <a:schemeClr val="tx1"/>
                </a:solidFill>
                <a:cs typeface="Arial" panose="020B0604020202020204" pitchFamily="34" charset="0"/>
              </a:rPr>
              <a:t>або – </a:t>
            </a:r>
            <a:r>
              <a:rPr lang="uk-UA" sz="2800" dirty="0" err="1">
                <a:solidFill>
                  <a:schemeClr val="tx1"/>
                </a:solidFill>
                <a:cs typeface="Arial" panose="020B0604020202020204" pitchFamily="34" charset="0"/>
              </a:rPr>
              <a:t>інтерв</a:t>
            </a:r>
            <a:r>
              <a:rPr lang="en-US" sz="2800" dirty="0">
                <a:solidFill>
                  <a:schemeClr val="tx1"/>
                </a:solidFill>
                <a:cs typeface="Arial" panose="020B0604020202020204" pitchFamily="34" charset="0"/>
              </a:rPr>
              <a:t>`</a:t>
            </a:r>
            <a:r>
              <a:rPr lang="ru-RU" sz="2800" dirty="0">
                <a:solidFill>
                  <a:schemeClr val="tx1"/>
                </a:solidFill>
                <a:cs typeface="Arial" panose="020B0604020202020204" pitchFamily="34" charset="0"/>
              </a:rPr>
              <a:t>ю</a:t>
            </a:r>
            <a:r>
              <a:rPr lang="uk-UA" sz="2800" dirty="0">
                <a:solidFill>
                  <a:schemeClr val="tx1"/>
                </a:solidFill>
                <a:cs typeface="Arial" panose="020B0604020202020204" pitchFamily="34" charset="0"/>
              </a:rPr>
              <a:t>ери за гроші) </a:t>
            </a:r>
          </a:p>
          <a:p>
            <a:pPr marL="457200" indent="-457200">
              <a:buFont typeface="Arial" panose="020B0604020202020204" pitchFamily="34" charset="0"/>
              <a:buChar char="•"/>
            </a:pPr>
            <a:r>
              <a:rPr lang="uk-UA" sz="2800" dirty="0">
                <a:solidFill>
                  <a:schemeClr val="tx1"/>
                </a:solidFill>
                <a:cs typeface="Arial" panose="020B0604020202020204" pitchFamily="34" charset="0"/>
              </a:rPr>
              <a:t>Форми розповсюдження:</a:t>
            </a:r>
          </a:p>
          <a:p>
            <a:pPr marL="1143000" lvl="1" indent="-457200">
              <a:buFont typeface="Wingdings" panose="05000000000000000000" pitchFamily="2" charset="2"/>
              <a:buChar char="Ø"/>
            </a:pPr>
            <a:r>
              <a:rPr lang="uk-UA" sz="2200" dirty="0">
                <a:cs typeface="Arial" panose="020B0604020202020204" pitchFamily="34" charset="0"/>
              </a:rPr>
              <a:t>традиційні (обхід, групове заповнення на підприємствах тощо)</a:t>
            </a:r>
          </a:p>
          <a:p>
            <a:pPr marL="1143000" lvl="1" indent="-457200">
              <a:buFont typeface="Wingdings" panose="05000000000000000000" pitchFamily="2" charset="2"/>
              <a:buChar char="Ø"/>
            </a:pPr>
            <a:r>
              <a:rPr lang="uk-UA" sz="2200" dirty="0">
                <a:cs typeface="Arial" panose="020B0604020202020204" pitchFamily="34" charset="0"/>
              </a:rPr>
              <a:t>через систему закладів освіти та культури</a:t>
            </a:r>
          </a:p>
          <a:p>
            <a:pPr marL="1143000" lvl="1" indent="-457200">
              <a:buFont typeface="Wingdings" panose="05000000000000000000" pitchFamily="2" charset="2"/>
              <a:buChar char="Ø"/>
            </a:pPr>
            <a:r>
              <a:rPr lang="uk-UA" sz="2200" dirty="0">
                <a:cs typeface="Arial" panose="020B0604020202020204" pitchFamily="34" charset="0"/>
              </a:rPr>
              <a:t>через медіа + веб-сайти, сторінки в соціальних мережах, групи</a:t>
            </a:r>
          </a:p>
          <a:p>
            <a:pPr marL="1143000" lvl="1" indent="-457200">
              <a:buFont typeface="Wingdings" panose="05000000000000000000" pitchFamily="2" charset="2"/>
              <a:buChar char="Ø"/>
            </a:pPr>
            <a:r>
              <a:rPr lang="uk-UA" sz="2200" dirty="0">
                <a:cs typeface="Arial" panose="020B0604020202020204" pitchFamily="34" charset="0"/>
              </a:rPr>
              <a:t>телефонне опитування.</a:t>
            </a:r>
          </a:p>
          <a:p>
            <a:pPr marL="457200" indent="-457200">
              <a:buFont typeface="Arial" panose="020B0604020202020204" pitchFamily="34" charset="0"/>
              <a:buChar char="•"/>
            </a:pPr>
            <a:r>
              <a:rPr lang="uk-UA" sz="2800" dirty="0">
                <a:solidFill>
                  <a:schemeClr val="tx1"/>
                </a:solidFill>
                <a:cs typeface="Arial" panose="020B0604020202020204" pitchFamily="34" charset="0"/>
              </a:rPr>
              <a:t>Кількість респондентів – бажано щонайменше 200 заповнених анкет на кожні 5 тис. мешканців.</a:t>
            </a:r>
          </a:p>
          <a:p>
            <a:pPr marL="457200" indent="-457200">
              <a:buFont typeface="Arial" panose="020B0604020202020204" pitchFamily="34" charset="0"/>
              <a:buChar char="•"/>
            </a:pPr>
            <a:r>
              <a:rPr lang="uk-UA" sz="2800" dirty="0">
                <a:solidFill>
                  <a:schemeClr val="tx1"/>
                </a:solidFill>
                <a:cs typeface="Arial" panose="020B0604020202020204" pitchFamily="34" charset="0"/>
              </a:rPr>
              <a:t>Короткий висновок із кожного питання під час дослідження результатів.</a:t>
            </a:r>
          </a:p>
          <a:p>
            <a:pPr marL="457200" indent="-457200">
              <a:buFont typeface="Arial" panose="020B0604020202020204" pitchFamily="34" charset="0"/>
              <a:buChar char="•"/>
            </a:pPr>
            <a:r>
              <a:rPr lang="uk-UA" sz="2800" dirty="0">
                <a:solidFill>
                  <a:schemeClr val="tx1"/>
                </a:solidFill>
                <a:cs typeface="Arial" panose="020B0604020202020204" pitchFamily="34" charset="0"/>
              </a:rPr>
              <a:t>Загальний висновок за наслідками анкетування у відповідності до початкової мети.</a:t>
            </a:r>
          </a:p>
          <a:p>
            <a:pPr marL="457200" indent="-457200">
              <a:buFont typeface="Arial" panose="020B0604020202020204" pitchFamily="34" charset="0"/>
              <a:buChar char="•"/>
            </a:pPr>
            <a:r>
              <a:rPr lang="uk-UA" sz="2800" dirty="0">
                <a:solidFill>
                  <a:schemeClr val="tx1"/>
                </a:solidFill>
                <a:cs typeface="Arial" panose="020B0604020202020204" pitchFamily="34" charset="0"/>
              </a:rPr>
              <a:t>Рекомендації з використання одержаної інформації для ухвалення рішень щодо подальших дій у сфері </a:t>
            </a:r>
            <a:r>
              <a:rPr lang="uk-UA" sz="2800" dirty="0" err="1">
                <a:solidFill>
                  <a:schemeClr val="tx1"/>
                </a:solidFill>
                <a:cs typeface="Arial" panose="020B0604020202020204" pitchFamily="34" charset="0"/>
              </a:rPr>
              <a:t>стратегування</a:t>
            </a:r>
            <a:r>
              <a:rPr lang="uk-UA" sz="2800" dirty="0">
                <a:solidFill>
                  <a:schemeClr val="tx1"/>
                </a:solidFill>
                <a:cs typeface="Arial" panose="020B0604020202020204" pitchFamily="34" charset="0"/>
              </a:rPr>
              <a:t> громади</a:t>
            </a:r>
          </a:p>
        </p:txBody>
      </p:sp>
      <p:sp>
        <p:nvSpPr>
          <p:cNvPr id="4" name="Title 1"/>
          <p:cNvSpPr>
            <a:spLocks noGrp="1"/>
          </p:cNvSpPr>
          <p:nvPr>
            <p:ph type="title"/>
          </p:nvPr>
        </p:nvSpPr>
        <p:spPr>
          <a:xfrm>
            <a:off x="2494066" y="62765"/>
            <a:ext cx="7315201" cy="906163"/>
          </a:xfrm>
        </p:spPr>
        <p:txBody>
          <a:bodyPr>
            <a:normAutofit/>
          </a:bodyPr>
          <a:lstStyle/>
          <a:p>
            <a:pPr algn="r"/>
            <a:r>
              <a:rPr lang="uk-UA" b="1" dirty="0">
                <a:solidFill>
                  <a:srgbClr val="4C44E6"/>
                </a:solidFill>
                <a:latin typeface="+mn-lt"/>
              </a:rPr>
              <a:t>ОПИТУВАННЯ МЕШКАНЦІВ</a:t>
            </a:r>
            <a:endParaRPr lang="en-GB" b="1" dirty="0">
              <a:solidFill>
                <a:srgbClr val="4C44E6"/>
              </a:solidFill>
              <a:latin typeface="+mn-lt"/>
            </a:endParaRPr>
          </a:p>
        </p:txBody>
      </p:sp>
    </p:spTree>
    <p:extLst>
      <p:ext uri="{BB962C8B-B14F-4D97-AF65-F5344CB8AC3E}">
        <p14:creationId xmlns:p14="http://schemas.microsoft.com/office/powerpoint/2010/main" val="5858546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4204" y="160611"/>
            <a:ext cx="11371634" cy="811922"/>
          </a:xfrm>
        </p:spPr>
        <p:txBody>
          <a:bodyPr>
            <a:normAutofit fontScale="90000"/>
          </a:bodyPr>
          <a:lstStyle/>
          <a:p>
            <a:pPr algn="ctr"/>
            <a:r>
              <a:rPr lang="uk-UA" b="1" dirty="0">
                <a:solidFill>
                  <a:srgbClr val="4C44E6"/>
                </a:solidFill>
                <a:latin typeface="+mn-lt"/>
              </a:rPr>
              <a:t>ІНШІ ФОРМИ ВИВЧЕННЯ ГРОМАДСЬКОЇ ДУМКИ</a:t>
            </a:r>
            <a:endParaRPr lang="ru-RU" dirty="0">
              <a:latin typeface="+mn-lt"/>
            </a:endParaRPr>
          </a:p>
        </p:txBody>
      </p:sp>
      <p:sp>
        <p:nvSpPr>
          <p:cNvPr id="3" name="Прямоугольник 2"/>
          <p:cNvSpPr/>
          <p:nvPr/>
        </p:nvSpPr>
        <p:spPr>
          <a:xfrm>
            <a:off x="276448" y="990718"/>
            <a:ext cx="7038752" cy="5693866"/>
          </a:xfrm>
          <a:prstGeom prst="rect">
            <a:avLst/>
          </a:prstGeom>
        </p:spPr>
        <p:txBody>
          <a:bodyPr wrap="square">
            <a:spAutoFit/>
          </a:bodyPr>
          <a:lstStyle/>
          <a:p>
            <a:pPr marL="457200" indent="-457200">
              <a:buFont typeface="Wingdings" panose="05000000000000000000" pitchFamily="2" charset="2"/>
              <a:buChar char="Ø"/>
            </a:pPr>
            <a:r>
              <a:rPr lang="uk-UA" sz="2600" dirty="0"/>
              <a:t>Робота в фокус-групах із представниками </a:t>
            </a:r>
            <a:r>
              <a:rPr lang="uk-UA" sz="2600" dirty="0" err="1"/>
              <a:t>бенефіціарів</a:t>
            </a:r>
            <a:r>
              <a:rPr lang="uk-UA" sz="2600" dirty="0"/>
              <a:t> від цільових груп</a:t>
            </a:r>
            <a:endParaRPr lang="ru-RU" sz="2600" dirty="0"/>
          </a:p>
          <a:p>
            <a:pPr marL="457200" indent="-457200">
              <a:buFont typeface="Wingdings" panose="05000000000000000000" pitchFamily="2" charset="2"/>
              <a:buChar char="Ø"/>
            </a:pPr>
            <a:r>
              <a:rPr lang="ru-RU" sz="2600" dirty="0" err="1"/>
              <a:t>Залучення</a:t>
            </a:r>
            <a:r>
              <a:rPr lang="ru-RU" sz="2600" dirty="0"/>
              <a:t> консультативно-</a:t>
            </a:r>
            <a:r>
              <a:rPr lang="ru-RU" sz="2600" dirty="0" err="1"/>
              <a:t>дорадчих</a:t>
            </a:r>
            <a:r>
              <a:rPr lang="ru-RU" sz="2600" dirty="0"/>
              <a:t> </a:t>
            </a:r>
            <a:r>
              <a:rPr lang="ru-RU" sz="2600" dirty="0" err="1"/>
              <a:t>органів</a:t>
            </a:r>
            <a:r>
              <a:rPr lang="ru-RU" sz="2600" dirty="0"/>
              <a:t>, як приклад </a:t>
            </a:r>
            <a:r>
              <a:rPr lang="ru-RU" sz="2600" dirty="0" err="1"/>
              <a:t>громадські</a:t>
            </a:r>
            <a:r>
              <a:rPr lang="ru-RU" sz="2600" dirty="0"/>
              <a:t>, </a:t>
            </a:r>
            <a:r>
              <a:rPr lang="ru-RU" sz="2600" dirty="0" err="1"/>
              <a:t>молодіжні</a:t>
            </a:r>
            <a:r>
              <a:rPr lang="ru-RU" sz="2600" dirty="0"/>
              <a:t> ради, </a:t>
            </a:r>
            <a:r>
              <a:rPr lang="ru-RU" sz="2600" dirty="0" err="1"/>
              <a:t>місцеві</a:t>
            </a:r>
            <a:r>
              <a:rPr lang="ru-RU" sz="2600" dirty="0"/>
              <a:t> </a:t>
            </a:r>
            <a:r>
              <a:rPr lang="ru-RU" sz="2600" dirty="0" err="1"/>
              <a:t>бізнес</a:t>
            </a:r>
            <a:r>
              <a:rPr lang="ru-RU" sz="2600" dirty="0"/>
              <a:t> </a:t>
            </a:r>
            <a:r>
              <a:rPr lang="ru-RU" sz="2600" dirty="0" err="1"/>
              <a:t>асоціації</a:t>
            </a:r>
            <a:r>
              <a:rPr lang="ru-RU" sz="2600" dirty="0"/>
              <a:t>/клуби та </a:t>
            </a:r>
            <a:r>
              <a:rPr lang="ru-RU" sz="2600" dirty="0" err="1"/>
              <a:t>ін</a:t>
            </a:r>
            <a:r>
              <a:rPr lang="ru-RU" sz="2600" dirty="0"/>
              <a:t>.;</a:t>
            </a:r>
          </a:p>
          <a:p>
            <a:pPr marL="457200" indent="-457200">
              <a:buFont typeface="Wingdings" panose="05000000000000000000" pitchFamily="2" charset="2"/>
              <a:buChar char="Ø"/>
            </a:pPr>
            <a:r>
              <a:rPr lang="ru-RU" sz="2600" dirty="0" err="1"/>
              <a:t>Залучення</a:t>
            </a:r>
            <a:r>
              <a:rPr lang="ru-RU" sz="2600" dirty="0"/>
              <a:t> </a:t>
            </a:r>
            <a:r>
              <a:rPr lang="ru-RU" sz="2600" dirty="0" err="1"/>
              <a:t>навчальних</a:t>
            </a:r>
            <a:r>
              <a:rPr lang="ru-RU" sz="2600" dirty="0"/>
              <a:t> </a:t>
            </a:r>
            <a:r>
              <a:rPr lang="ru-RU" sz="2600" dirty="0" err="1"/>
              <a:t>закладів</a:t>
            </a:r>
            <a:r>
              <a:rPr lang="ru-RU" sz="2600" dirty="0"/>
              <a:t>;</a:t>
            </a:r>
          </a:p>
          <a:p>
            <a:pPr marL="457200" indent="-457200">
              <a:buFont typeface="Wingdings" panose="05000000000000000000" pitchFamily="2" charset="2"/>
              <a:buChar char="Ø"/>
            </a:pPr>
            <a:r>
              <a:rPr lang="ru-RU" sz="2600" dirty="0" err="1"/>
              <a:t>Проведення</a:t>
            </a:r>
            <a:r>
              <a:rPr lang="ru-RU" sz="2600" dirty="0"/>
              <a:t> </a:t>
            </a:r>
            <a:r>
              <a:rPr lang="ru-RU" sz="2600" dirty="0" err="1"/>
              <a:t>різноманітних</a:t>
            </a:r>
            <a:r>
              <a:rPr lang="ru-RU" sz="2600" dirty="0"/>
              <a:t> </a:t>
            </a:r>
            <a:r>
              <a:rPr lang="ru-RU" sz="2600" dirty="0" err="1"/>
              <a:t>конкурсів</a:t>
            </a:r>
            <a:r>
              <a:rPr lang="ru-RU" sz="2600" dirty="0"/>
              <a:t> </a:t>
            </a:r>
            <a:r>
              <a:rPr lang="ru-RU" sz="2600" dirty="0" err="1"/>
              <a:t>серед</a:t>
            </a:r>
            <a:r>
              <a:rPr lang="ru-RU" sz="2600" dirty="0"/>
              <a:t> </a:t>
            </a:r>
            <a:r>
              <a:rPr lang="ru-RU" sz="2600" dirty="0" err="1"/>
              <a:t>активної</a:t>
            </a:r>
            <a:r>
              <a:rPr lang="ru-RU" sz="2600" dirty="0"/>
              <a:t> </a:t>
            </a:r>
            <a:r>
              <a:rPr lang="ru-RU" sz="2600" dirty="0" err="1"/>
              <a:t>молоді</a:t>
            </a:r>
            <a:r>
              <a:rPr lang="ru-RU" sz="2600" dirty="0"/>
              <a:t> </a:t>
            </a:r>
            <a:r>
              <a:rPr lang="ru-RU" sz="2600" dirty="0" err="1"/>
              <a:t>громади</a:t>
            </a:r>
            <a:r>
              <a:rPr lang="ru-RU" sz="2600" dirty="0"/>
              <a:t> (</a:t>
            </a:r>
            <a:r>
              <a:rPr lang="ru-RU" sz="2600" dirty="0" err="1"/>
              <a:t>скажімо</a:t>
            </a:r>
            <a:r>
              <a:rPr lang="ru-RU" sz="2600" dirty="0"/>
              <a:t>, конкурс </a:t>
            </a:r>
            <a:r>
              <a:rPr lang="ru-RU" sz="2600" dirty="0" err="1"/>
              <a:t>малюнку</a:t>
            </a:r>
            <a:r>
              <a:rPr lang="ru-RU" sz="2600" dirty="0"/>
              <a:t> «_________ громада в 2027 </a:t>
            </a:r>
            <a:r>
              <a:rPr lang="ru-RU" sz="2600" dirty="0" err="1"/>
              <a:t>році</a:t>
            </a:r>
            <a:r>
              <a:rPr lang="ru-RU" sz="2600" dirty="0"/>
              <a:t>»);</a:t>
            </a:r>
          </a:p>
          <a:p>
            <a:pPr marL="457200" indent="-457200">
              <a:buFont typeface="Wingdings" panose="05000000000000000000" pitchFamily="2" charset="2"/>
              <a:buChar char="Ø"/>
            </a:pPr>
            <a:r>
              <a:rPr lang="ru-RU" sz="2600" dirty="0" err="1"/>
              <a:t>Використання</a:t>
            </a:r>
            <a:r>
              <a:rPr lang="ru-RU" sz="2600" dirty="0"/>
              <a:t> </a:t>
            </a:r>
            <a:r>
              <a:rPr lang="ru-RU" sz="2600" dirty="0" err="1"/>
              <a:t>сучасних</a:t>
            </a:r>
            <a:r>
              <a:rPr lang="ru-RU" sz="2600" dirty="0"/>
              <a:t> </a:t>
            </a:r>
            <a:r>
              <a:rPr lang="ru-RU" sz="2600" dirty="0" err="1"/>
              <a:t>соціальних</a:t>
            </a:r>
            <a:r>
              <a:rPr lang="ru-RU" sz="2600" dirty="0"/>
              <a:t> мереж (</a:t>
            </a:r>
            <a:r>
              <a:rPr lang="en-US" sz="2600" dirty="0" err="1"/>
              <a:t>facebook</a:t>
            </a:r>
            <a:r>
              <a:rPr lang="en-US" sz="2600" dirty="0"/>
              <a:t>, </a:t>
            </a:r>
            <a:r>
              <a:rPr lang="en-US" sz="2600" dirty="0" err="1"/>
              <a:t>viber</a:t>
            </a:r>
            <a:r>
              <a:rPr lang="en-US" sz="2600" dirty="0"/>
              <a:t>, telegram </a:t>
            </a:r>
            <a:r>
              <a:rPr lang="ru-RU" sz="2600" dirty="0"/>
              <a:t>та </a:t>
            </a:r>
            <a:r>
              <a:rPr lang="ru-RU" sz="2600" dirty="0" err="1"/>
              <a:t>ін</a:t>
            </a:r>
            <a:r>
              <a:rPr lang="ru-RU" sz="2600" dirty="0"/>
              <a:t>.);</a:t>
            </a:r>
          </a:p>
          <a:p>
            <a:pPr marL="457200" indent="-457200">
              <a:buFont typeface="Wingdings" panose="05000000000000000000" pitchFamily="2" charset="2"/>
              <a:buChar char="Ø"/>
            </a:pPr>
            <a:r>
              <a:rPr lang="ru-RU" sz="2600" dirty="0"/>
              <a:t> </a:t>
            </a:r>
            <a:r>
              <a:rPr lang="ru-RU" sz="2600" dirty="0" err="1"/>
              <a:t>Залучення</a:t>
            </a:r>
            <a:r>
              <a:rPr lang="ru-RU" sz="2600" dirty="0"/>
              <a:t> до </a:t>
            </a:r>
            <a:r>
              <a:rPr lang="ru-RU" sz="2600" dirty="0" err="1"/>
              <a:t>процесу</a:t>
            </a:r>
            <a:r>
              <a:rPr lang="ru-RU" sz="2600" dirty="0"/>
              <a:t> </a:t>
            </a:r>
            <a:r>
              <a:rPr lang="ru-RU" sz="2600" dirty="0" err="1"/>
              <a:t>розробки</a:t>
            </a:r>
            <a:r>
              <a:rPr lang="ru-RU" sz="2600" dirty="0"/>
              <a:t> </a:t>
            </a:r>
            <a:r>
              <a:rPr lang="ru-RU" sz="2600" dirty="0" err="1"/>
              <a:t>Стратегії</a:t>
            </a:r>
            <a:r>
              <a:rPr lang="ru-RU" sz="2600" dirty="0"/>
              <a:t> </a:t>
            </a:r>
            <a:r>
              <a:rPr lang="ru-RU" sz="2600" dirty="0" err="1"/>
              <a:t>місцевих</a:t>
            </a:r>
            <a:r>
              <a:rPr lang="ru-RU" sz="2600" dirty="0"/>
              <a:t> </a:t>
            </a:r>
            <a:r>
              <a:rPr lang="ru-RU" sz="2600" dirty="0" err="1"/>
              <a:t>громадських</a:t>
            </a:r>
            <a:r>
              <a:rPr lang="ru-RU" sz="2600" dirty="0"/>
              <a:t> </a:t>
            </a:r>
            <a:r>
              <a:rPr lang="ru-RU" sz="2600" dirty="0" err="1"/>
              <a:t>організацій</a:t>
            </a:r>
            <a:r>
              <a:rPr lang="ru-RU" sz="2600" dirty="0"/>
              <a:t> </a:t>
            </a:r>
            <a:r>
              <a:rPr lang="ru-RU" sz="2600" dirty="0" err="1"/>
              <a:t>чи</a:t>
            </a:r>
            <a:r>
              <a:rPr lang="ru-RU" sz="2600" dirty="0"/>
              <a:t> </a:t>
            </a:r>
            <a:r>
              <a:rPr lang="ru-RU" sz="2600" dirty="0" err="1"/>
              <a:t>активістів</a:t>
            </a:r>
            <a:r>
              <a:rPr lang="ru-RU" sz="2600" dirty="0"/>
              <a:t>, </a:t>
            </a:r>
            <a:r>
              <a:rPr lang="ru-RU" sz="2600" dirty="0" err="1"/>
              <a:t>волонтерів</a:t>
            </a:r>
            <a:endParaRPr lang="ru-RU" sz="26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6710" y="970666"/>
            <a:ext cx="4093535" cy="5712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93845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a:xfrm>
            <a:off x="0" y="141842"/>
            <a:ext cx="12025423" cy="1431778"/>
          </a:xfrm>
        </p:spPr>
        <p:txBody>
          <a:bodyPr vert="horz">
            <a:normAutofit/>
          </a:bodyPr>
          <a:lstStyle/>
          <a:p>
            <a:pPr algn="ctr"/>
            <a:r>
              <a:rPr lang="uk-UA" b="1" dirty="0">
                <a:solidFill>
                  <a:srgbClr val="4C44E6"/>
                </a:solidFill>
                <a:latin typeface="+mn-lt"/>
              </a:rPr>
              <a:t>Орієнтовний порядок денний другого засідання робочої групи</a:t>
            </a:r>
            <a:endParaRPr lang="ru-RU" dirty="0">
              <a:latin typeface="+mn-lt"/>
            </a:endParaRP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238" t="23411" r="6163" b="13643"/>
          <a:stretch/>
        </p:blipFill>
        <p:spPr bwMode="auto">
          <a:xfrm>
            <a:off x="18435" y="1520455"/>
            <a:ext cx="12118447" cy="4954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8928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4029" y="55305"/>
            <a:ext cx="10515600" cy="802194"/>
          </a:xfrm>
        </p:spPr>
        <p:txBody>
          <a:bodyPr/>
          <a:lstStyle/>
          <a:p>
            <a:pPr algn="ctr"/>
            <a:r>
              <a:rPr lang="uk-UA" b="1" dirty="0">
                <a:solidFill>
                  <a:srgbClr val="4C44E6"/>
                </a:solidFill>
              </a:rPr>
              <a:t>Формування сценаріїв розвитку</a:t>
            </a:r>
            <a:endParaRPr lang="ru-RU" dirty="0"/>
          </a:p>
        </p:txBody>
      </p:sp>
      <p:sp>
        <p:nvSpPr>
          <p:cNvPr id="3" name="Объект 2"/>
          <p:cNvSpPr>
            <a:spLocks noGrp="1"/>
          </p:cNvSpPr>
          <p:nvPr>
            <p:ph idx="1"/>
          </p:nvPr>
        </p:nvSpPr>
        <p:spPr>
          <a:xfrm>
            <a:off x="176543" y="1054135"/>
            <a:ext cx="11896252" cy="3318683"/>
          </a:xfrm>
        </p:spPr>
        <p:txBody>
          <a:bodyPr>
            <a:normAutofit fontScale="77500" lnSpcReduction="20000"/>
          </a:bodyPr>
          <a:lstStyle/>
          <a:p>
            <a:pPr marL="0" indent="0" algn="ctr">
              <a:buNone/>
            </a:pPr>
            <a:r>
              <a:rPr lang="ru-RU" sz="3000" b="1" dirty="0" err="1"/>
              <a:t>Сценарій</a:t>
            </a:r>
            <a:r>
              <a:rPr lang="ru-RU" sz="3000" b="1" dirty="0"/>
              <a:t> </a:t>
            </a:r>
            <a:r>
              <a:rPr lang="ru-RU" sz="3000" b="1" dirty="0" err="1"/>
              <a:t>розвитку</a:t>
            </a:r>
            <a:r>
              <a:rPr lang="ru-RU" sz="3000" b="1" dirty="0"/>
              <a:t> – </a:t>
            </a:r>
            <a:r>
              <a:rPr lang="ru-RU" sz="3000" b="1" dirty="0" err="1"/>
              <a:t>певна</a:t>
            </a:r>
            <a:r>
              <a:rPr lang="ru-RU" sz="3000" b="1" dirty="0"/>
              <a:t> </a:t>
            </a:r>
            <a:r>
              <a:rPr lang="ru-RU" sz="3000" b="1" dirty="0" err="1"/>
              <a:t>послідовність</a:t>
            </a:r>
            <a:r>
              <a:rPr lang="ru-RU" sz="3000" b="1" dirty="0"/>
              <a:t> </a:t>
            </a:r>
            <a:r>
              <a:rPr lang="ru-RU" sz="3000" b="1" dirty="0" err="1"/>
              <a:t>подій</a:t>
            </a:r>
            <a:r>
              <a:rPr lang="ru-RU" sz="3000" b="1" dirty="0"/>
              <a:t>, </a:t>
            </a:r>
            <a:r>
              <a:rPr lang="ru-RU" sz="3000" b="1" dirty="0" err="1"/>
              <a:t>що</a:t>
            </a:r>
            <a:r>
              <a:rPr lang="ru-RU" sz="3000" b="1" dirty="0"/>
              <a:t> </a:t>
            </a:r>
            <a:r>
              <a:rPr lang="ru-RU" sz="3000" b="1" dirty="0" err="1"/>
              <a:t>можуть</a:t>
            </a:r>
            <a:r>
              <a:rPr lang="ru-RU" sz="3000" b="1" dirty="0"/>
              <a:t> </a:t>
            </a:r>
            <a:r>
              <a:rPr lang="ru-RU" sz="3000" b="1" dirty="0" err="1"/>
              <a:t>відбутися</a:t>
            </a:r>
            <a:r>
              <a:rPr lang="ru-RU" sz="3000" b="1" dirty="0"/>
              <a:t> в </a:t>
            </a:r>
            <a:r>
              <a:rPr lang="ru-RU" sz="3000" b="1" dirty="0" err="1"/>
              <a:t>майбутньому</a:t>
            </a:r>
            <a:r>
              <a:rPr lang="ru-RU" sz="3000" b="1" dirty="0"/>
              <a:t> з </a:t>
            </a:r>
            <a:r>
              <a:rPr lang="ru-RU" sz="3000" b="1" dirty="0" err="1"/>
              <a:t>високою</a:t>
            </a:r>
            <a:r>
              <a:rPr lang="ru-RU" sz="3000" b="1" dirty="0"/>
              <a:t> </a:t>
            </a:r>
            <a:r>
              <a:rPr lang="ru-RU" sz="3000" b="1" dirty="0" err="1"/>
              <a:t>ймовірністю</a:t>
            </a:r>
            <a:r>
              <a:rPr lang="ru-RU" sz="3000" b="1" dirty="0"/>
              <a:t> за </a:t>
            </a:r>
            <a:r>
              <a:rPr lang="ru-RU" sz="3000" b="1" dirty="0" err="1"/>
              <a:t>певних</a:t>
            </a:r>
            <a:r>
              <a:rPr lang="ru-RU" sz="3000" b="1" dirty="0"/>
              <a:t> умов (як </a:t>
            </a:r>
            <a:r>
              <a:rPr lang="ru-RU" sz="3000" b="1" dirty="0" err="1"/>
              <a:t>зовнішніх</a:t>
            </a:r>
            <a:r>
              <a:rPr lang="ru-RU" sz="3000" b="1" dirty="0"/>
              <a:t>, так і </a:t>
            </a:r>
            <a:r>
              <a:rPr lang="ru-RU" sz="3000" b="1" dirty="0" err="1"/>
              <a:t>внутрішніх</a:t>
            </a:r>
            <a:r>
              <a:rPr lang="ru-RU" sz="3000" b="1" dirty="0"/>
              <a:t>)</a:t>
            </a:r>
          </a:p>
          <a:p>
            <a:pPr marL="0" indent="0" algn="ctr">
              <a:buNone/>
            </a:pPr>
            <a:r>
              <a:rPr lang="ru-RU" sz="3000" b="1" u="sng" dirty="0" err="1">
                <a:solidFill>
                  <a:srgbClr val="4C44E6"/>
                </a:solidFill>
              </a:rPr>
              <a:t>Можливі</a:t>
            </a:r>
            <a:r>
              <a:rPr lang="ru-RU" sz="3000" b="1" u="sng" dirty="0">
                <a:solidFill>
                  <a:srgbClr val="4C44E6"/>
                </a:solidFill>
              </a:rPr>
              <a:t> </a:t>
            </a:r>
            <a:r>
              <a:rPr lang="ru-RU" sz="3000" b="1" u="sng" dirty="0" err="1">
                <a:solidFill>
                  <a:srgbClr val="4C44E6"/>
                </a:solidFill>
              </a:rPr>
              <a:t>варіанти</a:t>
            </a:r>
            <a:r>
              <a:rPr lang="ru-RU" sz="3000" b="1" u="sng" dirty="0">
                <a:solidFill>
                  <a:srgbClr val="4C44E6"/>
                </a:solidFill>
              </a:rPr>
              <a:t> </a:t>
            </a:r>
            <a:r>
              <a:rPr lang="ru-RU" sz="3000" b="1" u="sng" dirty="0" err="1">
                <a:solidFill>
                  <a:srgbClr val="4C44E6"/>
                </a:solidFill>
              </a:rPr>
              <a:t>сценарів</a:t>
            </a:r>
            <a:r>
              <a:rPr lang="ru-RU" sz="3000" b="1" u="sng" dirty="0">
                <a:solidFill>
                  <a:srgbClr val="4C44E6"/>
                </a:solidFill>
              </a:rPr>
              <a:t>:</a:t>
            </a:r>
          </a:p>
          <a:p>
            <a:pPr>
              <a:buFont typeface="Wingdings" panose="05000000000000000000" pitchFamily="2" charset="2"/>
              <a:buChar char="Ø"/>
            </a:pPr>
            <a:r>
              <a:rPr lang="uk-UA" sz="3000" dirty="0"/>
              <a:t> </a:t>
            </a:r>
            <a:r>
              <a:rPr lang="uk-UA" sz="3000" b="1" dirty="0">
                <a:solidFill>
                  <a:srgbClr val="4C44E6"/>
                </a:solidFill>
              </a:rPr>
              <a:t>Інерційний </a:t>
            </a:r>
            <a:r>
              <a:rPr lang="uk-UA" sz="3000" dirty="0"/>
              <a:t>– вплив зовнішніх та внутрішніх факторів тривалий час не змінюватиметься </a:t>
            </a:r>
          </a:p>
          <a:p>
            <a:pPr>
              <a:buFont typeface="Wingdings" panose="05000000000000000000" pitchFamily="2" charset="2"/>
              <a:buChar char="Ø"/>
            </a:pPr>
            <a:r>
              <a:rPr lang="uk-UA" sz="3000" dirty="0"/>
              <a:t> </a:t>
            </a:r>
            <a:r>
              <a:rPr lang="uk-UA" sz="3000" b="1" dirty="0">
                <a:solidFill>
                  <a:srgbClr val="4C44E6"/>
                </a:solidFill>
              </a:rPr>
              <a:t>Альтернативні</a:t>
            </a:r>
            <a:r>
              <a:rPr lang="uk-UA" sz="3000" dirty="0"/>
              <a:t> – для подальшої корекції цілей (за потреби)</a:t>
            </a:r>
          </a:p>
          <a:p>
            <a:pPr lvl="1">
              <a:buFont typeface="Wingdings" panose="05000000000000000000" pitchFamily="2" charset="2"/>
              <a:buChar char="ü"/>
            </a:pPr>
            <a:r>
              <a:rPr lang="uk-UA" sz="2600" dirty="0"/>
              <a:t> </a:t>
            </a:r>
            <a:r>
              <a:rPr lang="uk-UA" sz="2600" b="1" dirty="0">
                <a:solidFill>
                  <a:srgbClr val="4C44E6"/>
                </a:solidFill>
              </a:rPr>
              <a:t>Оптимістичний </a:t>
            </a:r>
            <a:r>
              <a:rPr lang="uk-UA" sz="2600" dirty="0"/>
              <a:t>– припускаємо, що будуть сформовані найсприятливіші зовнішні та внутрішні фактори</a:t>
            </a:r>
          </a:p>
          <a:p>
            <a:pPr lvl="1">
              <a:buFont typeface="Wingdings" panose="05000000000000000000" pitchFamily="2" charset="2"/>
              <a:buChar char="ü"/>
            </a:pPr>
            <a:r>
              <a:rPr lang="uk-UA" sz="2600" dirty="0"/>
              <a:t> </a:t>
            </a:r>
            <a:r>
              <a:rPr lang="uk-UA" sz="2600" b="1" dirty="0">
                <a:solidFill>
                  <a:srgbClr val="4C44E6"/>
                </a:solidFill>
              </a:rPr>
              <a:t>Песимістичний</a:t>
            </a:r>
            <a:r>
              <a:rPr lang="uk-UA" sz="2600" dirty="0"/>
              <a:t> – спирається на врахуванні негативного впливу зовнішніх та внутрішніх факторів</a:t>
            </a:r>
          </a:p>
          <a:p>
            <a:pPr marL="0" indent="0" algn="ctr">
              <a:buNone/>
            </a:pPr>
            <a:r>
              <a:rPr lang="uk-UA" sz="3000" i="1" dirty="0"/>
              <a:t>До кожного сценарію робимо припущення національного й місцевого </a:t>
            </a:r>
            <a:r>
              <a:rPr lang="uk-UA" sz="2700" i="1" dirty="0"/>
              <a:t>рівнів та, як висновок, що в такому разі відбуватиметься</a:t>
            </a:r>
          </a:p>
        </p:txBody>
      </p:sp>
      <p:sp>
        <p:nvSpPr>
          <p:cNvPr id="5" name="Объект 3"/>
          <p:cNvSpPr txBox="1">
            <a:spLocks/>
          </p:cNvSpPr>
          <p:nvPr/>
        </p:nvSpPr>
        <p:spPr>
          <a:xfrm>
            <a:off x="253496" y="5061102"/>
            <a:ext cx="11796665" cy="1602778"/>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uk-UA" sz="2400" b="1" dirty="0"/>
              <a:t>Умова підготовки сценаріїв – прогнози, побудовані на статистично зафіксованих показниках та тенденціях з урахуванням тих сфер економіки, що є найбільш вагомими для території, та тих, що демонструють тенденцію до прискореного зростання.  Насамперед йдеться про </a:t>
            </a:r>
            <a:r>
              <a:rPr lang="uk-UA" sz="2400" b="1" dirty="0">
                <a:solidFill>
                  <a:srgbClr val="FFFF00"/>
                </a:solidFill>
              </a:rPr>
              <a:t>демографічний </a:t>
            </a:r>
            <a:r>
              <a:rPr lang="uk-UA" sz="2400" b="1" dirty="0"/>
              <a:t>та </a:t>
            </a:r>
            <a:r>
              <a:rPr lang="uk-UA" sz="2400" b="1" dirty="0">
                <a:solidFill>
                  <a:srgbClr val="FFFF00"/>
                </a:solidFill>
              </a:rPr>
              <a:t>економічний</a:t>
            </a:r>
            <a:r>
              <a:rPr lang="uk-UA" sz="2400" b="1" dirty="0"/>
              <a:t> прогнози</a:t>
            </a:r>
            <a:endParaRPr lang="ru-RU" sz="2400" b="1" dirty="0"/>
          </a:p>
        </p:txBody>
      </p:sp>
      <p:sp>
        <p:nvSpPr>
          <p:cNvPr id="6" name="Прямоугольник 5"/>
          <p:cNvSpPr/>
          <p:nvPr/>
        </p:nvSpPr>
        <p:spPr>
          <a:xfrm>
            <a:off x="1345930" y="4367813"/>
            <a:ext cx="10550709" cy="461665"/>
          </a:xfrm>
          <a:prstGeom prst="rect">
            <a:avLst/>
          </a:prstGeom>
        </p:spPr>
        <p:txBody>
          <a:bodyPr wrap="none">
            <a:spAutoFit/>
          </a:bodyPr>
          <a:lstStyle/>
          <a:p>
            <a:r>
              <a:rPr lang="uk-UA" sz="2400" b="1" dirty="0">
                <a:solidFill>
                  <a:srgbClr val="4C44E6"/>
                </a:solidFill>
              </a:rPr>
              <a:t>Вибираємо один та відповідно до нього формулюємо стратегічне бачення</a:t>
            </a:r>
            <a:endParaRPr lang="ru-RU" sz="2400" dirty="0"/>
          </a:p>
        </p:txBody>
      </p:sp>
    </p:spTree>
    <p:extLst>
      <p:ext uri="{BB962C8B-B14F-4D97-AF65-F5344CB8AC3E}">
        <p14:creationId xmlns:p14="http://schemas.microsoft.com/office/powerpoint/2010/main" val="42767598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3133" y="250060"/>
            <a:ext cx="11775296" cy="732784"/>
          </a:xfrm>
          <a:prstGeom prst="rect">
            <a:avLst/>
          </a:prstGeom>
        </p:spPr>
        <p:txBody>
          <a:bodyPr wrap="square" lIns="121560" tIns="60780" rIns="121560" bIns="60780">
            <a:spAutoFit/>
          </a:bodyPr>
          <a:lstStyle/>
          <a:p>
            <a:pPr algn="ctr"/>
            <a:r>
              <a:rPr lang="ru-RU" sz="4000" b="1" dirty="0" err="1">
                <a:solidFill>
                  <a:srgbClr val="4C44E6"/>
                </a:solidFill>
              </a:rPr>
              <a:t>Що</a:t>
            </a:r>
            <a:r>
              <a:rPr lang="ru-RU" sz="4000" b="1" dirty="0">
                <a:solidFill>
                  <a:srgbClr val="4C44E6"/>
                </a:solidFill>
              </a:rPr>
              <a:t> </a:t>
            </a:r>
            <a:r>
              <a:rPr lang="ru-RU" sz="4000" b="1" dirty="0" err="1">
                <a:solidFill>
                  <a:srgbClr val="4C44E6"/>
                </a:solidFill>
              </a:rPr>
              <a:t>таке</a:t>
            </a:r>
            <a:r>
              <a:rPr lang="ru-RU" sz="4000" b="1" dirty="0">
                <a:solidFill>
                  <a:srgbClr val="4C44E6"/>
                </a:solidFill>
              </a:rPr>
              <a:t> </a:t>
            </a:r>
            <a:r>
              <a:rPr lang="ru-RU" sz="4000" b="1" dirty="0" err="1">
                <a:solidFill>
                  <a:srgbClr val="4C44E6"/>
                </a:solidFill>
              </a:rPr>
              <a:t>стратегічне</a:t>
            </a:r>
            <a:r>
              <a:rPr lang="ru-RU" sz="4000" b="1" dirty="0">
                <a:solidFill>
                  <a:srgbClr val="4C44E6"/>
                </a:solidFill>
              </a:rPr>
              <a:t> </a:t>
            </a:r>
            <a:r>
              <a:rPr lang="ru-RU" sz="4000" b="1" dirty="0" err="1">
                <a:solidFill>
                  <a:srgbClr val="4C44E6"/>
                </a:solidFill>
              </a:rPr>
              <a:t>бачення</a:t>
            </a:r>
            <a:r>
              <a:rPr lang="ru-RU" sz="4000" b="1" dirty="0">
                <a:solidFill>
                  <a:srgbClr val="4C44E6"/>
                </a:solidFill>
              </a:rPr>
              <a:t> </a:t>
            </a:r>
            <a:r>
              <a:rPr lang="ru-RU" sz="4000" b="1" dirty="0" err="1">
                <a:solidFill>
                  <a:srgbClr val="4C44E6"/>
                </a:solidFill>
              </a:rPr>
              <a:t>або</a:t>
            </a:r>
            <a:r>
              <a:rPr lang="ru-RU" sz="4000" b="1" dirty="0">
                <a:solidFill>
                  <a:srgbClr val="4C44E6"/>
                </a:solidFill>
              </a:rPr>
              <a:t> ж </a:t>
            </a:r>
            <a:r>
              <a:rPr lang="ru-RU" sz="4000" b="1" dirty="0" err="1">
                <a:solidFill>
                  <a:srgbClr val="4C44E6"/>
                </a:solidFill>
              </a:rPr>
              <a:t>візія</a:t>
            </a:r>
            <a:r>
              <a:rPr lang="ru-RU" sz="4000" b="1" dirty="0">
                <a:solidFill>
                  <a:srgbClr val="4C44E6"/>
                </a:solidFill>
              </a:rPr>
              <a:t>?  </a:t>
            </a:r>
          </a:p>
        </p:txBody>
      </p:sp>
      <p:pic>
        <p:nvPicPr>
          <p:cNvPr id="5" name="Содержимое 3"/>
          <p:cNvPicPr>
            <a:picLocks/>
          </p:cNvPicPr>
          <p:nvPr/>
        </p:nvPicPr>
        <p:blipFill>
          <a:blip r:embed="rId2" cstate="print"/>
          <a:srcRect l="6675" t="59756" r="13356" b="19206"/>
          <a:stretch>
            <a:fillRect/>
          </a:stretch>
        </p:blipFill>
        <p:spPr bwMode="auto">
          <a:xfrm>
            <a:off x="707323" y="1213171"/>
            <a:ext cx="10755079" cy="1993833"/>
          </a:xfrm>
          <a:prstGeom prst="rect">
            <a:avLst/>
          </a:prstGeom>
          <a:noFill/>
          <a:ln w="9525">
            <a:noFill/>
            <a:miter lim="800000"/>
            <a:headEnd/>
            <a:tailEnd/>
          </a:ln>
        </p:spPr>
      </p:pic>
      <p:sp>
        <p:nvSpPr>
          <p:cNvPr id="6" name="Прямоугольник 5"/>
          <p:cNvSpPr/>
          <p:nvPr/>
        </p:nvSpPr>
        <p:spPr>
          <a:xfrm>
            <a:off x="93133" y="3273349"/>
            <a:ext cx="11968569" cy="2259416"/>
          </a:xfrm>
          <a:prstGeom prst="rect">
            <a:avLst/>
          </a:prstGeom>
        </p:spPr>
        <p:txBody>
          <a:bodyPr wrap="square" lIns="121560" tIns="60780" rIns="121560" bIns="60780">
            <a:spAutoFit/>
          </a:bodyPr>
          <a:lstStyle/>
          <a:p>
            <a:pPr algn="ctr"/>
            <a:r>
              <a:rPr lang="ru-RU" sz="2800" b="1" dirty="0" err="1">
                <a:solidFill>
                  <a:srgbClr val="0000FF"/>
                </a:solidFill>
              </a:rPr>
              <a:t>Стратегічне</a:t>
            </a:r>
            <a:r>
              <a:rPr lang="ru-RU" sz="2800" b="1" dirty="0">
                <a:solidFill>
                  <a:srgbClr val="0000FF"/>
                </a:solidFill>
              </a:rPr>
              <a:t>  </a:t>
            </a:r>
            <a:r>
              <a:rPr lang="ru-RU" sz="2800" b="1" dirty="0" err="1">
                <a:solidFill>
                  <a:srgbClr val="0000FF"/>
                </a:solidFill>
              </a:rPr>
              <a:t>бачення</a:t>
            </a:r>
            <a:r>
              <a:rPr lang="ru-RU" sz="2800" b="1" dirty="0">
                <a:solidFill>
                  <a:srgbClr val="0000FF"/>
                </a:solidFill>
              </a:rPr>
              <a:t>  </a:t>
            </a:r>
            <a:r>
              <a:rPr lang="ru-RU" sz="2800" b="1" dirty="0" err="1">
                <a:solidFill>
                  <a:srgbClr val="0000FF"/>
                </a:solidFill>
              </a:rPr>
              <a:t>відображає</a:t>
            </a:r>
            <a:r>
              <a:rPr lang="ru-RU" sz="2800" b="1" dirty="0">
                <a:solidFill>
                  <a:srgbClr val="0000FF"/>
                </a:solidFill>
              </a:rPr>
              <a:t>  те, </a:t>
            </a:r>
            <a:r>
              <a:rPr lang="ru-RU" sz="2800" b="1" dirty="0" err="1">
                <a:solidFill>
                  <a:srgbClr val="0000FF"/>
                </a:solidFill>
              </a:rPr>
              <a:t>куди</a:t>
            </a:r>
            <a:r>
              <a:rPr lang="ru-RU" sz="2800" b="1" dirty="0">
                <a:solidFill>
                  <a:srgbClr val="0000FF"/>
                </a:solidFill>
              </a:rPr>
              <a:t> громада </a:t>
            </a:r>
            <a:r>
              <a:rPr lang="ru-RU" sz="2800" b="1" dirty="0" err="1">
                <a:solidFill>
                  <a:srgbClr val="0000FF"/>
                </a:solidFill>
              </a:rPr>
              <a:t>має</a:t>
            </a:r>
            <a:r>
              <a:rPr lang="ru-RU" sz="2800" b="1" dirty="0">
                <a:solidFill>
                  <a:srgbClr val="0000FF"/>
                </a:solidFill>
              </a:rPr>
              <a:t> прийти в </a:t>
            </a:r>
            <a:r>
              <a:rPr lang="ru-RU" sz="2800" b="1" dirty="0" err="1">
                <a:solidFill>
                  <a:srgbClr val="0000FF"/>
                </a:solidFill>
              </a:rPr>
              <a:t>результаті</a:t>
            </a:r>
            <a:r>
              <a:rPr lang="ru-RU" sz="2800" b="1" dirty="0">
                <a:solidFill>
                  <a:srgbClr val="0000FF"/>
                </a:solidFill>
              </a:rPr>
              <a:t> </a:t>
            </a:r>
            <a:r>
              <a:rPr lang="ru-RU" sz="2800" b="1" dirty="0" err="1">
                <a:solidFill>
                  <a:srgbClr val="0000FF"/>
                </a:solidFill>
              </a:rPr>
              <a:t>реалізації</a:t>
            </a:r>
            <a:r>
              <a:rPr lang="ru-RU" sz="2800" b="1" dirty="0">
                <a:solidFill>
                  <a:srgbClr val="0000FF"/>
                </a:solidFill>
              </a:rPr>
              <a:t> </a:t>
            </a:r>
            <a:r>
              <a:rPr lang="ru-RU" sz="2800" b="1" dirty="0" err="1">
                <a:solidFill>
                  <a:srgbClr val="0000FF"/>
                </a:solidFill>
              </a:rPr>
              <a:t>стратегії</a:t>
            </a:r>
            <a:r>
              <a:rPr lang="ru-RU" sz="2800" b="1" dirty="0">
                <a:solidFill>
                  <a:srgbClr val="0000FF"/>
                </a:solidFill>
              </a:rPr>
              <a:t> </a:t>
            </a:r>
            <a:r>
              <a:rPr lang="ru-RU" sz="2800" b="1" dirty="0" err="1">
                <a:solidFill>
                  <a:srgbClr val="0000FF"/>
                </a:solidFill>
              </a:rPr>
              <a:t>свого</a:t>
            </a:r>
            <a:r>
              <a:rPr lang="ru-RU" sz="2800" b="1" dirty="0">
                <a:solidFill>
                  <a:srgbClr val="0000FF"/>
                </a:solidFill>
              </a:rPr>
              <a:t> </a:t>
            </a:r>
            <a:r>
              <a:rPr lang="ru-RU" sz="2800" b="1" dirty="0" err="1">
                <a:solidFill>
                  <a:srgbClr val="0000FF"/>
                </a:solidFill>
              </a:rPr>
              <a:t>розвитку</a:t>
            </a:r>
            <a:r>
              <a:rPr lang="ru-RU" sz="2800" b="1" dirty="0">
                <a:solidFill>
                  <a:srgbClr val="0000FF"/>
                </a:solidFill>
              </a:rPr>
              <a:t>. </a:t>
            </a:r>
            <a:r>
              <a:rPr lang="ru-RU" sz="2800" b="1" dirty="0" err="1">
                <a:solidFill>
                  <a:srgbClr val="0000FF"/>
                </a:solidFill>
              </a:rPr>
              <a:t>Тобто</a:t>
            </a:r>
            <a:r>
              <a:rPr lang="ru-RU" sz="2800" b="1" dirty="0">
                <a:solidFill>
                  <a:srgbClr val="0000FF"/>
                </a:solidFill>
              </a:rPr>
              <a:t> </a:t>
            </a:r>
            <a:r>
              <a:rPr lang="ru-RU" sz="2800" b="1" dirty="0" err="1">
                <a:solidFill>
                  <a:srgbClr val="0000FF"/>
                </a:solidFill>
              </a:rPr>
              <a:t>конкретний</a:t>
            </a:r>
            <a:r>
              <a:rPr lang="ru-RU" sz="2800" b="1" dirty="0">
                <a:solidFill>
                  <a:srgbClr val="0000FF"/>
                </a:solidFill>
              </a:rPr>
              <a:t> результат, </a:t>
            </a:r>
            <a:r>
              <a:rPr lang="ru-RU" sz="2800" b="1" dirty="0" err="1">
                <a:solidFill>
                  <a:srgbClr val="0000FF"/>
                </a:solidFill>
              </a:rPr>
              <a:t>який</a:t>
            </a:r>
            <a:r>
              <a:rPr lang="ru-RU" sz="2800" b="1" dirty="0">
                <a:solidFill>
                  <a:srgbClr val="0000FF"/>
                </a:solidFill>
              </a:rPr>
              <a:t> громада </a:t>
            </a:r>
            <a:r>
              <a:rPr lang="ru-RU" sz="2800" b="1" dirty="0" err="1">
                <a:solidFill>
                  <a:srgbClr val="0000FF"/>
                </a:solidFill>
              </a:rPr>
              <a:t>бажає</a:t>
            </a:r>
            <a:r>
              <a:rPr lang="ru-RU" sz="2800" b="1" dirty="0">
                <a:solidFill>
                  <a:srgbClr val="0000FF"/>
                </a:solidFill>
              </a:rPr>
              <a:t> </a:t>
            </a:r>
            <a:r>
              <a:rPr lang="ru-RU" sz="2800" b="1" dirty="0" err="1">
                <a:solidFill>
                  <a:srgbClr val="0000FF"/>
                </a:solidFill>
              </a:rPr>
              <a:t>досягти</a:t>
            </a:r>
            <a:r>
              <a:rPr lang="ru-RU" sz="2800" b="1" dirty="0">
                <a:solidFill>
                  <a:srgbClr val="0000FF"/>
                </a:solidFill>
              </a:rPr>
              <a:t> в </a:t>
            </a:r>
            <a:r>
              <a:rPr lang="ru-RU" sz="2800" b="1" dirty="0" err="1">
                <a:solidFill>
                  <a:srgbClr val="0000FF"/>
                </a:solidFill>
              </a:rPr>
              <a:t>майбутньому</a:t>
            </a:r>
            <a:r>
              <a:rPr lang="ru-RU" sz="2800" b="1" dirty="0">
                <a:solidFill>
                  <a:srgbClr val="0000FF"/>
                </a:solidFill>
              </a:rPr>
              <a:t>, </a:t>
            </a:r>
            <a:r>
              <a:rPr lang="ru-RU" sz="2800" b="1" dirty="0" err="1">
                <a:solidFill>
                  <a:srgbClr val="0000FF"/>
                </a:solidFill>
              </a:rPr>
              <a:t>зміни</a:t>
            </a:r>
            <a:r>
              <a:rPr lang="ru-RU" sz="2800" b="1" dirty="0">
                <a:solidFill>
                  <a:srgbClr val="0000FF"/>
                </a:solidFill>
              </a:rPr>
              <a:t>, </a:t>
            </a:r>
            <a:r>
              <a:rPr lang="ru-RU" sz="2800" b="1" dirty="0" err="1">
                <a:solidFill>
                  <a:srgbClr val="0000FF"/>
                </a:solidFill>
              </a:rPr>
              <a:t>що</a:t>
            </a:r>
            <a:r>
              <a:rPr lang="ru-RU" sz="2800" b="1" dirty="0">
                <a:solidFill>
                  <a:srgbClr val="0000FF"/>
                </a:solidFill>
              </a:rPr>
              <a:t> </a:t>
            </a:r>
            <a:r>
              <a:rPr lang="ru-RU" sz="2800" b="1" dirty="0" err="1">
                <a:solidFill>
                  <a:srgbClr val="0000FF"/>
                </a:solidFill>
              </a:rPr>
              <a:t>мають</a:t>
            </a:r>
            <a:r>
              <a:rPr lang="ru-RU" sz="2800" b="1" dirty="0">
                <a:solidFill>
                  <a:srgbClr val="0000FF"/>
                </a:solidFill>
              </a:rPr>
              <a:t> </a:t>
            </a:r>
            <a:r>
              <a:rPr lang="ru-RU" sz="2800" b="1" dirty="0" err="1">
                <a:solidFill>
                  <a:srgbClr val="0000FF"/>
                </a:solidFill>
              </a:rPr>
              <a:t>статися</a:t>
            </a:r>
            <a:r>
              <a:rPr lang="ru-RU" sz="2800" b="1" dirty="0">
                <a:solidFill>
                  <a:srgbClr val="0000FF"/>
                </a:solidFill>
              </a:rPr>
              <a:t> як результат </a:t>
            </a:r>
            <a:r>
              <a:rPr lang="ru-RU" sz="2800" b="1" dirty="0" err="1">
                <a:solidFill>
                  <a:srgbClr val="0000FF"/>
                </a:solidFill>
              </a:rPr>
              <a:t>цілеспрямованих</a:t>
            </a:r>
            <a:r>
              <a:rPr lang="ru-RU" sz="2800" b="1" dirty="0">
                <a:solidFill>
                  <a:srgbClr val="0000FF"/>
                </a:solidFill>
              </a:rPr>
              <a:t> </a:t>
            </a:r>
            <a:r>
              <a:rPr lang="ru-RU" sz="2800" b="1" dirty="0" err="1">
                <a:solidFill>
                  <a:srgbClr val="0000FF"/>
                </a:solidFill>
              </a:rPr>
              <a:t>зусиль</a:t>
            </a:r>
            <a:r>
              <a:rPr lang="ru-RU" sz="2800" b="1" dirty="0">
                <a:solidFill>
                  <a:srgbClr val="0000FF"/>
                </a:solidFill>
              </a:rPr>
              <a:t>. В </a:t>
            </a:r>
            <a:r>
              <a:rPr lang="ru-RU" sz="2800" b="1" dirty="0" err="1">
                <a:solidFill>
                  <a:srgbClr val="0000FF"/>
                </a:solidFill>
              </a:rPr>
              <a:t>цьому</a:t>
            </a:r>
            <a:r>
              <a:rPr lang="ru-RU" sz="2800" b="1" dirty="0">
                <a:solidFill>
                  <a:srgbClr val="0000FF"/>
                </a:solidFill>
              </a:rPr>
              <a:t> </a:t>
            </a:r>
            <a:r>
              <a:rPr lang="ru-RU" sz="2800" b="1" dirty="0" err="1">
                <a:solidFill>
                  <a:srgbClr val="0000FF"/>
                </a:solidFill>
              </a:rPr>
              <a:t>сенсі</a:t>
            </a:r>
            <a:r>
              <a:rPr lang="ru-RU" sz="2800" b="1" dirty="0">
                <a:solidFill>
                  <a:srgbClr val="0000FF"/>
                </a:solidFill>
              </a:rPr>
              <a:t> </a:t>
            </a:r>
            <a:r>
              <a:rPr lang="ru-RU" sz="2800" b="1" dirty="0" err="1">
                <a:solidFill>
                  <a:srgbClr val="0000FF"/>
                </a:solidFill>
              </a:rPr>
              <a:t>стратегічне</a:t>
            </a:r>
            <a:r>
              <a:rPr lang="ru-RU" sz="2800" b="1" dirty="0">
                <a:solidFill>
                  <a:srgbClr val="0000FF"/>
                </a:solidFill>
              </a:rPr>
              <a:t> </a:t>
            </a:r>
            <a:r>
              <a:rPr lang="ru-RU" sz="2800" b="1" dirty="0" err="1">
                <a:solidFill>
                  <a:srgbClr val="0000FF"/>
                </a:solidFill>
              </a:rPr>
              <a:t>бачення</a:t>
            </a:r>
            <a:r>
              <a:rPr lang="ru-RU" sz="2800" b="1" dirty="0">
                <a:solidFill>
                  <a:srgbClr val="0000FF"/>
                </a:solidFill>
              </a:rPr>
              <a:t> в </a:t>
            </a:r>
            <a:r>
              <a:rPr lang="ru-RU" sz="2800" b="1" dirty="0" err="1">
                <a:solidFill>
                  <a:srgbClr val="0000FF"/>
                </a:solidFill>
              </a:rPr>
              <a:t>стратегії</a:t>
            </a:r>
            <a:r>
              <a:rPr lang="ru-RU" sz="2800" b="1" dirty="0">
                <a:solidFill>
                  <a:srgbClr val="0000FF"/>
                </a:solidFill>
              </a:rPr>
              <a:t> </a:t>
            </a:r>
            <a:r>
              <a:rPr lang="ru-RU" sz="2800" b="1" dirty="0" err="1">
                <a:solidFill>
                  <a:srgbClr val="0000FF"/>
                </a:solidFill>
              </a:rPr>
              <a:t>відіграє</a:t>
            </a:r>
            <a:r>
              <a:rPr lang="ru-RU" sz="2800" b="1" dirty="0">
                <a:solidFill>
                  <a:srgbClr val="0000FF"/>
                </a:solidFill>
              </a:rPr>
              <a:t> ту ж саму роль, </a:t>
            </a:r>
            <a:r>
              <a:rPr lang="ru-RU" sz="2800" b="1" dirty="0" err="1">
                <a:solidFill>
                  <a:srgbClr val="0000FF"/>
                </a:solidFill>
              </a:rPr>
              <a:t>що</a:t>
            </a:r>
            <a:r>
              <a:rPr lang="ru-RU" sz="2800" b="1" dirty="0">
                <a:solidFill>
                  <a:srgbClr val="0000FF"/>
                </a:solidFill>
              </a:rPr>
              <a:t> </a:t>
            </a:r>
            <a:r>
              <a:rPr lang="ru-RU" sz="2800" b="1" dirty="0" err="1">
                <a:solidFill>
                  <a:srgbClr val="0000FF"/>
                </a:solidFill>
              </a:rPr>
              <a:t>ціль</a:t>
            </a:r>
            <a:r>
              <a:rPr lang="ru-RU" sz="2800" b="1" dirty="0">
                <a:solidFill>
                  <a:srgbClr val="0000FF"/>
                </a:solidFill>
              </a:rPr>
              <a:t> у </a:t>
            </a:r>
            <a:r>
              <a:rPr lang="ru-RU" sz="2800" b="1" dirty="0" err="1">
                <a:solidFill>
                  <a:srgbClr val="0000FF"/>
                </a:solidFill>
              </a:rPr>
              <a:t>проєкті</a:t>
            </a:r>
            <a:r>
              <a:rPr lang="ru-RU" sz="2800" b="1" dirty="0">
                <a:solidFill>
                  <a:srgbClr val="0000FF"/>
                </a:solidFill>
              </a:rPr>
              <a:t> </a:t>
            </a:r>
          </a:p>
        </p:txBody>
      </p:sp>
      <p:sp>
        <p:nvSpPr>
          <p:cNvPr id="7" name="Прямоугольник 6"/>
          <p:cNvSpPr/>
          <p:nvPr/>
        </p:nvSpPr>
        <p:spPr>
          <a:xfrm>
            <a:off x="588502" y="5548796"/>
            <a:ext cx="11279927" cy="953744"/>
          </a:xfrm>
          <a:prstGeom prst="rect">
            <a:avLst/>
          </a:prstGeom>
        </p:spPr>
        <p:txBody>
          <a:bodyPr wrap="square" lIns="121560" tIns="60780" rIns="121560" bIns="60780">
            <a:spAutoFit/>
          </a:bodyPr>
          <a:lstStyle/>
          <a:p>
            <a:pPr algn="ctr"/>
            <a:r>
              <a:rPr lang="uk-UA" sz="2700" b="1" dirty="0"/>
              <a:t>Бачення формулюється на основі консенсусу мешканців громади. Це означає, що в його основі – базові цінності, яких вони дотримуються </a:t>
            </a:r>
            <a:endParaRPr lang="ru-RU" sz="2700" dirty="0"/>
          </a:p>
        </p:txBody>
      </p:sp>
    </p:spTree>
    <p:extLst>
      <p:ext uri="{BB962C8B-B14F-4D97-AF65-F5344CB8AC3E}">
        <p14:creationId xmlns:p14="http://schemas.microsoft.com/office/powerpoint/2010/main" val="20674972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txBox="1">
            <a:spLocks/>
          </p:cNvSpPr>
          <p:nvPr/>
        </p:nvSpPr>
        <p:spPr>
          <a:xfrm>
            <a:off x="977773" y="988828"/>
            <a:ext cx="10429593" cy="4760122"/>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4000" b="1" dirty="0" err="1"/>
              <a:t>Стратегічне</a:t>
            </a:r>
            <a:r>
              <a:rPr lang="ru-RU" sz="4000" b="1" dirty="0"/>
              <a:t> </a:t>
            </a:r>
            <a:r>
              <a:rPr lang="ru-RU" sz="4000" b="1" dirty="0" err="1"/>
              <a:t>бачення</a:t>
            </a:r>
            <a:r>
              <a:rPr lang="ru-RU" sz="4000" b="1" dirty="0"/>
              <a:t> – </a:t>
            </a:r>
            <a:r>
              <a:rPr lang="ru-RU" sz="4000" b="1" dirty="0" err="1"/>
              <a:t>стислий</a:t>
            </a:r>
            <a:r>
              <a:rPr lang="ru-RU" sz="4000" b="1" dirty="0"/>
              <a:t> та </a:t>
            </a:r>
            <a:r>
              <a:rPr lang="ru-RU" sz="4000" b="1" dirty="0" err="1"/>
              <a:t>узагальнений</a:t>
            </a:r>
            <a:r>
              <a:rPr lang="ru-RU" sz="4000" b="1" dirty="0"/>
              <a:t> </a:t>
            </a:r>
            <a:r>
              <a:rPr lang="ru-RU" sz="4000" b="1" dirty="0" err="1"/>
              <a:t>опис</a:t>
            </a:r>
            <a:r>
              <a:rPr lang="ru-RU" sz="4000" b="1" dirty="0"/>
              <a:t> </a:t>
            </a:r>
            <a:r>
              <a:rPr lang="ru-RU" sz="4000" b="1" dirty="0" err="1"/>
              <a:t>перспективи</a:t>
            </a:r>
            <a:r>
              <a:rPr lang="ru-RU" sz="4000" b="1" dirty="0"/>
              <a:t> </a:t>
            </a:r>
            <a:r>
              <a:rPr lang="ru-RU" sz="4000" b="1" dirty="0" err="1"/>
              <a:t>сталого</a:t>
            </a:r>
            <a:r>
              <a:rPr lang="ru-RU" sz="4000" b="1" dirty="0"/>
              <a:t> </a:t>
            </a:r>
            <a:r>
              <a:rPr lang="ru-RU" sz="4000" b="1" dirty="0" err="1"/>
              <a:t>розвитку</a:t>
            </a:r>
            <a:r>
              <a:rPr lang="ru-RU" sz="4000" b="1" dirty="0"/>
              <a:t> </a:t>
            </a:r>
            <a:r>
              <a:rPr lang="ru-RU" sz="4000" b="1" dirty="0" err="1"/>
              <a:t>територіальної</a:t>
            </a:r>
            <a:r>
              <a:rPr lang="ru-RU" sz="4000" b="1" dirty="0"/>
              <a:t> </a:t>
            </a:r>
            <a:r>
              <a:rPr lang="ru-RU" sz="4000" b="1" dirty="0" err="1"/>
              <a:t>громади</a:t>
            </a:r>
            <a:r>
              <a:rPr lang="ru-RU" sz="4000" b="1" dirty="0"/>
              <a:t> в </a:t>
            </a:r>
            <a:r>
              <a:rPr lang="ru-RU" sz="4000" b="1" dirty="0" err="1"/>
              <a:t>довгостроковому</a:t>
            </a:r>
            <a:r>
              <a:rPr lang="ru-RU" sz="4000" b="1" dirty="0"/>
              <a:t> </a:t>
            </a:r>
            <a:r>
              <a:rPr lang="ru-RU" sz="4000" b="1" dirty="0" err="1"/>
              <a:t>періоді</a:t>
            </a:r>
            <a:r>
              <a:rPr lang="ru-RU" sz="4000" b="1" dirty="0"/>
              <a:t> з </a:t>
            </a:r>
            <a:r>
              <a:rPr lang="ru-RU" sz="4000" b="1" dirty="0" err="1"/>
              <a:t>урахуванням</a:t>
            </a:r>
            <a:r>
              <a:rPr lang="ru-RU" sz="4000" b="1" dirty="0"/>
              <a:t> </a:t>
            </a:r>
            <a:r>
              <a:rPr lang="ru-RU" sz="4000" b="1" dirty="0" err="1"/>
              <a:t>її</a:t>
            </a:r>
            <a:r>
              <a:rPr lang="ru-RU" sz="4000" b="1" dirty="0"/>
              <a:t> </a:t>
            </a:r>
            <a:r>
              <a:rPr lang="ru-RU" sz="4000" b="1" dirty="0" err="1"/>
              <a:t>унікальних</a:t>
            </a:r>
            <a:r>
              <a:rPr lang="ru-RU" sz="4000" b="1" dirty="0"/>
              <a:t> </a:t>
            </a:r>
            <a:r>
              <a:rPr lang="ru-RU" sz="4000" b="1" dirty="0" err="1"/>
              <a:t>особливостей</a:t>
            </a:r>
            <a:endParaRPr lang="ru-RU" sz="4000" b="1" dirty="0"/>
          </a:p>
        </p:txBody>
      </p:sp>
    </p:spTree>
    <p:extLst>
      <p:ext uri="{BB962C8B-B14F-4D97-AF65-F5344CB8AC3E}">
        <p14:creationId xmlns:p14="http://schemas.microsoft.com/office/powerpoint/2010/main" val="35749539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44444" y="213488"/>
            <a:ext cx="11298724" cy="919388"/>
          </a:xfrm>
        </p:spPr>
        <p:txBody>
          <a:bodyPr>
            <a:normAutofit/>
          </a:bodyPr>
          <a:lstStyle/>
          <a:p>
            <a:pPr algn="ctr"/>
            <a:r>
              <a:rPr lang="pl-PL" b="1" dirty="0">
                <a:solidFill>
                  <a:srgbClr val="4C44E6"/>
                </a:solidFill>
                <a:latin typeface="+mn-lt"/>
              </a:rPr>
              <a:t>C</a:t>
            </a:r>
            <a:r>
              <a:rPr lang="uk-UA" b="1" dirty="0">
                <a:solidFill>
                  <a:srgbClr val="4C44E6"/>
                </a:solidFill>
                <a:latin typeface="+mn-lt"/>
              </a:rPr>
              <a:t>ТАРТЕГІЧНЕ БАЧЕННЯ – як це працює</a:t>
            </a:r>
            <a:endParaRPr lang="ru-RU" dirty="0">
              <a:solidFill>
                <a:srgbClr val="FFC000"/>
              </a:solidFill>
              <a:latin typeface="+mn-lt"/>
            </a:endParaRPr>
          </a:p>
        </p:txBody>
      </p:sp>
      <p:pic>
        <p:nvPicPr>
          <p:cNvPr id="5" name="Picture 2" descr="https://ukr.marshrut-club.com/design/static/photos/thumb/640x640/97/83/97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0549" y="1385180"/>
            <a:ext cx="3409705" cy="5348558"/>
          </a:xfrm>
          <a:prstGeom prst="rect">
            <a:avLst/>
          </a:prstGeom>
          <a:noFill/>
          <a:extLst>
            <a:ext uri="{909E8E84-426E-40DD-AFC4-6F175D3DCCD1}">
              <a14:hiddenFill xmlns:a14="http://schemas.microsoft.com/office/drawing/2010/main">
                <a:solidFill>
                  <a:srgbClr val="FFFFFF"/>
                </a:solidFill>
              </a14:hiddenFill>
            </a:ext>
          </a:extLst>
        </p:spPr>
      </p:pic>
      <p:sp>
        <p:nvSpPr>
          <p:cNvPr id="6" name="Объект 2"/>
          <p:cNvSpPr>
            <a:spLocks noGrp="1"/>
          </p:cNvSpPr>
          <p:nvPr>
            <p:ph idx="1"/>
          </p:nvPr>
        </p:nvSpPr>
        <p:spPr>
          <a:xfrm>
            <a:off x="624321" y="1551317"/>
            <a:ext cx="7307511" cy="4563611"/>
          </a:xfrm>
        </p:spPr>
        <p:txBody>
          <a:bodyPr>
            <a:normAutofit lnSpcReduction="10000"/>
          </a:bodyPr>
          <a:lstStyle/>
          <a:p>
            <a:pPr marL="0" indent="0">
              <a:buNone/>
            </a:pPr>
            <a:r>
              <a:rPr lang="ru-RU" dirty="0"/>
              <a:t>- </a:t>
            </a:r>
            <a:r>
              <a:rPr lang="ru-RU" dirty="0" err="1"/>
              <a:t>Скажіть</a:t>
            </a:r>
            <a:r>
              <a:rPr lang="ru-RU" dirty="0"/>
              <a:t>, будь ласка, </a:t>
            </a:r>
            <a:r>
              <a:rPr lang="ru-RU" dirty="0" err="1"/>
              <a:t>куди</a:t>
            </a:r>
            <a:r>
              <a:rPr lang="ru-RU" dirty="0"/>
              <a:t> </a:t>
            </a:r>
            <a:r>
              <a:rPr lang="ru-RU" dirty="0" err="1"/>
              <a:t>мені</a:t>
            </a:r>
            <a:r>
              <a:rPr lang="ru-RU" dirty="0"/>
              <a:t> </a:t>
            </a:r>
            <a:r>
              <a:rPr lang="ru-RU" dirty="0" err="1"/>
              <a:t>звідси</a:t>
            </a:r>
            <a:r>
              <a:rPr lang="ru-RU" dirty="0"/>
              <a:t> </a:t>
            </a:r>
            <a:r>
              <a:rPr lang="ru-RU" dirty="0" err="1"/>
              <a:t>йти</a:t>
            </a:r>
            <a:r>
              <a:rPr lang="ru-RU" dirty="0"/>
              <a:t>?</a:t>
            </a:r>
          </a:p>
          <a:p>
            <a:pPr marL="0" indent="0">
              <a:buNone/>
            </a:pPr>
            <a:r>
              <a:rPr lang="ru-RU" dirty="0"/>
              <a:t>- А </a:t>
            </a:r>
            <a:r>
              <a:rPr lang="ru-RU" dirty="0" err="1"/>
              <a:t>куди</a:t>
            </a:r>
            <a:r>
              <a:rPr lang="ru-RU" dirty="0"/>
              <a:t> </a:t>
            </a:r>
            <a:r>
              <a:rPr lang="ru-RU" dirty="0" err="1"/>
              <a:t>ти</a:t>
            </a:r>
            <a:r>
              <a:rPr lang="ru-RU" dirty="0"/>
              <a:t> </a:t>
            </a:r>
            <a:r>
              <a:rPr lang="ru-RU" dirty="0" err="1"/>
              <a:t>хочеш</a:t>
            </a:r>
            <a:r>
              <a:rPr lang="ru-RU" dirty="0"/>
              <a:t> </a:t>
            </a:r>
            <a:r>
              <a:rPr lang="ru-RU" dirty="0" err="1"/>
              <a:t>потрапити</a:t>
            </a:r>
            <a:r>
              <a:rPr lang="ru-RU" dirty="0"/>
              <a:t>? – </a:t>
            </a:r>
            <a:r>
              <a:rPr lang="ru-RU" dirty="0" err="1"/>
              <a:t>Відповів</a:t>
            </a:r>
            <a:r>
              <a:rPr lang="ru-RU" dirty="0"/>
              <a:t> </a:t>
            </a:r>
            <a:r>
              <a:rPr lang="ru-RU" dirty="0" err="1"/>
              <a:t>Кіт</a:t>
            </a:r>
            <a:r>
              <a:rPr lang="ru-RU" dirty="0"/>
              <a:t>.</a:t>
            </a:r>
          </a:p>
          <a:p>
            <a:pPr marL="0" indent="0">
              <a:buNone/>
            </a:pPr>
            <a:r>
              <a:rPr lang="ru-RU" dirty="0"/>
              <a:t>- </a:t>
            </a:r>
            <a:r>
              <a:rPr lang="ru-RU" dirty="0" err="1"/>
              <a:t>Мені</a:t>
            </a:r>
            <a:r>
              <a:rPr lang="ru-RU" dirty="0"/>
              <a:t> все одно … – сказала </a:t>
            </a:r>
            <a:r>
              <a:rPr lang="ru-RU" dirty="0" err="1"/>
              <a:t>Аліса</a:t>
            </a:r>
            <a:r>
              <a:rPr lang="ru-RU" dirty="0"/>
              <a:t>.</a:t>
            </a:r>
          </a:p>
          <a:p>
            <a:pPr marL="0" indent="0">
              <a:buNone/>
            </a:pPr>
            <a:r>
              <a:rPr lang="ru-RU" dirty="0"/>
              <a:t>- </a:t>
            </a:r>
            <a:r>
              <a:rPr lang="ru-RU" dirty="0" err="1"/>
              <a:t>Тоді</a:t>
            </a:r>
            <a:r>
              <a:rPr lang="ru-RU" dirty="0"/>
              <a:t> все одно, </a:t>
            </a:r>
            <a:r>
              <a:rPr lang="ru-RU" dirty="0" err="1"/>
              <a:t>куди</a:t>
            </a:r>
            <a:r>
              <a:rPr lang="ru-RU" dirty="0"/>
              <a:t> і </a:t>
            </a:r>
            <a:r>
              <a:rPr lang="ru-RU" dirty="0" err="1"/>
              <a:t>йти</a:t>
            </a:r>
            <a:r>
              <a:rPr lang="ru-RU" dirty="0"/>
              <a:t>, – </a:t>
            </a:r>
            <a:r>
              <a:rPr lang="ru-RU" dirty="0" err="1"/>
              <a:t>зауважив</a:t>
            </a:r>
            <a:r>
              <a:rPr lang="ru-RU" dirty="0"/>
              <a:t> </a:t>
            </a:r>
            <a:r>
              <a:rPr lang="ru-RU" dirty="0" err="1"/>
              <a:t>Кіт</a:t>
            </a:r>
            <a:r>
              <a:rPr lang="ru-RU" dirty="0"/>
              <a:t>.</a:t>
            </a:r>
          </a:p>
          <a:p>
            <a:pPr marL="0" indent="0">
              <a:buNone/>
            </a:pPr>
            <a:r>
              <a:rPr lang="ru-RU" dirty="0"/>
              <a:t>- … </a:t>
            </a:r>
            <a:r>
              <a:rPr lang="ru-RU" dirty="0" err="1"/>
              <a:t>Тільки</a:t>
            </a:r>
            <a:r>
              <a:rPr lang="ru-RU" dirty="0"/>
              <a:t> б </a:t>
            </a:r>
            <a:r>
              <a:rPr lang="ru-RU" dirty="0" err="1"/>
              <a:t>потрапити</a:t>
            </a:r>
            <a:r>
              <a:rPr lang="ru-RU" dirty="0"/>
              <a:t> </a:t>
            </a:r>
            <a:r>
              <a:rPr lang="ru-RU" dirty="0" err="1"/>
              <a:t>куди-небудь</a:t>
            </a:r>
            <a:r>
              <a:rPr lang="ru-RU" dirty="0"/>
              <a:t>, – пояснила </a:t>
            </a:r>
            <a:r>
              <a:rPr lang="ru-RU" dirty="0" err="1"/>
              <a:t>Аліса</a:t>
            </a:r>
            <a:r>
              <a:rPr lang="ru-RU" dirty="0"/>
              <a:t>.</a:t>
            </a:r>
          </a:p>
          <a:p>
            <a:pPr>
              <a:buFontTx/>
              <a:buChar char="-"/>
            </a:pPr>
            <a:r>
              <a:rPr lang="ru-RU" dirty="0" err="1"/>
              <a:t>Куди-небудь</a:t>
            </a:r>
            <a:r>
              <a:rPr lang="ru-RU" dirty="0"/>
              <a:t> </a:t>
            </a:r>
            <a:r>
              <a:rPr lang="ru-RU" dirty="0" err="1"/>
              <a:t>ти</a:t>
            </a:r>
            <a:r>
              <a:rPr lang="ru-RU" dirty="0"/>
              <a:t> </a:t>
            </a:r>
            <a:r>
              <a:rPr lang="ru-RU" dirty="0" err="1"/>
              <a:t>обов’язково</a:t>
            </a:r>
            <a:r>
              <a:rPr lang="ru-RU" dirty="0"/>
              <a:t> </a:t>
            </a:r>
            <a:r>
              <a:rPr lang="ru-RU" dirty="0" err="1"/>
              <a:t>потрапиш</a:t>
            </a:r>
            <a:r>
              <a:rPr lang="ru-RU" dirty="0"/>
              <a:t>, – сказав </a:t>
            </a:r>
            <a:r>
              <a:rPr lang="ru-RU" dirty="0" err="1"/>
              <a:t>Кіт</a:t>
            </a:r>
            <a:r>
              <a:rPr lang="ru-RU" dirty="0"/>
              <a:t>. – </a:t>
            </a:r>
            <a:r>
              <a:rPr lang="ru-RU" dirty="0" err="1"/>
              <a:t>Потрібно</a:t>
            </a:r>
            <a:r>
              <a:rPr lang="ru-RU" dirty="0"/>
              <a:t> </a:t>
            </a:r>
            <a:r>
              <a:rPr lang="ru-RU" dirty="0" err="1"/>
              <a:t>тільки</a:t>
            </a:r>
            <a:r>
              <a:rPr lang="ru-RU" dirty="0"/>
              <a:t> </a:t>
            </a:r>
            <a:r>
              <a:rPr lang="ru-RU" dirty="0" err="1"/>
              <a:t>достатньо</a:t>
            </a:r>
            <a:r>
              <a:rPr lang="ru-RU" dirty="0"/>
              <a:t> </a:t>
            </a:r>
            <a:r>
              <a:rPr lang="ru-RU" dirty="0" err="1"/>
              <a:t>довго</a:t>
            </a:r>
            <a:r>
              <a:rPr lang="ru-RU" dirty="0"/>
              <a:t> </a:t>
            </a:r>
            <a:r>
              <a:rPr lang="ru-RU" dirty="0" err="1"/>
              <a:t>йти</a:t>
            </a:r>
            <a:endParaRPr lang="ru-RU" dirty="0"/>
          </a:p>
          <a:p>
            <a:pPr marL="0" indent="0">
              <a:buNone/>
            </a:pPr>
            <a:r>
              <a:rPr lang="ru-RU" sz="2200" i="1" dirty="0"/>
              <a:t>(д</a:t>
            </a:r>
            <a:r>
              <a:rPr lang="uk-UA" sz="2200" i="1" dirty="0" err="1"/>
              <a:t>іалог</a:t>
            </a:r>
            <a:r>
              <a:rPr lang="uk-UA" sz="2200" i="1" dirty="0"/>
              <a:t> Аліси та </a:t>
            </a:r>
            <a:r>
              <a:rPr lang="uk-UA" sz="2200" i="1" dirty="0" err="1"/>
              <a:t>Чеширського</a:t>
            </a:r>
            <a:r>
              <a:rPr lang="uk-UA" sz="2200" i="1" dirty="0"/>
              <a:t> Кота з твору «Аліса в країні чудес» </a:t>
            </a:r>
            <a:r>
              <a:rPr lang="uk-UA" sz="2200" i="1" dirty="0" err="1"/>
              <a:t>Льюїса</a:t>
            </a:r>
            <a:r>
              <a:rPr lang="uk-UA" sz="2200" i="1" dirty="0"/>
              <a:t> </a:t>
            </a:r>
            <a:r>
              <a:rPr lang="uk-UA" sz="2200" i="1" dirty="0" err="1"/>
              <a:t>Керола</a:t>
            </a:r>
            <a:r>
              <a:rPr lang="uk-UA" sz="2200" i="1" dirty="0"/>
              <a:t>)</a:t>
            </a:r>
            <a:endParaRPr lang="ru-RU" sz="2200" i="1" dirty="0"/>
          </a:p>
          <a:p>
            <a:pPr marL="0" indent="0">
              <a:buNone/>
            </a:pPr>
            <a:endParaRPr lang="ru-RU" dirty="0"/>
          </a:p>
        </p:txBody>
      </p:sp>
    </p:spTree>
    <p:extLst>
      <p:ext uri="{BB962C8B-B14F-4D97-AF65-F5344CB8AC3E}">
        <p14:creationId xmlns:p14="http://schemas.microsoft.com/office/powerpoint/2010/main" val="16082477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4"/>
          <p:cNvSpPr>
            <a:spLocks noGrp="1"/>
          </p:cNvSpPr>
          <p:nvPr>
            <p:ph type="title"/>
          </p:nvPr>
        </p:nvSpPr>
        <p:spPr>
          <a:xfrm>
            <a:off x="102378" y="214913"/>
            <a:ext cx="12089623" cy="676745"/>
          </a:xfrm>
        </p:spPr>
        <p:txBody>
          <a:bodyPr/>
          <a:lstStyle/>
          <a:p>
            <a:pPr algn="ctr"/>
            <a:r>
              <a:rPr lang="uk-UA" sz="4000" b="1" dirty="0">
                <a:solidFill>
                  <a:srgbClr val="4C44E6"/>
                </a:solidFill>
              </a:rPr>
              <a:t>Як формулювати стратегічне бачення? </a:t>
            </a:r>
            <a:endParaRPr lang="uk-UA" sz="4000" b="1" dirty="0">
              <a:solidFill>
                <a:srgbClr val="4C44E6"/>
              </a:solidFill>
              <a:latin typeface="Arial" panose="020B0604020202020204" pitchFamily="34" charset="0"/>
              <a:cs typeface="Arial" panose="020B0604020202020204" pitchFamily="34" charset="0"/>
            </a:endParaRPr>
          </a:p>
        </p:txBody>
      </p:sp>
      <p:sp>
        <p:nvSpPr>
          <p:cNvPr id="5" name="Rectangle 3"/>
          <p:cNvSpPr txBox="1">
            <a:spLocks noChangeArrowheads="1"/>
          </p:cNvSpPr>
          <p:nvPr/>
        </p:nvSpPr>
        <p:spPr>
          <a:xfrm>
            <a:off x="186138" y="916584"/>
            <a:ext cx="11763884" cy="3505918"/>
          </a:xfrm>
          <a:prstGeom prst="rect">
            <a:avLst/>
          </a:prstGeom>
        </p:spPr>
        <p:txBody>
          <a:bodyPr vert="horz" lIns="121560" tIns="60780" rIns="121560" bIns="60780" rtlCol="0">
            <a:noAutofit/>
          </a:bodyPr>
          <a:lstStyle/>
          <a:p>
            <a:pPr indent="478584" algn="ctr">
              <a:spcBef>
                <a:spcPct val="20000"/>
              </a:spcBef>
              <a:defRPr/>
            </a:pPr>
            <a:r>
              <a:rPr lang="uk-UA" sz="2900" b="1" dirty="0">
                <a:solidFill>
                  <a:schemeClr val="tx1">
                    <a:lumMod val="95000"/>
                    <a:lumOff val="5000"/>
                  </a:schemeClr>
                </a:solidFill>
                <a:cs typeface="Times New Roman" pitchFamily="18" charset="0"/>
              </a:rPr>
              <a:t>Стратегічне бачення </a:t>
            </a:r>
            <a:r>
              <a:rPr lang="uk-UA" sz="2900" dirty="0">
                <a:solidFill>
                  <a:schemeClr val="tx1">
                    <a:lumMod val="95000"/>
                    <a:lumOff val="5000"/>
                  </a:schemeClr>
                </a:solidFill>
                <a:cs typeface="Times New Roman" pitchFamily="18" charset="0"/>
              </a:rPr>
              <a:t>доцільно формулювати досить розширено та деталізовано, з визначенням чого громада прагне досягнути у майбутньому. </a:t>
            </a:r>
          </a:p>
          <a:p>
            <a:pPr indent="478584" algn="ctr">
              <a:spcBef>
                <a:spcPct val="20000"/>
              </a:spcBef>
              <a:defRPr/>
            </a:pPr>
            <a:r>
              <a:rPr lang="uk-UA" sz="1600" dirty="0">
                <a:solidFill>
                  <a:schemeClr val="tx1">
                    <a:lumMod val="95000"/>
                    <a:lumOff val="5000"/>
                  </a:schemeClr>
                </a:solidFill>
                <a:cs typeface="Times New Roman" pitchFamily="18" charset="0"/>
              </a:rPr>
              <a:t>Бачення об’єднує сукупність конкретних характеристик та стратегічних цілей розвитку. </a:t>
            </a:r>
          </a:p>
          <a:p>
            <a:pPr indent="478584" algn="ctr">
              <a:spcBef>
                <a:spcPct val="20000"/>
              </a:spcBef>
              <a:defRPr/>
            </a:pPr>
            <a:r>
              <a:rPr lang="uk-UA" sz="2900" dirty="0">
                <a:solidFill>
                  <a:schemeClr val="tx1">
                    <a:lumMod val="95000"/>
                    <a:lumOff val="5000"/>
                  </a:schemeClr>
                </a:solidFill>
                <a:cs typeface="Times New Roman" pitchFamily="18" charset="0"/>
              </a:rPr>
              <a:t>Фактично, в ньому «зашиті» стратегічні цілі. Тобто – якщо чогось немає в баченні, то цього не може бути в стратегічній цілі</a:t>
            </a:r>
          </a:p>
        </p:txBody>
      </p:sp>
      <p:sp>
        <p:nvSpPr>
          <p:cNvPr id="6" name="Rectangle 3"/>
          <p:cNvSpPr txBox="1">
            <a:spLocks noChangeArrowheads="1"/>
          </p:cNvSpPr>
          <p:nvPr/>
        </p:nvSpPr>
        <p:spPr>
          <a:xfrm>
            <a:off x="562709" y="4431806"/>
            <a:ext cx="10972800" cy="2161649"/>
          </a:xfrm>
          <a:prstGeom prst="rect">
            <a:avLst/>
          </a:prstGeom>
        </p:spPr>
        <p:txBody>
          <a:bodyPr vert="horz" lIns="121560" tIns="60780" rIns="121560" bIns="60780" rtlCol="0">
            <a:noAutofit/>
          </a:bodyPr>
          <a:lstStyle/>
          <a:p>
            <a:pPr indent="478584" algn="ctr">
              <a:spcBef>
                <a:spcPct val="20000"/>
              </a:spcBef>
              <a:defRPr/>
            </a:pPr>
            <a:r>
              <a:rPr lang="uk-UA" sz="2900" b="1" dirty="0">
                <a:solidFill>
                  <a:srgbClr val="0000FF"/>
                </a:solidFill>
                <a:latin typeface="+mj-lt"/>
                <a:cs typeface="Times New Roman" pitchFamily="18" charset="0"/>
              </a:rPr>
              <a:t>Водночас варто </a:t>
            </a:r>
            <a:r>
              <a:rPr lang="uk-UA" sz="2900" b="1" dirty="0" err="1">
                <a:solidFill>
                  <a:srgbClr val="0000FF"/>
                </a:solidFill>
                <a:latin typeface="+mj-lt"/>
                <a:cs typeface="Times New Roman" pitchFamily="18" charset="0"/>
              </a:rPr>
              <a:t>пам</a:t>
            </a:r>
            <a:r>
              <a:rPr lang="en-US" sz="2900" b="1" dirty="0">
                <a:solidFill>
                  <a:srgbClr val="0000FF"/>
                </a:solidFill>
                <a:latin typeface="+mj-lt"/>
                <a:cs typeface="Times New Roman" pitchFamily="18" charset="0"/>
              </a:rPr>
              <a:t>`</a:t>
            </a:r>
            <a:r>
              <a:rPr lang="uk-UA" sz="2900" b="1" dirty="0" err="1">
                <a:solidFill>
                  <a:srgbClr val="0000FF"/>
                </a:solidFill>
                <a:latin typeface="+mj-lt"/>
                <a:cs typeface="Times New Roman" pitchFamily="18" charset="0"/>
              </a:rPr>
              <a:t>ятати</a:t>
            </a:r>
            <a:r>
              <a:rPr lang="uk-UA" sz="2900" b="1" dirty="0">
                <a:solidFill>
                  <a:srgbClr val="0000FF"/>
                </a:solidFill>
                <a:latin typeface="+mj-lt"/>
                <a:cs typeface="Times New Roman" pitchFamily="18" charset="0"/>
              </a:rPr>
              <a:t> – Бачення не може бути на пів сторінки та охоплювали всі аспекти життя громади за принципом «аби чого не забути». Бачення – це завжди вибір ключових пріоритетів громади. До того ж, Ви схочете перекласти його англійською мовою. А вона лаконічна</a:t>
            </a:r>
          </a:p>
          <a:p>
            <a:pPr indent="478584" algn="ctr">
              <a:spcBef>
                <a:spcPct val="20000"/>
              </a:spcBef>
              <a:defRPr/>
            </a:pPr>
            <a:endParaRPr lang="uk-UA" sz="2700" dirty="0">
              <a:solidFill>
                <a:schemeClr val="tx1">
                  <a:lumMod val="95000"/>
                  <a:lumOff val="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3782211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4"/>
          <p:cNvSpPr>
            <a:spLocks noGrp="1"/>
          </p:cNvSpPr>
          <p:nvPr>
            <p:ph type="title"/>
          </p:nvPr>
        </p:nvSpPr>
        <p:spPr>
          <a:xfrm>
            <a:off x="456037" y="185560"/>
            <a:ext cx="11279927" cy="1230743"/>
          </a:xfrm>
        </p:spPr>
        <p:txBody>
          <a:bodyPr/>
          <a:lstStyle/>
          <a:p>
            <a:pPr algn="ctr"/>
            <a:r>
              <a:rPr lang="ru-RU" sz="4000" b="1" dirty="0" err="1">
                <a:solidFill>
                  <a:srgbClr val="4C44E6"/>
                </a:solidFill>
                <a:cs typeface="Arial" panose="020B0604020202020204" pitchFamily="34" charset="0"/>
              </a:rPr>
              <a:t>Стратегічне</a:t>
            </a:r>
            <a:r>
              <a:rPr lang="ru-RU" sz="4000" b="1" dirty="0">
                <a:solidFill>
                  <a:srgbClr val="4C44E6"/>
                </a:solidFill>
                <a:cs typeface="Arial" panose="020B0604020202020204" pitchFamily="34" charset="0"/>
              </a:rPr>
              <a:t> </a:t>
            </a:r>
            <a:r>
              <a:rPr lang="ru-RU" sz="4000" b="1" dirty="0" err="1">
                <a:solidFill>
                  <a:srgbClr val="4C44E6"/>
                </a:solidFill>
                <a:cs typeface="Arial" panose="020B0604020202020204" pitchFamily="34" charset="0"/>
              </a:rPr>
              <a:t>бачення</a:t>
            </a:r>
            <a:r>
              <a:rPr lang="ru-RU" sz="4000" b="1" dirty="0">
                <a:solidFill>
                  <a:srgbClr val="4C44E6"/>
                </a:solidFill>
                <a:cs typeface="Arial" panose="020B0604020202020204" pitchFamily="34" charset="0"/>
              </a:rPr>
              <a:t> – </a:t>
            </a:r>
            <a:r>
              <a:rPr lang="ru-RU" sz="4000" b="1" dirty="0" err="1">
                <a:solidFill>
                  <a:srgbClr val="4C44E6"/>
                </a:solidFill>
                <a:cs typeface="Arial" panose="020B0604020202020204" pitchFamily="34" charset="0"/>
              </a:rPr>
              <a:t>реалістичне</a:t>
            </a:r>
            <a:r>
              <a:rPr lang="ru-RU" sz="4000" b="1" dirty="0">
                <a:solidFill>
                  <a:srgbClr val="4C44E6"/>
                </a:solidFill>
                <a:cs typeface="Arial" panose="020B0604020202020204" pitchFamily="34" charset="0"/>
              </a:rPr>
              <a:t>, </a:t>
            </a:r>
            <a:r>
              <a:rPr lang="ru-RU" sz="4000" b="1" dirty="0" err="1">
                <a:solidFill>
                  <a:srgbClr val="4C44E6"/>
                </a:solidFill>
                <a:cs typeface="Arial" panose="020B0604020202020204" pitchFamily="34" charset="0"/>
              </a:rPr>
              <a:t>достовірне</a:t>
            </a:r>
            <a:r>
              <a:rPr lang="ru-RU" sz="4000" b="1" dirty="0">
                <a:solidFill>
                  <a:srgbClr val="4C44E6"/>
                </a:solidFill>
                <a:cs typeface="Arial" panose="020B0604020202020204" pitchFamily="34" charset="0"/>
              </a:rPr>
              <a:t>, </a:t>
            </a:r>
            <a:r>
              <a:rPr lang="ru-RU" sz="4000" b="1" dirty="0" err="1">
                <a:solidFill>
                  <a:srgbClr val="4C44E6"/>
                </a:solidFill>
                <a:cs typeface="Arial" panose="020B0604020202020204" pitchFamily="34" charset="0"/>
              </a:rPr>
              <a:t>привабливе</a:t>
            </a:r>
            <a:r>
              <a:rPr lang="ru-RU" sz="4000" b="1" dirty="0">
                <a:solidFill>
                  <a:srgbClr val="4C44E6"/>
                </a:solidFill>
                <a:cs typeface="Arial" panose="020B0604020202020204" pitchFamily="34" charset="0"/>
              </a:rPr>
              <a:t> </a:t>
            </a:r>
            <a:r>
              <a:rPr lang="ru-RU" sz="4000" b="1" dirty="0" err="1">
                <a:solidFill>
                  <a:srgbClr val="4C44E6"/>
                </a:solidFill>
                <a:cs typeface="Arial" panose="020B0604020202020204" pitchFamily="34" charset="0"/>
              </a:rPr>
              <a:t>майбутнє</a:t>
            </a:r>
            <a:r>
              <a:rPr lang="ru-RU" sz="4000" b="1" dirty="0">
                <a:solidFill>
                  <a:srgbClr val="4C44E6"/>
                </a:solidFill>
                <a:cs typeface="Arial" panose="020B0604020202020204" pitchFamily="34" charset="0"/>
              </a:rPr>
              <a:t> </a:t>
            </a:r>
            <a:r>
              <a:rPr lang="ru-RU" sz="4000" b="1" dirty="0" err="1">
                <a:solidFill>
                  <a:srgbClr val="4C44E6"/>
                </a:solidFill>
                <a:cs typeface="Arial" panose="020B0604020202020204" pitchFamily="34" charset="0"/>
              </a:rPr>
              <a:t>Вашої</a:t>
            </a:r>
            <a:r>
              <a:rPr lang="ru-RU" sz="4000" b="1" dirty="0">
                <a:solidFill>
                  <a:srgbClr val="4C44E6"/>
                </a:solidFill>
                <a:cs typeface="Arial" panose="020B0604020202020204" pitchFamily="34" charset="0"/>
              </a:rPr>
              <a:t> </a:t>
            </a:r>
            <a:r>
              <a:rPr lang="ru-RU" sz="4000" b="1" dirty="0" err="1">
                <a:solidFill>
                  <a:srgbClr val="4C44E6"/>
                </a:solidFill>
                <a:cs typeface="Arial" panose="020B0604020202020204" pitchFamily="34" charset="0"/>
              </a:rPr>
              <a:t>громади</a:t>
            </a:r>
            <a:endParaRPr lang="uk-UA" sz="4000" b="1" dirty="0">
              <a:solidFill>
                <a:srgbClr val="4C44E6"/>
              </a:solidFill>
              <a:cs typeface="Arial" panose="020B0604020202020204" pitchFamily="34" charset="0"/>
            </a:endParaRPr>
          </a:p>
        </p:txBody>
      </p:sp>
      <p:sp>
        <p:nvSpPr>
          <p:cNvPr id="6" name="Rectangle 3"/>
          <p:cNvSpPr txBox="1">
            <a:spLocks noChangeArrowheads="1"/>
          </p:cNvSpPr>
          <p:nvPr/>
        </p:nvSpPr>
        <p:spPr>
          <a:xfrm>
            <a:off x="204750" y="1422009"/>
            <a:ext cx="11652201" cy="4071498"/>
          </a:xfrm>
          <a:prstGeom prst="rect">
            <a:avLst/>
          </a:prstGeom>
        </p:spPr>
        <p:txBody>
          <a:bodyPr vert="horz" lIns="121560" tIns="60780" rIns="121560" bIns="60780" rtlCol="0">
            <a:normAutofit lnSpcReduction="10000"/>
          </a:bodyPr>
          <a:lstStyle/>
          <a:p>
            <a:pPr indent="478584" algn="just">
              <a:lnSpc>
                <a:spcPct val="90000"/>
              </a:lnSpc>
              <a:spcBef>
                <a:spcPct val="20000"/>
              </a:spcBef>
              <a:defRPr/>
            </a:pPr>
            <a:r>
              <a:rPr lang="uk-UA" sz="2700" b="1" dirty="0">
                <a:solidFill>
                  <a:schemeClr val="tx1">
                    <a:lumMod val="95000"/>
                    <a:lumOff val="5000"/>
                  </a:schemeClr>
                </a:solidFill>
                <a:latin typeface="+mj-lt"/>
                <a:cs typeface="Times New Roman" pitchFamily="18" charset="0"/>
              </a:rPr>
              <a:t>Реалістичне</a:t>
            </a:r>
            <a:r>
              <a:rPr lang="cs-CZ" sz="2700" b="1" dirty="0">
                <a:solidFill>
                  <a:schemeClr val="tx1">
                    <a:lumMod val="95000"/>
                    <a:lumOff val="5000"/>
                  </a:schemeClr>
                </a:solidFill>
                <a:latin typeface="+mj-lt"/>
                <a:cs typeface="Times New Roman" pitchFamily="18" charset="0"/>
              </a:rPr>
              <a:t>:</a:t>
            </a:r>
            <a:r>
              <a:rPr lang="cs-CZ" sz="2700" dirty="0">
                <a:solidFill>
                  <a:schemeClr val="tx1">
                    <a:lumMod val="95000"/>
                    <a:lumOff val="5000"/>
                  </a:schemeClr>
                </a:solidFill>
                <a:latin typeface="+mj-lt"/>
                <a:cs typeface="Times New Roman" pitchFamily="18" charset="0"/>
              </a:rPr>
              <a:t> </a:t>
            </a:r>
            <a:r>
              <a:rPr lang="uk-UA" sz="2700" dirty="0">
                <a:solidFill>
                  <a:schemeClr val="tx1">
                    <a:lumMod val="95000"/>
                    <a:lumOff val="5000"/>
                  </a:schemeClr>
                </a:solidFill>
                <a:latin typeface="+mj-lt"/>
                <a:cs typeface="Times New Roman" pitchFamily="18" charset="0"/>
              </a:rPr>
              <a:t>бачення має ґрунтуватися на реальних показниках, тоді воно буде значущим </a:t>
            </a:r>
            <a:r>
              <a:rPr lang="uk-UA" sz="2700" i="1" dirty="0">
                <a:solidFill>
                  <a:schemeClr val="tx1">
                    <a:lumMod val="95000"/>
                    <a:lumOff val="5000"/>
                  </a:schemeClr>
                </a:solidFill>
                <a:latin typeface="+mj-lt"/>
                <a:cs typeface="Times New Roman" pitchFamily="18" charset="0"/>
              </a:rPr>
              <a:t>(не треба ставити за мету те, чого не можна досягнути за відведений для стратегії термін)</a:t>
            </a:r>
            <a:r>
              <a:rPr lang="cs-CZ" sz="2700" i="1" dirty="0">
                <a:solidFill>
                  <a:schemeClr val="tx1">
                    <a:lumMod val="95000"/>
                    <a:lumOff val="5000"/>
                  </a:schemeClr>
                </a:solidFill>
                <a:latin typeface="+mj-lt"/>
                <a:cs typeface="Times New Roman" pitchFamily="18" charset="0"/>
              </a:rPr>
              <a:t>. </a:t>
            </a:r>
          </a:p>
          <a:p>
            <a:pPr indent="478584" algn="just">
              <a:lnSpc>
                <a:spcPct val="90000"/>
              </a:lnSpc>
              <a:spcBef>
                <a:spcPct val="20000"/>
              </a:spcBef>
              <a:defRPr/>
            </a:pPr>
            <a:endParaRPr lang="cs-CZ" sz="1300" dirty="0">
              <a:solidFill>
                <a:schemeClr val="tx1">
                  <a:lumMod val="95000"/>
                  <a:lumOff val="5000"/>
                </a:schemeClr>
              </a:solidFill>
              <a:latin typeface="+mj-lt"/>
              <a:cs typeface="Times New Roman" pitchFamily="18" charset="0"/>
            </a:endParaRPr>
          </a:p>
          <a:p>
            <a:pPr indent="478584" algn="just">
              <a:lnSpc>
                <a:spcPct val="90000"/>
              </a:lnSpc>
              <a:spcBef>
                <a:spcPct val="20000"/>
              </a:spcBef>
              <a:defRPr/>
            </a:pPr>
            <a:r>
              <a:rPr lang="uk-UA" sz="2700" b="1" dirty="0">
                <a:solidFill>
                  <a:schemeClr val="tx1">
                    <a:lumMod val="95000"/>
                    <a:lumOff val="5000"/>
                  </a:schemeClr>
                </a:solidFill>
                <a:latin typeface="+mj-lt"/>
                <a:cs typeface="Times New Roman" pitchFamily="18" charset="0"/>
              </a:rPr>
              <a:t>Достовірне</a:t>
            </a:r>
            <a:r>
              <a:rPr lang="cs-CZ" sz="2700" b="1" dirty="0">
                <a:solidFill>
                  <a:schemeClr val="tx1">
                    <a:lumMod val="95000"/>
                    <a:lumOff val="5000"/>
                  </a:schemeClr>
                </a:solidFill>
                <a:latin typeface="+mj-lt"/>
                <a:cs typeface="Times New Roman" pitchFamily="18" charset="0"/>
              </a:rPr>
              <a:t>:</a:t>
            </a:r>
            <a:r>
              <a:rPr lang="cs-CZ" sz="2700" dirty="0">
                <a:solidFill>
                  <a:schemeClr val="tx1">
                    <a:lumMod val="95000"/>
                    <a:lumOff val="5000"/>
                  </a:schemeClr>
                </a:solidFill>
                <a:latin typeface="+mj-lt"/>
                <a:cs typeface="Times New Roman" pitchFamily="18" charset="0"/>
              </a:rPr>
              <a:t> </a:t>
            </a:r>
            <a:r>
              <a:rPr lang="uk-UA" sz="2700" dirty="0">
                <a:solidFill>
                  <a:schemeClr val="tx1">
                    <a:lumMod val="95000"/>
                    <a:lumOff val="5000"/>
                  </a:schemeClr>
                </a:solidFill>
                <a:latin typeface="+mj-lt"/>
                <a:cs typeface="Times New Roman" pitchFamily="18" charset="0"/>
              </a:rPr>
              <a:t>для того, щоб бачення було доречним та актуальним, воно має бути </a:t>
            </a:r>
            <a:r>
              <a:rPr lang="uk-UA" sz="2700" b="1" dirty="0">
                <a:solidFill>
                  <a:schemeClr val="tx1">
                    <a:lumMod val="95000"/>
                    <a:lumOff val="5000"/>
                  </a:schemeClr>
                </a:solidFill>
                <a:latin typeface="+mj-lt"/>
                <a:cs typeface="Times New Roman" pitchFamily="18" charset="0"/>
              </a:rPr>
              <a:t>правдоподібним</a:t>
            </a:r>
            <a:r>
              <a:rPr lang="uk-UA" sz="2700" dirty="0">
                <a:solidFill>
                  <a:schemeClr val="tx1">
                    <a:lumMod val="95000"/>
                    <a:lumOff val="5000"/>
                  </a:schemeClr>
                </a:solidFill>
                <a:latin typeface="+mj-lt"/>
                <a:cs typeface="Times New Roman" pitchFamily="18" charset="0"/>
              </a:rPr>
              <a:t>. Для кого бачення має бути достовірним? Передусім – для мешканців громади. Якщо люди не вважатимуть бачення правдоподібним, воно не буде корисним. </a:t>
            </a:r>
            <a:r>
              <a:rPr lang="uk-UA" sz="2700" b="1" dirty="0">
                <a:solidFill>
                  <a:schemeClr val="tx1">
                    <a:lumMod val="95000"/>
                    <a:lumOff val="5000"/>
                  </a:schemeClr>
                </a:solidFill>
                <a:latin typeface="+mj-lt"/>
                <a:cs typeface="Times New Roman" pitchFamily="18" charset="0"/>
              </a:rPr>
              <a:t>Одна з функцій стратегічного бачення – надихнути мешканців громади на досягнення досконалості</a:t>
            </a:r>
            <a:r>
              <a:rPr lang="uk-UA" sz="2700" dirty="0">
                <a:solidFill>
                  <a:schemeClr val="tx1">
                    <a:lumMod val="95000"/>
                    <a:lumOff val="5000"/>
                  </a:schemeClr>
                </a:solidFill>
                <a:latin typeface="+mj-lt"/>
                <a:cs typeface="Times New Roman" pitchFamily="18" charset="0"/>
              </a:rPr>
              <a:t>, а також продемонструвати мету та напрямок подальшої роботи. Якщо бачення недостовірне, ми не зможемо досягнути будь-якої з поставлених цілей.</a:t>
            </a:r>
          </a:p>
        </p:txBody>
      </p:sp>
      <p:sp>
        <p:nvSpPr>
          <p:cNvPr id="7" name="Прямоугольник 6"/>
          <p:cNvSpPr/>
          <p:nvPr/>
        </p:nvSpPr>
        <p:spPr>
          <a:xfrm>
            <a:off x="130297" y="5293444"/>
            <a:ext cx="11726655" cy="1369242"/>
          </a:xfrm>
          <a:prstGeom prst="rect">
            <a:avLst/>
          </a:prstGeom>
        </p:spPr>
        <p:txBody>
          <a:bodyPr wrap="square" lIns="121560" tIns="60780" rIns="121560" bIns="60780">
            <a:spAutoFit/>
          </a:bodyPr>
          <a:lstStyle/>
          <a:p>
            <a:pPr algn="ctr"/>
            <a:r>
              <a:rPr lang="uk-UA" sz="2700" b="1" dirty="0">
                <a:solidFill>
                  <a:srgbClr val="0000FF"/>
                </a:solidFill>
              </a:rPr>
              <a:t>У </a:t>
            </a:r>
            <a:r>
              <a:rPr lang="uk-UA" sz="2700" b="1" dirty="0" err="1">
                <a:solidFill>
                  <a:srgbClr val="0000FF"/>
                </a:solidFill>
              </a:rPr>
              <a:t>зв</a:t>
            </a:r>
            <a:r>
              <a:rPr lang="en-US" sz="2700" b="1" dirty="0">
                <a:solidFill>
                  <a:srgbClr val="0000FF"/>
                </a:solidFill>
              </a:rPr>
              <a:t>`</a:t>
            </a:r>
            <a:r>
              <a:rPr lang="ru-RU" sz="2700" b="1" dirty="0" err="1">
                <a:solidFill>
                  <a:srgbClr val="0000FF"/>
                </a:solidFill>
              </a:rPr>
              <a:t>язку</a:t>
            </a:r>
            <a:r>
              <a:rPr lang="ru-RU" sz="2700" b="1" dirty="0">
                <a:solidFill>
                  <a:srgbClr val="0000FF"/>
                </a:solidFill>
              </a:rPr>
              <a:t> з «</a:t>
            </a:r>
            <a:r>
              <a:rPr lang="ru-RU" sz="2700" b="1" dirty="0" err="1">
                <a:solidFill>
                  <a:srgbClr val="0000FF"/>
                </a:solidFill>
              </a:rPr>
              <a:t>надихаючою</a:t>
            </a:r>
            <a:r>
              <a:rPr lang="ru-RU" sz="2700" b="1" dirty="0">
                <a:solidFill>
                  <a:srgbClr val="0000FF"/>
                </a:solidFill>
              </a:rPr>
              <a:t>» </a:t>
            </a:r>
            <a:r>
              <a:rPr lang="ru-RU" sz="2700" b="1" dirty="0" err="1">
                <a:solidFill>
                  <a:srgbClr val="0000FF"/>
                </a:solidFill>
              </a:rPr>
              <a:t>функц</a:t>
            </a:r>
            <a:r>
              <a:rPr lang="uk-UA" sz="2700" b="1" dirty="0" err="1">
                <a:solidFill>
                  <a:srgbClr val="0000FF"/>
                </a:solidFill>
              </a:rPr>
              <a:t>ією</a:t>
            </a:r>
            <a:r>
              <a:rPr lang="uk-UA" sz="2700" b="1" dirty="0">
                <a:solidFill>
                  <a:srgbClr val="0000FF"/>
                </a:solidFill>
              </a:rPr>
              <a:t> у бачення є така особливість – це єдина складова у стратегії розвитку громади, де допускається емоційність та піднесеність формулювань. Адже воно має за собою вести</a:t>
            </a:r>
            <a:endParaRPr lang="ru-RU" sz="2700" b="1" dirty="0">
              <a:solidFill>
                <a:srgbClr val="0000FF"/>
              </a:solidFill>
            </a:endParaRPr>
          </a:p>
        </p:txBody>
      </p:sp>
    </p:spTree>
    <p:extLst>
      <p:ext uri="{BB962C8B-B14F-4D97-AF65-F5344CB8AC3E}">
        <p14:creationId xmlns:p14="http://schemas.microsoft.com/office/powerpoint/2010/main" val="2795237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0593" y="1139160"/>
            <a:ext cx="8599548" cy="5524226"/>
          </a:xfrm>
          <a:prstGeom prst="rect">
            <a:avLst/>
          </a:prstGeom>
        </p:spPr>
        <p:txBody>
          <a:bodyPr wrap="square" lIns="121560" tIns="60780" rIns="121560" bIns="60780">
            <a:spAutoFit/>
          </a:bodyPr>
          <a:lstStyle/>
          <a:p>
            <a:pPr indent="598230" algn="just"/>
            <a:r>
              <a:rPr lang="uk-UA" sz="2700" b="1" i="1" dirty="0">
                <a:solidFill>
                  <a:srgbClr val="4C44E6"/>
                </a:solidFill>
                <a:cs typeface="Times New Roman" panose="02020603050405020304" pitchFamily="18" charset="0"/>
              </a:rPr>
              <a:t>Стратегічне бачення </a:t>
            </a:r>
            <a:r>
              <a:rPr lang="uk-UA" sz="2700" dirty="0">
                <a:solidFill>
                  <a:schemeClr val="tx1">
                    <a:lumMod val="95000"/>
                    <a:lumOff val="5000"/>
                  </a:schemeClr>
                </a:solidFill>
                <a:latin typeface="+mj-lt"/>
                <a:cs typeface="Times New Roman" panose="02020603050405020304" pitchFamily="18" charset="0"/>
              </a:rPr>
              <a:t>окреслює узгоджений оптимістичний погляд на те, як виглядатиме територіальна громада в майбутньому, та є основою завдань, виконання яких визначатиметься Стратегією.</a:t>
            </a:r>
          </a:p>
          <a:p>
            <a:pPr indent="598230" algn="just"/>
            <a:endParaRPr lang="uk-UA" sz="2700" dirty="0">
              <a:solidFill>
                <a:schemeClr val="tx1">
                  <a:lumMod val="95000"/>
                  <a:lumOff val="5000"/>
                </a:schemeClr>
              </a:solidFill>
              <a:latin typeface="+mj-lt"/>
              <a:cs typeface="Times New Roman" panose="02020603050405020304" pitchFamily="18" charset="0"/>
            </a:endParaRPr>
          </a:p>
          <a:p>
            <a:pPr indent="598230" algn="just"/>
            <a:r>
              <a:rPr lang="uk-UA" sz="2700" b="1" i="1" dirty="0">
                <a:solidFill>
                  <a:srgbClr val="4C44E6"/>
                </a:solidFill>
                <a:cs typeface="Times New Roman" panose="02020603050405020304" pitchFamily="18" charset="0"/>
              </a:rPr>
              <a:t>Стратегічне бачення </a:t>
            </a:r>
            <a:r>
              <a:rPr lang="uk-UA" sz="2700" dirty="0">
                <a:solidFill>
                  <a:schemeClr val="tx1">
                    <a:lumMod val="95000"/>
                    <a:lumOff val="5000"/>
                  </a:schemeClr>
                </a:solidFill>
                <a:latin typeface="+mj-lt"/>
                <a:cs typeface="Times New Roman" panose="02020603050405020304" pitchFamily="18" charset="0"/>
              </a:rPr>
              <a:t>має бути реалістичним, специфічним, достатньо амбітним та бажаним для територіальної громади. Воно має мотивувати людей,  демонструючи стан, до якого прагнемо. </a:t>
            </a:r>
          </a:p>
          <a:p>
            <a:pPr indent="598230" algn="just"/>
            <a:endParaRPr lang="uk-UA" sz="2700" dirty="0">
              <a:solidFill>
                <a:schemeClr val="tx1">
                  <a:lumMod val="95000"/>
                  <a:lumOff val="5000"/>
                </a:schemeClr>
              </a:solidFill>
              <a:latin typeface="+mj-lt"/>
              <a:cs typeface="Times New Roman" panose="02020603050405020304" pitchFamily="18" charset="0"/>
            </a:endParaRPr>
          </a:p>
          <a:p>
            <a:pPr indent="598230" algn="ctr"/>
            <a:r>
              <a:rPr lang="uk-UA" sz="2700" b="1" dirty="0">
                <a:solidFill>
                  <a:srgbClr val="0000FF"/>
                </a:solidFill>
                <a:latin typeface="+mj-lt"/>
                <a:cs typeface="Times New Roman" panose="02020603050405020304" pitchFamily="18" charset="0"/>
              </a:rPr>
              <a:t>Стратегічне бачення є кінцевим станом обраного сценарію розвитку громади, реалізацією наших амбітних, але водночас реалістичних прагнень </a:t>
            </a:r>
          </a:p>
        </p:txBody>
      </p:sp>
      <p:pic>
        <p:nvPicPr>
          <p:cNvPr id="5" name="Picture 2" descr="Результат пошуку зображень за запитом візія"/>
          <p:cNvPicPr>
            <a:picLocks noChangeAspect="1" noChangeArrowheads="1"/>
          </p:cNvPicPr>
          <p:nvPr/>
        </p:nvPicPr>
        <p:blipFill rotWithShape="1">
          <a:blip r:embed="rId2">
            <a:extLst>
              <a:ext uri="{28A0092B-C50C-407E-A947-70E740481C1C}">
                <a14:useLocalDpi xmlns:a14="http://schemas.microsoft.com/office/drawing/2010/main" val="0"/>
              </a:ext>
            </a:extLst>
          </a:blip>
          <a:srcRect t="18715"/>
          <a:stretch/>
        </p:blipFill>
        <p:spPr bwMode="auto">
          <a:xfrm>
            <a:off x="8860140" y="1406911"/>
            <a:ext cx="3079843" cy="22755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Результат пошуку зображень за запитом візія"/>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71905" y="4549573"/>
            <a:ext cx="3215344" cy="1794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4681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4"/>
          <p:cNvSpPr>
            <a:spLocks noGrp="1"/>
          </p:cNvSpPr>
          <p:nvPr>
            <p:ph type="title"/>
          </p:nvPr>
        </p:nvSpPr>
        <p:spPr>
          <a:xfrm>
            <a:off x="-65148" y="251846"/>
            <a:ext cx="12089623" cy="676745"/>
          </a:xfrm>
        </p:spPr>
        <p:txBody>
          <a:bodyPr/>
          <a:lstStyle/>
          <a:p>
            <a:pPr algn="ctr"/>
            <a:r>
              <a:rPr lang="ru-RU" sz="4000" b="1" dirty="0">
                <a:solidFill>
                  <a:srgbClr val="4C44E6"/>
                </a:solidFill>
              </a:rPr>
              <a:t>«Формула» </a:t>
            </a:r>
            <a:r>
              <a:rPr lang="ru-RU" sz="4000" b="1" dirty="0" err="1">
                <a:solidFill>
                  <a:srgbClr val="4C44E6"/>
                </a:solidFill>
              </a:rPr>
              <a:t>бачення</a:t>
            </a:r>
            <a:r>
              <a:rPr lang="ru-RU" sz="4000" b="1" dirty="0">
                <a:solidFill>
                  <a:srgbClr val="4C44E6"/>
                </a:solidFill>
              </a:rPr>
              <a:t> </a:t>
            </a:r>
            <a:endParaRPr lang="uk-UA" sz="4000" dirty="0">
              <a:solidFill>
                <a:srgbClr val="4C44E6"/>
              </a:solidFill>
              <a:latin typeface="Arial" panose="020B0604020202020204" pitchFamily="34" charset="0"/>
              <a:cs typeface="Arial" panose="020B0604020202020204" pitchFamily="34" charset="0"/>
            </a:endParaRPr>
          </a:p>
        </p:txBody>
      </p:sp>
      <p:sp>
        <p:nvSpPr>
          <p:cNvPr id="4" name="Прямоугольник 3"/>
          <p:cNvSpPr/>
          <p:nvPr/>
        </p:nvSpPr>
        <p:spPr>
          <a:xfrm>
            <a:off x="204751" y="896852"/>
            <a:ext cx="11735964" cy="3031236"/>
          </a:xfrm>
          <a:prstGeom prst="rect">
            <a:avLst/>
          </a:prstGeom>
        </p:spPr>
        <p:txBody>
          <a:bodyPr wrap="square" lIns="121560" tIns="60780" rIns="121560" bIns="60780">
            <a:spAutoFit/>
          </a:bodyPr>
          <a:lstStyle/>
          <a:p>
            <a:pPr indent="598230" algn="just"/>
            <a:r>
              <a:rPr lang="uk-UA" sz="2700" b="1" dirty="0">
                <a:latin typeface="+mj-lt"/>
                <a:cs typeface="Times New Roman" panose="02020603050405020304" pitchFamily="18" charset="0"/>
              </a:rPr>
              <a:t>«Формула» Стратегічного бачення має бути лаконічною та, в той же час, змістовною. Серцевиною Стратегічного бачення є основна, базова функція, яку виконує громада в системі району, регіону, країни. Необхідною ознакою Стратегічного бачення є </a:t>
            </a:r>
            <a:r>
              <a:rPr lang="uk-UA" sz="2700" b="1" dirty="0" err="1">
                <a:latin typeface="+mj-lt"/>
                <a:cs typeface="Times New Roman" panose="02020603050405020304" pitchFamily="18" charset="0"/>
              </a:rPr>
              <a:t>впізнаваність</a:t>
            </a:r>
            <a:r>
              <a:rPr lang="uk-UA" sz="2700" b="1" dirty="0">
                <a:latin typeface="+mj-lt"/>
                <a:cs typeface="Times New Roman" panose="02020603050405020304" pitchFamily="18" charset="0"/>
              </a:rPr>
              <a:t> громади в зовнішньому середовищі, що відображається в її основних географічних, економічних, соціальних, історичних, культурних та інших характеристиках, що ними має відзначатися громада у майбутньому.</a:t>
            </a:r>
            <a:endParaRPr lang="uk-UA" sz="2700" dirty="0">
              <a:latin typeface="+mj-lt"/>
              <a:cs typeface="Times New Roman" panose="02020603050405020304" pitchFamily="18" charset="0"/>
            </a:endParaRPr>
          </a:p>
        </p:txBody>
      </p:sp>
      <p:sp>
        <p:nvSpPr>
          <p:cNvPr id="5" name="Прямоугольник 4"/>
          <p:cNvSpPr/>
          <p:nvPr/>
        </p:nvSpPr>
        <p:spPr>
          <a:xfrm>
            <a:off x="307200" y="3790955"/>
            <a:ext cx="11791731" cy="3031236"/>
          </a:xfrm>
          <a:prstGeom prst="rect">
            <a:avLst/>
          </a:prstGeom>
        </p:spPr>
        <p:txBody>
          <a:bodyPr wrap="square" lIns="121560" tIns="60780" rIns="121560" bIns="60780">
            <a:spAutoFit/>
          </a:bodyPr>
          <a:lstStyle/>
          <a:p>
            <a:pPr indent="598230" algn="just"/>
            <a:r>
              <a:rPr lang="uk-UA" sz="2700" dirty="0">
                <a:solidFill>
                  <a:srgbClr val="0000FF"/>
                </a:solidFill>
                <a:cs typeface="Times New Roman" panose="02020603050405020304" pitchFamily="18" charset="0"/>
              </a:rPr>
              <a:t>Для формулювання стратегічного бачення необхідно </a:t>
            </a:r>
            <a:r>
              <a:rPr lang="uk-UA" sz="2700" b="1" i="1" dirty="0">
                <a:solidFill>
                  <a:srgbClr val="0000FF"/>
                </a:solidFill>
                <a:cs typeface="Times New Roman" panose="02020603050405020304" pitchFamily="18" charset="0"/>
              </a:rPr>
              <a:t>дати відповіді на запитання:</a:t>
            </a:r>
          </a:p>
          <a:p>
            <a:pPr marL="379876" indent="-379876" algn="just">
              <a:buFont typeface="Wingdings" panose="05000000000000000000" pitchFamily="2" charset="2"/>
              <a:buChar char="Ø"/>
            </a:pPr>
            <a:r>
              <a:rPr lang="uk-UA" sz="2700" dirty="0">
                <a:solidFill>
                  <a:srgbClr val="0000FF"/>
                </a:solidFill>
                <a:cs typeface="Times New Roman" panose="02020603050405020304" pitchFamily="18" charset="0"/>
              </a:rPr>
              <a:t>Які унікальні риси вирізнятимуть громаду в середньо та </a:t>
            </a:r>
            <a:r>
              <a:rPr lang="uk-UA" sz="2700" dirty="0" err="1">
                <a:solidFill>
                  <a:srgbClr val="0000FF"/>
                </a:solidFill>
                <a:cs typeface="Times New Roman" panose="02020603050405020304" pitchFamily="18" charset="0"/>
              </a:rPr>
              <a:t>довгостровоковій</a:t>
            </a:r>
            <a:r>
              <a:rPr lang="uk-UA" sz="2700" dirty="0">
                <a:solidFill>
                  <a:srgbClr val="0000FF"/>
                </a:solidFill>
                <a:cs typeface="Times New Roman" panose="02020603050405020304" pitchFamily="18" charset="0"/>
              </a:rPr>
              <a:t> перспективі?</a:t>
            </a:r>
          </a:p>
          <a:p>
            <a:pPr marL="379876" indent="-379876" algn="just">
              <a:buFont typeface="Wingdings" panose="05000000000000000000" pitchFamily="2" charset="2"/>
              <a:buChar char="Ø"/>
            </a:pPr>
            <a:r>
              <a:rPr lang="uk-UA" sz="2700" dirty="0">
                <a:solidFill>
                  <a:srgbClr val="0000FF"/>
                </a:solidFill>
                <a:cs typeface="Times New Roman" panose="02020603050405020304" pitchFamily="18" charset="0"/>
              </a:rPr>
              <a:t>Як буде функціонувати громада в майбутньому? </a:t>
            </a:r>
          </a:p>
          <a:p>
            <a:pPr marL="379876" indent="-379876" algn="just">
              <a:buFont typeface="Wingdings" panose="05000000000000000000" pitchFamily="2" charset="2"/>
              <a:buChar char="Ø"/>
            </a:pPr>
            <a:r>
              <a:rPr lang="uk-UA" sz="2700" dirty="0">
                <a:solidFill>
                  <a:srgbClr val="0000FF"/>
                </a:solidFill>
                <a:cs typeface="Times New Roman" panose="02020603050405020304" pitchFamily="18" charset="0"/>
              </a:rPr>
              <a:t>Які переваги матимуть мешканці / представники бізнесу від існування громади в майбутньому? </a:t>
            </a:r>
          </a:p>
        </p:txBody>
      </p:sp>
    </p:spTree>
    <p:extLst>
      <p:ext uri="{BB962C8B-B14F-4D97-AF65-F5344CB8AC3E}">
        <p14:creationId xmlns:p14="http://schemas.microsoft.com/office/powerpoint/2010/main" val="1997742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Результат пошуку зображень за запитом знак оклику"/>
          <p:cNvPicPr>
            <a:picLocks noChangeAspect="1" noChangeArrowheads="1"/>
          </p:cNvPicPr>
          <p:nvPr/>
        </p:nvPicPr>
        <p:blipFill rotWithShape="1">
          <a:blip r:embed="rId2">
            <a:extLst>
              <a:ext uri="{28A0092B-C50C-407E-A947-70E740481C1C}">
                <a14:useLocalDpi xmlns:a14="http://schemas.microsoft.com/office/drawing/2010/main" val="0"/>
              </a:ext>
            </a:extLst>
          </a:blip>
          <a:srcRect r="2959"/>
          <a:stretch/>
        </p:blipFill>
        <p:spPr bwMode="auto">
          <a:xfrm>
            <a:off x="1" y="2069359"/>
            <a:ext cx="3148100" cy="4762317"/>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440318" y="2308634"/>
            <a:ext cx="8347294" cy="4524315"/>
          </a:xfrm>
          <a:prstGeom prst="rect">
            <a:avLst/>
          </a:prstGeom>
        </p:spPr>
        <p:txBody>
          <a:bodyPr wrap="square">
            <a:spAutoFit/>
          </a:bodyPr>
          <a:lstStyle/>
          <a:p>
            <a:pPr algn="ctr"/>
            <a:r>
              <a:rPr lang="ru-RU" sz="2400" b="1" dirty="0">
                <a:solidFill>
                  <a:schemeClr val="tx1">
                    <a:lumMod val="95000"/>
                    <a:lumOff val="5000"/>
                  </a:schemeClr>
                </a:solidFill>
                <a:cs typeface="Times New Roman" panose="02020603050405020304" pitchFamily="18" charset="0"/>
              </a:rPr>
              <a:t>ЯКЩО УНІКАЛЬНІСТЬ ТЕРИТОРІЇ БУДЕ ЗНАЙДЕНА Й СТРАТЕГІЧНЕ БАЧЕННЯ СФОРМОВАНО ПРАВИЛЬНО, ТО ЖОДНА ЗМІНА МІСЦЕВОГО КЕРІВНИЦТВА, ЖОДНА ЗМІНА ЗОВНІШНІХ УМОВ  НЕ ЗМІНЯТЬ РУХ У НАПРЯМУ ЦІЛЕСПРЯМОВАНОГО РОЗВИТКУ ГРОМАДИ. </a:t>
            </a:r>
            <a:r>
              <a:rPr lang="ru-RU" sz="2400" b="1" dirty="0">
                <a:solidFill>
                  <a:srgbClr val="4C44E6"/>
                </a:solidFill>
                <a:cs typeface="Times New Roman" panose="02020603050405020304" pitchFamily="18" charset="0"/>
              </a:rPr>
              <a:t>УНІКАЛЬНІСТЬ Є ПРИРОДНОЮ, АПОЛІТИЧНОЮ ХАРАКТЕРИСТИКОЮ ТЕРИТОРІЇ, ЯКУ МОЖНА ЛИШЕ АБО ВИКОРИСТАТИ АБО ЗРУЙНУВАТИ</a:t>
            </a:r>
            <a:r>
              <a:rPr lang="ru-RU" sz="2400" b="1" dirty="0">
                <a:solidFill>
                  <a:srgbClr val="0000FF"/>
                </a:solidFill>
                <a:cs typeface="Times New Roman" panose="02020603050405020304" pitchFamily="18" charset="0"/>
              </a:rPr>
              <a:t>. </a:t>
            </a:r>
            <a:r>
              <a:rPr lang="ru-RU" sz="2400" b="1" dirty="0">
                <a:solidFill>
                  <a:schemeClr val="tx1">
                    <a:lumMod val="95000"/>
                    <a:lumOff val="5000"/>
                  </a:schemeClr>
                </a:solidFill>
                <a:cs typeface="Times New Roman" panose="02020603050405020304" pitchFamily="18" charset="0"/>
              </a:rPr>
              <a:t>ОДНАК ЗА УМОВИ ЗАТВЕРДЖЕННЯ СТРАТЕГІЧНОГО БАЧЕННЯ І ШИРОКОЇ ГРОМАДСЬКОЇ ПІДТРИМКИ ОСТАННІЙ ВАРІАНТ ПОДІЙ Є МАЛОЙМОВІРНИМ І ВКРАЙ НЕВИГІДНИМ, ХТО Б НЕ ОЧОЛЮВАВ ОРГАНИ МІСЦЕВОГО САМОВРЯДУВАННЯ </a:t>
            </a:r>
          </a:p>
        </p:txBody>
      </p:sp>
      <p:sp>
        <p:nvSpPr>
          <p:cNvPr id="6" name="Заголовок 4"/>
          <p:cNvSpPr txBox="1">
            <a:spLocks/>
          </p:cNvSpPr>
          <p:nvPr/>
        </p:nvSpPr>
        <p:spPr>
          <a:xfrm>
            <a:off x="1" y="230733"/>
            <a:ext cx="11963980" cy="1969406"/>
          </a:xfrm>
          <a:prstGeom prst="rect">
            <a:avLst/>
          </a:prstGeom>
        </p:spPr>
        <p:txBody>
          <a:bodyPr vert="horz" wrap="square" lIns="121560" tIns="60780" rIns="121560" bIns="60780" rtlCol="0" anchor="b"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gn="ctr"/>
            <a:r>
              <a:rPr lang="ru-RU" b="1" dirty="0">
                <a:solidFill>
                  <a:srgbClr val="4C44E6"/>
                </a:solidFill>
                <a:latin typeface="Arial" panose="020B0604020202020204" pitchFamily="34" charset="0"/>
                <a:cs typeface="Arial" panose="020B0604020202020204" pitchFamily="34" charset="0"/>
              </a:rPr>
              <a:t>ЗАГАЛЬНЕ ПРАВИЛО ПЕРЕВІРКИ ПРАВИЛЬНОСТІ ФОРМУВАННЯ ЗАГАЛЬНЕ ПРАВИЛО ПЕРЕВІРКИ ПРАВИЛЬНОСТІ ФОРМУВАННЯ СТРАТЕГІЧНОГО БАЧЕННЯ ТАКЕ: </a:t>
            </a:r>
          </a:p>
          <a:p>
            <a:pPr algn="ctr"/>
            <a:r>
              <a:rPr lang="ru-RU" b="1" dirty="0">
                <a:solidFill>
                  <a:srgbClr val="FF0000"/>
                </a:solidFill>
                <a:latin typeface="Arial" panose="020B0604020202020204" pitchFamily="34" charset="0"/>
                <a:cs typeface="Arial" panose="020B0604020202020204" pitchFamily="34" charset="0"/>
              </a:rPr>
              <a:t>- </a:t>
            </a:r>
            <a:r>
              <a:rPr lang="ru-RU" b="1" dirty="0" err="1">
                <a:solidFill>
                  <a:srgbClr val="FF0000"/>
                </a:solidFill>
                <a:latin typeface="Arial" panose="020B0604020202020204" pitchFamily="34" charset="0"/>
                <a:cs typeface="Arial" panose="020B0604020202020204" pitchFamily="34" charset="0"/>
              </a:rPr>
              <a:t>якщо</a:t>
            </a:r>
            <a:r>
              <a:rPr lang="ru-RU" b="1" dirty="0">
                <a:solidFill>
                  <a:srgbClr val="FF0000"/>
                </a:solidFill>
                <a:latin typeface="Arial" panose="020B0604020202020204" pitchFamily="34" charset="0"/>
                <a:cs typeface="Arial" panose="020B0604020202020204" pitchFamily="34" charset="0"/>
              </a:rPr>
              <a:t> </a:t>
            </a:r>
            <a:r>
              <a:rPr lang="ru-RU" b="1" dirty="0" err="1">
                <a:solidFill>
                  <a:srgbClr val="FF0000"/>
                </a:solidFill>
                <a:latin typeface="Arial" panose="020B0604020202020204" pitchFamily="34" charset="0"/>
                <a:cs typeface="Arial" panose="020B0604020202020204" pitchFamily="34" charset="0"/>
              </a:rPr>
              <a:t>його</a:t>
            </a:r>
            <a:r>
              <a:rPr lang="ru-RU" b="1" dirty="0">
                <a:solidFill>
                  <a:srgbClr val="FF0000"/>
                </a:solidFill>
                <a:latin typeface="Arial" panose="020B0604020202020204" pitchFamily="34" charset="0"/>
                <a:cs typeface="Arial" panose="020B0604020202020204" pitchFamily="34" charset="0"/>
              </a:rPr>
              <a:t> </a:t>
            </a:r>
            <a:r>
              <a:rPr lang="ru-RU" b="1" dirty="0" err="1">
                <a:solidFill>
                  <a:srgbClr val="FF0000"/>
                </a:solidFill>
                <a:latin typeface="Arial" panose="020B0604020202020204" pitchFamily="34" charset="0"/>
                <a:cs typeface="Arial" panose="020B0604020202020204" pitchFamily="34" charset="0"/>
              </a:rPr>
              <a:t>можна</a:t>
            </a:r>
            <a:r>
              <a:rPr lang="ru-RU" b="1" dirty="0">
                <a:solidFill>
                  <a:srgbClr val="FF0000"/>
                </a:solidFill>
                <a:latin typeface="Arial" panose="020B0604020202020204" pitchFamily="34" charset="0"/>
                <a:cs typeface="Arial" panose="020B0604020202020204" pitchFamily="34" charset="0"/>
              </a:rPr>
              <a:t> </a:t>
            </a:r>
            <a:r>
              <a:rPr lang="ru-RU" b="1" dirty="0" err="1">
                <a:solidFill>
                  <a:srgbClr val="FF0000"/>
                </a:solidFill>
                <a:latin typeface="Arial" panose="020B0604020202020204" pitchFamily="34" charset="0"/>
                <a:cs typeface="Arial" panose="020B0604020202020204" pitchFamily="34" charset="0"/>
              </a:rPr>
              <a:t>застосувати</a:t>
            </a:r>
            <a:r>
              <a:rPr lang="ru-RU" b="1" dirty="0">
                <a:solidFill>
                  <a:srgbClr val="FF0000"/>
                </a:solidFill>
                <a:latin typeface="Arial" panose="020B0604020202020204" pitchFamily="34" charset="0"/>
                <a:cs typeface="Arial" panose="020B0604020202020204" pitchFamily="34" charset="0"/>
              </a:rPr>
              <a:t> до </a:t>
            </a:r>
            <a:r>
              <a:rPr lang="ru-RU" b="1" dirty="0" err="1">
                <a:solidFill>
                  <a:srgbClr val="FF0000"/>
                </a:solidFill>
                <a:latin typeface="Arial" panose="020B0604020202020204" pitchFamily="34" charset="0"/>
                <a:cs typeface="Arial" panose="020B0604020202020204" pitchFamily="34" charset="0"/>
              </a:rPr>
              <a:t>іншої</a:t>
            </a:r>
            <a:r>
              <a:rPr lang="ru-RU" b="1" dirty="0">
                <a:solidFill>
                  <a:srgbClr val="FF0000"/>
                </a:solidFill>
                <a:latin typeface="Arial" panose="020B0604020202020204" pitchFamily="34" charset="0"/>
                <a:cs typeface="Arial" panose="020B0604020202020204" pitchFamily="34" charset="0"/>
              </a:rPr>
              <a:t> </a:t>
            </a:r>
            <a:r>
              <a:rPr lang="ru-RU" b="1" dirty="0" err="1">
                <a:solidFill>
                  <a:srgbClr val="FF0000"/>
                </a:solidFill>
                <a:latin typeface="Arial" panose="020B0604020202020204" pitchFamily="34" charset="0"/>
                <a:cs typeface="Arial" panose="020B0604020202020204" pitchFamily="34" charset="0"/>
              </a:rPr>
              <a:t>території</a:t>
            </a:r>
            <a:r>
              <a:rPr lang="ru-RU" b="1" dirty="0">
                <a:solidFill>
                  <a:srgbClr val="FF0000"/>
                </a:solidFill>
                <a:latin typeface="Arial" panose="020B0604020202020204" pitchFamily="34" charset="0"/>
                <a:cs typeface="Arial" panose="020B0604020202020204" pitchFamily="34" charset="0"/>
              </a:rPr>
              <a:t>, то </a:t>
            </a:r>
            <a:r>
              <a:rPr lang="ru-RU" b="1" dirty="0" err="1">
                <a:solidFill>
                  <a:srgbClr val="FF0000"/>
                </a:solidFill>
                <a:latin typeface="Arial" panose="020B0604020202020204" pitchFamily="34" charset="0"/>
                <a:cs typeface="Arial" panose="020B0604020202020204" pitchFamily="34" charset="0"/>
              </a:rPr>
              <a:t>це</a:t>
            </a:r>
            <a:r>
              <a:rPr lang="ru-RU" b="1" dirty="0">
                <a:solidFill>
                  <a:srgbClr val="FF0000"/>
                </a:solidFill>
                <a:latin typeface="Arial" panose="020B0604020202020204" pitchFamily="34" charset="0"/>
                <a:cs typeface="Arial" panose="020B0604020202020204" pitchFamily="34" charset="0"/>
              </a:rPr>
              <a:t> неправильно </a:t>
            </a:r>
            <a:r>
              <a:rPr lang="ru-RU" b="1" dirty="0" err="1">
                <a:solidFill>
                  <a:srgbClr val="FF0000"/>
                </a:solidFill>
                <a:latin typeface="Arial" panose="020B0604020202020204" pitchFamily="34" charset="0"/>
                <a:cs typeface="Arial" panose="020B0604020202020204" pitchFamily="34" charset="0"/>
              </a:rPr>
              <a:t>сформульоване</a:t>
            </a:r>
            <a:r>
              <a:rPr lang="ru-RU" b="1" dirty="0">
                <a:solidFill>
                  <a:srgbClr val="FF0000"/>
                </a:solidFill>
                <a:latin typeface="Arial" panose="020B0604020202020204" pitchFamily="34" charset="0"/>
                <a:cs typeface="Arial" panose="020B0604020202020204" pitchFamily="34" charset="0"/>
              </a:rPr>
              <a:t> </a:t>
            </a:r>
            <a:r>
              <a:rPr lang="ru-RU" b="1" dirty="0" err="1">
                <a:solidFill>
                  <a:srgbClr val="FF0000"/>
                </a:solidFill>
                <a:latin typeface="Arial" panose="020B0604020202020204" pitchFamily="34" charset="0"/>
                <a:cs typeface="Arial" panose="020B0604020202020204" pitchFamily="34" charset="0"/>
              </a:rPr>
              <a:t>бачення</a:t>
            </a:r>
            <a:r>
              <a:rPr lang="ru-RU" b="1" dirty="0">
                <a:solidFill>
                  <a:srgbClr val="FF0000"/>
                </a:solidFill>
                <a:latin typeface="Arial" panose="020B0604020202020204" pitchFamily="34" charset="0"/>
                <a:cs typeface="Arial" panose="020B0604020202020204" pitchFamily="34" charset="0"/>
              </a:rPr>
              <a:t> </a:t>
            </a:r>
            <a:endParaRPr lang="uk-UA"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99724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609600" y="867882"/>
            <a:ext cx="10887075" cy="4932844"/>
          </a:xfrm>
          <a:prstGeom prst="horizontalScroll">
            <a:avLst>
              <a:gd name="adj" fmla="val 12500"/>
            </a:avLst>
          </a:prstGeom>
          <a:solidFill>
            <a:srgbClr val="4C44E6"/>
          </a:solidFill>
          <a:ln w="38100">
            <a:solidFill>
              <a:srgbClr val="F2F2F2"/>
            </a:solidFill>
            <a:round/>
            <a:headEnd/>
            <a:tailEnd/>
          </a:ln>
          <a:effectLst>
            <a:outerShdw dist="28398" dir="3806097" algn="ctr" rotWithShape="0">
              <a:srgbClr val="4E6128">
                <a:alpha val="50000"/>
              </a:srgbClr>
            </a:outerShdw>
          </a:effectLst>
        </p:spPr>
        <p:txBody>
          <a:bodyPr vert="horz" wrap="square" lIns="121560" tIns="60780" rIns="121560" bIns="60780" numCol="1" anchor="t" anchorCtr="0" compatLnSpc="1">
            <a:prstTxWarp prst="textNoShape">
              <a:avLst/>
            </a:prstTxWarp>
          </a:bodyPr>
          <a:lstStyle/>
          <a:p>
            <a:pPr fontAlgn="base">
              <a:spcBef>
                <a:spcPct val="0"/>
              </a:spcBef>
              <a:spcAft>
                <a:spcPct val="0"/>
              </a:spcAft>
            </a:pPr>
            <a:r>
              <a:rPr lang="uk-UA" sz="3200" b="1" dirty="0">
                <a:solidFill>
                  <a:schemeClr val="bg1"/>
                </a:solidFill>
              </a:rPr>
              <a:t>_______ громада – «залізничне серце» Чернігівщини. Аграрний лідер </a:t>
            </a:r>
            <a:r>
              <a:rPr lang="uk-UA" sz="3200" b="1" dirty="0" err="1">
                <a:solidFill>
                  <a:schemeClr val="bg1"/>
                </a:solidFill>
              </a:rPr>
              <a:t>Присеймів`я</a:t>
            </a:r>
            <a:r>
              <a:rPr lang="uk-UA" sz="3200" b="1" dirty="0">
                <a:solidFill>
                  <a:schemeClr val="bg1"/>
                </a:solidFill>
              </a:rPr>
              <a:t> з </a:t>
            </a:r>
            <a:r>
              <a:rPr lang="uk-UA" sz="3200" b="1" dirty="0" err="1">
                <a:solidFill>
                  <a:schemeClr val="bg1"/>
                </a:solidFill>
              </a:rPr>
              <a:t>крафтовою</a:t>
            </a:r>
            <a:r>
              <a:rPr lang="uk-UA" sz="3200" b="1" dirty="0">
                <a:solidFill>
                  <a:schemeClr val="bg1"/>
                </a:solidFill>
              </a:rPr>
              <a:t> сільськогосподарською переробкою та розвинутою сферою послуг. Енергонезалежна, згуртована, гармонійна територіальна спільнота  з комфортним та безпечним життям</a:t>
            </a:r>
            <a:endParaRPr lang="ru-RU" sz="3200" b="1" dirty="0">
              <a:solidFill>
                <a:schemeClr val="bg1"/>
              </a:solidFill>
              <a:latin typeface="Arial" pitchFamily="34" charset="0"/>
              <a:cs typeface="Arial" pitchFamily="34" charset="0"/>
            </a:endParaRPr>
          </a:p>
        </p:txBody>
      </p:sp>
      <p:sp>
        <p:nvSpPr>
          <p:cNvPr id="4" name="Заголовок 4"/>
          <p:cNvSpPr txBox="1">
            <a:spLocks/>
          </p:cNvSpPr>
          <p:nvPr/>
        </p:nvSpPr>
        <p:spPr>
          <a:xfrm>
            <a:off x="30249" y="243010"/>
            <a:ext cx="12140811" cy="661356"/>
          </a:xfrm>
          <a:prstGeom prst="rect">
            <a:avLst/>
          </a:prstGeom>
        </p:spPr>
        <p:txBody>
          <a:bodyPr vert="horz" wrap="square" lIns="121560" tIns="60780" rIns="121560" bIns="60780" rtlCol="0" anchor="b"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gn="ctr"/>
            <a:r>
              <a:rPr lang="uk-UA" sz="3500" b="1" dirty="0">
                <a:solidFill>
                  <a:srgbClr val="4C44E6"/>
                </a:solidFill>
              </a:rPr>
              <a:t>Приклади формулювання стратегічного бачення</a:t>
            </a:r>
            <a:endParaRPr lang="uk-UA" sz="2500" b="1" dirty="0">
              <a:solidFill>
                <a:srgbClr val="4C44E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3357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260593" y="678464"/>
            <a:ext cx="11680123" cy="6073914"/>
          </a:xfrm>
          <a:prstGeom prst="horizontalScroll">
            <a:avLst>
              <a:gd name="adj" fmla="val 12500"/>
            </a:avLst>
          </a:prstGeom>
          <a:solidFill>
            <a:srgbClr val="4C44E6"/>
          </a:solidFill>
          <a:ln w="38100">
            <a:solidFill>
              <a:srgbClr val="F2F2F2"/>
            </a:solidFill>
            <a:round/>
            <a:headEnd/>
            <a:tailEnd/>
          </a:ln>
          <a:effectLst>
            <a:outerShdw dist="28398" dir="3806097" algn="ctr" rotWithShape="0">
              <a:srgbClr val="4E6128">
                <a:alpha val="50000"/>
              </a:srgbClr>
            </a:outerShdw>
          </a:effectLst>
        </p:spPr>
        <p:txBody>
          <a:bodyPr vert="horz" wrap="square" lIns="121560" tIns="60780" rIns="121560" bIns="60780" numCol="1" anchor="t" anchorCtr="0" compatLnSpc="1">
            <a:prstTxWarp prst="textNoShape">
              <a:avLst/>
            </a:prstTxWarp>
          </a:bodyPr>
          <a:lstStyle/>
          <a:p>
            <a:pPr fontAlgn="base">
              <a:spcBef>
                <a:spcPct val="0"/>
              </a:spcBef>
              <a:spcAft>
                <a:spcPct val="0"/>
              </a:spcAft>
            </a:pPr>
            <a:r>
              <a:rPr lang="uk-UA" sz="2900" b="1" dirty="0">
                <a:solidFill>
                  <a:schemeClr val="bg1"/>
                </a:solidFill>
              </a:rPr>
              <a:t>_______ – </a:t>
            </a:r>
            <a:r>
              <a:rPr lang="uk-UA" sz="3200" b="1" dirty="0">
                <a:solidFill>
                  <a:srgbClr val="FFFFFF"/>
                </a:solidFill>
              </a:rPr>
              <a:t>форпост українського Полісся, приваблива для життя територіальна спільнота активних людей на берегах цілющої річки Снов. Соціальна самодостатня громада, відома сприятливими умовами для розвитку технологічного аграрного та лісового господарств, індустрії відпочинку та оздоровлення, з якісними та доступними послугами. Громада різноманітного дозвілля, що спирається на унікальні традиції _________ та відкрита до новітніх тенденцій</a:t>
            </a:r>
            <a:endParaRPr lang="ru-RU" sz="3200" dirty="0">
              <a:solidFill>
                <a:srgbClr val="FFFFFF"/>
              </a:solidFill>
            </a:endParaRPr>
          </a:p>
          <a:p>
            <a:pPr fontAlgn="base">
              <a:spcBef>
                <a:spcPct val="0"/>
              </a:spcBef>
              <a:spcAft>
                <a:spcPct val="0"/>
              </a:spcAft>
            </a:pPr>
            <a:r>
              <a:rPr lang="uk-UA" sz="2900" b="1" dirty="0">
                <a:solidFill>
                  <a:schemeClr val="bg1"/>
                </a:solidFill>
              </a:rPr>
              <a:t> </a:t>
            </a:r>
            <a:endParaRPr lang="ru-RU" sz="2900" b="1" dirty="0">
              <a:solidFill>
                <a:schemeClr val="bg1"/>
              </a:solidFill>
              <a:latin typeface="Arial" pitchFamily="34" charset="0"/>
              <a:cs typeface="Arial" pitchFamily="34" charset="0"/>
            </a:endParaRPr>
          </a:p>
        </p:txBody>
      </p:sp>
      <p:sp>
        <p:nvSpPr>
          <p:cNvPr id="4" name="Заголовок 4"/>
          <p:cNvSpPr txBox="1">
            <a:spLocks/>
          </p:cNvSpPr>
          <p:nvPr/>
        </p:nvSpPr>
        <p:spPr>
          <a:xfrm>
            <a:off x="51189" y="36158"/>
            <a:ext cx="12140811" cy="661356"/>
          </a:xfrm>
          <a:prstGeom prst="rect">
            <a:avLst/>
          </a:prstGeom>
        </p:spPr>
        <p:txBody>
          <a:bodyPr vert="horz" wrap="square" lIns="121560" tIns="60780" rIns="121560" bIns="60780" rtlCol="0" anchor="b"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gn="ctr"/>
            <a:r>
              <a:rPr lang="uk-UA" sz="3500" b="1" dirty="0">
                <a:solidFill>
                  <a:srgbClr val="4C44E6"/>
                </a:solidFill>
              </a:rPr>
              <a:t>Приклади формулювання стратегічного бачення</a:t>
            </a:r>
            <a:endParaRPr lang="uk-UA" sz="2500" b="1" dirty="0">
              <a:solidFill>
                <a:srgbClr val="4C44E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01991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260593" y="867881"/>
            <a:ext cx="11680123" cy="5913165"/>
          </a:xfrm>
          <a:prstGeom prst="horizontalScroll">
            <a:avLst>
              <a:gd name="adj" fmla="val 12500"/>
            </a:avLst>
          </a:prstGeom>
          <a:solidFill>
            <a:srgbClr val="4C44E6"/>
          </a:solidFill>
          <a:ln w="38100">
            <a:solidFill>
              <a:srgbClr val="F2F2F2"/>
            </a:solidFill>
            <a:round/>
            <a:headEnd/>
            <a:tailEnd/>
          </a:ln>
          <a:effectLst>
            <a:outerShdw dist="28398" dir="3806097" algn="ctr" rotWithShape="0">
              <a:srgbClr val="4E6128">
                <a:alpha val="50000"/>
              </a:srgbClr>
            </a:outerShdw>
          </a:effectLst>
        </p:spPr>
        <p:txBody>
          <a:bodyPr vert="horz" wrap="square" lIns="121560" tIns="60780" rIns="121560" bIns="60780" numCol="1" anchor="t" anchorCtr="0" compatLnSpc="1">
            <a:prstTxWarp prst="textNoShape">
              <a:avLst/>
            </a:prstTxWarp>
          </a:bodyPr>
          <a:lstStyle/>
          <a:p>
            <a:pPr fontAlgn="base">
              <a:spcBef>
                <a:spcPct val="0"/>
              </a:spcBef>
              <a:spcAft>
                <a:spcPct val="0"/>
              </a:spcAft>
            </a:pPr>
            <a:r>
              <a:rPr lang="uk-UA" sz="3500" b="1" dirty="0">
                <a:solidFill>
                  <a:schemeClr val="bg1"/>
                </a:solidFill>
              </a:rPr>
              <a:t>_______ – історична та культурна перлина українського Полісся, овіяна гоголівською містикою. Приязна для інновацій та бізнесу, комфортна, безпечна, дружня до довкілля громада із сучасною сферою послуг та промисловістю, потужний транспортно-логістичний вузол. Університетське місто якісної освіти, спортивних звитяг, одне із семи чудес України</a:t>
            </a:r>
            <a:endParaRPr lang="ru-RU" sz="3500" b="1" dirty="0">
              <a:solidFill>
                <a:schemeClr val="bg1"/>
              </a:solidFill>
            </a:endParaRPr>
          </a:p>
          <a:p>
            <a:pPr defTabSz="1215603" fontAlgn="base">
              <a:spcBef>
                <a:spcPct val="0"/>
              </a:spcBef>
              <a:spcAft>
                <a:spcPct val="0"/>
              </a:spcAft>
            </a:pPr>
            <a:endParaRPr lang="ru-RU" sz="2400" dirty="0">
              <a:latin typeface="Arial" pitchFamily="34" charset="0"/>
              <a:cs typeface="Arial" pitchFamily="34" charset="0"/>
            </a:endParaRPr>
          </a:p>
        </p:txBody>
      </p:sp>
      <p:sp>
        <p:nvSpPr>
          <p:cNvPr id="4" name="Заголовок 4"/>
          <p:cNvSpPr txBox="1">
            <a:spLocks/>
          </p:cNvSpPr>
          <p:nvPr/>
        </p:nvSpPr>
        <p:spPr>
          <a:xfrm>
            <a:off x="30249" y="243010"/>
            <a:ext cx="12140811" cy="661356"/>
          </a:xfrm>
          <a:prstGeom prst="rect">
            <a:avLst/>
          </a:prstGeom>
        </p:spPr>
        <p:txBody>
          <a:bodyPr vert="horz" wrap="square" lIns="121560" tIns="60780" rIns="121560" bIns="60780" rtlCol="0" anchor="b"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gn="ctr"/>
            <a:r>
              <a:rPr lang="uk-UA" sz="3500" b="1" dirty="0">
                <a:solidFill>
                  <a:srgbClr val="4C44E6"/>
                </a:solidFill>
              </a:rPr>
              <a:t>Приклади формулювання стратегічного бачення</a:t>
            </a:r>
            <a:endParaRPr lang="uk-UA" sz="2500" b="1" dirty="0">
              <a:solidFill>
                <a:srgbClr val="4C44E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26948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260594" y="867882"/>
            <a:ext cx="11608500" cy="5578186"/>
          </a:xfrm>
          <a:prstGeom prst="horizontalScroll">
            <a:avLst>
              <a:gd name="adj" fmla="val 12500"/>
            </a:avLst>
          </a:prstGeom>
          <a:solidFill>
            <a:srgbClr val="4C44E6"/>
          </a:solidFill>
          <a:ln w="38100">
            <a:solidFill>
              <a:srgbClr val="F2F2F2"/>
            </a:solidFill>
            <a:round/>
            <a:headEnd/>
            <a:tailEnd/>
          </a:ln>
          <a:effectLst>
            <a:outerShdw dist="28398" dir="3806097" algn="ctr" rotWithShape="0">
              <a:srgbClr val="4E6128">
                <a:alpha val="50000"/>
              </a:srgbClr>
            </a:outerShdw>
          </a:effectLst>
        </p:spPr>
        <p:txBody>
          <a:bodyPr vert="horz" wrap="square" lIns="121560" tIns="60780" rIns="121560" bIns="60780" numCol="1" anchor="t" anchorCtr="0" compatLnSpc="1">
            <a:prstTxWarp prst="textNoShape">
              <a:avLst/>
            </a:prstTxWarp>
          </a:bodyPr>
          <a:lstStyle/>
          <a:p>
            <a:pPr fontAlgn="base">
              <a:spcBef>
                <a:spcPct val="0"/>
              </a:spcBef>
              <a:spcAft>
                <a:spcPct val="0"/>
              </a:spcAft>
            </a:pPr>
            <a:r>
              <a:rPr lang="uk-UA" sz="3500" b="1" dirty="0">
                <a:solidFill>
                  <a:schemeClr val="bg1"/>
                </a:solidFill>
              </a:rPr>
              <a:t>_______</a:t>
            </a:r>
            <a:r>
              <a:rPr lang="ru-RU" sz="3000" b="1" dirty="0">
                <a:solidFill>
                  <a:schemeClr val="bg1"/>
                </a:solidFill>
              </a:rPr>
              <a:t>– д</a:t>
            </a:r>
            <a:r>
              <a:rPr lang="uk-UA" sz="3000" b="1" dirty="0">
                <a:solidFill>
                  <a:schemeClr val="bg1"/>
                </a:solidFill>
              </a:rPr>
              <a:t>е</a:t>
            </a:r>
            <a:r>
              <a:rPr lang="ru-RU" sz="3000" b="1" dirty="0" err="1">
                <a:solidFill>
                  <a:schemeClr val="bg1"/>
                </a:solidFill>
              </a:rPr>
              <a:t>ревлянський</a:t>
            </a:r>
            <a:r>
              <a:rPr lang="ru-RU" sz="3000" b="1" dirty="0">
                <a:solidFill>
                  <a:schemeClr val="bg1"/>
                </a:solidFill>
              </a:rPr>
              <a:t> край, де </a:t>
            </a:r>
            <a:r>
              <a:rPr lang="ru-RU" sz="3000" b="1" dirty="0" err="1">
                <a:solidFill>
                  <a:schemeClr val="bg1"/>
                </a:solidFill>
              </a:rPr>
              <a:t>височіє</a:t>
            </a:r>
            <a:r>
              <a:rPr lang="ru-RU" sz="3000" b="1" dirty="0">
                <a:solidFill>
                  <a:schemeClr val="bg1"/>
                </a:solidFill>
              </a:rPr>
              <a:t> </a:t>
            </a:r>
            <a:r>
              <a:rPr lang="ru-RU" sz="3000" b="1" dirty="0" err="1">
                <a:solidFill>
                  <a:schemeClr val="bg1"/>
                </a:solidFill>
              </a:rPr>
              <a:t>Словечансько-Овруцький</a:t>
            </a:r>
            <a:r>
              <a:rPr lang="ru-RU" sz="3000" b="1" dirty="0">
                <a:solidFill>
                  <a:schemeClr val="bg1"/>
                </a:solidFill>
              </a:rPr>
              <a:t> кряж. </a:t>
            </a:r>
            <a:r>
              <a:rPr lang="ru-RU" sz="3000" b="1" dirty="0" err="1">
                <a:solidFill>
                  <a:schemeClr val="bg1"/>
                </a:solidFill>
              </a:rPr>
              <a:t>Безпечна</a:t>
            </a:r>
            <a:r>
              <a:rPr lang="ru-RU" sz="3000" b="1" dirty="0">
                <a:solidFill>
                  <a:schemeClr val="bg1"/>
                </a:solidFill>
              </a:rPr>
              <a:t> </a:t>
            </a:r>
            <a:r>
              <a:rPr lang="ru-RU" sz="3000" b="1" dirty="0" err="1">
                <a:solidFill>
                  <a:schemeClr val="bg1"/>
                </a:solidFill>
              </a:rPr>
              <a:t>спільнота</a:t>
            </a:r>
            <a:r>
              <a:rPr lang="ru-RU" sz="3000" b="1" dirty="0">
                <a:solidFill>
                  <a:schemeClr val="bg1"/>
                </a:solidFill>
              </a:rPr>
              <a:t> </a:t>
            </a:r>
            <a:r>
              <a:rPr lang="ru-RU" sz="3000" b="1" dirty="0" err="1">
                <a:solidFill>
                  <a:schemeClr val="bg1"/>
                </a:solidFill>
              </a:rPr>
              <a:t>вільних</a:t>
            </a:r>
            <a:r>
              <a:rPr lang="ru-RU" sz="3000" b="1" dirty="0">
                <a:solidFill>
                  <a:schemeClr val="bg1"/>
                </a:solidFill>
              </a:rPr>
              <a:t> людей, </a:t>
            </a:r>
            <a:r>
              <a:rPr lang="ru-RU" sz="3000" b="1" dirty="0" err="1">
                <a:solidFill>
                  <a:schemeClr val="bg1"/>
                </a:solidFill>
              </a:rPr>
              <a:t>поєднаних</a:t>
            </a:r>
            <a:r>
              <a:rPr lang="ru-RU" sz="3000" b="1" dirty="0">
                <a:solidFill>
                  <a:schemeClr val="bg1"/>
                </a:solidFill>
              </a:rPr>
              <a:t> </a:t>
            </a:r>
            <a:r>
              <a:rPr lang="ru-RU" sz="3000" b="1" dirty="0" err="1">
                <a:solidFill>
                  <a:schemeClr val="bg1"/>
                </a:solidFill>
              </a:rPr>
              <a:t>різноманіттям</a:t>
            </a:r>
            <a:r>
              <a:rPr lang="ru-RU" sz="3000" b="1" dirty="0">
                <a:solidFill>
                  <a:schemeClr val="bg1"/>
                </a:solidFill>
              </a:rPr>
              <a:t> та </a:t>
            </a:r>
            <a:r>
              <a:rPr lang="ru-RU" sz="3000" b="1" dirty="0" err="1">
                <a:solidFill>
                  <a:schemeClr val="bg1"/>
                </a:solidFill>
              </a:rPr>
              <a:t>можливостями</a:t>
            </a:r>
            <a:r>
              <a:rPr lang="ru-RU" sz="3000" b="1" dirty="0">
                <a:solidFill>
                  <a:schemeClr val="bg1"/>
                </a:solidFill>
              </a:rPr>
              <a:t> для </a:t>
            </a:r>
            <a:r>
              <a:rPr lang="ru-RU" sz="3000" b="1" dirty="0" err="1">
                <a:solidFill>
                  <a:schemeClr val="bg1"/>
                </a:solidFill>
              </a:rPr>
              <a:t>самореалізації</a:t>
            </a:r>
            <a:r>
              <a:rPr lang="ru-RU" sz="3000" b="1" dirty="0">
                <a:solidFill>
                  <a:schemeClr val="bg1"/>
                </a:solidFill>
              </a:rPr>
              <a:t>. Комфортна </a:t>
            </a:r>
            <a:r>
              <a:rPr lang="ru-RU" sz="3000" b="1" dirty="0" err="1">
                <a:solidFill>
                  <a:schemeClr val="bg1"/>
                </a:solidFill>
              </a:rPr>
              <a:t>територія</a:t>
            </a:r>
            <a:r>
              <a:rPr lang="ru-RU" sz="3000" b="1" dirty="0">
                <a:solidFill>
                  <a:schemeClr val="bg1"/>
                </a:solidFill>
              </a:rPr>
              <a:t>, </a:t>
            </a:r>
            <a:r>
              <a:rPr lang="ru-RU" sz="3000" b="1" dirty="0" err="1">
                <a:solidFill>
                  <a:schemeClr val="bg1"/>
                </a:solidFill>
              </a:rPr>
              <a:t>приваблива</a:t>
            </a:r>
            <a:r>
              <a:rPr lang="ru-RU" sz="3000" b="1" dirty="0">
                <a:solidFill>
                  <a:schemeClr val="bg1"/>
                </a:solidFill>
              </a:rPr>
              <a:t> для </a:t>
            </a:r>
            <a:r>
              <a:rPr lang="ru-RU" sz="3000" b="1" dirty="0" err="1">
                <a:solidFill>
                  <a:schemeClr val="bg1"/>
                </a:solidFill>
              </a:rPr>
              <a:t>життя</a:t>
            </a:r>
            <a:r>
              <a:rPr lang="ru-RU" sz="3000" b="1" dirty="0">
                <a:solidFill>
                  <a:schemeClr val="bg1"/>
                </a:solidFill>
              </a:rPr>
              <a:t>. </a:t>
            </a:r>
            <a:r>
              <a:rPr lang="ru-RU" sz="3000" b="1" dirty="0" err="1">
                <a:solidFill>
                  <a:schemeClr val="bg1"/>
                </a:solidFill>
              </a:rPr>
              <a:t>Дружня</a:t>
            </a:r>
            <a:r>
              <a:rPr lang="ru-RU" sz="3000" b="1" dirty="0">
                <a:solidFill>
                  <a:schemeClr val="bg1"/>
                </a:solidFill>
              </a:rPr>
              <a:t> до </a:t>
            </a:r>
            <a:r>
              <a:rPr lang="ru-RU" sz="3000" b="1" dirty="0" err="1">
                <a:solidFill>
                  <a:schemeClr val="bg1"/>
                </a:solidFill>
              </a:rPr>
              <a:t>довкілля</a:t>
            </a:r>
            <a:r>
              <a:rPr lang="ru-RU" sz="3000" b="1" dirty="0">
                <a:solidFill>
                  <a:schemeClr val="bg1"/>
                </a:solidFill>
              </a:rPr>
              <a:t>, </a:t>
            </a:r>
            <a:r>
              <a:rPr lang="ru-RU" sz="3000" b="1" dirty="0" err="1">
                <a:solidFill>
                  <a:schemeClr val="bg1"/>
                </a:solidFill>
              </a:rPr>
              <a:t>відкрита</a:t>
            </a:r>
            <a:r>
              <a:rPr lang="ru-RU" sz="3000" b="1" dirty="0">
                <a:solidFill>
                  <a:schemeClr val="bg1"/>
                </a:solidFill>
              </a:rPr>
              <a:t> до </a:t>
            </a:r>
            <a:r>
              <a:rPr lang="ru-RU" sz="3000" b="1" dirty="0" err="1">
                <a:solidFill>
                  <a:schemeClr val="bg1"/>
                </a:solidFill>
              </a:rPr>
              <a:t>інвестицій</a:t>
            </a:r>
            <a:r>
              <a:rPr lang="ru-RU" sz="3000" b="1" dirty="0">
                <a:solidFill>
                  <a:schemeClr val="bg1"/>
                </a:solidFill>
              </a:rPr>
              <a:t> громада, </a:t>
            </a:r>
            <a:r>
              <a:rPr lang="ru-RU" sz="3000" b="1" dirty="0" err="1">
                <a:solidFill>
                  <a:schemeClr val="bg1"/>
                </a:solidFill>
              </a:rPr>
              <a:t>економіка</a:t>
            </a:r>
            <a:r>
              <a:rPr lang="ru-RU" sz="3000" b="1" dirty="0">
                <a:solidFill>
                  <a:schemeClr val="bg1"/>
                </a:solidFill>
              </a:rPr>
              <a:t> </a:t>
            </a:r>
            <a:r>
              <a:rPr lang="ru-RU" sz="3000" b="1" dirty="0" err="1">
                <a:solidFill>
                  <a:schemeClr val="bg1"/>
                </a:solidFill>
              </a:rPr>
              <a:t>якої</a:t>
            </a:r>
            <a:r>
              <a:rPr lang="ru-RU" sz="3000" b="1" dirty="0">
                <a:solidFill>
                  <a:schemeClr val="bg1"/>
                </a:solidFill>
              </a:rPr>
              <a:t> </a:t>
            </a:r>
            <a:r>
              <a:rPr lang="ru-RU" sz="3000" b="1" dirty="0" err="1">
                <a:solidFill>
                  <a:schemeClr val="bg1"/>
                </a:solidFill>
              </a:rPr>
              <a:t>спирається</a:t>
            </a:r>
            <a:r>
              <a:rPr lang="ru-RU" sz="3000" b="1" dirty="0">
                <a:solidFill>
                  <a:schemeClr val="bg1"/>
                </a:solidFill>
              </a:rPr>
              <a:t> на </a:t>
            </a:r>
            <a:r>
              <a:rPr lang="ru-RU" sz="3000" b="1" dirty="0" err="1">
                <a:solidFill>
                  <a:schemeClr val="bg1"/>
                </a:solidFill>
              </a:rPr>
              <a:t>обробку</a:t>
            </a:r>
            <a:r>
              <a:rPr lang="ru-RU" sz="3000" b="1" dirty="0">
                <a:solidFill>
                  <a:schemeClr val="bg1"/>
                </a:solidFill>
              </a:rPr>
              <a:t> дерева та </a:t>
            </a:r>
            <a:r>
              <a:rPr lang="ru-RU" sz="3000" b="1" dirty="0" err="1">
                <a:solidFill>
                  <a:schemeClr val="bg1"/>
                </a:solidFill>
              </a:rPr>
              <a:t>гранітів</a:t>
            </a:r>
            <a:r>
              <a:rPr lang="ru-RU" sz="3000" b="1" dirty="0">
                <a:solidFill>
                  <a:schemeClr val="bg1"/>
                </a:solidFill>
              </a:rPr>
              <a:t>, </a:t>
            </a:r>
            <a:r>
              <a:rPr lang="ru-RU" sz="3000" b="1" dirty="0" err="1">
                <a:solidFill>
                  <a:schemeClr val="bg1"/>
                </a:solidFill>
              </a:rPr>
              <a:t>із</a:t>
            </a:r>
            <a:r>
              <a:rPr lang="ru-RU" sz="3000" b="1" dirty="0">
                <a:solidFill>
                  <a:schemeClr val="bg1"/>
                </a:solidFill>
              </a:rPr>
              <a:t> </a:t>
            </a:r>
            <a:r>
              <a:rPr lang="ru-RU" sz="3000" b="1" dirty="0" err="1">
                <a:solidFill>
                  <a:schemeClr val="bg1"/>
                </a:solidFill>
              </a:rPr>
              <a:t>розвинутим</a:t>
            </a:r>
            <a:r>
              <a:rPr lang="ru-RU" sz="3000" b="1" dirty="0">
                <a:solidFill>
                  <a:schemeClr val="bg1"/>
                </a:solidFill>
              </a:rPr>
              <a:t> </a:t>
            </a:r>
            <a:r>
              <a:rPr lang="ru-RU" sz="3000" b="1" dirty="0" err="1">
                <a:solidFill>
                  <a:schemeClr val="bg1"/>
                </a:solidFill>
              </a:rPr>
              <a:t>підприємництвом</a:t>
            </a:r>
            <a:r>
              <a:rPr lang="ru-RU" sz="3000" b="1" dirty="0">
                <a:solidFill>
                  <a:schemeClr val="bg1"/>
                </a:solidFill>
              </a:rPr>
              <a:t> та фермерством, </a:t>
            </a:r>
            <a:r>
              <a:rPr lang="ru-RU" sz="3000" b="1" dirty="0" err="1">
                <a:solidFill>
                  <a:schemeClr val="bg1"/>
                </a:solidFill>
              </a:rPr>
              <a:t>рекреаційно-туристичною</a:t>
            </a:r>
            <a:r>
              <a:rPr lang="ru-RU" sz="3000" b="1" dirty="0">
                <a:solidFill>
                  <a:schemeClr val="bg1"/>
                </a:solidFill>
              </a:rPr>
              <a:t> </a:t>
            </a:r>
            <a:r>
              <a:rPr lang="ru-RU" sz="3000" b="1" dirty="0" err="1">
                <a:solidFill>
                  <a:schemeClr val="bg1"/>
                </a:solidFill>
              </a:rPr>
              <a:t>інфраструктурою</a:t>
            </a:r>
            <a:r>
              <a:rPr lang="ru-RU" sz="3000" b="1" dirty="0">
                <a:solidFill>
                  <a:schemeClr val="bg1"/>
                </a:solidFill>
              </a:rPr>
              <a:t> й </a:t>
            </a:r>
            <a:r>
              <a:rPr lang="ru-RU" sz="3000" b="1" dirty="0" err="1">
                <a:solidFill>
                  <a:schemeClr val="bg1"/>
                </a:solidFill>
              </a:rPr>
              <a:t>поліською</a:t>
            </a:r>
            <a:r>
              <a:rPr lang="ru-RU" sz="3000" b="1" dirty="0">
                <a:solidFill>
                  <a:schemeClr val="bg1"/>
                </a:solidFill>
              </a:rPr>
              <a:t> </a:t>
            </a:r>
            <a:r>
              <a:rPr lang="ru-RU" sz="3000" b="1" dirty="0" err="1">
                <a:solidFill>
                  <a:schemeClr val="bg1"/>
                </a:solidFill>
              </a:rPr>
              <a:t>автентико</a:t>
            </a:r>
            <a:r>
              <a:rPr lang="uk-UA" sz="3000" b="1" dirty="0">
                <a:solidFill>
                  <a:schemeClr val="bg1"/>
                </a:solidFill>
              </a:rPr>
              <a:t>ю</a:t>
            </a:r>
            <a:endParaRPr lang="ru-RU" sz="3000" dirty="0">
              <a:solidFill>
                <a:schemeClr val="bg1"/>
              </a:solidFill>
              <a:latin typeface="Arial" pitchFamily="34" charset="0"/>
              <a:cs typeface="Arial" pitchFamily="34" charset="0"/>
            </a:endParaRPr>
          </a:p>
        </p:txBody>
      </p:sp>
      <p:sp>
        <p:nvSpPr>
          <p:cNvPr id="4" name="Заголовок 4"/>
          <p:cNvSpPr txBox="1">
            <a:spLocks/>
          </p:cNvSpPr>
          <p:nvPr/>
        </p:nvSpPr>
        <p:spPr>
          <a:xfrm>
            <a:off x="30249" y="243010"/>
            <a:ext cx="12140811" cy="661356"/>
          </a:xfrm>
          <a:prstGeom prst="rect">
            <a:avLst/>
          </a:prstGeom>
        </p:spPr>
        <p:txBody>
          <a:bodyPr vert="horz" wrap="square" lIns="121560" tIns="60780" rIns="121560" bIns="60780" rtlCol="0" anchor="b"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gn="ctr"/>
            <a:r>
              <a:rPr lang="uk-UA" sz="3500" b="1" dirty="0">
                <a:solidFill>
                  <a:srgbClr val="4C44E6"/>
                </a:solidFill>
              </a:rPr>
              <a:t>Приклади формулювання стратегічного бачення</a:t>
            </a:r>
            <a:endParaRPr lang="uk-UA" sz="2500" b="1" dirty="0">
              <a:solidFill>
                <a:srgbClr val="4C44E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45680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4"/>
          <p:cNvSpPr txBox="1">
            <a:spLocks/>
          </p:cNvSpPr>
          <p:nvPr/>
        </p:nvSpPr>
        <p:spPr>
          <a:xfrm>
            <a:off x="30249" y="144674"/>
            <a:ext cx="12140811" cy="661356"/>
          </a:xfrm>
          <a:prstGeom prst="rect">
            <a:avLst/>
          </a:prstGeom>
        </p:spPr>
        <p:txBody>
          <a:bodyPr vert="horz" wrap="square" lIns="121560" tIns="60780" rIns="121560" bIns="60780" rtlCol="0" anchor="b"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gn="ctr"/>
            <a:r>
              <a:rPr lang="uk-UA" sz="3500" b="1" dirty="0">
                <a:solidFill>
                  <a:srgbClr val="4C44E6"/>
                </a:solidFill>
              </a:rPr>
              <a:t>Приклади формулювання стратегічного бачення</a:t>
            </a:r>
            <a:endParaRPr lang="uk-UA" sz="2500" b="1" dirty="0">
              <a:solidFill>
                <a:srgbClr val="4C44E6"/>
              </a:solidFill>
              <a:latin typeface="Arial" panose="020B0604020202020204" pitchFamily="34" charset="0"/>
              <a:cs typeface="Arial" panose="020B0604020202020204" pitchFamily="34" charset="0"/>
            </a:endParaRPr>
          </a:p>
        </p:txBody>
      </p:sp>
      <p:sp>
        <p:nvSpPr>
          <p:cNvPr id="4" name="AutoShape 2"/>
          <p:cNvSpPr>
            <a:spLocks noChangeArrowheads="1"/>
          </p:cNvSpPr>
          <p:nvPr/>
        </p:nvSpPr>
        <p:spPr bwMode="auto">
          <a:xfrm>
            <a:off x="260593" y="867881"/>
            <a:ext cx="11517965" cy="4989711"/>
          </a:xfrm>
          <a:prstGeom prst="horizontalScroll">
            <a:avLst>
              <a:gd name="adj" fmla="val 12500"/>
            </a:avLst>
          </a:prstGeom>
          <a:solidFill>
            <a:srgbClr val="4C44E6"/>
          </a:solidFill>
          <a:ln w="38100">
            <a:solidFill>
              <a:srgbClr val="F2F2F2"/>
            </a:solidFill>
            <a:round/>
            <a:headEnd/>
            <a:tailEnd/>
          </a:ln>
          <a:effectLst>
            <a:outerShdw dist="28398" dir="3806097" algn="ctr" rotWithShape="0">
              <a:srgbClr val="4E6128">
                <a:alpha val="50000"/>
              </a:srgbClr>
            </a:outerShdw>
          </a:effectLst>
        </p:spPr>
        <p:txBody>
          <a:bodyPr vert="horz" wrap="square" lIns="121560" tIns="60780" rIns="121560" bIns="60780" numCol="1" anchor="t" anchorCtr="0" compatLnSpc="1">
            <a:prstTxWarp prst="textNoShape">
              <a:avLst/>
            </a:prstTxWarp>
          </a:bodyPr>
          <a:lstStyle/>
          <a:p>
            <a:pPr fontAlgn="base">
              <a:spcBef>
                <a:spcPct val="0"/>
              </a:spcBef>
              <a:spcAft>
                <a:spcPct val="0"/>
              </a:spcAft>
            </a:pPr>
            <a:r>
              <a:rPr lang="uk-UA" sz="3500" b="1" dirty="0">
                <a:solidFill>
                  <a:schemeClr val="bg1"/>
                </a:solidFill>
              </a:rPr>
              <a:t>_______</a:t>
            </a:r>
            <a:r>
              <a:rPr lang="ru-RU" sz="3000" b="1" dirty="0">
                <a:solidFill>
                  <a:schemeClr val="bg1"/>
                </a:solidFill>
              </a:rPr>
              <a:t>– </a:t>
            </a:r>
            <a:r>
              <a:rPr lang="ru-RU" sz="3200" b="1" dirty="0" err="1">
                <a:solidFill>
                  <a:schemeClr val="bg1"/>
                </a:solidFill>
              </a:rPr>
              <a:t>прикордонний</a:t>
            </a:r>
            <a:r>
              <a:rPr lang="ru-RU" sz="3200" b="1" dirty="0">
                <a:solidFill>
                  <a:schemeClr val="bg1"/>
                </a:solidFill>
              </a:rPr>
              <a:t> </a:t>
            </a:r>
            <a:r>
              <a:rPr lang="ru-RU" sz="3200" b="1" dirty="0" err="1">
                <a:solidFill>
                  <a:schemeClr val="bg1"/>
                </a:solidFill>
              </a:rPr>
              <a:t>куточок</a:t>
            </a:r>
            <a:r>
              <a:rPr lang="ru-RU" sz="3200" b="1" dirty="0">
                <a:solidFill>
                  <a:schemeClr val="bg1"/>
                </a:solidFill>
              </a:rPr>
              <a:t> </a:t>
            </a:r>
            <a:r>
              <a:rPr lang="ru-RU" sz="3200" b="1" dirty="0" err="1">
                <a:solidFill>
                  <a:schemeClr val="bg1"/>
                </a:solidFill>
              </a:rPr>
              <a:t>Сіверського</a:t>
            </a:r>
            <a:r>
              <a:rPr lang="ru-RU" sz="3200" b="1" dirty="0">
                <a:solidFill>
                  <a:schemeClr val="bg1"/>
                </a:solidFill>
              </a:rPr>
              <a:t>  </a:t>
            </a:r>
            <a:r>
              <a:rPr lang="ru-RU" sz="3200" b="1" dirty="0" err="1">
                <a:solidFill>
                  <a:schemeClr val="bg1"/>
                </a:solidFill>
              </a:rPr>
              <a:t>Полісся</a:t>
            </a:r>
            <a:r>
              <a:rPr lang="ru-RU" sz="3200" b="1" dirty="0">
                <a:solidFill>
                  <a:schemeClr val="bg1"/>
                </a:solidFill>
              </a:rPr>
              <a:t>, </a:t>
            </a:r>
            <a:r>
              <a:rPr lang="ru-RU" sz="3200" b="1" dirty="0" err="1">
                <a:solidFill>
                  <a:schemeClr val="bg1"/>
                </a:solidFill>
              </a:rPr>
              <a:t>захищений</a:t>
            </a:r>
            <a:r>
              <a:rPr lang="ru-RU" sz="3200" b="1" dirty="0">
                <a:solidFill>
                  <a:schemeClr val="bg1"/>
                </a:solidFill>
              </a:rPr>
              <a:t> </a:t>
            </a:r>
            <a:r>
              <a:rPr lang="ru-RU" sz="3200" b="1" dirty="0" err="1">
                <a:solidFill>
                  <a:schemeClr val="bg1"/>
                </a:solidFill>
              </a:rPr>
              <a:t>комфортний</a:t>
            </a:r>
            <a:r>
              <a:rPr lang="ru-RU" sz="3200" b="1" dirty="0">
                <a:solidFill>
                  <a:schemeClr val="bg1"/>
                </a:solidFill>
              </a:rPr>
              <a:t> </a:t>
            </a:r>
            <a:r>
              <a:rPr lang="ru-RU" sz="3200" b="1" dirty="0" err="1">
                <a:solidFill>
                  <a:schemeClr val="bg1"/>
                </a:solidFill>
              </a:rPr>
              <a:t>лісовий</a:t>
            </a:r>
            <a:r>
              <a:rPr lang="ru-RU" sz="3200" b="1" dirty="0">
                <a:solidFill>
                  <a:schemeClr val="bg1"/>
                </a:solidFill>
              </a:rPr>
              <a:t> край  </a:t>
            </a:r>
            <a:r>
              <a:rPr lang="ru-RU" sz="3200" b="1" dirty="0" err="1">
                <a:solidFill>
                  <a:schemeClr val="bg1"/>
                </a:solidFill>
              </a:rPr>
              <a:t>серця</a:t>
            </a:r>
            <a:r>
              <a:rPr lang="ru-RU" sz="3200" b="1" dirty="0">
                <a:solidFill>
                  <a:schemeClr val="bg1"/>
                </a:solidFill>
              </a:rPr>
              <a:t> </a:t>
            </a:r>
            <a:r>
              <a:rPr lang="ru-RU" sz="3200" b="1" dirty="0" err="1">
                <a:solidFill>
                  <a:schemeClr val="bg1"/>
                </a:solidFill>
              </a:rPr>
              <a:t>Блакитних</a:t>
            </a:r>
            <a:r>
              <a:rPr lang="ru-RU" sz="3200" b="1" dirty="0">
                <a:solidFill>
                  <a:schemeClr val="bg1"/>
                </a:solidFill>
              </a:rPr>
              <a:t> озер, </a:t>
            </a:r>
            <a:r>
              <a:rPr lang="ru-RU" sz="3200" b="1" dirty="0" err="1">
                <a:solidFill>
                  <a:schemeClr val="bg1"/>
                </a:solidFill>
              </a:rPr>
              <a:t>кварцового</a:t>
            </a:r>
            <a:r>
              <a:rPr lang="ru-RU" sz="3200" b="1" dirty="0">
                <a:solidFill>
                  <a:schemeClr val="bg1"/>
                </a:solidFill>
              </a:rPr>
              <a:t> шарму, </a:t>
            </a:r>
            <a:r>
              <a:rPr lang="ru-RU" sz="3200" b="1" dirty="0" err="1">
                <a:solidFill>
                  <a:schemeClr val="bg1"/>
                </a:solidFill>
              </a:rPr>
              <a:t>дерев`яних</a:t>
            </a:r>
            <a:r>
              <a:rPr lang="ru-RU" sz="3200" b="1" dirty="0">
                <a:solidFill>
                  <a:schemeClr val="bg1"/>
                </a:solidFill>
              </a:rPr>
              <a:t> </a:t>
            </a:r>
            <a:r>
              <a:rPr lang="ru-RU" sz="3200" b="1" dirty="0" err="1">
                <a:solidFill>
                  <a:schemeClr val="bg1"/>
                </a:solidFill>
              </a:rPr>
              <a:t>мережив</a:t>
            </a:r>
            <a:r>
              <a:rPr lang="ru-RU" sz="3200" b="1" dirty="0">
                <a:solidFill>
                  <a:schemeClr val="bg1"/>
                </a:solidFill>
              </a:rPr>
              <a:t> </a:t>
            </a:r>
            <a:r>
              <a:rPr lang="ru-RU" sz="3200" b="1" dirty="0" err="1">
                <a:solidFill>
                  <a:schemeClr val="bg1"/>
                </a:solidFill>
              </a:rPr>
              <a:t>старообрядців</a:t>
            </a:r>
            <a:r>
              <a:rPr lang="ru-RU" sz="3200" b="1" dirty="0">
                <a:solidFill>
                  <a:schemeClr val="bg1"/>
                </a:solidFill>
              </a:rPr>
              <a:t> та </a:t>
            </a:r>
            <a:r>
              <a:rPr lang="ru-RU" sz="3200" b="1" dirty="0" err="1">
                <a:solidFill>
                  <a:schemeClr val="bg1"/>
                </a:solidFill>
              </a:rPr>
              <a:t>олешнянського</a:t>
            </a:r>
            <a:r>
              <a:rPr lang="ru-RU" sz="3200" b="1" dirty="0">
                <a:solidFill>
                  <a:schemeClr val="bg1"/>
                </a:solidFill>
              </a:rPr>
              <a:t> гончарства. </a:t>
            </a:r>
            <a:r>
              <a:rPr lang="ru-RU" sz="3200" b="1" dirty="0" err="1">
                <a:solidFill>
                  <a:schemeClr val="bg1"/>
                </a:solidFill>
              </a:rPr>
              <a:t>Згуртована</a:t>
            </a:r>
            <a:r>
              <a:rPr lang="ru-RU" sz="3200" b="1" dirty="0">
                <a:solidFill>
                  <a:schemeClr val="bg1"/>
                </a:solidFill>
              </a:rPr>
              <a:t> </a:t>
            </a:r>
            <a:r>
              <a:rPr lang="ru-RU" sz="3200" b="1" dirty="0" err="1">
                <a:solidFill>
                  <a:schemeClr val="bg1"/>
                </a:solidFill>
              </a:rPr>
              <a:t>спільнота</a:t>
            </a:r>
            <a:r>
              <a:rPr lang="ru-RU" sz="3200" b="1" dirty="0">
                <a:solidFill>
                  <a:schemeClr val="bg1"/>
                </a:solidFill>
              </a:rPr>
              <a:t> </a:t>
            </a:r>
            <a:r>
              <a:rPr lang="ru-RU" sz="3200" b="1" dirty="0" err="1">
                <a:solidFill>
                  <a:schemeClr val="bg1"/>
                </a:solidFill>
              </a:rPr>
              <a:t>спадкоємців</a:t>
            </a:r>
            <a:r>
              <a:rPr lang="ru-RU" sz="3200" b="1" dirty="0">
                <a:solidFill>
                  <a:schemeClr val="bg1"/>
                </a:solidFill>
              </a:rPr>
              <a:t> </a:t>
            </a:r>
            <a:r>
              <a:rPr lang="ru-RU" sz="3200" b="1" dirty="0" err="1">
                <a:solidFill>
                  <a:schemeClr val="bg1"/>
                </a:solidFill>
              </a:rPr>
              <a:t>Софії</a:t>
            </a:r>
            <a:r>
              <a:rPr lang="ru-RU" sz="3200" b="1" dirty="0">
                <a:solidFill>
                  <a:schemeClr val="bg1"/>
                </a:solidFill>
              </a:rPr>
              <a:t> </a:t>
            </a:r>
            <a:r>
              <a:rPr lang="ru-RU" sz="3200" b="1" dirty="0" err="1">
                <a:solidFill>
                  <a:schemeClr val="bg1"/>
                </a:solidFill>
              </a:rPr>
              <a:t>Русової</a:t>
            </a:r>
            <a:r>
              <a:rPr lang="ru-RU" sz="3200" b="1" dirty="0">
                <a:solidFill>
                  <a:schemeClr val="bg1"/>
                </a:solidFill>
              </a:rPr>
              <a:t> – </a:t>
            </a:r>
            <a:r>
              <a:rPr lang="ru-RU" sz="3200" b="1" dirty="0" err="1">
                <a:solidFill>
                  <a:schemeClr val="bg1"/>
                </a:solidFill>
              </a:rPr>
              <a:t>відповідальних</a:t>
            </a:r>
            <a:r>
              <a:rPr lang="ru-RU" sz="3200" b="1" dirty="0">
                <a:solidFill>
                  <a:schemeClr val="bg1"/>
                </a:solidFill>
              </a:rPr>
              <a:t>, </a:t>
            </a:r>
            <a:r>
              <a:rPr lang="ru-RU" sz="3200" b="1" dirty="0" err="1">
                <a:solidFill>
                  <a:schemeClr val="bg1"/>
                </a:solidFill>
              </a:rPr>
              <a:t>підприємливих</a:t>
            </a:r>
            <a:r>
              <a:rPr lang="ru-RU" sz="3200" b="1" dirty="0">
                <a:solidFill>
                  <a:schemeClr val="bg1"/>
                </a:solidFill>
              </a:rPr>
              <a:t>, </a:t>
            </a:r>
            <a:r>
              <a:rPr lang="ru-RU" sz="3200" b="1" dirty="0" err="1">
                <a:solidFill>
                  <a:schemeClr val="bg1"/>
                </a:solidFill>
              </a:rPr>
              <a:t>активних</a:t>
            </a:r>
            <a:r>
              <a:rPr lang="ru-RU" sz="3200" b="1" dirty="0">
                <a:solidFill>
                  <a:schemeClr val="bg1"/>
                </a:solidFill>
              </a:rPr>
              <a:t> людей</a:t>
            </a:r>
            <a:endParaRPr lang="ru-RU" sz="32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074037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260593" y="1266213"/>
            <a:ext cx="11517965" cy="4989711"/>
          </a:xfrm>
          <a:prstGeom prst="horizontalScroll">
            <a:avLst>
              <a:gd name="adj" fmla="val 12500"/>
            </a:avLst>
          </a:prstGeom>
          <a:solidFill>
            <a:srgbClr val="4C44E6"/>
          </a:solidFill>
          <a:ln w="38100">
            <a:solidFill>
              <a:srgbClr val="F2F2F2"/>
            </a:solidFill>
            <a:round/>
            <a:headEnd/>
            <a:tailEnd/>
          </a:ln>
          <a:effectLst>
            <a:outerShdw dist="28398" dir="3806097" algn="ctr" rotWithShape="0">
              <a:srgbClr val="4E6128">
                <a:alpha val="50000"/>
              </a:srgbClr>
            </a:outerShdw>
          </a:effectLst>
        </p:spPr>
        <p:txBody>
          <a:bodyPr vert="horz" wrap="square" lIns="121560" tIns="60780" rIns="121560" bIns="60780" numCol="1" anchor="t" anchorCtr="0" compatLnSpc="1">
            <a:prstTxWarp prst="textNoShape">
              <a:avLst/>
            </a:prstTxWarp>
          </a:bodyPr>
          <a:lstStyle/>
          <a:p>
            <a:pPr fontAlgn="base">
              <a:spcBef>
                <a:spcPct val="0"/>
              </a:spcBef>
              <a:spcAft>
                <a:spcPct val="0"/>
              </a:spcAft>
            </a:pPr>
            <a:r>
              <a:rPr lang="uk-UA" sz="3500" b="1" dirty="0">
                <a:solidFill>
                  <a:schemeClr val="bg1"/>
                </a:solidFill>
              </a:rPr>
              <a:t>_______</a:t>
            </a:r>
            <a:r>
              <a:rPr lang="ru-RU" sz="3000" b="1" dirty="0">
                <a:solidFill>
                  <a:schemeClr val="bg1"/>
                </a:solidFill>
              </a:rPr>
              <a:t>– </a:t>
            </a:r>
            <a:r>
              <a:rPr lang="ru-RU" sz="3000" b="1" dirty="0" err="1">
                <a:solidFill>
                  <a:schemeClr val="bg1"/>
                </a:solidFill>
              </a:rPr>
              <a:t>смарагдова</a:t>
            </a:r>
            <a:r>
              <a:rPr lang="ru-RU" sz="3000" b="1" dirty="0">
                <a:solidFill>
                  <a:schemeClr val="bg1"/>
                </a:solidFill>
              </a:rPr>
              <a:t> громада на берегах </a:t>
            </a:r>
            <a:r>
              <a:rPr lang="ru-RU" sz="3000" b="1" dirty="0" err="1">
                <a:solidFill>
                  <a:schemeClr val="bg1"/>
                </a:solidFill>
              </a:rPr>
              <a:t>річки</a:t>
            </a:r>
            <a:r>
              <a:rPr lang="ru-RU" sz="3000" b="1" dirty="0">
                <a:solidFill>
                  <a:schemeClr val="bg1"/>
                </a:solidFill>
              </a:rPr>
              <a:t> </a:t>
            </a:r>
            <a:r>
              <a:rPr lang="ru-RU" sz="3000" b="1" dirty="0" err="1">
                <a:solidFill>
                  <a:schemeClr val="bg1"/>
                </a:solidFill>
              </a:rPr>
              <a:t>Тетерів</a:t>
            </a:r>
            <a:r>
              <a:rPr lang="ru-RU" sz="3000" b="1" dirty="0">
                <a:solidFill>
                  <a:schemeClr val="bg1"/>
                </a:solidFill>
              </a:rPr>
              <a:t> </a:t>
            </a:r>
            <a:r>
              <a:rPr lang="ru-RU" sz="3000" b="1" dirty="0" err="1">
                <a:solidFill>
                  <a:schemeClr val="bg1"/>
                </a:solidFill>
              </a:rPr>
              <a:t>поблизу</a:t>
            </a:r>
            <a:r>
              <a:rPr lang="ru-RU" sz="3000" b="1" dirty="0">
                <a:solidFill>
                  <a:schemeClr val="bg1"/>
                </a:solidFill>
              </a:rPr>
              <a:t> Житомира, край </a:t>
            </a:r>
            <a:r>
              <a:rPr lang="ru-RU" sz="3000" b="1" dirty="0" err="1">
                <a:solidFill>
                  <a:schemeClr val="bg1"/>
                </a:solidFill>
              </a:rPr>
              <a:t>збережених</a:t>
            </a:r>
            <a:r>
              <a:rPr lang="ru-RU" sz="3000" b="1" dirty="0">
                <a:solidFill>
                  <a:schemeClr val="bg1"/>
                </a:solidFill>
              </a:rPr>
              <a:t> </a:t>
            </a:r>
            <a:r>
              <a:rPr lang="ru-RU" sz="3000" b="1" dirty="0" err="1">
                <a:solidFill>
                  <a:schemeClr val="bg1"/>
                </a:solidFill>
              </a:rPr>
              <a:t>праслав`янських</a:t>
            </a:r>
            <a:r>
              <a:rPr lang="ru-RU" sz="3000" b="1" dirty="0">
                <a:solidFill>
                  <a:schemeClr val="bg1"/>
                </a:solidFill>
              </a:rPr>
              <a:t> </a:t>
            </a:r>
            <a:r>
              <a:rPr lang="ru-RU" sz="3000" b="1" dirty="0" err="1">
                <a:solidFill>
                  <a:schemeClr val="bg1"/>
                </a:solidFill>
              </a:rPr>
              <a:t>лісів</a:t>
            </a:r>
            <a:r>
              <a:rPr lang="ru-RU" sz="3000" b="1" dirty="0">
                <a:solidFill>
                  <a:schemeClr val="bg1"/>
                </a:solidFill>
              </a:rPr>
              <a:t> та </a:t>
            </a:r>
            <a:r>
              <a:rPr lang="ru-RU" sz="3000" b="1" dirty="0" err="1">
                <a:solidFill>
                  <a:schemeClr val="bg1"/>
                </a:solidFill>
              </a:rPr>
              <a:t>скель</a:t>
            </a:r>
            <a:r>
              <a:rPr lang="ru-RU" sz="3000" b="1" dirty="0">
                <a:solidFill>
                  <a:schemeClr val="bg1"/>
                </a:solidFill>
              </a:rPr>
              <a:t>. </a:t>
            </a:r>
            <a:r>
              <a:rPr lang="ru-RU" sz="3000" b="1" dirty="0" err="1">
                <a:solidFill>
                  <a:schemeClr val="bg1"/>
                </a:solidFill>
              </a:rPr>
              <a:t>Згуртована</a:t>
            </a:r>
            <a:r>
              <a:rPr lang="ru-RU" sz="3000" b="1" dirty="0">
                <a:solidFill>
                  <a:schemeClr val="bg1"/>
                </a:solidFill>
              </a:rPr>
              <a:t> </a:t>
            </a:r>
            <a:r>
              <a:rPr lang="ru-RU" sz="3000" b="1" dirty="0" err="1">
                <a:solidFill>
                  <a:schemeClr val="bg1"/>
                </a:solidFill>
              </a:rPr>
              <a:t>сільська</a:t>
            </a:r>
            <a:r>
              <a:rPr lang="ru-RU" sz="3000" b="1" dirty="0">
                <a:solidFill>
                  <a:schemeClr val="bg1"/>
                </a:solidFill>
              </a:rPr>
              <a:t> </a:t>
            </a:r>
            <a:r>
              <a:rPr lang="ru-RU" sz="3000" b="1" dirty="0" err="1">
                <a:solidFill>
                  <a:schemeClr val="bg1"/>
                </a:solidFill>
              </a:rPr>
              <a:t>спільнота</a:t>
            </a:r>
            <a:r>
              <a:rPr lang="ru-RU" sz="3000" b="1" dirty="0">
                <a:solidFill>
                  <a:schemeClr val="bg1"/>
                </a:solidFill>
              </a:rPr>
              <a:t>, </a:t>
            </a:r>
            <a:r>
              <a:rPr lang="ru-RU" sz="3000" b="1" dirty="0" err="1">
                <a:solidFill>
                  <a:schemeClr val="bg1"/>
                </a:solidFill>
              </a:rPr>
              <a:t>що</a:t>
            </a:r>
            <a:r>
              <a:rPr lang="ru-RU" sz="3000" b="1" dirty="0">
                <a:solidFill>
                  <a:schemeClr val="bg1"/>
                </a:solidFill>
              </a:rPr>
              <a:t> </a:t>
            </a:r>
            <a:r>
              <a:rPr lang="ru-RU" sz="3000" b="1" dirty="0" err="1">
                <a:solidFill>
                  <a:schemeClr val="bg1"/>
                </a:solidFill>
              </a:rPr>
              <a:t>приваблює</a:t>
            </a:r>
            <a:r>
              <a:rPr lang="ru-RU" sz="3000" b="1" dirty="0">
                <a:solidFill>
                  <a:schemeClr val="bg1"/>
                </a:solidFill>
              </a:rPr>
              <a:t> </a:t>
            </a:r>
            <a:r>
              <a:rPr lang="ru-RU" sz="3000" b="1" dirty="0" err="1">
                <a:solidFill>
                  <a:schemeClr val="bg1"/>
                </a:solidFill>
              </a:rPr>
              <a:t>своїм</a:t>
            </a:r>
            <a:r>
              <a:rPr lang="ru-RU" sz="3000" b="1" dirty="0">
                <a:solidFill>
                  <a:schemeClr val="bg1"/>
                </a:solidFill>
              </a:rPr>
              <a:t> </a:t>
            </a:r>
            <a:r>
              <a:rPr lang="ru-RU" sz="3000" b="1" dirty="0" err="1">
                <a:solidFill>
                  <a:schemeClr val="bg1"/>
                </a:solidFill>
              </a:rPr>
              <a:t>довкіллям</a:t>
            </a:r>
            <a:r>
              <a:rPr lang="ru-RU" sz="3000" b="1" dirty="0">
                <a:solidFill>
                  <a:schemeClr val="bg1"/>
                </a:solidFill>
              </a:rPr>
              <a:t> та </a:t>
            </a:r>
            <a:r>
              <a:rPr lang="ru-RU" sz="3000" b="1" dirty="0" err="1">
                <a:solidFill>
                  <a:schemeClr val="bg1"/>
                </a:solidFill>
              </a:rPr>
              <a:t>якістю</a:t>
            </a:r>
            <a:r>
              <a:rPr lang="ru-RU" sz="3000" b="1" dirty="0">
                <a:solidFill>
                  <a:schemeClr val="bg1"/>
                </a:solidFill>
              </a:rPr>
              <a:t> </a:t>
            </a:r>
            <a:r>
              <a:rPr lang="ru-RU" sz="3000" b="1" dirty="0" err="1">
                <a:solidFill>
                  <a:schemeClr val="bg1"/>
                </a:solidFill>
              </a:rPr>
              <a:t>послуг</a:t>
            </a:r>
            <a:r>
              <a:rPr lang="ru-RU" sz="3000" b="1" dirty="0">
                <a:solidFill>
                  <a:schemeClr val="bg1"/>
                </a:solidFill>
              </a:rPr>
              <a:t> </a:t>
            </a:r>
            <a:r>
              <a:rPr lang="ru-RU" sz="3000" b="1" dirty="0" err="1">
                <a:solidFill>
                  <a:schemeClr val="bg1"/>
                </a:solidFill>
              </a:rPr>
              <a:t>мешканців</a:t>
            </a:r>
            <a:r>
              <a:rPr lang="ru-RU" sz="3000" b="1" dirty="0">
                <a:solidFill>
                  <a:schemeClr val="bg1"/>
                </a:solidFill>
              </a:rPr>
              <a:t> великих </a:t>
            </a:r>
            <a:r>
              <a:rPr lang="ru-RU" sz="3000" b="1" dirty="0" err="1">
                <a:solidFill>
                  <a:schemeClr val="bg1"/>
                </a:solidFill>
              </a:rPr>
              <a:t>міст</a:t>
            </a:r>
            <a:r>
              <a:rPr lang="ru-RU" sz="3000" b="1" dirty="0">
                <a:solidFill>
                  <a:schemeClr val="bg1"/>
                </a:solidFill>
              </a:rPr>
              <a:t>. </a:t>
            </a:r>
            <a:r>
              <a:rPr lang="ru-RU" sz="3000" b="1" dirty="0" err="1">
                <a:solidFill>
                  <a:schemeClr val="bg1"/>
                </a:solidFill>
              </a:rPr>
              <a:t>Територія</a:t>
            </a:r>
            <a:r>
              <a:rPr lang="ru-RU" sz="3000" b="1" dirty="0">
                <a:solidFill>
                  <a:schemeClr val="bg1"/>
                </a:solidFill>
              </a:rPr>
              <a:t> </a:t>
            </a:r>
            <a:r>
              <a:rPr lang="ru-RU" sz="3000" b="1" dirty="0" err="1">
                <a:solidFill>
                  <a:schemeClr val="bg1"/>
                </a:solidFill>
              </a:rPr>
              <a:t>інноваційної</a:t>
            </a:r>
            <a:r>
              <a:rPr lang="ru-RU" sz="3000" b="1" dirty="0">
                <a:solidFill>
                  <a:schemeClr val="bg1"/>
                </a:solidFill>
              </a:rPr>
              <a:t> </a:t>
            </a:r>
            <a:r>
              <a:rPr lang="ru-RU" sz="3000" b="1" dirty="0" err="1">
                <a:solidFill>
                  <a:schemeClr val="bg1"/>
                </a:solidFill>
              </a:rPr>
              <a:t>багатогалузевої</a:t>
            </a:r>
            <a:r>
              <a:rPr lang="ru-RU" sz="3000" b="1" dirty="0">
                <a:solidFill>
                  <a:schemeClr val="bg1"/>
                </a:solidFill>
              </a:rPr>
              <a:t> </a:t>
            </a:r>
            <a:r>
              <a:rPr lang="ru-RU" sz="3000" b="1" dirty="0" err="1">
                <a:solidFill>
                  <a:schemeClr val="bg1"/>
                </a:solidFill>
              </a:rPr>
              <a:t>економіки</a:t>
            </a:r>
            <a:r>
              <a:rPr lang="ru-RU" sz="3000" b="1" dirty="0">
                <a:solidFill>
                  <a:schemeClr val="bg1"/>
                </a:solidFill>
              </a:rPr>
              <a:t>, </a:t>
            </a:r>
            <a:r>
              <a:rPr lang="ru-RU" sz="3000" b="1" dirty="0" err="1">
                <a:solidFill>
                  <a:schemeClr val="bg1"/>
                </a:solidFill>
              </a:rPr>
              <a:t>що</a:t>
            </a:r>
            <a:r>
              <a:rPr lang="ru-RU" sz="3000" b="1" dirty="0">
                <a:solidFill>
                  <a:schemeClr val="bg1"/>
                </a:solidFill>
              </a:rPr>
              <a:t> </a:t>
            </a:r>
            <a:r>
              <a:rPr lang="ru-RU" sz="3000" b="1" dirty="0" err="1">
                <a:solidFill>
                  <a:schemeClr val="bg1"/>
                </a:solidFill>
              </a:rPr>
              <a:t>спирається</a:t>
            </a:r>
            <a:r>
              <a:rPr lang="ru-RU" sz="3000" b="1" dirty="0">
                <a:solidFill>
                  <a:schemeClr val="bg1"/>
                </a:solidFill>
              </a:rPr>
              <a:t> на </a:t>
            </a:r>
            <a:r>
              <a:rPr lang="ru-RU" sz="3000" b="1" dirty="0" err="1">
                <a:solidFill>
                  <a:schemeClr val="bg1"/>
                </a:solidFill>
              </a:rPr>
              <a:t>ініціативних</a:t>
            </a:r>
            <a:r>
              <a:rPr lang="ru-RU" sz="3000" b="1" dirty="0">
                <a:solidFill>
                  <a:schemeClr val="bg1"/>
                </a:solidFill>
              </a:rPr>
              <a:t>, </a:t>
            </a:r>
            <a:r>
              <a:rPr lang="ru-RU" sz="3000" b="1" dirty="0" err="1">
                <a:solidFill>
                  <a:schemeClr val="bg1"/>
                </a:solidFill>
              </a:rPr>
              <a:t>здорових</a:t>
            </a:r>
            <a:r>
              <a:rPr lang="ru-RU" sz="3000" b="1" dirty="0">
                <a:solidFill>
                  <a:schemeClr val="bg1"/>
                </a:solidFill>
              </a:rPr>
              <a:t> </a:t>
            </a:r>
            <a:r>
              <a:rPr lang="ru-RU" sz="3000" b="1" dirty="0" err="1">
                <a:solidFill>
                  <a:schemeClr val="bg1"/>
                </a:solidFill>
              </a:rPr>
              <a:t>освічених</a:t>
            </a:r>
            <a:r>
              <a:rPr lang="ru-RU" sz="3000" b="1" dirty="0">
                <a:solidFill>
                  <a:schemeClr val="bg1"/>
                </a:solidFill>
              </a:rPr>
              <a:t>,  людей, </a:t>
            </a:r>
            <a:r>
              <a:rPr lang="ru-RU" sz="3000" b="1" dirty="0" err="1">
                <a:solidFill>
                  <a:schemeClr val="bg1"/>
                </a:solidFill>
              </a:rPr>
              <a:t>які</a:t>
            </a:r>
            <a:r>
              <a:rPr lang="ru-RU" sz="3000" b="1" dirty="0">
                <a:solidFill>
                  <a:schemeClr val="bg1"/>
                </a:solidFill>
              </a:rPr>
              <a:t> </a:t>
            </a:r>
            <a:r>
              <a:rPr lang="ru-RU" sz="3000" b="1" dirty="0" err="1">
                <a:solidFill>
                  <a:schemeClr val="bg1"/>
                </a:solidFill>
              </a:rPr>
              <a:t>прагнуть</a:t>
            </a:r>
            <a:r>
              <a:rPr lang="ru-RU" sz="3000" b="1" dirty="0">
                <a:solidFill>
                  <a:schemeClr val="bg1"/>
                </a:solidFill>
              </a:rPr>
              <a:t> </a:t>
            </a:r>
            <a:r>
              <a:rPr lang="ru-RU" sz="3000" b="1" dirty="0" err="1">
                <a:solidFill>
                  <a:schemeClr val="bg1"/>
                </a:solidFill>
              </a:rPr>
              <a:t>забезпечити</a:t>
            </a:r>
            <a:r>
              <a:rPr lang="ru-RU" sz="3000" b="1" dirty="0">
                <a:solidFill>
                  <a:schemeClr val="bg1"/>
                </a:solidFill>
              </a:rPr>
              <a:t> </a:t>
            </a:r>
            <a:r>
              <a:rPr lang="ru-RU" sz="3000" b="1" dirty="0" err="1">
                <a:solidFill>
                  <a:schemeClr val="bg1"/>
                </a:solidFill>
              </a:rPr>
              <a:t>комфортне</a:t>
            </a:r>
            <a:r>
              <a:rPr lang="ru-RU" sz="3000" b="1" dirty="0">
                <a:solidFill>
                  <a:schemeClr val="bg1"/>
                </a:solidFill>
              </a:rPr>
              <a:t> </a:t>
            </a:r>
            <a:r>
              <a:rPr lang="ru-RU" sz="3000" b="1" dirty="0" err="1">
                <a:solidFill>
                  <a:schemeClr val="bg1"/>
                </a:solidFill>
              </a:rPr>
              <a:t>життя</a:t>
            </a:r>
            <a:r>
              <a:rPr lang="ru-RU" sz="3000" b="1" dirty="0">
                <a:solidFill>
                  <a:schemeClr val="bg1"/>
                </a:solidFill>
              </a:rPr>
              <a:t> </a:t>
            </a:r>
            <a:r>
              <a:rPr lang="ru-RU" sz="3000" b="1" dirty="0" err="1">
                <a:solidFill>
                  <a:schemeClr val="bg1"/>
                </a:solidFill>
              </a:rPr>
              <a:t>собі</a:t>
            </a:r>
            <a:r>
              <a:rPr lang="ru-RU" sz="3000" b="1" dirty="0">
                <a:solidFill>
                  <a:schemeClr val="bg1"/>
                </a:solidFill>
              </a:rPr>
              <a:t> та </a:t>
            </a:r>
            <a:r>
              <a:rPr lang="ru-RU" sz="3000" b="1" dirty="0" err="1">
                <a:solidFill>
                  <a:schemeClr val="bg1"/>
                </a:solidFill>
              </a:rPr>
              <a:t>нащадкам</a:t>
            </a:r>
            <a:endParaRPr lang="ru-RU" sz="3000" dirty="0">
              <a:solidFill>
                <a:schemeClr val="bg1"/>
              </a:solidFill>
              <a:latin typeface="Arial" pitchFamily="34" charset="0"/>
              <a:cs typeface="Arial" pitchFamily="34" charset="0"/>
            </a:endParaRPr>
          </a:p>
        </p:txBody>
      </p:sp>
      <p:sp>
        <p:nvSpPr>
          <p:cNvPr id="4" name="Заголовок 4"/>
          <p:cNvSpPr txBox="1">
            <a:spLocks/>
          </p:cNvSpPr>
          <p:nvPr/>
        </p:nvSpPr>
        <p:spPr>
          <a:xfrm>
            <a:off x="30249" y="352893"/>
            <a:ext cx="12140811" cy="661356"/>
          </a:xfrm>
          <a:prstGeom prst="rect">
            <a:avLst/>
          </a:prstGeom>
        </p:spPr>
        <p:txBody>
          <a:bodyPr vert="horz" wrap="square" lIns="121560" tIns="60780" rIns="121560" bIns="60780" rtlCol="0" anchor="b"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gn="ctr"/>
            <a:r>
              <a:rPr lang="uk-UA" sz="3500" b="1" dirty="0">
                <a:solidFill>
                  <a:srgbClr val="4C44E6"/>
                </a:solidFill>
              </a:rPr>
              <a:t>Приклади формулювання стратегічного бачення</a:t>
            </a:r>
            <a:endParaRPr lang="uk-UA" sz="2500" b="1" dirty="0">
              <a:solidFill>
                <a:srgbClr val="4C44E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42265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1514421" y="103325"/>
            <a:ext cx="9163158" cy="77311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C44E6"/>
                </a:solidFill>
                <a:effectLst/>
                <a:uLnTx/>
                <a:uFillTx/>
                <a:latin typeface="+mn-lt"/>
                <a:ea typeface="+mj-ea"/>
                <a:cs typeface="+mj-cs"/>
              </a:rPr>
              <a:t>SWOT</a:t>
            </a:r>
            <a:r>
              <a:rPr kumimoji="0" lang="uk-UA" sz="4000" b="1" i="0" u="none" strike="noStrike" kern="1200" cap="none" spc="0" normalizeH="0" baseline="0" noProof="0" dirty="0" err="1">
                <a:ln>
                  <a:noFill/>
                </a:ln>
                <a:solidFill>
                  <a:srgbClr val="4C44E6"/>
                </a:solidFill>
                <a:effectLst/>
                <a:uLnTx/>
                <a:uFillTx/>
                <a:latin typeface="+mn-lt"/>
                <a:ea typeface="+mj-ea"/>
                <a:cs typeface="+mj-cs"/>
              </a:rPr>
              <a:t>-аналіз</a:t>
            </a:r>
            <a:endParaRPr kumimoji="0" lang="uk-UA" altLang="uk-UA" sz="4000" b="1" i="0" u="none" strike="noStrike" kern="1200" cap="none" spc="0" normalizeH="0" baseline="0" noProof="0" dirty="0">
              <a:ln>
                <a:noFill/>
              </a:ln>
              <a:solidFill>
                <a:srgbClr val="4C44E6"/>
              </a:solidFill>
              <a:effectLst/>
              <a:uLnTx/>
              <a:uFillTx/>
              <a:latin typeface="+mn-lt"/>
              <a:ea typeface="+mj-ea"/>
              <a:cs typeface="+mj-cs"/>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861" y="769046"/>
            <a:ext cx="10460972" cy="598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09704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1359897" y="204795"/>
            <a:ext cx="10465163" cy="610653"/>
          </a:xfrm>
        </p:spPr>
        <p:txBody>
          <a:bodyPr>
            <a:normAutofit fontScale="90000"/>
          </a:bodyPr>
          <a:lstStyle/>
          <a:p>
            <a:r>
              <a:rPr lang="uk-UA" altLang="uk-UA" b="1" dirty="0">
                <a:solidFill>
                  <a:srgbClr val="4C44E6"/>
                </a:solidFill>
                <a:latin typeface="Arial" panose="020B0604020202020204" pitchFamily="34" charset="0"/>
                <a:cs typeface="Arial" panose="020B0604020202020204" pitchFamily="34" charset="0"/>
              </a:rPr>
              <a:t>Особливості формулювання </a:t>
            </a:r>
          </a:p>
        </p:txBody>
      </p:sp>
      <p:sp>
        <p:nvSpPr>
          <p:cNvPr id="211971" name="Rectangle 3"/>
          <p:cNvSpPr>
            <a:spLocks noGrp="1" noChangeArrowheads="1"/>
          </p:cNvSpPr>
          <p:nvPr>
            <p:ph type="body" sz="half" idx="1"/>
          </p:nvPr>
        </p:nvSpPr>
        <p:spPr>
          <a:xfrm>
            <a:off x="609602" y="986205"/>
            <a:ext cx="10860617" cy="2298335"/>
          </a:xfrm>
        </p:spPr>
        <p:txBody>
          <a:bodyPr>
            <a:normAutofit fontScale="55000" lnSpcReduction="20000"/>
          </a:bodyPr>
          <a:lstStyle/>
          <a:p>
            <a:pPr marL="455851" indent="-455851">
              <a:lnSpc>
                <a:spcPct val="120000"/>
              </a:lnSpc>
              <a:spcBef>
                <a:spcPct val="20000"/>
              </a:spcBef>
              <a:buFont typeface="Times New Roman" panose="02020603050405020304" pitchFamily="18" charset="0"/>
              <a:buChar char="•"/>
            </a:pPr>
            <a:r>
              <a:rPr lang="uk-UA" altLang="uk-UA" sz="8400" dirty="0">
                <a:latin typeface="Arial" panose="020B0604020202020204" pitchFamily="34" charset="0"/>
                <a:cs typeface="Arial" panose="020B0604020202020204" pitchFamily="34" charset="0"/>
              </a:rPr>
              <a:t>Один і той самий фактор не може бути в різних секторах </a:t>
            </a:r>
            <a:r>
              <a:rPr lang="en-US" altLang="uk-UA" sz="8400" dirty="0">
                <a:latin typeface="Arial" panose="020B0604020202020204" pitchFamily="34" charset="0"/>
                <a:cs typeface="Arial" panose="020B0604020202020204" pitchFamily="34" charset="0"/>
              </a:rPr>
              <a:t>SWOT-</a:t>
            </a:r>
            <a:r>
              <a:rPr lang="uk-UA" altLang="uk-UA" sz="8400" dirty="0">
                <a:latin typeface="Arial" panose="020B0604020202020204" pitchFamily="34" charset="0"/>
                <a:cs typeface="Arial" panose="020B0604020202020204" pitchFamily="34" charset="0"/>
              </a:rPr>
              <a:t>аналізу</a:t>
            </a:r>
          </a:p>
          <a:p>
            <a:pPr marL="455851" indent="-455851">
              <a:lnSpc>
                <a:spcPct val="80000"/>
              </a:lnSpc>
              <a:spcBef>
                <a:spcPct val="20000"/>
              </a:spcBef>
              <a:buFont typeface="Times New Roman" panose="02020603050405020304" pitchFamily="18" charset="0"/>
              <a:buChar char="•"/>
            </a:pPr>
            <a:endParaRPr lang="uk-UA" altLang="uk-UA" sz="4800" dirty="0">
              <a:latin typeface="Times New Roman" panose="02020603050405020304" pitchFamily="18" charset="0"/>
            </a:endParaRPr>
          </a:p>
          <a:p>
            <a:pPr marL="455851" indent="-455851">
              <a:lnSpc>
                <a:spcPct val="80000"/>
              </a:lnSpc>
              <a:spcBef>
                <a:spcPct val="20000"/>
              </a:spcBef>
              <a:buNone/>
            </a:pPr>
            <a:r>
              <a:rPr lang="uk-UA" altLang="uk-UA" sz="3200" dirty="0">
                <a:latin typeface="Times New Roman" panose="02020603050405020304" pitchFamily="18" charset="0"/>
              </a:rPr>
              <a:t>приклад</a:t>
            </a:r>
          </a:p>
        </p:txBody>
      </p:sp>
      <p:graphicFrame>
        <p:nvGraphicFramePr>
          <p:cNvPr id="211972" name="Group 4"/>
          <p:cNvGraphicFramePr>
            <a:graphicFrameLocks noGrp="1"/>
          </p:cNvGraphicFramePr>
          <p:nvPr>
            <p:ph sz="half" idx="2"/>
          </p:nvPr>
        </p:nvGraphicFramePr>
        <p:xfrm>
          <a:off x="814919" y="3860800"/>
          <a:ext cx="10765367" cy="1161288"/>
        </p:xfrm>
        <a:graphic>
          <a:graphicData uri="http://schemas.openxmlformats.org/drawingml/2006/table">
            <a:tbl>
              <a:tblPr/>
              <a:tblGrid>
                <a:gridCol w="5562600">
                  <a:extLst>
                    <a:ext uri="{9D8B030D-6E8A-4147-A177-3AD203B41FA5}">
                      <a16:colId xmlns:a16="http://schemas.microsoft.com/office/drawing/2014/main" val="20000"/>
                    </a:ext>
                  </a:extLst>
                </a:gridCol>
                <a:gridCol w="5202767">
                  <a:extLst>
                    <a:ext uri="{9D8B030D-6E8A-4147-A177-3AD203B41FA5}">
                      <a16:colId xmlns:a16="http://schemas.microsoft.com/office/drawing/2014/main" val="20001"/>
                    </a:ext>
                  </a:extLst>
                </a:gridCol>
              </a:tblGrid>
              <a:tr h="297642">
                <a:tc>
                  <a:txBody>
                    <a:bodyPr/>
                    <a:lstStyle>
                      <a:lvl1pPr>
                        <a:lnSpc>
                          <a:spcPct val="93000"/>
                        </a:lnSpc>
                        <a:spcBef>
                          <a:spcPts val="800"/>
                        </a:spcBef>
                        <a:buFont typeface="Arial" panose="020B0604020202020204" pitchFamily="34" charset="0"/>
                        <a:defRPr sz="2800">
                          <a:solidFill>
                            <a:srgbClr val="000000"/>
                          </a:solidFill>
                          <a:latin typeface="Arial" panose="020B0604020202020204" pitchFamily="34" charset="0"/>
                        </a:defRPr>
                      </a:lvl1pPr>
                      <a:lvl2pPr>
                        <a:lnSpc>
                          <a:spcPct val="93000"/>
                        </a:lnSpc>
                        <a:spcBef>
                          <a:spcPts val="700"/>
                        </a:spcBef>
                        <a:buFont typeface="Arial" panose="020B0604020202020204" pitchFamily="34" charset="0"/>
                        <a:defRPr sz="2400">
                          <a:solidFill>
                            <a:srgbClr val="000000"/>
                          </a:solidFill>
                          <a:latin typeface="Arial" panose="020B0604020202020204" pitchFamily="34" charset="0"/>
                        </a:defRPr>
                      </a:lvl2pPr>
                      <a:lvl3pPr>
                        <a:lnSpc>
                          <a:spcPct val="93000"/>
                        </a:lnSpc>
                        <a:spcBef>
                          <a:spcPts val="600"/>
                        </a:spcBef>
                        <a:buFont typeface="Arial" panose="020B0604020202020204" pitchFamily="34" charset="0"/>
                        <a:defRPr sz="2000">
                          <a:solidFill>
                            <a:srgbClr val="000000"/>
                          </a:solidFill>
                          <a:latin typeface="Arial" panose="020B0604020202020204" pitchFamily="34" charset="0"/>
                        </a:defRPr>
                      </a:lvl3pPr>
                      <a:lvl4pPr>
                        <a:lnSpc>
                          <a:spcPct val="93000"/>
                        </a:lnSpc>
                        <a:spcBef>
                          <a:spcPts val="500"/>
                        </a:spcBef>
                        <a:buFont typeface="Arial" panose="020B0604020202020204" pitchFamily="34" charset="0"/>
                        <a:defRPr>
                          <a:solidFill>
                            <a:srgbClr val="000000"/>
                          </a:solidFill>
                          <a:latin typeface="Arial" panose="020B0604020202020204" pitchFamily="34" charset="0"/>
                        </a:defRPr>
                      </a:lvl4pPr>
                      <a:lvl5pPr>
                        <a:lnSpc>
                          <a:spcPct val="93000"/>
                        </a:lnSpc>
                        <a:spcBef>
                          <a:spcPts val="500"/>
                        </a:spcBef>
                        <a:buFont typeface="Arial" panose="020B0604020202020204" pitchFamily="34" charset="0"/>
                        <a:defRPr>
                          <a:solidFill>
                            <a:srgbClr val="000000"/>
                          </a:solidFill>
                          <a:latin typeface="Arial" panose="020B0604020202020204" pitchFamily="34" charset="0"/>
                        </a:defRPr>
                      </a:lvl5pPr>
                      <a:lvl6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6pPr>
                      <a:lvl7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7pPr>
                      <a:lvl8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8pPr>
                      <a:lvl9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9pPr>
                    </a:lstStyle>
                    <a:p>
                      <a:pPr marL="0" marR="0" lvl="0" indent="0" algn="ctr" defTabSz="914400" rtl="0" eaLnBrk="1" fontAlgn="base" latinLnBrk="0" hangingPunct="1">
                        <a:lnSpc>
                          <a:spcPct val="93000"/>
                        </a:lnSpc>
                        <a:spcBef>
                          <a:spcPct val="0"/>
                        </a:spcBef>
                        <a:spcAft>
                          <a:spcPct val="0"/>
                        </a:spcAft>
                        <a:buClr>
                          <a:srgbClr val="000000"/>
                        </a:buClr>
                        <a:buSzPct val="100000"/>
                        <a:buFont typeface="Arial" panose="020B0604020202020204" pitchFamily="34" charset="0"/>
                        <a:buNone/>
                        <a:tabLst/>
                      </a:pPr>
                      <a:r>
                        <a:rPr kumimoji="0" lang="uk-UA" altLang="uk-UA" sz="1500" b="1" i="0" u="none" strike="noStrike" cap="none" normalizeH="0" baseline="0">
                          <a:ln>
                            <a:noFill/>
                          </a:ln>
                          <a:solidFill>
                            <a:srgbClr val="000000"/>
                          </a:solidFill>
                          <a:effectLst/>
                          <a:latin typeface="Arial" panose="020B0604020202020204" pitchFamily="34" charset="0"/>
                          <a:cs typeface="Times New Roman" panose="02020603050405020304" pitchFamily="18" charset="0"/>
                        </a:rPr>
                        <a:t>Сильні сторони</a:t>
                      </a:r>
                      <a:endParaRPr kumimoji="0" lang="uk-UA" altLang="uk-UA" sz="1900" b="0" i="0" u="none" strike="noStrike" cap="none" normalizeH="0" baseline="0">
                        <a:ln>
                          <a:noFill/>
                        </a:ln>
                        <a:solidFill>
                          <a:srgbClr val="000000"/>
                        </a:solidFill>
                        <a:effectLst/>
                        <a:latin typeface="Arial" panose="020B0604020202020204" pitchFamily="34" charset="0"/>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3000"/>
                        </a:lnSpc>
                        <a:spcBef>
                          <a:spcPts val="800"/>
                        </a:spcBef>
                        <a:buFont typeface="Arial" panose="020B0604020202020204" pitchFamily="34" charset="0"/>
                        <a:defRPr sz="2800">
                          <a:solidFill>
                            <a:srgbClr val="000000"/>
                          </a:solidFill>
                          <a:latin typeface="Arial" panose="020B0604020202020204" pitchFamily="34" charset="0"/>
                        </a:defRPr>
                      </a:lvl1pPr>
                      <a:lvl2pPr>
                        <a:lnSpc>
                          <a:spcPct val="93000"/>
                        </a:lnSpc>
                        <a:spcBef>
                          <a:spcPts val="700"/>
                        </a:spcBef>
                        <a:buFont typeface="Arial" panose="020B0604020202020204" pitchFamily="34" charset="0"/>
                        <a:defRPr sz="2400">
                          <a:solidFill>
                            <a:srgbClr val="000000"/>
                          </a:solidFill>
                          <a:latin typeface="Arial" panose="020B0604020202020204" pitchFamily="34" charset="0"/>
                        </a:defRPr>
                      </a:lvl2pPr>
                      <a:lvl3pPr>
                        <a:lnSpc>
                          <a:spcPct val="93000"/>
                        </a:lnSpc>
                        <a:spcBef>
                          <a:spcPts val="600"/>
                        </a:spcBef>
                        <a:buFont typeface="Arial" panose="020B0604020202020204" pitchFamily="34" charset="0"/>
                        <a:defRPr sz="2000">
                          <a:solidFill>
                            <a:srgbClr val="000000"/>
                          </a:solidFill>
                          <a:latin typeface="Arial" panose="020B0604020202020204" pitchFamily="34" charset="0"/>
                        </a:defRPr>
                      </a:lvl3pPr>
                      <a:lvl4pPr>
                        <a:lnSpc>
                          <a:spcPct val="93000"/>
                        </a:lnSpc>
                        <a:spcBef>
                          <a:spcPts val="500"/>
                        </a:spcBef>
                        <a:buFont typeface="Arial" panose="020B0604020202020204" pitchFamily="34" charset="0"/>
                        <a:defRPr>
                          <a:solidFill>
                            <a:srgbClr val="000000"/>
                          </a:solidFill>
                          <a:latin typeface="Arial" panose="020B0604020202020204" pitchFamily="34" charset="0"/>
                        </a:defRPr>
                      </a:lvl4pPr>
                      <a:lvl5pPr>
                        <a:lnSpc>
                          <a:spcPct val="93000"/>
                        </a:lnSpc>
                        <a:spcBef>
                          <a:spcPts val="500"/>
                        </a:spcBef>
                        <a:buFont typeface="Arial" panose="020B0604020202020204" pitchFamily="34" charset="0"/>
                        <a:defRPr>
                          <a:solidFill>
                            <a:srgbClr val="000000"/>
                          </a:solidFill>
                          <a:latin typeface="Arial" panose="020B0604020202020204" pitchFamily="34" charset="0"/>
                        </a:defRPr>
                      </a:lvl5pPr>
                      <a:lvl6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6pPr>
                      <a:lvl7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7pPr>
                      <a:lvl8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8pPr>
                      <a:lvl9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9pPr>
                    </a:lstStyle>
                    <a:p>
                      <a:pPr marL="0" marR="0" lvl="0" indent="0" algn="ctr" defTabSz="914400" rtl="0" eaLnBrk="1" fontAlgn="base" latinLnBrk="0" hangingPunct="1">
                        <a:lnSpc>
                          <a:spcPct val="93000"/>
                        </a:lnSpc>
                        <a:spcBef>
                          <a:spcPct val="0"/>
                        </a:spcBef>
                        <a:spcAft>
                          <a:spcPct val="0"/>
                        </a:spcAft>
                        <a:buClr>
                          <a:srgbClr val="000000"/>
                        </a:buClr>
                        <a:buSzPct val="100000"/>
                        <a:buFont typeface="Arial" panose="020B0604020202020204" pitchFamily="34" charset="0"/>
                        <a:buNone/>
                        <a:tabLst/>
                      </a:pPr>
                      <a:r>
                        <a:rPr kumimoji="0" lang="uk-UA" altLang="uk-UA" sz="1500" b="1" i="0" u="none" strike="noStrike" cap="none" normalizeH="0" baseline="0">
                          <a:ln>
                            <a:noFill/>
                          </a:ln>
                          <a:solidFill>
                            <a:srgbClr val="000000"/>
                          </a:solidFill>
                          <a:effectLst/>
                          <a:latin typeface="Arial" panose="020B0604020202020204" pitchFamily="34" charset="0"/>
                          <a:cs typeface="Times New Roman" panose="02020603050405020304" pitchFamily="18" charset="0"/>
                        </a:rPr>
                        <a:t>Слабкі сторони</a:t>
                      </a:r>
                      <a:endParaRPr kumimoji="0" lang="uk-UA" altLang="uk-UA" sz="1900" b="0" i="0" u="none" strike="noStrike" cap="none" normalizeH="0" baseline="0">
                        <a:ln>
                          <a:noFill/>
                        </a:ln>
                        <a:solidFill>
                          <a:srgbClr val="000000"/>
                        </a:solidFill>
                        <a:effectLst/>
                        <a:latin typeface="Arial" panose="020B0604020202020204" pitchFamily="34" charset="0"/>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57250">
                <a:tc>
                  <a:txBody>
                    <a:bodyPr/>
                    <a:lstStyle>
                      <a:lvl1pPr>
                        <a:lnSpc>
                          <a:spcPct val="93000"/>
                        </a:lnSpc>
                        <a:spcBef>
                          <a:spcPts val="800"/>
                        </a:spcBef>
                        <a:buFont typeface="Arial" panose="020B0604020202020204" pitchFamily="34" charset="0"/>
                        <a:defRPr sz="2800">
                          <a:solidFill>
                            <a:srgbClr val="000000"/>
                          </a:solidFill>
                          <a:latin typeface="Arial" panose="020B0604020202020204" pitchFamily="34" charset="0"/>
                        </a:defRPr>
                      </a:lvl1pPr>
                      <a:lvl2pPr>
                        <a:lnSpc>
                          <a:spcPct val="93000"/>
                        </a:lnSpc>
                        <a:spcBef>
                          <a:spcPts val="700"/>
                        </a:spcBef>
                        <a:buFont typeface="Arial" panose="020B0604020202020204" pitchFamily="34" charset="0"/>
                        <a:defRPr sz="2400">
                          <a:solidFill>
                            <a:srgbClr val="000000"/>
                          </a:solidFill>
                          <a:latin typeface="Arial" panose="020B0604020202020204" pitchFamily="34" charset="0"/>
                        </a:defRPr>
                      </a:lvl2pPr>
                      <a:lvl3pPr>
                        <a:lnSpc>
                          <a:spcPct val="93000"/>
                        </a:lnSpc>
                        <a:spcBef>
                          <a:spcPts val="600"/>
                        </a:spcBef>
                        <a:buFont typeface="Arial" panose="020B0604020202020204" pitchFamily="34" charset="0"/>
                        <a:defRPr sz="2000">
                          <a:solidFill>
                            <a:srgbClr val="000000"/>
                          </a:solidFill>
                          <a:latin typeface="Arial" panose="020B0604020202020204" pitchFamily="34" charset="0"/>
                        </a:defRPr>
                      </a:lvl3pPr>
                      <a:lvl4pPr>
                        <a:lnSpc>
                          <a:spcPct val="93000"/>
                        </a:lnSpc>
                        <a:spcBef>
                          <a:spcPts val="500"/>
                        </a:spcBef>
                        <a:buFont typeface="Arial" panose="020B0604020202020204" pitchFamily="34" charset="0"/>
                        <a:defRPr>
                          <a:solidFill>
                            <a:srgbClr val="000000"/>
                          </a:solidFill>
                          <a:latin typeface="Arial" panose="020B0604020202020204" pitchFamily="34" charset="0"/>
                        </a:defRPr>
                      </a:lvl4pPr>
                      <a:lvl5pPr>
                        <a:lnSpc>
                          <a:spcPct val="93000"/>
                        </a:lnSpc>
                        <a:spcBef>
                          <a:spcPts val="500"/>
                        </a:spcBef>
                        <a:buFont typeface="Arial" panose="020B0604020202020204" pitchFamily="34" charset="0"/>
                        <a:defRPr>
                          <a:solidFill>
                            <a:srgbClr val="000000"/>
                          </a:solidFill>
                          <a:latin typeface="Arial" panose="020B0604020202020204" pitchFamily="34" charset="0"/>
                        </a:defRPr>
                      </a:lvl5pPr>
                      <a:lvl6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6pPr>
                      <a:lvl7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7pPr>
                      <a:lvl8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8pPr>
                      <a:lvl9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9pPr>
                    </a:lstStyle>
                    <a:p>
                      <a:pPr marL="0" marR="0" lvl="0" indent="0" algn="l" defTabSz="914400" rtl="0" eaLnBrk="1" fontAlgn="base" latinLnBrk="0" hangingPunct="1">
                        <a:lnSpc>
                          <a:spcPct val="93000"/>
                        </a:lnSpc>
                        <a:spcBef>
                          <a:spcPct val="0"/>
                        </a:spcBef>
                        <a:spcAft>
                          <a:spcPct val="0"/>
                        </a:spcAft>
                        <a:buClr>
                          <a:srgbClr val="000000"/>
                        </a:buClr>
                        <a:buSzPct val="100000"/>
                        <a:buFontTx/>
                        <a:buAutoNum type="arabicPeriod"/>
                        <a:tabLst/>
                      </a:pPr>
                      <a:r>
                        <a:rPr kumimoji="0" lang="uk-UA" altLang="uk-UA" sz="1200" b="0" i="0" u="none" strike="noStrike" cap="none" normalizeH="0" baseline="0">
                          <a:ln>
                            <a:noFill/>
                          </a:ln>
                          <a:solidFill>
                            <a:srgbClr val="000000"/>
                          </a:solidFill>
                          <a:effectLst/>
                          <a:latin typeface="Arial" panose="020B0604020202020204" pitchFamily="34" charset="0"/>
                        </a:rPr>
                        <a:t>Наявність іноземного інвестора</a:t>
                      </a:r>
                      <a:endParaRPr kumimoji="0" lang="uk-UA" altLang="uk-UA" sz="1900" b="0" i="0" u="none" strike="noStrike" cap="none" normalizeH="0" baseline="0">
                        <a:ln>
                          <a:noFill/>
                        </a:ln>
                        <a:solidFill>
                          <a:srgbClr val="000000"/>
                        </a:solidFill>
                        <a:effectLst/>
                        <a:latin typeface="Arial" panose="020B0604020202020204"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3000"/>
                        </a:lnSpc>
                        <a:spcBef>
                          <a:spcPts val="800"/>
                        </a:spcBef>
                        <a:buFont typeface="Arial" panose="020B0604020202020204" pitchFamily="34" charset="0"/>
                        <a:defRPr sz="2800">
                          <a:solidFill>
                            <a:srgbClr val="000000"/>
                          </a:solidFill>
                          <a:latin typeface="Arial" panose="020B0604020202020204" pitchFamily="34" charset="0"/>
                        </a:defRPr>
                      </a:lvl1pPr>
                      <a:lvl2pPr>
                        <a:lnSpc>
                          <a:spcPct val="93000"/>
                        </a:lnSpc>
                        <a:spcBef>
                          <a:spcPts val="700"/>
                        </a:spcBef>
                        <a:buFont typeface="Arial" panose="020B0604020202020204" pitchFamily="34" charset="0"/>
                        <a:defRPr sz="2400">
                          <a:solidFill>
                            <a:srgbClr val="000000"/>
                          </a:solidFill>
                          <a:latin typeface="Arial" panose="020B0604020202020204" pitchFamily="34" charset="0"/>
                        </a:defRPr>
                      </a:lvl2pPr>
                      <a:lvl3pPr>
                        <a:lnSpc>
                          <a:spcPct val="93000"/>
                        </a:lnSpc>
                        <a:spcBef>
                          <a:spcPts val="600"/>
                        </a:spcBef>
                        <a:buFont typeface="Arial" panose="020B0604020202020204" pitchFamily="34" charset="0"/>
                        <a:defRPr sz="2000">
                          <a:solidFill>
                            <a:srgbClr val="000000"/>
                          </a:solidFill>
                          <a:latin typeface="Arial" panose="020B0604020202020204" pitchFamily="34" charset="0"/>
                        </a:defRPr>
                      </a:lvl3pPr>
                      <a:lvl4pPr>
                        <a:lnSpc>
                          <a:spcPct val="93000"/>
                        </a:lnSpc>
                        <a:spcBef>
                          <a:spcPts val="500"/>
                        </a:spcBef>
                        <a:buFont typeface="Arial" panose="020B0604020202020204" pitchFamily="34" charset="0"/>
                        <a:defRPr>
                          <a:solidFill>
                            <a:srgbClr val="000000"/>
                          </a:solidFill>
                          <a:latin typeface="Arial" panose="020B0604020202020204" pitchFamily="34" charset="0"/>
                        </a:defRPr>
                      </a:lvl4pPr>
                      <a:lvl5pPr>
                        <a:lnSpc>
                          <a:spcPct val="93000"/>
                        </a:lnSpc>
                        <a:spcBef>
                          <a:spcPts val="500"/>
                        </a:spcBef>
                        <a:buFont typeface="Arial" panose="020B0604020202020204" pitchFamily="34" charset="0"/>
                        <a:defRPr>
                          <a:solidFill>
                            <a:srgbClr val="000000"/>
                          </a:solidFill>
                          <a:latin typeface="Arial" panose="020B0604020202020204" pitchFamily="34" charset="0"/>
                        </a:defRPr>
                      </a:lvl5pPr>
                      <a:lvl6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6pPr>
                      <a:lvl7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7pPr>
                      <a:lvl8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8pPr>
                      <a:lvl9pPr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9pPr>
                    </a:lstStyle>
                    <a:p>
                      <a:pPr marL="0" marR="0" lvl="0" indent="0" algn="l" defTabSz="914400" rtl="0" eaLnBrk="1" fontAlgn="base" latinLnBrk="0" hangingPunct="1">
                        <a:lnSpc>
                          <a:spcPct val="93000"/>
                        </a:lnSpc>
                        <a:spcBef>
                          <a:spcPct val="0"/>
                        </a:spcBef>
                        <a:spcAft>
                          <a:spcPct val="0"/>
                        </a:spcAft>
                        <a:buClr>
                          <a:srgbClr val="000000"/>
                        </a:buClr>
                        <a:buSzPct val="100000"/>
                        <a:buFontTx/>
                        <a:buAutoNum type="arabicPeriod"/>
                        <a:tabLst/>
                      </a:pPr>
                      <a:r>
                        <a:rPr kumimoji="0" lang="uk-UA" altLang="uk-UA" sz="1200" b="0" i="0" u="none" strike="noStrike" cap="none" normalizeH="0" baseline="0">
                          <a:ln>
                            <a:noFill/>
                          </a:ln>
                          <a:solidFill>
                            <a:srgbClr val="000000"/>
                          </a:solidFill>
                          <a:effectLst/>
                          <a:latin typeface="Arial" panose="020B0604020202020204" pitchFamily="34" charset="0"/>
                        </a:rPr>
                        <a:t>Недостатньо іноземних інвесторів</a:t>
                      </a:r>
                      <a:endParaRPr kumimoji="0" lang="uk-UA" altLang="uk-UA" sz="1200" b="0" i="0" u="none" strike="noStrike" cap="none" normalizeH="0" baseline="0">
                        <a:ln>
                          <a:noFill/>
                        </a:ln>
                        <a:solidFill>
                          <a:srgbClr val="000000"/>
                        </a:solidFill>
                        <a:effectLst/>
                        <a:latin typeface="Arial" panose="020B0604020202020204" pitchFamily="34" charset="0"/>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1983" name="Line 15"/>
          <p:cNvSpPr>
            <a:spLocks noChangeShapeType="1"/>
          </p:cNvSpPr>
          <p:nvPr/>
        </p:nvSpPr>
        <p:spPr bwMode="auto">
          <a:xfrm>
            <a:off x="2734736" y="3500440"/>
            <a:ext cx="6049433" cy="1944686"/>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560" tIns="60780" rIns="121560" bIns="60780"/>
          <a:lstStyle/>
          <a:p>
            <a:endParaRPr lang="uk-UA"/>
          </a:p>
        </p:txBody>
      </p:sp>
      <p:sp>
        <p:nvSpPr>
          <p:cNvPr id="211984" name="Line 16"/>
          <p:cNvSpPr>
            <a:spLocks noChangeShapeType="1"/>
          </p:cNvSpPr>
          <p:nvPr/>
        </p:nvSpPr>
        <p:spPr bwMode="auto">
          <a:xfrm flipH="1">
            <a:off x="2927351" y="3429000"/>
            <a:ext cx="5664200" cy="2160589"/>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560" tIns="60780" rIns="121560" bIns="60780"/>
          <a:lstStyle/>
          <a:p>
            <a:endParaRPr lang="uk-UA"/>
          </a:p>
        </p:txBody>
      </p:sp>
    </p:spTree>
    <p:extLst>
      <p:ext uri="{BB962C8B-B14F-4D97-AF65-F5344CB8AC3E}">
        <p14:creationId xmlns:p14="http://schemas.microsoft.com/office/powerpoint/2010/main" val="6232228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1524000" y="253915"/>
            <a:ext cx="10668000" cy="610653"/>
          </a:xfrm>
        </p:spPr>
        <p:txBody>
          <a:bodyPr>
            <a:normAutofit fontScale="90000"/>
          </a:bodyPr>
          <a:lstStyle/>
          <a:p>
            <a:r>
              <a:rPr lang="uk-UA" altLang="uk-UA" b="1" dirty="0">
                <a:solidFill>
                  <a:srgbClr val="4C44E6"/>
                </a:solidFill>
                <a:latin typeface="Arial" panose="020B0604020202020204" pitchFamily="34" charset="0"/>
                <a:cs typeface="Arial" panose="020B0604020202020204" pitchFamily="34" charset="0"/>
              </a:rPr>
              <a:t>Особливості формулювання </a:t>
            </a:r>
          </a:p>
        </p:txBody>
      </p:sp>
      <p:sp>
        <p:nvSpPr>
          <p:cNvPr id="214019" name="Rectangle 3"/>
          <p:cNvSpPr>
            <a:spLocks noGrp="1" noChangeArrowheads="1"/>
          </p:cNvSpPr>
          <p:nvPr>
            <p:ph type="body" sz="half" idx="1"/>
          </p:nvPr>
        </p:nvSpPr>
        <p:spPr>
          <a:xfrm>
            <a:off x="334433" y="1268414"/>
            <a:ext cx="11440584" cy="5141912"/>
          </a:xfrm>
        </p:spPr>
        <p:txBody>
          <a:bodyPr>
            <a:normAutofit fontScale="92500" lnSpcReduction="20000"/>
          </a:bodyPr>
          <a:lstStyle/>
          <a:p>
            <a:pPr marL="455851" indent="-455851">
              <a:spcBef>
                <a:spcPct val="20000"/>
              </a:spcBef>
              <a:buFont typeface="Times New Roman" panose="02020603050405020304" pitchFamily="18" charset="0"/>
              <a:buChar char="•"/>
            </a:pPr>
            <a:r>
              <a:rPr lang="uk-UA" altLang="uk-UA" sz="5300" dirty="0">
                <a:latin typeface="Arial" panose="020B0604020202020204" pitchFamily="34" charset="0"/>
                <a:cs typeface="Arial" panose="020B0604020202020204" pitchFamily="34" charset="0"/>
              </a:rPr>
              <a:t>Зазначати лише фактори, які мають вагоме значення предмету стратегічного планування (не більше 10 - 15 факторів для кожного розділу </a:t>
            </a:r>
            <a:r>
              <a:rPr lang="en-US" altLang="uk-UA" sz="5300" dirty="0">
                <a:latin typeface="Arial" panose="020B0604020202020204" pitchFamily="34" charset="0"/>
                <a:cs typeface="Arial" panose="020B0604020202020204" pitchFamily="34" charset="0"/>
              </a:rPr>
              <a:t>SWOT-</a:t>
            </a:r>
            <a:r>
              <a:rPr lang="uk-UA" altLang="uk-UA" sz="5300" dirty="0">
                <a:latin typeface="Arial" panose="020B0604020202020204" pitchFamily="34" charset="0"/>
                <a:cs typeface="Arial" panose="020B0604020202020204" pitchFamily="34" charset="0"/>
              </a:rPr>
              <a:t>аналізу)</a:t>
            </a:r>
          </a:p>
          <a:p>
            <a:pPr marL="455851" indent="-455851">
              <a:spcBef>
                <a:spcPct val="20000"/>
              </a:spcBef>
              <a:buFont typeface="Times New Roman" panose="02020603050405020304" pitchFamily="18" charset="0"/>
              <a:buChar char="•"/>
            </a:pPr>
            <a:r>
              <a:rPr lang="uk-UA" altLang="uk-UA" sz="5300" dirty="0">
                <a:latin typeface="Arial" panose="020B0604020202020204" pitchFamily="34" charset="0"/>
                <a:cs typeface="Arial" panose="020B0604020202020204" pitchFamily="34" charset="0"/>
              </a:rPr>
              <a:t>Не писати неправдиві фактори тільки для того, щоб сильних сторін було більше, ніж слабких (“бо про нас можуть погано подумати”)</a:t>
            </a:r>
          </a:p>
          <a:p>
            <a:pPr marL="455851" indent="-455851">
              <a:spcBef>
                <a:spcPct val="20000"/>
              </a:spcBef>
              <a:buFont typeface="Times New Roman" panose="02020603050405020304" pitchFamily="18" charset="0"/>
              <a:buChar char="•"/>
            </a:pPr>
            <a:endParaRPr lang="uk-UA" altLang="uk-UA" sz="3700" dirty="0">
              <a:latin typeface="Times New Roman" panose="02020603050405020304" pitchFamily="18" charset="0"/>
            </a:endParaRPr>
          </a:p>
        </p:txBody>
      </p:sp>
    </p:spTree>
    <p:extLst>
      <p:ext uri="{BB962C8B-B14F-4D97-AF65-F5344CB8AC3E}">
        <p14:creationId xmlns:p14="http://schemas.microsoft.com/office/powerpoint/2010/main" val="39893668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1391477" y="286111"/>
            <a:ext cx="10657184" cy="610653"/>
          </a:xfrm>
        </p:spPr>
        <p:txBody>
          <a:bodyPr>
            <a:normAutofit fontScale="90000"/>
          </a:bodyPr>
          <a:lstStyle/>
          <a:p>
            <a:r>
              <a:rPr lang="uk-UA" altLang="uk-UA" b="1" dirty="0">
                <a:solidFill>
                  <a:srgbClr val="4C44E6"/>
                </a:solidFill>
                <a:latin typeface="+mn-lt"/>
              </a:rPr>
              <a:t>Особливості формулювання </a:t>
            </a:r>
          </a:p>
        </p:txBody>
      </p:sp>
      <p:sp>
        <p:nvSpPr>
          <p:cNvPr id="216067" name="Rectangle 3"/>
          <p:cNvSpPr>
            <a:spLocks noGrp="1" noChangeArrowheads="1"/>
          </p:cNvSpPr>
          <p:nvPr>
            <p:ph type="body" sz="half" idx="1"/>
          </p:nvPr>
        </p:nvSpPr>
        <p:spPr>
          <a:xfrm>
            <a:off x="459544" y="1116403"/>
            <a:ext cx="10862733" cy="5582334"/>
          </a:xfrm>
        </p:spPr>
        <p:txBody>
          <a:bodyPr>
            <a:normAutofit fontScale="62500" lnSpcReduction="20000"/>
          </a:bodyPr>
          <a:lstStyle/>
          <a:p>
            <a:pPr marL="709102" indent="-709102" defTabSz="1215603">
              <a:lnSpc>
                <a:spcPct val="120000"/>
              </a:lnSpc>
              <a:spcBef>
                <a:spcPct val="20000"/>
              </a:spcBef>
              <a:buFont typeface="Times New Roman" panose="02020603050405020304" pitchFamily="18" charset="0"/>
              <a:buChar char="•"/>
            </a:pPr>
            <a:r>
              <a:rPr lang="uk-UA" altLang="uk-UA" sz="5300" b="1" dirty="0">
                <a:latin typeface="Arial" panose="020B0604020202020204" pitchFamily="34" charset="0"/>
                <a:cs typeface="Arial" panose="020B0604020202020204" pitchFamily="34" charset="0"/>
              </a:rPr>
              <a:t>Максимально чітке і повне формулювання кожного фактора, зрозуміле школяреві</a:t>
            </a:r>
          </a:p>
          <a:p>
            <a:pPr marL="709102" indent="-709102" defTabSz="1215603">
              <a:spcBef>
                <a:spcPct val="20000"/>
              </a:spcBef>
              <a:buFont typeface="Times New Roman" panose="02020603050405020304" pitchFamily="18" charset="0"/>
              <a:buChar char="•"/>
            </a:pPr>
            <a:endParaRPr lang="uk-UA" altLang="uk-UA" sz="2700" dirty="0">
              <a:latin typeface="Times New Roman" panose="02020603050405020304" pitchFamily="18" charset="0"/>
            </a:endParaRPr>
          </a:p>
          <a:p>
            <a:pPr marL="709102" indent="-709102" defTabSz="1215603">
              <a:spcBef>
                <a:spcPct val="20000"/>
              </a:spcBef>
              <a:buNone/>
            </a:pPr>
            <a:r>
              <a:rPr lang="uk-UA" altLang="uk-UA" sz="3900" dirty="0">
                <a:latin typeface="Arial" panose="020B0604020202020204" pitchFamily="34" charset="0"/>
                <a:cs typeface="Arial" panose="020B0604020202020204" pitchFamily="34" charset="0"/>
              </a:rPr>
              <a:t>Приклади невдалих формулювань </a:t>
            </a:r>
            <a:r>
              <a:rPr lang="uk-UA" altLang="uk-UA" sz="3900" dirty="0">
                <a:solidFill>
                  <a:srgbClr val="0000FF"/>
                </a:solidFill>
                <a:latin typeface="Arial" panose="020B0604020202020204" pitchFamily="34" charset="0"/>
                <a:cs typeface="Arial" panose="020B0604020202020204" pitchFamily="34" charset="0"/>
              </a:rPr>
              <a:t>(в дужках – коментарі щодо покращення)</a:t>
            </a:r>
          </a:p>
          <a:p>
            <a:pPr marL="709102" indent="-709102" defTabSz="1215603">
              <a:spcBef>
                <a:spcPct val="0"/>
              </a:spcBef>
              <a:buFontTx/>
              <a:buAutoNum type="arabicPeriod"/>
            </a:pPr>
            <a:r>
              <a:rPr lang="uk-UA" altLang="uk-UA" sz="3900" dirty="0">
                <a:latin typeface="Arial" panose="020B0604020202020204" pitchFamily="34" charset="0"/>
                <a:cs typeface="Arial" panose="020B0604020202020204" pitchFamily="34" charset="0"/>
              </a:rPr>
              <a:t>Достатня база для розвитку економіки </a:t>
            </a:r>
            <a:r>
              <a:rPr lang="uk-UA" altLang="uk-UA" sz="3900" dirty="0">
                <a:solidFill>
                  <a:srgbClr val="0000FF"/>
                </a:solidFill>
                <a:latin typeface="Arial" panose="020B0604020202020204" pitchFamily="34" charset="0"/>
                <a:cs typeface="Arial" panose="020B0604020202020204" pitchFamily="34" charset="0"/>
              </a:rPr>
              <a:t>(яка база?)</a:t>
            </a:r>
          </a:p>
          <a:p>
            <a:pPr marL="709102" indent="-709102" defTabSz="1215603">
              <a:spcBef>
                <a:spcPct val="0"/>
              </a:spcBef>
              <a:buFontTx/>
              <a:buAutoNum type="arabicPeriod"/>
            </a:pPr>
            <a:r>
              <a:rPr lang="uk-UA" altLang="uk-UA" sz="3900" dirty="0">
                <a:latin typeface="Arial" panose="020B0604020202020204" pitchFamily="34" charset="0"/>
                <a:cs typeface="Arial" panose="020B0604020202020204" pitchFamily="34" charset="0"/>
              </a:rPr>
              <a:t>Вигідне географічне положення </a:t>
            </a:r>
            <a:r>
              <a:rPr lang="uk-UA" altLang="uk-UA" sz="3900" dirty="0">
                <a:solidFill>
                  <a:srgbClr val="0000FF"/>
                </a:solidFill>
                <a:latin typeface="Arial" panose="020B0604020202020204" pitchFamily="34" charset="0"/>
                <a:cs typeface="Arial" panose="020B0604020202020204" pitchFamily="34" charset="0"/>
              </a:rPr>
              <a:t>(у чому саме вигода?)</a:t>
            </a:r>
          </a:p>
          <a:p>
            <a:pPr marL="709102" indent="-709102" defTabSz="1215603">
              <a:spcBef>
                <a:spcPct val="0"/>
              </a:spcBef>
              <a:buFontTx/>
              <a:buAutoNum type="arabicPeriod"/>
            </a:pPr>
            <a:r>
              <a:rPr lang="uk-UA" altLang="uk-UA" sz="3900" dirty="0">
                <a:latin typeface="Arial" panose="020B0604020202020204" pitchFamily="34" charset="0"/>
                <a:cs typeface="Arial" panose="020B0604020202020204" pitchFamily="34" charset="0"/>
              </a:rPr>
              <a:t>проблема єдиного теплопостачання, що призводить до забруднення територій </a:t>
            </a:r>
            <a:r>
              <a:rPr lang="uk-UA" altLang="uk-UA" sz="3900" dirty="0">
                <a:solidFill>
                  <a:srgbClr val="0000FF"/>
                </a:solidFill>
                <a:latin typeface="Arial" panose="020B0604020202020204" pitchFamily="34" charset="0"/>
                <a:cs typeface="Arial" panose="020B0604020202020204" pitchFamily="34" charset="0"/>
              </a:rPr>
              <a:t>(яка саме проблема?)</a:t>
            </a:r>
          </a:p>
          <a:p>
            <a:pPr marL="709102" indent="-709102" defTabSz="1215603">
              <a:spcBef>
                <a:spcPct val="0"/>
              </a:spcBef>
              <a:buFontTx/>
              <a:buAutoNum type="arabicPeriod"/>
            </a:pPr>
            <a:r>
              <a:rPr lang="uk-UA" altLang="uk-UA" sz="3900" dirty="0">
                <a:latin typeface="Arial" panose="020B0604020202020204" pitchFamily="34" charset="0"/>
                <a:cs typeface="Arial" panose="020B0604020202020204" pitchFamily="34" charset="0"/>
              </a:rPr>
              <a:t>Проблема водопостачання </a:t>
            </a:r>
            <a:r>
              <a:rPr lang="uk-UA" altLang="uk-UA" sz="3900" dirty="0">
                <a:solidFill>
                  <a:srgbClr val="0000FF"/>
                </a:solidFill>
                <a:latin typeface="Arial" panose="020B0604020202020204" pitchFamily="34" charset="0"/>
                <a:cs typeface="Arial" panose="020B0604020202020204" pitchFamily="34" charset="0"/>
              </a:rPr>
              <a:t>(у чому саме полягає проблема?)</a:t>
            </a:r>
          </a:p>
          <a:p>
            <a:pPr marL="709102" indent="-709102" defTabSz="1215603">
              <a:spcBef>
                <a:spcPct val="0"/>
              </a:spcBef>
              <a:buFontTx/>
              <a:buAutoNum type="arabicPeriod"/>
            </a:pPr>
            <a:r>
              <a:rPr lang="uk-UA" altLang="uk-UA" sz="3900" dirty="0">
                <a:latin typeface="Arial" panose="020B0604020202020204" pitchFamily="34" charset="0"/>
                <a:cs typeface="Arial" panose="020B0604020202020204" pitchFamily="34" charset="0"/>
              </a:rPr>
              <a:t>Багата історико-культурна спадщина </a:t>
            </a:r>
            <a:r>
              <a:rPr lang="uk-UA" altLang="uk-UA" sz="3900" dirty="0">
                <a:solidFill>
                  <a:srgbClr val="0000FF"/>
                </a:solidFill>
                <a:latin typeface="Arial" panose="020B0604020202020204" pitchFamily="34" charset="0"/>
                <a:cs typeface="Arial" panose="020B0604020202020204" pitchFamily="34" charset="0"/>
              </a:rPr>
              <a:t>(конкретизувати)</a:t>
            </a:r>
            <a:r>
              <a:rPr lang="uk-UA" altLang="uk-UA" sz="3900" dirty="0">
                <a:latin typeface="Arial" panose="020B0604020202020204" pitchFamily="34" charset="0"/>
                <a:cs typeface="Arial" panose="020B0604020202020204" pitchFamily="34" charset="0"/>
              </a:rPr>
              <a:t> </a:t>
            </a:r>
          </a:p>
          <a:p>
            <a:pPr marL="709102" indent="-709102" defTabSz="1215603">
              <a:spcBef>
                <a:spcPct val="20000"/>
              </a:spcBef>
              <a:buFont typeface="Arial" panose="020B0604020202020204" pitchFamily="34" charset="0"/>
              <a:buAutoNum type="arabicPeriod"/>
            </a:pPr>
            <a:r>
              <a:rPr lang="uk-UA" altLang="uk-UA" sz="3900" dirty="0">
                <a:latin typeface="Arial" panose="020B0604020202020204" pitchFamily="34" charset="0"/>
                <a:cs typeface="Arial" panose="020B0604020202020204" pitchFamily="34" charset="0"/>
              </a:rPr>
              <a:t>Високий рівень безробіття </a:t>
            </a:r>
            <a:r>
              <a:rPr lang="uk-UA" altLang="uk-UA" sz="3900" dirty="0">
                <a:solidFill>
                  <a:srgbClr val="0000FF"/>
                </a:solidFill>
                <a:latin typeface="Arial" panose="020B0604020202020204" pitchFamily="34" charset="0"/>
                <a:cs typeface="Arial" panose="020B0604020202020204" pitchFamily="34" charset="0"/>
              </a:rPr>
              <a:t>(порівняно з чим?)</a:t>
            </a:r>
          </a:p>
          <a:p>
            <a:pPr marL="709102" indent="-709102" defTabSz="1215603">
              <a:spcBef>
                <a:spcPct val="20000"/>
              </a:spcBef>
              <a:buFont typeface="Arial" panose="020B0604020202020204" pitchFamily="34" charset="0"/>
              <a:buAutoNum type="arabicPeriod"/>
            </a:pPr>
            <a:r>
              <a:rPr lang="uk-UA" altLang="uk-UA" sz="3900" dirty="0">
                <a:latin typeface="Arial" panose="020B0604020202020204" pitchFamily="34" charset="0"/>
                <a:cs typeface="Arial" panose="020B0604020202020204" pitchFamily="34" charset="0"/>
              </a:rPr>
              <a:t>Недостатнє вуличне освітлення </a:t>
            </a:r>
            <a:r>
              <a:rPr lang="uk-UA" altLang="uk-UA" sz="3900" dirty="0">
                <a:solidFill>
                  <a:srgbClr val="0000FF"/>
                </a:solidFill>
                <a:latin typeface="Arial" panose="020B0604020202020204" pitchFamily="34" charset="0"/>
                <a:cs typeface="Arial" panose="020B0604020202020204" pitchFamily="34" charset="0"/>
              </a:rPr>
              <a:t>(порівняно з чим?)</a:t>
            </a:r>
          </a:p>
          <a:p>
            <a:pPr marL="709102" indent="-709102" defTabSz="1215603">
              <a:spcBef>
                <a:spcPct val="20000"/>
              </a:spcBef>
              <a:buFont typeface="Arial" panose="020B0604020202020204" pitchFamily="34" charset="0"/>
              <a:buAutoNum type="arabicPeriod"/>
            </a:pPr>
            <a:r>
              <a:rPr lang="uk-UA" altLang="uk-UA" sz="3900" dirty="0">
                <a:latin typeface="Arial" panose="020B0604020202020204" pitchFamily="34" charset="0"/>
                <a:cs typeface="Arial" panose="020B0604020202020204" pitchFamily="34" charset="0"/>
              </a:rPr>
              <a:t>Підвищення цін на енергоресурси, будівельні матеріали </a:t>
            </a:r>
            <a:r>
              <a:rPr lang="uk-UA" altLang="uk-UA" sz="3900" dirty="0">
                <a:solidFill>
                  <a:srgbClr val="0000FF"/>
                </a:solidFill>
                <a:latin typeface="Arial" panose="020B0604020202020204" pitchFamily="34" charset="0"/>
                <a:cs typeface="Arial" panose="020B0604020202020204" pitchFamily="34" charset="0"/>
              </a:rPr>
              <a:t>(це стосується лише вашої громади, чи країни в цілому?)</a:t>
            </a:r>
          </a:p>
          <a:p>
            <a:pPr marL="709102" indent="-709102" defTabSz="1215603">
              <a:spcBef>
                <a:spcPct val="20000"/>
              </a:spcBef>
              <a:buFont typeface="Arial" panose="020B0604020202020204" pitchFamily="34" charset="0"/>
              <a:buAutoNum type="arabicPeriod"/>
            </a:pPr>
            <a:endParaRPr lang="uk-UA" altLang="uk-UA" sz="1900" dirty="0">
              <a:solidFill>
                <a:srgbClr val="0000FF"/>
              </a:solidFill>
              <a:latin typeface="Times New Roman" panose="02020603050405020304" pitchFamily="18" charset="0"/>
            </a:endParaRPr>
          </a:p>
        </p:txBody>
      </p:sp>
    </p:spTree>
    <p:extLst>
      <p:ext uri="{BB962C8B-B14F-4D97-AF65-F5344CB8AC3E}">
        <p14:creationId xmlns:p14="http://schemas.microsoft.com/office/powerpoint/2010/main" val="20346970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1487488" y="298067"/>
            <a:ext cx="10561173" cy="610653"/>
          </a:xfrm>
        </p:spPr>
        <p:txBody>
          <a:bodyPr>
            <a:normAutofit fontScale="90000"/>
          </a:bodyPr>
          <a:lstStyle/>
          <a:p>
            <a:r>
              <a:rPr lang="uk-UA" altLang="uk-UA" b="1" dirty="0">
                <a:solidFill>
                  <a:srgbClr val="4C44E6"/>
                </a:solidFill>
                <a:latin typeface="Arial" panose="020B0604020202020204" pitchFamily="34" charset="0"/>
                <a:cs typeface="Arial" panose="020B0604020202020204" pitchFamily="34" charset="0"/>
              </a:rPr>
              <a:t>Особливості формулювання </a:t>
            </a:r>
          </a:p>
        </p:txBody>
      </p:sp>
      <p:sp>
        <p:nvSpPr>
          <p:cNvPr id="218115" name="Rectangle 3"/>
          <p:cNvSpPr>
            <a:spLocks noGrp="1" noChangeArrowheads="1"/>
          </p:cNvSpPr>
          <p:nvPr>
            <p:ph type="body" sz="half" idx="1"/>
          </p:nvPr>
        </p:nvSpPr>
        <p:spPr>
          <a:xfrm>
            <a:off x="609600" y="1004810"/>
            <a:ext cx="10862733" cy="5519815"/>
          </a:xfrm>
        </p:spPr>
        <p:txBody>
          <a:bodyPr>
            <a:normAutofit fontScale="85000" lnSpcReduction="20000"/>
          </a:bodyPr>
          <a:lstStyle/>
          <a:p>
            <a:pPr marL="709102" indent="-709102" defTabSz="1215603">
              <a:lnSpc>
                <a:spcPct val="120000"/>
              </a:lnSpc>
              <a:spcBef>
                <a:spcPct val="20000"/>
              </a:spcBef>
              <a:buFont typeface="Times New Roman" panose="02020603050405020304" pitchFamily="18" charset="0"/>
              <a:buChar char="•"/>
            </a:pPr>
            <a:r>
              <a:rPr lang="uk-UA" altLang="uk-UA" sz="5300" dirty="0">
                <a:latin typeface="Arial" panose="020B0604020202020204" pitchFamily="34" charset="0"/>
                <a:cs typeface="Arial" panose="020B0604020202020204" pitchFamily="34" charset="0"/>
              </a:rPr>
              <a:t>розділ “Можливості” – це перелік зовнішніх (незалежних від нас) факторів, які прогнозовано зможуть підтримати наш розвиток, а НЕ наші завдання і плани на майбутнє</a:t>
            </a:r>
          </a:p>
          <a:p>
            <a:pPr marL="709102" indent="-709102" defTabSz="1215603">
              <a:spcBef>
                <a:spcPct val="20000"/>
              </a:spcBef>
              <a:buNone/>
            </a:pPr>
            <a:endParaRPr lang="uk-UA" altLang="uk-UA" sz="1300" dirty="0">
              <a:latin typeface="Arial" panose="020B0604020202020204" pitchFamily="34" charset="0"/>
              <a:cs typeface="Arial" panose="020B0604020202020204" pitchFamily="34" charset="0"/>
            </a:endParaRPr>
          </a:p>
          <a:p>
            <a:pPr marL="709102" indent="-709102" defTabSz="1215603">
              <a:spcBef>
                <a:spcPct val="20000"/>
              </a:spcBef>
              <a:buNone/>
            </a:pPr>
            <a:r>
              <a:rPr lang="uk-UA" altLang="uk-UA" sz="3700" dirty="0">
                <a:latin typeface="Arial" panose="020B0604020202020204" pitchFamily="34" charset="0"/>
                <a:cs typeface="Arial" panose="020B0604020202020204" pitchFamily="34" charset="0"/>
              </a:rPr>
              <a:t>Приклади невдалих формулювань можливостей</a:t>
            </a:r>
            <a:endParaRPr lang="uk-UA" altLang="uk-UA" sz="3700" dirty="0">
              <a:solidFill>
                <a:srgbClr val="0000FF"/>
              </a:solidFill>
              <a:latin typeface="Arial" panose="020B0604020202020204" pitchFamily="34" charset="0"/>
              <a:cs typeface="Arial" panose="020B0604020202020204" pitchFamily="34" charset="0"/>
            </a:endParaRPr>
          </a:p>
          <a:p>
            <a:pPr marL="709102" indent="-709102" defTabSz="1215603">
              <a:spcBef>
                <a:spcPct val="20000"/>
              </a:spcBef>
              <a:buFont typeface="Arial" panose="020B0604020202020204" pitchFamily="34" charset="0"/>
              <a:buAutoNum type="arabicPeriod"/>
            </a:pPr>
            <a:r>
              <a:rPr lang="uk-UA" altLang="uk-UA" dirty="0">
                <a:solidFill>
                  <a:srgbClr val="0000FF"/>
                </a:solidFill>
                <a:latin typeface="Arial" panose="020B0604020202020204" pitchFamily="34" charset="0"/>
                <a:cs typeface="Arial" panose="020B0604020202020204" pitchFamily="34" charset="0"/>
              </a:rPr>
              <a:t>Відновити роботу молокозаводу</a:t>
            </a:r>
          </a:p>
          <a:p>
            <a:pPr marL="709102" indent="-709102" defTabSz="1215603">
              <a:spcBef>
                <a:spcPct val="20000"/>
              </a:spcBef>
              <a:buFont typeface="Arial" panose="020B0604020202020204" pitchFamily="34" charset="0"/>
              <a:buAutoNum type="arabicPeriod"/>
            </a:pPr>
            <a:r>
              <a:rPr lang="uk-UA" altLang="uk-UA" dirty="0">
                <a:solidFill>
                  <a:srgbClr val="0000FF"/>
                </a:solidFill>
                <a:latin typeface="Arial" panose="020B0604020202020204" pitchFamily="34" charset="0"/>
                <a:cs typeface="Arial" panose="020B0604020202020204" pitchFamily="34" charset="0"/>
              </a:rPr>
              <a:t>Збудувати басейн</a:t>
            </a:r>
          </a:p>
          <a:p>
            <a:pPr marL="709102" indent="-709102" defTabSz="1215603">
              <a:spcBef>
                <a:spcPct val="20000"/>
              </a:spcBef>
              <a:buFont typeface="Arial" panose="020B0604020202020204" pitchFamily="34" charset="0"/>
              <a:buAutoNum type="arabicPeriod"/>
            </a:pPr>
            <a:r>
              <a:rPr lang="uk-UA" altLang="uk-UA" dirty="0">
                <a:solidFill>
                  <a:srgbClr val="0000FF"/>
                </a:solidFill>
                <a:latin typeface="Arial" panose="020B0604020202020204" pitchFamily="34" charset="0"/>
                <a:cs typeface="Arial" panose="020B0604020202020204" pitchFamily="34" charset="0"/>
              </a:rPr>
              <a:t>Покращити підготовку кадрів</a:t>
            </a:r>
          </a:p>
          <a:p>
            <a:pPr marL="709102" indent="-709102" defTabSz="1215603">
              <a:spcBef>
                <a:spcPct val="20000"/>
              </a:spcBef>
              <a:buFont typeface="Arial" panose="020B0604020202020204" pitchFamily="34" charset="0"/>
              <a:buAutoNum type="arabicPeriod"/>
            </a:pPr>
            <a:r>
              <a:rPr lang="uk-UA" altLang="uk-UA" dirty="0">
                <a:solidFill>
                  <a:srgbClr val="0000FF"/>
                </a:solidFill>
                <a:latin typeface="Arial" panose="020B0604020202020204" pitchFamily="34" charset="0"/>
                <a:cs typeface="Arial" panose="020B0604020202020204" pitchFamily="34" charset="0"/>
              </a:rPr>
              <a:t>Налагодити співпрацю з агенцією “</a:t>
            </a:r>
            <a:r>
              <a:rPr lang="en-US" altLang="uk-UA" dirty="0">
                <a:solidFill>
                  <a:srgbClr val="0000FF"/>
                </a:solidFill>
                <a:latin typeface="Arial" panose="020B0604020202020204" pitchFamily="34" charset="0"/>
                <a:cs typeface="Arial" panose="020B0604020202020204" pitchFamily="34" charset="0"/>
              </a:rPr>
              <a:t>Invest</a:t>
            </a:r>
            <a:r>
              <a:rPr lang="uk-UA" altLang="uk-UA" dirty="0">
                <a:solidFill>
                  <a:srgbClr val="0000FF"/>
                </a:solidFill>
                <a:latin typeface="Arial" panose="020B0604020202020204" pitchFamily="34" charset="0"/>
                <a:cs typeface="Arial" panose="020B0604020202020204" pitchFamily="34" charset="0"/>
              </a:rPr>
              <a:t> </a:t>
            </a:r>
            <a:r>
              <a:rPr lang="en-US" altLang="uk-UA" dirty="0">
                <a:solidFill>
                  <a:srgbClr val="0000FF"/>
                </a:solidFill>
                <a:latin typeface="Arial" panose="020B0604020202020204" pitchFamily="34" charset="0"/>
                <a:cs typeface="Arial" panose="020B0604020202020204" pitchFamily="34" charset="0"/>
              </a:rPr>
              <a:t>Ukraine</a:t>
            </a:r>
            <a:r>
              <a:rPr lang="uk-UA" altLang="uk-UA" dirty="0">
                <a:solidFill>
                  <a:srgbClr val="0000FF"/>
                </a:solidFill>
                <a:latin typeface="Arial" panose="020B0604020202020204" pitchFamily="34" charset="0"/>
                <a:cs typeface="Arial" panose="020B0604020202020204" pitchFamily="34" charset="0"/>
              </a:rPr>
              <a:t>”</a:t>
            </a:r>
          </a:p>
          <a:p>
            <a:pPr marL="709102" indent="-709102" defTabSz="1215603">
              <a:spcBef>
                <a:spcPct val="20000"/>
              </a:spcBef>
              <a:buFont typeface="Arial" panose="020B0604020202020204" pitchFamily="34" charset="0"/>
              <a:buAutoNum type="arabicPeriod"/>
            </a:pPr>
            <a:endParaRPr lang="uk-UA" altLang="uk-UA" sz="1900" dirty="0">
              <a:solidFill>
                <a:srgbClr val="0000FF"/>
              </a:solidFill>
              <a:latin typeface="Times New Roman" panose="02020603050405020304" pitchFamily="18" charset="0"/>
            </a:endParaRPr>
          </a:p>
          <a:p>
            <a:pPr marL="709102" indent="-709102" defTabSz="1215603">
              <a:spcBef>
                <a:spcPct val="20000"/>
              </a:spcBef>
              <a:buFont typeface="Arial" panose="020B0604020202020204" pitchFamily="34" charset="0"/>
              <a:buAutoNum type="arabicPeriod"/>
            </a:pPr>
            <a:endParaRPr lang="uk-UA" altLang="uk-UA" sz="1900" dirty="0">
              <a:solidFill>
                <a:srgbClr val="0000FF"/>
              </a:solidFill>
              <a:latin typeface="Times New Roman" panose="02020603050405020304" pitchFamily="18" charset="0"/>
            </a:endParaRPr>
          </a:p>
        </p:txBody>
      </p:sp>
    </p:spTree>
    <p:extLst>
      <p:ext uri="{BB962C8B-B14F-4D97-AF65-F5344CB8AC3E}">
        <p14:creationId xmlns:p14="http://schemas.microsoft.com/office/powerpoint/2010/main" val="31347844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r>
              <a:rPr lang="uk-UA" b="1" dirty="0">
                <a:solidFill>
                  <a:srgbClr val="4C44E6"/>
                </a:solidFill>
                <a:latin typeface="+mn-lt"/>
              </a:rPr>
              <a:t>Галузевий </a:t>
            </a:r>
            <a:r>
              <a:rPr lang="en-US" b="1" dirty="0">
                <a:solidFill>
                  <a:srgbClr val="4C44E6"/>
                </a:solidFill>
                <a:latin typeface="+mn-lt"/>
              </a:rPr>
              <a:t>SWOT-</a:t>
            </a:r>
            <a:r>
              <a:rPr lang="uk-UA" b="1" dirty="0">
                <a:solidFill>
                  <a:srgbClr val="4C44E6"/>
                </a:solidFill>
                <a:latin typeface="+mn-lt"/>
              </a:rPr>
              <a:t>аналіз (факультативно)</a:t>
            </a:r>
            <a:endParaRPr lang="ru-RU" dirty="0">
              <a:solidFill>
                <a:srgbClr val="4C44E6"/>
              </a:solidFill>
              <a:latin typeface="+mn-lt"/>
            </a:endParaRPr>
          </a:p>
        </p:txBody>
      </p:sp>
      <p:sp>
        <p:nvSpPr>
          <p:cNvPr id="3" name="Прямоугольник 2"/>
          <p:cNvSpPr/>
          <p:nvPr/>
        </p:nvSpPr>
        <p:spPr>
          <a:xfrm>
            <a:off x="414668" y="1913331"/>
            <a:ext cx="11068493" cy="3323987"/>
          </a:xfrm>
          <a:prstGeom prst="rect">
            <a:avLst/>
          </a:prstGeom>
        </p:spPr>
        <p:txBody>
          <a:bodyPr wrap="square">
            <a:spAutoFit/>
          </a:bodyPr>
          <a:lstStyle/>
          <a:p>
            <a:pPr lvl="0"/>
            <a:r>
              <a:rPr lang="uk-UA" sz="3000" b="1" dirty="0"/>
              <a:t>1. Організація управління територією громади</a:t>
            </a:r>
            <a:endParaRPr lang="ru-RU" sz="3000" dirty="0"/>
          </a:p>
          <a:p>
            <a:pPr lvl="0"/>
            <a:r>
              <a:rPr lang="uk-UA" sz="3000" b="1" dirty="0"/>
              <a:t>2. Інженерна і</a:t>
            </a:r>
            <a:r>
              <a:rPr lang="ru-RU" sz="3000" b="1" dirty="0" err="1"/>
              <a:t>нфраструктура</a:t>
            </a:r>
            <a:r>
              <a:rPr lang="uk-UA" sz="3000" b="1" dirty="0"/>
              <a:t>, </a:t>
            </a:r>
            <a:r>
              <a:rPr lang="ru-RU" sz="3000" b="1" dirty="0"/>
              <a:t> </a:t>
            </a:r>
            <a:r>
              <a:rPr lang="ru-RU" sz="3000" b="1" dirty="0" err="1"/>
              <a:t>використання</a:t>
            </a:r>
            <a:r>
              <a:rPr lang="ru-RU" sz="3000" b="1" dirty="0"/>
              <a:t> </a:t>
            </a:r>
            <a:r>
              <a:rPr lang="ru-RU" sz="3000" b="1" dirty="0" err="1"/>
              <a:t>території</a:t>
            </a:r>
            <a:r>
              <a:rPr lang="uk-UA" sz="3000" b="1" dirty="0"/>
              <a:t>, просторове планування</a:t>
            </a:r>
            <a:endParaRPr lang="ru-RU" sz="3000" dirty="0"/>
          </a:p>
          <a:p>
            <a:pPr lvl="0"/>
            <a:r>
              <a:rPr lang="ru-RU" sz="3000" b="1" dirty="0"/>
              <a:t>3. </a:t>
            </a:r>
            <a:r>
              <a:rPr lang="ru-RU" sz="3000" b="1" dirty="0" err="1"/>
              <a:t>Економіка</a:t>
            </a:r>
            <a:r>
              <a:rPr lang="ru-RU" sz="3000" b="1" dirty="0"/>
              <a:t> </a:t>
            </a:r>
            <a:r>
              <a:rPr lang="uk-UA" sz="3000" b="1" dirty="0"/>
              <a:t>– промисловість, сільське господарство, сфера сервісу (в т.ч. – туризм)</a:t>
            </a:r>
            <a:endParaRPr lang="ru-RU" sz="3000" dirty="0"/>
          </a:p>
          <a:p>
            <a:pPr lvl="0"/>
            <a:r>
              <a:rPr lang="uk-UA" sz="3000" b="1" dirty="0"/>
              <a:t>4. Природне с</a:t>
            </a:r>
            <a:r>
              <a:rPr lang="ru-RU" sz="3000" b="1" dirty="0" err="1"/>
              <a:t>ередовище</a:t>
            </a:r>
            <a:r>
              <a:rPr lang="ru-RU" sz="3000" b="1" dirty="0"/>
              <a:t> </a:t>
            </a:r>
            <a:r>
              <a:rPr lang="uk-UA" sz="3000" b="1" dirty="0"/>
              <a:t>та енергетика </a:t>
            </a:r>
            <a:endParaRPr lang="ru-RU" sz="3000" dirty="0"/>
          </a:p>
          <a:p>
            <a:pPr lvl="0"/>
            <a:r>
              <a:rPr lang="ru-RU" sz="3000" b="1" dirty="0"/>
              <a:t>5. </a:t>
            </a:r>
            <a:r>
              <a:rPr lang="ru-RU" sz="3000" b="1" dirty="0" err="1"/>
              <a:t>Соціальна</a:t>
            </a:r>
            <a:r>
              <a:rPr lang="ru-RU" sz="3000" b="1" dirty="0"/>
              <a:t> та </a:t>
            </a:r>
            <a:r>
              <a:rPr lang="ru-RU" sz="3000" b="1" dirty="0" err="1"/>
              <a:t>гуманітарна</a:t>
            </a:r>
            <a:r>
              <a:rPr lang="ru-RU" sz="3000" b="1" dirty="0"/>
              <a:t> сфера, </a:t>
            </a:r>
            <a:r>
              <a:rPr lang="ru-RU" sz="3000" b="1" dirty="0" err="1"/>
              <a:t>суспільство</a:t>
            </a:r>
            <a:r>
              <a:rPr lang="ru-RU" sz="3000" b="1" dirty="0"/>
              <a:t>, </a:t>
            </a:r>
            <a:r>
              <a:rPr lang="ru-RU" sz="3000" b="1" dirty="0" err="1"/>
              <a:t>людський</a:t>
            </a:r>
            <a:r>
              <a:rPr lang="ru-RU" sz="3000" b="1" dirty="0"/>
              <a:t> </a:t>
            </a:r>
            <a:r>
              <a:rPr lang="ru-RU" sz="3000" b="1" dirty="0" err="1"/>
              <a:t>капітал</a:t>
            </a:r>
            <a:endParaRPr lang="ru-RU" sz="3000" dirty="0"/>
          </a:p>
        </p:txBody>
      </p:sp>
    </p:spTree>
    <p:extLst>
      <p:ext uri="{BB962C8B-B14F-4D97-AF65-F5344CB8AC3E}">
        <p14:creationId xmlns:p14="http://schemas.microsoft.com/office/powerpoint/2010/main" val="2447968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1583501" y="5187"/>
            <a:ext cx="9996785" cy="610653"/>
          </a:xfrm>
        </p:spPr>
        <p:txBody>
          <a:bodyPr>
            <a:normAutofit fontScale="90000"/>
          </a:bodyPr>
          <a:lstStyle/>
          <a:p>
            <a:r>
              <a:rPr lang="uk-UA" altLang="uk-UA" b="1" dirty="0">
                <a:solidFill>
                  <a:srgbClr val="4C44E6"/>
                </a:solidFill>
                <a:latin typeface="Arial" panose="020B0604020202020204" pitchFamily="34" charset="0"/>
                <a:cs typeface="Arial" panose="020B0604020202020204" pitchFamily="34" charset="0"/>
              </a:rPr>
              <a:t>Приклад </a:t>
            </a:r>
            <a:r>
              <a:rPr lang="en-US" altLang="uk-UA" b="1" dirty="0">
                <a:solidFill>
                  <a:srgbClr val="4C44E6"/>
                </a:solidFill>
                <a:latin typeface="Arial" panose="020B0604020202020204" pitchFamily="34" charset="0"/>
                <a:cs typeface="Arial" panose="020B0604020202020204" pitchFamily="34" charset="0"/>
              </a:rPr>
              <a:t>SWOT-</a:t>
            </a:r>
            <a:r>
              <a:rPr lang="uk-UA" altLang="uk-UA" b="1" dirty="0">
                <a:solidFill>
                  <a:srgbClr val="4C44E6"/>
                </a:solidFill>
                <a:latin typeface="Arial" panose="020B0604020202020204" pitchFamily="34" charset="0"/>
                <a:cs typeface="Arial" panose="020B0604020202020204" pitchFamily="34" charset="0"/>
              </a:rPr>
              <a:t>аналізу від </a:t>
            </a:r>
            <a:r>
              <a:rPr lang="uk-UA" altLang="uk-UA" b="1" dirty="0" err="1">
                <a:solidFill>
                  <a:srgbClr val="4C44E6"/>
                </a:solidFill>
                <a:latin typeface="Arial" panose="020B0604020202020204" pitchFamily="34" charset="0"/>
                <a:cs typeface="Arial" panose="020B0604020202020204" pitchFamily="34" charset="0"/>
              </a:rPr>
              <a:t>баченн</a:t>
            </a:r>
            <a:endParaRPr lang="uk-UA" altLang="uk-UA" b="1" dirty="0">
              <a:solidFill>
                <a:srgbClr val="4C44E6"/>
              </a:solidFill>
              <a:latin typeface="Arial" panose="020B0604020202020204" pitchFamily="34" charset="0"/>
              <a:cs typeface="Arial" panose="020B0604020202020204" pitchFamily="34" charset="0"/>
            </a:endParaRPr>
          </a:p>
        </p:txBody>
      </p:sp>
      <p:graphicFrame>
        <p:nvGraphicFramePr>
          <p:cNvPr id="209923" name="Group 3"/>
          <p:cNvGraphicFramePr>
            <a:graphicFrameLocks noGrp="1"/>
          </p:cNvGraphicFramePr>
          <p:nvPr>
            <p:ph idx="1"/>
            <p:extLst>
              <p:ext uri="{D42A27DB-BD31-4B8C-83A1-F6EECF244321}">
                <p14:modId xmlns:p14="http://schemas.microsoft.com/office/powerpoint/2010/main" val="2016783089"/>
              </p:ext>
            </p:extLst>
          </p:nvPr>
        </p:nvGraphicFramePr>
        <p:xfrm>
          <a:off x="334434" y="508479"/>
          <a:ext cx="11523133" cy="6440679"/>
        </p:xfrm>
        <a:graphic>
          <a:graphicData uri="http://schemas.openxmlformats.org/drawingml/2006/table">
            <a:tbl>
              <a:tblPr/>
              <a:tblGrid>
                <a:gridCol w="5954184">
                  <a:extLst>
                    <a:ext uri="{9D8B030D-6E8A-4147-A177-3AD203B41FA5}">
                      <a16:colId xmlns:a16="http://schemas.microsoft.com/office/drawing/2014/main" val="20000"/>
                    </a:ext>
                  </a:extLst>
                </a:gridCol>
                <a:gridCol w="5568949">
                  <a:extLst>
                    <a:ext uri="{9D8B030D-6E8A-4147-A177-3AD203B41FA5}">
                      <a16:colId xmlns:a16="http://schemas.microsoft.com/office/drawing/2014/main" val="20001"/>
                    </a:ext>
                  </a:extLst>
                </a:gridCol>
              </a:tblGrid>
              <a:tr h="360363">
                <a:tc>
                  <a:txBody>
                    <a:bodyPr/>
                    <a:lstStyle>
                      <a:lvl1pPr marL="342900" indent="-342900">
                        <a:lnSpc>
                          <a:spcPct val="93000"/>
                        </a:lnSpc>
                        <a:spcBef>
                          <a:spcPts val="800"/>
                        </a:spcBef>
                        <a:buFont typeface="Arial" panose="020B0604020202020204" pitchFamily="34" charset="0"/>
                        <a:defRPr sz="2800">
                          <a:solidFill>
                            <a:srgbClr val="000000"/>
                          </a:solidFill>
                          <a:latin typeface="Arial" panose="020B0604020202020204" pitchFamily="34" charset="0"/>
                        </a:defRPr>
                      </a:lvl1pPr>
                      <a:lvl2pPr marL="742950" indent="-285750">
                        <a:lnSpc>
                          <a:spcPct val="93000"/>
                        </a:lnSpc>
                        <a:spcBef>
                          <a:spcPts val="700"/>
                        </a:spcBef>
                        <a:buFont typeface="Arial" panose="020B0604020202020204" pitchFamily="34" charset="0"/>
                        <a:defRPr sz="2400">
                          <a:solidFill>
                            <a:srgbClr val="000000"/>
                          </a:solidFill>
                          <a:latin typeface="Arial" panose="020B0604020202020204" pitchFamily="34" charset="0"/>
                        </a:defRPr>
                      </a:lvl2pPr>
                      <a:lvl3pPr marL="1143000" indent="-228600">
                        <a:lnSpc>
                          <a:spcPct val="93000"/>
                        </a:lnSpc>
                        <a:spcBef>
                          <a:spcPts val="600"/>
                        </a:spcBef>
                        <a:buFont typeface="Arial" panose="020B0604020202020204" pitchFamily="34" charset="0"/>
                        <a:defRPr sz="2000">
                          <a:solidFill>
                            <a:srgbClr val="000000"/>
                          </a:solidFill>
                          <a:latin typeface="Arial" panose="020B0604020202020204" pitchFamily="34" charset="0"/>
                        </a:defRPr>
                      </a:lvl3pPr>
                      <a:lvl4pPr marL="1600200" indent="-228600">
                        <a:lnSpc>
                          <a:spcPct val="93000"/>
                        </a:lnSpc>
                        <a:spcBef>
                          <a:spcPts val="500"/>
                        </a:spcBef>
                        <a:buFont typeface="Arial" panose="020B0604020202020204" pitchFamily="34" charset="0"/>
                        <a:defRPr>
                          <a:solidFill>
                            <a:srgbClr val="000000"/>
                          </a:solidFill>
                          <a:latin typeface="Arial" panose="020B0604020202020204" pitchFamily="34" charset="0"/>
                        </a:defRPr>
                      </a:lvl4pPr>
                      <a:lvl5pPr marL="2057400" indent="-228600">
                        <a:lnSpc>
                          <a:spcPct val="93000"/>
                        </a:lnSpc>
                        <a:spcBef>
                          <a:spcPts val="500"/>
                        </a:spcBef>
                        <a:buFont typeface="Arial" panose="020B0604020202020204" pitchFamily="34" charset="0"/>
                        <a:defRPr>
                          <a:solidFill>
                            <a:srgbClr val="000000"/>
                          </a:solidFill>
                          <a:latin typeface="Arial" panose="020B0604020202020204" pitchFamily="34" charset="0"/>
                        </a:defRPr>
                      </a:lvl5pPr>
                      <a:lvl6pPr marL="2514600" indent="-228600" defTabSz="449263"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6pPr>
                      <a:lvl7pPr marL="2971800" indent="-228600" defTabSz="449263"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7pPr>
                      <a:lvl8pPr marL="3429000" indent="-228600" defTabSz="449263"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8pPr>
                      <a:lvl9pPr marL="3886200" indent="-228600" defTabSz="449263"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9pPr>
                    </a:lstStyle>
                    <a:p>
                      <a:pPr marL="342900" marR="0" lvl="0" indent="-342900" algn="ctr" defTabSz="449263" rtl="0" eaLnBrk="1" fontAlgn="base" latinLnBrk="0" hangingPunct="1">
                        <a:lnSpc>
                          <a:spcPct val="93000"/>
                        </a:lnSpc>
                        <a:spcBef>
                          <a:spcPct val="0"/>
                        </a:spcBef>
                        <a:spcAft>
                          <a:spcPct val="0"/>
                        </a:spcAft>
                        <a:buClr>
                          <a:srgbClr val="000000"/>
                        </a:buClr>
                        <a:buSzPct val="100000"/>
                        <a:buFont typeface="Arial" panose="020B0604020202020204" pitchFamily="34" charset="0"/>
                        <a:buNone/>
                        <a:tabLst/>
                      </a:pPr>
                      <a:r>
                        <a:rPr kumimoji="0" lang="uk-UA" altLang="uk-UA" sz="1500" b="1"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Сильні сторони</a:t>
                      </a:r>
                      <a:endParaRPr kumimoji="0" lang="uk-UA" altLang="uk-UA" sz="19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nSpc>
                          <a:spcPct val="93000"/>
                        </a:lnSpc>
                        <a:spcBef>
                          <a:spcPts val="800"/>
                        </a:spcBef>
                        <a:buFont typeface="Arial" panose="020B0604020202020204" pitchFamily="34" charset="0"/>
                        <a:defRPr sz="2800">
                          <a:solidFill>
                            <a:srgbClr val="000000"/>
                          </a:solidFill>
                          <a:latin typeface="Arial" panose="020B0604020202020204" pitchFamily="34" charset="0"/>
                        </a:defRPr>
                      </a:lvl1pPr>
                      <a:lvl2pPr marL="742950" indent="-285750">
                        <a:lnSpc>
                          <a:spcPct val="93000"/>
                        </a:lnSpc>
                        <a:spcBef>
                          <a:spcPts val="700"/>
                        </a:spcBef>
                        <a:buFont typeface="Arial" panose="020B0604020202020204" pitchFamily="34" charset="0"/>
                        <a:defRPr sz="2400">
                          <a:solidFill>
                            <a:srgbClr val="000000"/>
                          </a:solidFill>
                          <a:latin typeface="Arial" panose="020B0604020202020204" pitchFamily="34" charset="0"/>
                        </a:defRPr>
                      </a:lvl2pPr>
                      <a:lvl3pPr marL="1143000" indent="-228600">
                        <a:lnSpc>
                          <a:spcPct val="93000"/>
                        </a:lnSpc>
                        <a:spcBef>
                          <a:spcPts val="600"/>
                        </a:spcBef>
                        <a:buFont typeface="Arial" panose="020B0604020202020204" pitchFamily="34" charset="0"/>
                        <a:defRPr sz="2000">
                          <a:solidFill>
                            <a:srgbClr val="000000"/>
                          </a:solidFill>
                          <a:latin typeface="Arial" panose="020B0604020202020204" pitchFamily="34" charset="0"/>
                        </a:defRPr>
                      </a:lvl3pPr>
                      <a:lvl4pPr marL="1600200" indent="-228600">
                        <a:lnSpc>
                          <a:spcPct val="93000"/>
                        </a:lnSpc>
                        <a:spcBef>
                          <a:spcPts val="500"/>
                        </a:spcBef>
                        <a:buFont typeface="Arial" panose="020B0604020202020204" pitchFamily="34" charset="0"/>
                        <a:defRPr>
                          <a:solidFill>
                            <a:srgbClr val="000000"/>
                          </a:solidFill>
                          <a:latin typeface="Arial" panose="020B0604020202020204" pitchFamily="34" charset="0"/>
                        </a:defRPr>
                      </a:lvl4pPr>
                      <a:lvl5pPr marL="2057400" indent="-228600">
                        <a:lnSpc>
                          <a:spcPct val="93000"/>
                        </a:lnSpc>
                        <a:spcBef>
                          <a:spcPts val="500"/>
                        </a:spcBef>
                        <a:buFont typeface="Arial" panose="020B0604020202020204" pitchFamily="34" charset="0"/>
                        <a:defRPr>
                          <a:solidFill>
                            <a:srgbClr val="000000"/>
                          </a:solidFill>
                          <a:latin typeface="Arial" panose="020B0604020202020204" pitchFamily="34" charset="0"/>
                        </a:defRPr>
                      </a:lvl5pPr>
                      <a:lvl6pPr marL="2514600" indent="-228600" defTabSz="449263"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6pPr>
                      <a:lvl7pPr marL="2971800" indent="-228600" defTabSz="449263"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7pPr>
                      <a:lvl8pPr marL="3429000" indent="-228600" defTabSz="449263"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8pPr>
                      <a:lvl9pPr marL="3886200" indent="-228600" defTabSz="449263" fontAlgn="base">
                        <a:lnSpc>
                          <a:spcPct val="93000"/>
                        </a:lnSpc>
                        <a:spcBef>
                          <a:spcPts val="500"/>
                        </a:spcBef>
                        <a:spcAft>
                          <a:spcPct val="0"/>
                        </a:spcAft>
                        <a:buClr>
                          <a:srgbClr val="000000"/>
                        </a:buClr>
                        <a:buSzPct val="100000"/>
                        <a:buFont typeface="Arial" panose="020B0604020202020204" pitchFamily="34" charset="0"/>
                        <a:defRPr>
                          <a:solidFill>
                            <a:srgbClr val="000000"/>
                          </a:solidFill>
                          <a:latin typeface="Arial" panose="020B0604020202020204" pitchFamily="34" charset="0"/>
                        </a:defRPr>
                      </a:lvl9pPr>
                    </a:lstStyle>
                    <a:p>
                      <a:pPr marL="342900" marR="0" lvl="0" indent="-342900" algn="ctr" defTabSz="449263" rtl="0" eaLnBrk="1" fontAlgn="base" latinLnBrk="0" hangingPunct="1">
                        <a:lnSpc>
                          <a:spcPct val="93000"/>
                        </a:lnSpc>
                        <a:spcBef>
                          <a:spcPct val="0"/>
                        </a:spcBef>
                        <a:spcAft>
                          <a:spcPct val="0"/>
                        </a:spcAft>
                        <a:buClr>
                          <a:srgbClr val="000000"/>
                        </a:buClr>
                        <a:buSzPct val="100000"/>
                        <a:buFont typeface="Arial" panose="020B0604020202020204" pitchFamily="34" charset="0"/>
                        <a:buNone/>
                        <a:tabLst/>
                      </a:pPr>
                      <a:r>
                        <a:rPr kumimoji="0" lang="uk-UA" altLang="uk-UA" sz="1500" b="1" i="0" u="none" strike="noStrike" cap="none" normalizeH="0" baseline="0">
                          <a:ln>
                            <a:noFill/>
                          </a:ln>
                          <a:solidFill>
                            <a:srgbClr val="000000"/>
                          </a:solidFill>
                          <a:effectLst/>
                          <a:latin typeface="Arial" panose="020B0604020202020204" pitchFamily="34" charset="0"/>
                          <a:cs typeface="Times New Roman" panose="02020603050405020304" pitchFamily="18" charset="0"/>
                        </a:rPr>
                        <a:t>Слабкі сторони</a:t>
                      </a:r>
                      <a:endParaRPr kumimoji="0" lang="uk-UA" altLang="uk-UA" sz="1900" b="0" i="0" u="none" strike="noStrike" cap="none" normalizeH="0" baseline="0">
                        <a:ln>
                          <a:noFill/>
                        </a:ln>
                        <a:solidFill>
                          <a:srgbClr val="000000"/>
                        </a:solidFill>
                        <a:effectLst/>
                        <a:latin typeface="Arial" panose="020B0604020202020204" pitchFamily="34" charset="0"/>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84470">
                <a:tc>
                  <a:txBody>
                    <a:bodyPr/>
                    <a:lstStyle>
                      <a:lvl1pPr marL="342900" indent="-342900">
                        <a:lnSpc>
                          <a:spcPct val="93000"/>
                        </a:lnSpc>
                        <a:spcBef>
                          <a:spcPts val="800"/>
                        </a:spcBef>
                        <a:buFont typeface="Arial" panose="020B0604020202020204" pitchFamily="34" charset="0"/>
                        <a:tabLst>
                          <a:tab pos="228600" algn="l"/>
                          <a:tab pos="457200" algn="l"/>
                        </a:tabLst>
                        <a:defRPr sz="2800">
                          <a:solidFill>
                            <a:srgbClr val="000000"/>
                          </a:solidFill>
                          <a:latin typeface="Arial" panose="020B0604020202020204" pitchFamily="34" charset="0"/>
                        </a:defRPr>
                      </a:lvl1pPr>
                      <a:lvl2pPr marL="742950" indent="-285750">
                        <a:lnSpc>
                          <a:spcPct val="93000"/>
                        </a:lnSpc>
                        <a:spcBef>
                          <a:spcPts val="700"/>
                        </a:spcBef>
                        <a:buFont typeface="Arial" panose="020B0604020202020204" pitchFamily="34" charset="0"/>
                        <a:tabLst>
                          <a:tab pos="228600" algn="l"/>
                          <a:tab pos="457200" algn="l"/>
                        </a:tabLst>
                        <a:defRPr sz="2400">
                          <a:solidFill>
                            <a:srgbClr val="000000"/>
                          </a:solidFill>
                          <a:latin typeface="Arial" panose="020B0604020202020204" pitchFamily="34" charset="0"/>
                        </a:defRPr>
                      </a:lvl2pPr>
                      <a:lvl3pPr marL="1143000" indent="-228600">
                        <a:lnSpc>
                          <a:spcPct val="93000"/>
                        </a:lnSpc>
                        <a:spcBef>
                          <a:spcPts val="600"/>
                        </a:spcBef>
                        <a:buFont typeface="Arial" panose="020B0604020202020204" pitchFamily="34" charset="0"/>
                        <a:tabLst>
                          <a:tab pos="228600" algn="l"/>
                          <a:tab pos="457200" algn="l"/>
                        </a:tabLst>
                        <a:defRPr sz="2000">
                          <a:solidFill>
                            <a:srgbClr val="000000"/>
                          </a:solidFill>
                          <a:latin typeface="Arial" panose="020B0604020202020204" pitchFamily="34" charset="0"/>
                        </a:defRPr>
                      </a:lvl3pPr>
                      <a:lvl4pPr marL="1600200" indent="-228600">
                        <a:lnSpc>
                          <a:spcPct val="93000"/>
                        </a:lnSpc>
                        <a:spcBef>
                          <a:spcPts val="500"/>
                        </a:spcBef>
                        <a:buFont typeface="Arial" panose="020B0604020202020204" pitchFamily="34" charset="0"/>
                        <a:tabLst>
                          <a:tab pos="228600" algn="l"/>
                          <a:tab pos="457200" algn="l"/>
                        </a:tabLst>
                        <a:defRPr>
                          <a:solidFill>
                            <a:srgbClr val="000000"/>
                          </a:solidFill>
                          <a:latin typeface="Arial" panose="020B0604020202020204" pitchFamily="34" charset="0"/>
                        </a:defRPr>
                      </a:lvl4pPr>
                      <a:lvl5pPr marL="2057400" indent="-228600">
                        <a:lnSpc>
                          <a:spcPct val="93000"/>
                        </a:lnSpc>
                        <a:spcBef>
                          <a:spcPts val="500"/>
                        </a:spcBef>
                        <a:buFont typeface="Arial" panose="020B0604020202020204" pitchFamily="34" charset="0"/>
                        <a:tabLst>
                          <a:tab pos="228600" algn="l"/>
                          <a:tab pos="457200" algn="l"/>
                        </a:tabLst>
                        <a:defRPr>
                          <a:solidFill>
                            <a:srgbClr val="000000"/>
                          </a:solidFill>
                          <a:latin typeface="Arial" panose="020B0604020202020204" pitchFamily="34" charset="0"/>
                        </a:defRPr>
                      </a:lvl5pPr>
                      <a:lvl6pPr marL="25146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6pPr>
                      <a:lvl7pPr marL="29718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7pPr>
                      <a:lvl8pPr marL="34290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8pPr>
                      <a:lvl9pPr marL="38862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9pPr>
                    </a:lstStyle>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 pos="4572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Найбільший на Рівненщині залізничний вузол, великий автотранспортний вузол </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 pos="4572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Місто розташоване поблизу обласного центру </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 pos="4572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Наявність в околицях міста річки, озер та якісних земель, придатних для розміщення промисловості та сільського господарства</a:t>
                      </a:r>
                      <a:r>
                        <a:rPr kumimoji="0" lang="uk-UA" altLang="uk-UA" sz="1500" b="1" i="1" u="sng" strike="noStrike" cap="none" normalizeH="0" baseline="0" dirty="0">
                          <a:ln>
                            <a:noFill/>
                          </a:ln>
                          <a:solidFill>
                            <a:srgbClr val="000000"/>
                          </a:solidFill>
                          <a:effectLst/>
                          <a:latin typeface="Arial" panose="020B0604020202020204" pitchFamily="34" charset="0"/>
                          <a:cs typeface="Times New Roman" panose="02020603050405020304" pitchFamily="18" charset="0"/>
                        </a:rPr>
                        <a:t> </a:t>
                      </a:r>
                      <a:endPar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endParaRP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 pos="4572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Наявність інвестиційно-привабливих промислових комплексів</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 pos="4572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Наявність поблизу міста природних ресурсів: пісок, камінь, глина, крейда</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 pos="4572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Наявність закладів для здобуття потрібних на ринку праці професій зварювальника, будівельника, верстатника, електрика</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 pos="4572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Наявність діючих промислових підприємств переважно у сфері виробництва будматеріалів</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nSpc>
                          <a:spcPct val="93000"/>
                        </a:lnSpc>
                        <a:spcBef>
                          <a:spcPts val="800"/>
                        </a:spcBef>
                        <a:buFont typeface="Arial" panose="020B0604020202020204" pitchFamily="34" charset="0"/>
                        <a:tabLst>
                          <a:tab pos="228600" algn="l"/>
                        </a:tabLst>
                        <a:defRPr sz="2800">
                          <a:solidFill>
                            <a:srgbClr val="000000"/>
                          </a:solidFill>
                          <a:latin typeface="Arial" panose="020B0604020202020204" pitchFamily="34" charset="0"/>
                        </a:defRPr>
                      </a:lvl1pPr>
                      <a:lvl2pPr marL="742950" indent="-285750">
                        <a:lnSpc>
                          <a:spcPct val="93000"/>
                        </a:lnSpc>
                        <a:spcBef>
                          <a:spcPts val="700"/>
                        </a:spcBef>
                        <a:buFont typeface="Arial" panose="020B0604020202020204" pitchFamily="34" charset="0"/>
                        <a:tabLst>
                          <a:tab pos="228600" algn="l"/>
                        </a:tabLst>
                        <a:defRPr sz="2400">
                          <a:solidFill>
                            <a:srgbClr val="000000"/>
                          </a:solidFill>
                          <a:latin typeface="Arial" panose="020B0604020202020204" pitchFamily="34" charset="0"/>
                        </a:defRPr>
                      </a:lvl2pPr>
                      <a:lvl3pPr marL="1143000" indent="-228600">
                        <a:lnSpc>
                          <a:spcPct val="93000"/>
                        </a:lnSpc>
                        <a:spcBef>
                          <a:spcPts val="600"/>
                        </a:spcBef>
                        <a:buFont typeface="Arial" panose="020B0604020202020204" pitchFamily="34" charset="0"/>
                        <a:tabLst>
                          <a:tab pos="228600" algn="l"/>
                        </a:tabLst>
                        <a:defRPr sz="2000">
                          <a:solidFill>
                            <a:srgbClr val="000000"/>
                          </a:solidFill>
                          <a:latin typeface="Arial" panose="020B0604020202020204" pitchFamily="34" charset="0"/>
                        </a:defRPr>
                      </a:lvl3pPr>
                      <a:lvl4pPr marL="1600200" indent="-228600">
                        <a:lnSpc>
                          <a:spcPct val="93000"/>
                        </a:lnSpc>
                        <a:spcBef>
                          <a:spcPts val="500"/>
                        </a:spcBef>
                        <a:buFont typeface="Arial" panose="020B0604020202020204" pitchFamily="34" charset="0"/>
                        <a:tabLst>
                          <a:tab pos="228600" algn="l"/>
                        </a:tabLst>
                        <a:defRPr>
                          <a:solidFill>
                            <a:srgbClr val="000000"/>
                          </a:solidFill>
                          <a:latin typeface="Arial" panose="020B0604020202020204" pitchFamily="34" charset="0"/>
                        </a:defRPr>
                      </a:lvl4pPr>
                      <a:lvl5pPr marL="2057400" indent="-228600">
                        <a:lnSpc>
                          <a:spcPct val="93000"/>
                        </a:lnSpc>
                        <a:spcBef>
                          <a:spcPts val="500"/>
                        </a:spcBef>
                        <a:buFont typeface="Arial" panose="020B0604020202020204" pitchFamily="34" charset="0"/>
                        <a:tabLst>
                          <a:tab pos="228600" algn="l"/>
                        </a:tabLst>
                        <a:defRPr>
                          <a:solidFill>
                            <a:srgbClr val="000000"/>
                          </a:solidFill>
                          <a:latin typeface="Arial" panose="020B0604020202020204" pitchFamily="34" charset="0"/>
                        </a:defRPr>
                      </a:lvl5pPr>
                      <a:lvl6pPr marL="25146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6pPr>
                      <a:lvl7pPr marL="29718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7pPr>
                      <a:lvl8pPr marL="34290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8pPr>
                      <a:lvl9pPr marL="38862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9pPr>
                    </a:lstStyle>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В центральній частині міста застарілий житловий фонд та застарілі інженерні комунікації</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Відсутність системи утилізації сміття </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Не вистачає шкільних приміщень </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Забруднення повітря та поверхні ґрунту викидами цементного заводу ВАТ «</a:t>
                      </a:r>
                      <a:r>
                        <a:rPr kumimoji="0" lang="uk-UA" altLang="uk-UA" sz="1500" b="0" i="0" u="none" strike="noStrike" cap="none" normalizeH="0" baseline="0" dirty="0" err="1">
                          <a:ln>
                            <a:noFill/>
                          </a:ln>
                          <a:solidFill>
                            <a:srgbClr val="000000"/>
                          </a:solidFill>
                          <a:effectLst/>
                          <a:latin typeface="Arial" panose="020B0604020202020204" pitchFamily="34" charset="0"/>
                          <a:cs typeface="Times New Roman" panose="02020603050405020304" pitchFamily="18" charset="0"/>
                        </a:rPr>
                        <a:t>Волинь-цемент</a:t>
                      </a: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 </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Близькість до небезпечних об’єктів: Хмельницька та Рівненська АЕС, “РІВНЕАЗОТ“, нафтопроводу «Дружба», залізничної станції (потенційна радіаційна небезпека, психологічний дискомфорт)</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Високий рівень злочинності</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Стан вуличного покриття потребує покращення</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Фактично відсутня рекреаційна зона в межах міста та в приміській зоні  </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9888">
                <a:tc>
                  <a:txBody>
                    <a:bodyPr/>
                    <a:lstStyle>
                      <a:lvl1pPr marL="342900" indent="-342900">
                        <a:lnSpc>
                          <a:spcPct val="93000"/>
                        </a:lnSpc>
                        <a:spcBef>
                          <a:spcPts val="800"/>
                        </a:spcBef>
                        <a:buFont typeface="Arial" panose="020B0604020202020204" pitchFamily="34" charset="0"/>
                        <a:tabLst>
                          <a:tab pos="228600" algn="l"/>
                          <a:tab pos="457200" algn="l"/>
                        </a:tabLst>
                        <a:defRPr sz="2800">
                          <a:solidFill>
                            <a:srgbClr val="000000"/>
                          </a:solidFill>
                          <a:latin typeface="Arial" panose="020B0604020202020204" pitchFamily="34" charset="0"/>
                        </a:defRPr>
                      </a:lvl1pPr>
                      <a:lvl2pPr marL="742950" indent="-285750">
                        <a:lnSpc>
                          <a:spcPct val="93000"/>
                        </a:lnSpc>
                        <a:spcBef>
                          <a:spcPts val="700"/>
                        </a:spcBef>
                        <a:buFont typeface="Arial" panose="020B0604020202020204" pitchFamily="34" charset="0"/>
                        <a:tabLst>
                          <a:tab pos="228600" algn="l"/>
                          <a:tab pos="457200" algn="l"/>
                        </a:tabLst>
                        <a:defRPr sz="2400">
                          <a:solidFill>
                            <a:srgbClr val="000000"/>
                          </a:solidFill>
                          <a:latin typeface="Arial" panose="020B0604020202020204" pitchFamily="34" charset="0"/>
                        </a:defRPr>
                      </a:lvl2pPr>
                      <a:lvl3pPr marL="1143000" indent="-228600">
                        <a:lnSpc>
                          <a:spcPct val="93000"/>
                        </a:lnSpc>
                        <a:spcBef>
                          <a:spcPts val="600"/>
                        </a:spcBef>
                        <a:buFont typeface="Arial" panose="020B0604020202020204" pitchFamily="34" charset="0"/>
                        <a:tabLst>
                          <a:tab pos="228600" algn="l"/>
                          <a:tab pos="457200" algn="l"/>
                        </a:tabLst>
                        <a:defRPr sz="2000">
                          <a:solidFill>
                            <a:srgbClr val="000000"/>
                          </a:solidFill>
                          <a:latin typeface="Arial" panose="020B0604020202020204" pitchFamily="34" charset="0"/>
                        </a:defRPr>
                      </a:lvl3pPr>
                      <a:lvl4pPr marL="1600200" indent="-228600">
                        <a:lnSpc>
                          <a:spcPct val="93000"/>
                        </a:lnSpc>
                        <a:spcBef>
                          <a:spcPts val="500"/>
                        </a:spcBef>
                        <a:buFont typeface="Arial" panose="020B0604020202020204" pitchFamily="34" charset="0"/>
                        <a:tabLst>
                          <a:tab pos="228600" algn="l"/>
                          <a:tab pos="457200" algn="l"/>
                        </a:tabLst>
                        <a:defRPr>
                          <a:solidFill>
                            <a:srgbClr val="000000"/>
                          </a:solidFill>
                          <a:latin typeface="Arial" panose="020B0604020202020204" pitchFamily="34" charset="0"/>
                        </a:defRPr>
                      </a:lvl4pPr>
                      <a:lvl5pPr marL="2057400" indent="-228600">
                        <a:lnSpc>
                          <a:spcPct val="93000"/>
                        </a:lnSpc>
                        <a:spcBef>
                          <a:spcPts val="500"/>
                        </a:spcBef>
                        <a:buFont typeface="Arial" panose="020B0604020202020204" pitchFamily="34" charset="0"/>
                        <a:tabLst>
                          <a:tab pos="228600" algn="l"/>
                          <a:tab pos="457200" algn="l"/>
                        </a:tabLst>
                        <a:defRPr>
                          <a:solidFill>
                            <a:srgbClr val="000000"/>
                          </a:solidFill>
                          <a:latin typeface="Arial" panose="020B0604020202020204" pitchFamily="34" charset="0"/>
                        </a:defRPr>
                      </a:lvl5pPr>
                      <a:lvl6pPr marL="25146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6pPr>
                      <a:lvl7pPr marL="29718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7pPr>
                      <a:lvl8pPr marL="34290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8pPr>
                      <a:lvl9pPr marL="38862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9pPr>
                    </a:lstStyle>
                    <a:p>
                      <a:pPr marL="342900" marR="0" lvl="0" indent="-342900" algn="ctr" defTabSz="914400" rtl="0" eaLnBrk="1" fontAlgn="base" latinLnBrk="0" hangingPunct="1">
                        <a:lnSpc>
                          <a:spcPct val="93000"/>
                        </a:lnSpc>
                        <a:spcBef>
                          <a:spcPct val="0"/>
                        </a:spcBef>
                        <a:spcAft>
                          <a:spcPct val="0"/>
                        </a:spcAft>
                        <a:buClr>
                          <a:srgbClr val="000000"/>
                        </a:buClr>
                        <a:buSzPct val="100000"/>
                        <a:buFont typeface="Arial" panose="020B0604020202020204" pitchFamily="34" charset="0"/>
                        <a:buNone/>
                        <a:tabLst>
                          <a:tab pos="228600" algn="l"/>
                          <a:tab pos="457200" algn="l"/>
                        </a:tabLst>
                      </a:pPr>
                      <a:r>
                        <a:rPr kumimoji="0" lang="uk-UA" altLang="uk-UA" sz="1500" b="1" i="0" u="none" strike="noStrike" cap="none" normalizeH="0" baseline="0">
                          <a:ln>
                            <a:noFill/>
                          </a:ln>
                          <a:solidFill>
                            <a:srgbClr val="000000"/>
                          </a:solidFill>
                          <a:effectLst/>
                          <a:latin typeface="Arial" panose="020B0604020202020204" pitchFamily="34" charset="0"/>
                          <a:cs typeface="Times New Roman" panose="02020603050405020304" pitchFamily="18" charset="0"/>
                        </a:rPr>
                        <a:t>Можливості</a:t>
                      </a:r>
                      <a:endParaRPr kumimoji="0" lang="uk-UA" altLang="uk-UA" sz="1500" b="0" i="0" u="none" strike="noStrike" cap="none" normalizeH="0" baseline="0">
                        <a:ln>
                          <a:noFill/>
                        </a:ln>
                        <a:solidFill>
                          <a:srgbClr val="000000"/>
                        </a:solidFill>
                        <a:effectLst/>
                        <a:latin typeface="Arial" panose="020B0604020202020204" pitchFamily="34" charset="0"/>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nSpc>
                          <a:spcPct val="93000"/>
                        </a:lnSpc>
                        <a:spcBef>
                          <a:spcPts val="800"/>
                        </a:spcBef>
                        <a:buFont typeface="Arial" panose="020B0604020202020204" pitchFamily="34" charset="0"/>
                        <a:tabLst>
                          <a:tab pos="228600" algn="l"/>
                          <a:tab pos="457200" algn="l"/>
                        </a:tabLst>
                        <a:defRPr sz="2800">
                          <a:solidFill>
                            <a:srgbClr val="000000"/>
                          </a:solidFill>
                          <a:latin typeface="Arial" panose="020B0604020202020204" pitchFamily="34" charset="0"/>
                        </a:defRPr>
                      </a:lvl1pPr>
                      <a:lvl2pPr marL="742950" indent="-285750">
                        <a:lnSpc>
                          <a:spcPct val="93000"/>
                        </a:lnSpc>
                        <a:spcBef>
                          <a:spcPts val="700"/>
                        </a:spcBef>
                        <a:buFont typeface="Arial" panose="020B0604020202020204" pitchFamily="34" charset="0"/>
                        <a:tabLst>
                          <a:tab pos="228600" algn="l"/>
                          <a:tab pos="457200" algn="l"/>
                        </a:tabLst>
                        <a:defRPr sz="2400">
                          <a:solidFill>
                            <a:srgbClr val="000000"/>
                          </a:solidFill>
                          <a:latin typeface="Arial" panose="020B0604020202020204" pitchFamily="34" charset="0"/>
                        </a:defRPr>
                      </a:lvl2pPr>
                      <a:lvl3pPr marL="1143000" indent="-228600">
                        <a:lnSpc>
                          <a:spcPct val="93000"/>
                        </a:lnSpc>
                        <a:spcBef>
                          <a:spcPts val="600"/>
                        </a:spcBef>
                        <a:buFont typeface="Arial" panose="020B0604020202020204" pitchFamily="34" charset="0"/>
                        <a:tabLst>
                          <a:tab pos="228600" algn="l"/>
                          <a:tab pos="457200" algn="l"/>
                        </a:tabLst>
                        <a:defRPr sz="2000">
                          <a:solidFill>
                            <a:srgbClr val="000000"/>
                          </a:solidFill>
                          <a:latin typeface="Arial" panose="020B0604020202020204" pitchFamily="34" charset="0"/>
                        </a:defRPr>
                      </a:lvl3pPr>
                      <a:lvl4pPr marL="1600200" indent="-228600">
                        <a:lnSpc>
                          <a:spcPct val="93000"/>
                        </a:lnSpc>
                        <a:spcBef>
                          <a:spcPts val="500"/>
                        </a:spcBef>
                        <a:buFont typeface="Arial" panose="020B0604020202020204" pitchFamily="34" charset="0"/>
                        <a:tabLst>
                          <a:tab pos="228600" algn="l"/>
                          <a:tab pos="457200" algn="l"/>
                        </a:tabLst>
                        <a:defRPr>
                          <a:solidFill>
                            <a:srgbClr val="000000"/>
                          </a:solidFill>
                          <a:latin typeface="Arial" panose="020B0604020202020204" pitchFamily="34" charset="0"/>
                        </a:defRPr>
                      </a:lvl4pPr>
                      <a:lvl5pPr marL="2057400" indent="-228600">
                        <a:lnSpc>
                          <a:spcPct val="93000"/>
                        </a:lnSpc>
                        <a:spcBef>
                          <a:spcPts val="500"/>
                        </a:spcBef>
                        <a:buFont typeface="Arial" panose="020B0604020202020204" pitchFamily="34" charset="0"/>
                        <a:tabLst>
                          <a:tab pos="228600" algn="l"/>
                          <a:tab pos="457200" algn="l"/>
                        </a:tabLst>
                        <a:defRPr>
                          <a:solidFill>
                            <a:srgbClr val="000000"/>
                          </a:solidFill>
                          <a:latin typeface="Arial" panose="020B0604020202020204" pitchFamily="34" charset="0"/>
                        </a:defRPr>
                      </a:lvl5pPr>
                      <a:lvl6pPr marL="25146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6pPr>
                      <a:lvl7pPr marL="29718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7pPr>
                      <a:lvl8pPr marL="34290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8pPr>
                      <a:lvl9pPr marL="3886200" indent="-228600" fontAlgn="base">
                        <a:lnSpc>
                          <a:spcPct val="93000"/>
                        </a:lnSpc>
                        <a:spcBef>
                          <a:spcPts val="500"/>
                        </a:spcBef>
                        <a:spcAft>
                          <a:spcPct val="0"/>
                        </a:spcAft>
                        <a:buClr>
                          <a:srgbClr val="000000"/>
                        </a:buClr>
                        <a:buSzPct val="100000"/>
                        <a:buFont typeface="Arial" panose="020B0604020202020204" pitchFamily="34" charset="0"/>
                        <a:tabLst>
                          <a:tab pos="228600" algn="l"/>
                          <a:tab pos="457200" algn="l"/>
                        </a:tabLst>
                        <a:defRPr>
                          <a:solidFill>
                            <a:srgbClr val="000000"/>
                          </a:solidFill>
                          <a:latin typeface="Arial" panose="020B0604020202020204" pitchFamily="34" charset="0"/>
                        </a:defRPr>
                      </a:lvl9pPr>
                    </a:lstStyle>
                    <a:p>
                      <a:pPr marL="342900" marR="0" lvl="0" indent="-342900" algn="ctr" defTabSz="914400" rtl="0" eaLnBrk="1" fontAlgn="base" latinLnBrk="0" hangingPunct="1">
                        <a:lnSpc>
                          <a:spcPct val="93000"/>
                        </a:lnSpc>
                        <a:spcBef>
                          <a:spcPct val="0"/>
                        </a:spcBef>
                        <a:spcAft>
                          <a:spcPct val="0"/>
                        </a:spcAft>
                        <a:buClr>
                          <a:srgbClr val="000000"/>
                        </a:buClr>
                        <a:buSzPct val="100000"/>
                        <a:buFont typeface="Arial" panose="020B0604020202020204" pitchFamily="34" charset="0"/>
                        <a:buNone/>
                        <a:tabLst>
                          <a:tab pos="228600" algn="l"/>
                          <a:tab pos="457200" algn="l"/>
                        </a:tabLst>
                      </a:pPr>
                      <a:r>
                        <a:rPr kumimoji="0" lang="uk-UA" altLang="uk-UA" sz="1500" b="1" i="0" u="none" strike="noStrike" cap="none" normalizeH="0" baseline="0">
                          <a:ln>
                            <a:noFill/>
                          </a:ln>
                          <a:solidFill>
                            <a:srgbClr val="000000"/>
                          </a:solidFill>
                          <a:effectLst/>
                          <a:latin typeface="Arial" panose="020B0604020202020204" pitchFamily="34" charset="0"/>
                          <a:cs typeface="Times New Roman" panose="02020603050405020304" pitchFamily="18" charset="0"/>
                        </a:rPr>
                        <a:t>Загрози</a:t>
                      </a:r>
                      <a:endParaRPr kumimoji="0" lang="uk-UA" altLang="uk-UA" sz="1500" b="0" i="0" u="none" strike="noStrike" cap="none" normalizeH="0" baseline="0">
                        <a:ln>
                          <a:noFill/>
                        </a:ln>
                        <a:solidFill>
                          <a:srgbClr val="000000"/>
                        </a:solidFill>
                        <a:effectLst/>
                        <a:latin typeface="Arial" panose="020B0604020202020204" pitchFamily="34" charset="0"/>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359662">
                <a:tc>
                  <a:txBody>
                    <a:bodyPr/>
                    <a:lstStyle>
                      <a:lvl1pPr marL="342900" indent="-342900">
                        <a:lnSpc>
                          <a:spcPct val="93000"/>
                        </a:lnSpc>
                        <a:spcBef>
                          <a:spcPts val="800"/>
                        </a:spcBef>
                        <a:buFont typeface="Arial" panose="020B0604020202020204" pitchFamily="34" charset="0"/>
                        <a:tabLst>
                          <a:tab pos="228600" algn="l"/>
                        </a:tabLst>
                        <a:defRPr sz="2800">
                          <a:solidFill>
                            <a:srgbClr val="000000"/>
                          </a:solidFill>
                          <a:latin typeface="Arial" panose="020B0604020202020204" pitchFamily="34" charset="0"/>
                        </a:defRPr>
                      </a:lvl1pPr>
                      <a:lvl2pPr marL="742950" indent="-285750">
                        <a:lnSpc>
                          <a:spcPct val="93000"/>
                        </a:lnSpc>
                        <a:spcBef>
                          <a:spcPts val="700"/>
                        </a:spcBef>
                        <a:buFont typeface="Arial" panose="020B0604020202020204" pitchFamily="34" charset="0"/>
                        <a:tabLst>
                          <a:tab pos="228600" algn="l"/>
                        </a:tabLst>
                        <a:defRPr sz="2400">
                          <a:solidFill>
                            <a:srgbClr val="000000"/>
                          </a:solidFill>
                          <a:latin typeface="Arial" panose="020B0604020202020204" pitchFamily="34" charset="0"/>
                        </a:defRPr>
                      </a:lvl2pPr>
                      <a:lvl3pPr marL="1143000" indent="-228600">
                        <a:lnSpc>
                          <a:spcPct val="93000"/>
                        </a:lnSpc>
                        <a:spcBef>
                          <a:spcPts val="600"/>
                        </a:spcBef>
                        <a:buFont typeface="Arial" panose="020B0604020202020204" pitchFamily="34" charset="0"/>
                        <a:tabLst>
                          <a:tab pos="228600" algn="l"/>
                        </a:tabLst>
                        <a:defRPr sz="2000">
                          <a:solidFill>
                            <a:srgbClr val="000000"/>
                          </a:solidFill>
                          <a:latin typeface="Arial" panose="020B0604020202020204" pitchFamily="34" charset="0"/>
                        </a:defRPr>
                      </a:lvl3pPr>
                      <a:lvl4pPr marL="1600200" indent="-228600">
                        <a:lnSpc>
                          <a:spcPct val="93000"/>
                        </a:lnSpc>
                        <a:spcBef>
                          <a:spcPts val="500"/>
                        </a:spcBef>
                        <a:buFont typeface="Arial" panose="020B0604020202020204" pitchFamily="34" charset="0"/>
                        <a:tabLst>
                          <a:tab pos="228600" algn="l"/>
                        </a:tabLst>
                        <a:defRPr>
                          <a:solidFill>
                            <a:srgbClr val="000000"/>
                          </a:solidFill>
                          <a:latin typeface="Arial" panose="020B0604020202020204" pitchFamily="34" charset="0"/>
                        </a:defRPr>
                      </a:lvl4pPr>
                      <a:lvl5pPr marL="2057400" indent="-228600">
                        <a:lnSpc>
                          <a:spcPct val="93000"/>
                        </a:lnSpc>
                        <a:spcBef>
                          <a:spcPts val="500"/>
                        </a:spcBef>
                        <a:buFont typeface="Arial" panose="020B0604020202020204" pitchFamily="34" charset="0"/>
                        <a:tabLst>
                          <a:tab pos="228600" algn="l"/>
                        </a:tabLst>
                        <a:defRPr>
                          <a:solidFill>
                            <a:srgbClr val="000000"/>
                          </a:solidFill>
                          <a:latin typeface="Arial" panose="020B0604020202020204" pitchFamily="34" charset="0"/>
                        </a:defRPr>
                      </a:lvl5pPr>
                      <a:lvl6pPr marL="25146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6pPr>
                      <a:lvl7pPr marL="29718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7pPr>
                      <a:lvl8pPr marL="34290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8pPr>
                      <a:lvl9pPr marL="38862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9pPr>
                    </a:lstStyle>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Економічне піднесення в будівельній та транспортній галузі в Україні</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Розвиток туризму (розвиток транзитних туристичних маршрутів через місто), що може призвести до розвитку туристичної інфраструктури (готелі, кемпінги, та ін.)</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Розвиток міжнародного співробітництва для обміну досвідом, перейняття передових технологій та методів роботи </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Покращення державної бюджетної політики (більше коштів буде залишатися в міському бюджеті)</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Пошук частиною громадян </a:t>
                      </a:r>
                      <a:r>
                        <a:rPr kumimoji="0" lang="uk-UA" altLang="uk-UA" sz="1500" b="0" i="0" u="none" strike="noStrike" cap="none" normalizeH="0" baseline="0" dirty="0" err="1">
                          <a:ln>
                            <a:noFill/>
                          </a:ln>
                          <a:solidFill>
                            <a:srgbClr val="000000"/>
                          </a:solidFill>
                          <a:effectLst/>
                          <a:latin typeface="Arial" panose="020B0604020202020204" pitchFamily="34" charset="0"/>
                          <a:cs typeface="Times New Roman" panose="02020603050405020304" pitchFamily="18" charset="0"/>
                        </a:rPr>
                        <a:t>новгго</a:t>
                      </a: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 </a:t>
                      </a:r>
                      <a:r>
                        <a:rPr kumimoji="0" lang="uk-UA" altLang="uk-UA" sz="1500" b="0" i="0" u="none" strike="noStrike" cap="none" normalizeH="0" baseline="0" dirty="0" err="1">
                          <a:ln>
                            <a:noFill/>
                          </a:ln>
                          <a:solidFill>
                            <a:srgbClr val="000000"/>
                          </a:solidFill>
                          <a:effectLst/>
                          <a:latin typeface="Arial" panose="020B0604020202020204" pitchFamily="34" charset="0"/>
                          <a:cs typeface="Times New Roman" panose="02020603050405020304" pitchFamily="18" charset="0"/>
                        </a:rPr>
                        <a:t>імсця</a:t>
                      </a: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 проживання</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nSpc>
                          <a:spcPct val="93000"/>
                        </a:lnSpc>
                        <a:spcBef>
                          <a:spcPts val="800"/>
                        </a:spcBef>
                        <a:buFont typeface="Arial" panose="020B0604020202020204" pitchFamily="34" charset="0"/>
                        <a:tabLst>
                          <a:tab pos="228600" algn="l"/>
                        </a:tabLst>
                        <a:defRPr sz="2800">
                          <a:solidFill>
                            <a:srgbClr val="000000"/>
                          </a:solidFill>
                          <a:latin typeface="Arial" panose="020B0604020202020204" pitchFamily="34" charset="0"/>
                        </a:defRPr>
                      </a:lvl1pPr>
                      <a:lvl2pPr marL="742950" indent="-285750">
                        <a:lnSpc>
                          <a:spcPct val="93000"/>
                        </a:lnSpc>
                        <a:spcBef>
                          <a:spcPts val="700"/>
                        </a:spcBef>
                        <a:buFont typeface="Arial" panose="020B0604020202020204" pitchFamily="34" charset="0"/>
                        <a:tabLst>
                          <a:tab pos="228600" algn="l"/>
                        </a:tabLst>
                        <a:defRPr sz="2400">
                          <a:solidFill>
                            <a:srgbClr val="000000"/>
                          </a:solidFill>
                          <a:latin typeface="Arial" panose="020B0604020202020204" pitchFamily="34" charset="0"/>
                        </a:defRPr>
                      </a:lvl2pPr>
                      <a:lvl3pPr marL="1143000" indent="-228600">
                        <a:lnSpc>
                          <a:spcPct val="93000"/>
                        </a:lnSpc>
                        <a:spcBef>
                          <a:spcPts val="600"/>
                        </a:spcBef>
                        <a:buFont typeface="Arial" panose="020B0604020202020204" pitchFamily="34" charset="0"/>
                        <a:tabLst>
                          <a:tab pos="228600" algn="l"/>
                        </a:tabLst>
                        <a:defRPr sz="2000">
                          <a:solidFill>
                            <a:srgbClr val="000000"/>
                          </a:solidFill>
                          <a:latin typeface="Arial" panose="020B0604020202020204" pitchFamily="34" charset="0"/>
                        </a:defRPr>
                      </a:lvl3pPr>
                      <a:lvl4pPr marL="1600200" indent="-228600">
                        <a:lnSpc>
                          <a:spcPct val="93000"/>
                        </a:lnSpc>
                        <a:spcBef>
                          <a:spcPts val="500"/>
                        </a:spcBef>
                        <a:buFont typeface="Arial" panose="020B0604020202020204" pitchFamily="34" charset="0"/>
                        <a:tabLst>
                          <a:tab pos="228600" algn="l"/>
                        </a:tabLst>
                        <a:defRPr>
                          <a:solidFill>
                            <a:srgbClr val="000000"/>
                          </a:solidFill>
                          <a:latin typeface="Arial" panose="020B0604020202020204" pitchFamily="34" charset="0"/>
                        </a:defRPr>
                      </a:lvl4pPr>
                      <a:lvl5pPr marL="2057400" indent="-228600">
                        <a:lnSpc>
                          <a:spcPct val="93000"/>
                        </a:lnSpc>
                        <a:spcBef>
                          <a:spcPts val="500"/>
                        </a:spcBef>
                        <a:buFont typeface="Arial" panose="020B0604020202020204" pitchFamily="34" charset="0"/>
                        <a:tabLst>
                          <a:tab pos="228600" algn="l"/>
                        </a:tabLst>
                        <a:defRPr>
                          <a:solidFill>
                            <a:srgbClr val="000000"/>
                          </a:solidFill>
                          <a:latin typeface="Arial" panose="020B0604020202020204" pitchFamily="34" charset="0"/>
                        </a:defRPr>
                      </a:lvl5pPr>
                      <a:lvl6pPr marL="25146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6pPr>
                      <a:lvl7pPr marL="29718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7pPr>
                      <a:lvl8pPr marL="34290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8pPr>
                      <a:lvl9pPr marL="3886200" indent="-228600" fontAlgn="base">
                        <a:lnSpc>
                          <a:spcPct val="93000"/>
                        </a:lnSpc>
                        <a:spcBef>
                          <a:spcPts val="500"/>
                        </a:spcBef>
                        <a:spcAft>
                          <a:spcPct val="0"/>
                        </a:spcAft>
                        <a:buClr>
                          <a:srgbClr val="000000"/>
                        </a:buClr>
                        <a:buSzPct val="100000"/>
                        <a:buFont typeface="Arial" panose="020B0604020202020204" pitchFamily="34" charset="0"/>
                        <a:tabLst>
                          <a:tab pos="228600" algn="l"/>
                        </a:tabLst>
                        <a:defRPr>
                          <a:solidFill>
                            <a:srgbClr val="000000"/>
                          </a:solidFill>
                          <a:latin typeface="Arial" panose="020B0604020202020204" pitchFamily="34" charset="0"/>
                        </a:defRPr>
                      </a:lvl9pPr>
                    </a:lstStyle>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Зростання цін на енергоносії</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Обмежувальні заходи щодо української  сільгосппродукції </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Небажання зовнішніх інвесторів дотримувати природоохоронних норм </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Негативні наслідки урядових рішень щодо ПДФО </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Стрімке поширення наркоманії та інших соціально-негативних явищ</a:t>
                      </a:r>
                    </a:p>
                    <a:p>
                      <a:pPr marL="342900" marR="0" lvl="0" indent="-342900" algn="l" defTabSz="914400" rtl="0" eaLnBrk="1" fontAlgn="base" latinLnBrk="0" hangingPunct="1">
                        <a:lnSpc>
                          <a:spcPct val="93000"/>
                        </a:lnSpc>
                        <a:spcBef>
                          <a:spcPct val="0"/>
                        </a:spcBef>
                        <a:spcAft>
                          <a:spcPct val="0"/>
                        </a:spcAft>
                        <a:buClr>
                          <a:srgbClr val="000000"/>
                        </a:buClr>
                        <a:buSzPct val="100000"/>
                        <a:buFontTx/>
                        <a:buAutoNum type="arabicPeriod"/>
                        <a:tabLst>
                          <a:tab pos="228600" algn="l"/>
                        </a:tabLst>
                      </a:pPr>
                      <a:r>
                        <a:rPr kumimoji="0" lang="uk-UA" altLang="uk-UA" sz="1500" b="0" i="0" u="none" strike="noStrike" cap="none" normalizeH="0" baseline="0" dirty="0">
                          <a:ln>
                            <a:noFill/>
                          </a:ln>
                          <a:solidFill>
                            <a:srgbClr val="000000"/>
                          </a:solidFill>
                          <a:effectLst/>
                          <a:latin typeface="Arial" panose="020B0604020202020204" pitchFamily="34" charset="0"/>
                          <a:cs typeface="Times New Roman" panose="02020603050405020304" pitchFamily="18" charset="0"/>
                        </a:rPr>
                        <a:t>Збільшення загрози епідемії на туберкульоз та інші вірусні й бактеріологічні хвороби  </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367663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209"/>
          <a:stretch/>
        </p:blipFill>
        <p:spPr bwMode="auto">
          <a:xfrm>
            <a:off x="3121239" y="4635794"/>
            <a:ext cx="9077325" cy="2222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5376" y="2296404"/>
            <a:ext cx="8909050" cy="2243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4675" y="46151"/>
            <a:ext cx="8966200" cy="2207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rot="16200000">
            <a:off x="-1909518" y="2780237"/>
            <a:ext cx="6644856" cy="1200329"/>
          </a:xfrm>
          <a:prstGeom prst="rect">
            <a:avLst/>
          </a:prstGeom>
        </p:spPr>
        <p:txBody>
          <a:bodyPr wrap="square">
            <a:spAutoFit/>
          </a:bodyPr>
          <a:lstStyle/>
          <a:p>
            <a:pPr lvl="0" algn="ctr">
              <a:lnSpc>
                <a:spcPct val="90000"/>
              </a:lnSpc>
              <a:spcBef>
                <a:spcPct val="0"/>
              </a:spcBef>
              <a:defRPr/>
            </a:pPr>
            <a:r>
              <a:rPr lang="uk-UA" sz="4000" b="1" dirty="0">
                <a:solidFill>
                  <a:srgbClr val="4C44E6"/>
                </a:solidFill>
              </a:rPr>
              <a:t>Визначення порівняльних переваг, викликів та ризиків</a:t>
            </a:r>
            <a:endParaRPr lang="ru-RU" sz="4000" b="1" dirty="0">
              <a:solidFill>
                <a:srgbClr val="4C44E6"/>
              </a:solidFill>
            </a:endParaRPr>
          </a:p>
        </p:txBody>
      </p:sp>
    </p:spTree>
    <p:extLst>
      <p:ext uri="{BB962C8B-B14F-4D97-AF65-F5344CB8AC3E}">
        <p14:creationId xmlns:p14="http://schemas.microsoft.com/office/powerpoint/2010/main" val="31399458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rot="16200000">
            <a:off x="-1140539" y="3112759"/>
            <a:ext cx="6858003" cy="632481"/>
          </a:xfrm>
          <a:prstGeom prst="rect">
            <a:avLst/>
          </a:prstGeom>
        </p:spPr>
        <p:txBody>
          <a:bodyPr wrap="square">
            <a:spAutoFit/>
          </a:bodyPr>
          <a:lstStyle/>
          <a:p>
            <a:pPr lvl="0" algn="ctr">
              <a:lnSpc>
                <a:spcPct val="90000"/>
              </a:lnSpc>
              <a:spcBef>
                <a:spcPct val="0"/>
              </a:spcBef>
              <a:defRPr/>
            </a:pPr>
            <a:r>
              <a:rPr lang="uk-UA" sz="3900" b="1" dirty="0">
                <a:solidFill>
                  <a:srgbClr val="4C44E6"/>
                </a:solidFill>
              </a:rPr>
              <a:t>Переваги – Овруцька громада</a:t>
            </a:r>
            <a:endParaRPr lang="ru-RU" sz="3900" b="1" dirty="0">
              <a:solidFill>
                <a:srgbClr val="4C44E6"/>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0625" y="107950"/>
            <a:ext cx="4733925" cy="664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40263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rot="16200000">
            <a:off x="-1099037" y="3147337"/>
            <a:ext cx="6774997" cy="646331"/>
          </a:xfrm>
          <a:prstGeom prst="rect">
            <a:avLst/>
          </a:prstGeom>
        </p:spPr>
        <p:txBody>
          <a:bodyPr wrap="square">
            <a:spAutoFit/>
          </a:bodyPr>
          <a:lstStyle/>
          <a:p>
            <a:pPr lvl="0" algn="ctr">
              <a:lnSpc>
                <a:spcPct val="90000"/>
              </a:lnSpc>
              <a:spcBef>
                <a:spcPct val="0"/>
              </a:spcBef>
              <a:defRPr/>
            </a:pPr>
            <a:r>
              <a:rPr lang="uk-UA" sz="4000" b="1" dirty="0">
                <a:solidFill>
                  <a:srgbClr val="4C44E6"/>
                </a:solidFill>
              </a:rPr>
              <a:t>Виклики – Овруцька громада</a:t>
            </a:r>
            <a:endParaRPr lang="ru-RU" sz="4000" b="1" dirty="0">
              <a:solidFill>
                <a:srgbClr val="4C44E6"/>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5388" y="146050"/>
            <a:ext cx="4724400" cy="656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65016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rot="16200000">
            <a:off x="-1033967" y="3082267"/>
            <a:ext cx="6644856" cy="646331"/>
          </a:xfrm>
          <a:prstGeom prst="rect">
            <a:avLst/>
          </a:prstGeom>
        </p:spPr>
        <p:txBody>
          <a:bodyPr wrap="square">
            <a:spAutoFit/>
          </a:bodyPr>
          <a:lstStyle/>
          <a:p>
            <a:pPr lvl="0" algn="ctr">
              <a:lnSpc>
                <a:spcPct val="90000"/>
              </a:lnSpc>
              <a:spcBef>
                <a:spcPct val="0"/>
              </a:spcBef>
              <a:defRPr/>
            </a:pPr>
            <a:r>
              <a:rPr lang="uk-UA" sz="4000" b="1" dirty="0">
                <a:solidFill>
                  <a:srgbClr val="4C44E6"/>
                </a:solidFill>
              </a:rPr>
              <a:t>Ризики – Овруцька громада</a:t>
            </a:r>
            <a:endParaRPr lang="ru-RU" sz="4000" b="1" dirty="0">
              <a:solidFill>
                <a:srgbClr val="4C44E6"/>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5388" y="103188"/>
            <a:ext cx="4724400" cy="665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229351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46067"/>
            <a:ext cx="10972800" cy="610653"/>
          </a:xfrm>
        </p:spPr>
        <p:txBody>
          <a:bodyPr>
            <a:normAutofit fontScale="90000"/>
          </a:bodyPr>
          <a:lstStyle/>
          <a:p>
            <a:pPr algn="ctr"/>
            <a:r>
              <a:rPr lang="en-US" b="1" dirty="0">
                <a:solidFill>
                  <a:srgbClr val="4C44E6"/>
                </a:solidFill>
                <a:latin typeface="+mn-lt"/>
              </a:rPr>
              <a:t>SWOT-</a:t>
            </a:r>
            <a:r>
              <a:rPr lang="uk-UA" b="1" dirty="0">
                <a:solidFill>
                  <a:srgbClr val="4C44E6"/>
                </a:solidFill>
                <a:latin typeface="+mn-lt"/>
              </a:rPr>
              <a:t>аналіз та вибір типу «чистої стратегії»</a:t>
            </a:r>
            <a:endParaRPr lang="ru-RU" b="1" dirty="0">
              <a:solidFill>
                <a:srgbClr val="4C44E6"/>
              </a:solidFill>
              <a:latin typeface="+mn-lt"/>
            </a:endParaRPr>
          </a:p>
        </p:txBody>
      </p:sp>
      <p:sp>
        <p:nvSpPr>
          <p:cNvPr id="4" name="Дата 3"/>
          <p:cNvSpPr>
            <a:spLocks noGrp="1"/>
          </p:cNvSpPr>
          <p:nvPr>
            <p:ph type="dt" sz="half" idx="10"/>
          </p:nvPr>
        </p:nvSpPr>
        <p:spPr/>
        <p:txBody>
          <a:bodyPr/>
          <a:lstStyle/>
          <a:p>
            <a:pPr>
              <a:defRPr/>
            </a:pPr>
            <a:endParaRPr lang="uk-UA"/>
          </a:p>
        </p:txBody>
      </p:sp>
      <p:sp>
        <p:nvSpPr>
          <p:cNvPr id="5" name="Нижний колонтитул 4"/>
          <p:cNvSpPr>
            <a:spLocks noGrp="1"/>
          </p:cNvSpPr>
          <p:nvPr>
            <p:ph type="ftr" sz="quarter" idx="11"/>
          </p:nvPr>
        </p:nvSpPr>
        <p:spPr/>
        <p:txBody>
          <a:bodyPr/>
          <a:lstStyle/>
          <a:p>
            <a:pPr>
              <a:defRPr/>
            </a:pPr>
            <a:endParaRPr lang="uk-UA"/>
          </a:p>
        </p:txBody>
      </p:sp>
      <p:sp>
        <p:nvSpPr>
          <p:cNvPr id="6" name="Номер слайда 5"/>
          <p:cNvSpPr>
            <a:spLocks noGrp="1"/>
          </p:cNvSpPr>
          <p:nvPr>
            <p:ph type="sldNum" sz="quarter" idx="12"/>
          </p:nvPr>
        </p:nvSpPr>
        <p:spPr/>
        <p:txBody>
          <a:bodyPr/>
          <a:lstStyle/>
          <a:p>
            <a:pPr>
              <a:defRPr/>
            </a:pPr>
            <a:fld id="{687A8716-F01C-4A0E-93E0-47733D6C6B79}" type="slidenum">
              <a:rPr lang="uk-UA" smtClean="0"/>
              <a:pPr>
                <a:defRPr/>
              </a:pPr>
              <a:t>94</a:t>
            </a:fld>
            <a:endParaRPr lang="uk-UA"/>
          </a:p>
        </p:txBody>
      </p:sp>
      <p:graphicFrame>
        <p:nvGraphicFramePr>
          <p:cNvPr id="7" name="Таблица 6"/>
          <p:cNvGraphicFramePr>
            <a:graphicFrameLocks noGrp="1"/>
          </p:cNvGraphicFramePr>
          <p:nvPr>
            <p:extLst>
              <p:ext uri="{D42A27DB-BD31-4B8C-83A1-F6EECF244321}">
                <p14:modId xmlns:p14="http://schemas.microsoft.com/office/powerpoint/2010/main" val="1862443241"/>
              </p:ext>
            </p:extLst>
          </p:nvPr>
        </p:nvGraphicFramePr>
        <p:xfrm>
          <a:off x="1056909" y="867236"/>
          <a:ext cx="10200640" cy="5769928"/>
        </p:xfrm>
        <a:graphic>
          <a:graphicData uri="http://schemas.openxmlformats.org/drawingml/2006/table">
            <a:tbl>
              <a:tblPr firstRow="1" firstCol="1" bandRow="1">
                <a:tableStyleId>{5C22544A-7EE6-4342-B048-85BDC9FD1C3A}</a:tableStyleId>
              </a:tblPr>
              <a:tblGrid>
                <a:gridCol w="599440">
                  <a:extLst>
                    <a:ext uri="{9D8B030D-6E8A-4147-A177-3AD203B41FA5}">
                      <a16:colId xmlns:a16="http://schemas.microsoft.com/office/drawing/2014/main" val="20000"/>
                    </a:ext>
                  </a:extLst>
                </a:gridCol>
                <a:gridCol w="462280">
                  <a:extLst>
                    <a:ext uri="{9D8B030D-6E8A-4147-A177-3AD203B41FA5}">
                      <a16:colId xmlns:a16="http://schemas.microsoft.com/office/drawing/2014/main" val="20001"/>
                    </a:ext>
                  </a:extLst>
                </a:gridCol>
                <a:gridCol w="4305300">
                  <a:extLst>
                    <a:ext uri="{9D8B030D-6E8A-4147-A177-3AD203B41FA5}">
                      <a16:colId xmlns:a16="http://schemas.microsoft.com/office/drawing/2014/main" val="20002"/>
                    </a:ext>
                  </a:extLst>
                </a:gridCol>
                <a:gridCol w="4833620">
                  <a:extLst>
                    <a:ext uri="{9D8B030D-6E8A-4147-A177-3AD203B41FA5}">
                      <a16:colId xmlns:a16="http://schemas.microsoft.com/office/drawing/2014/main" val="20003"/>
                    </a:ext>
                  </a:extLst>
                </a:gridCol>
              </a:tblGrid>
              <a:tr h="762350">
                <a:tc>
                  <a:txBody>
                    <a:bodyPr/>
                    <a:lstStyle/>
                    <a:p>
                      <a:pPr marL="71755" marR="71755" algn="ctr">
                        <a:lnSpc>
                          <a:spcPct val="115000"/>
                        </a:lnSpc>
                        <a:spcAft>
                          <a:spcPts val="0"/>
                        </a:spcAft>
                      </a:pPr>
                      <a:r>
                        <a:rPr lang="uk-UA" sz="1900" b="0" cap="none" spc="0" dirty="0">
                          <a:ln>
                            <a:noFill/>
                          </a:ln>
                          <a:solidFill>
                            <a:schemeClr val="tx1"/>
                          </a:solidFill>
                          <a:effectLst/>
                          <a:latin typeface="Times New Roman" pitchFamily="18" charset="0"/>
                          <a:cs typeface="Times New Roman" pitchFamily="18" charset="0"/>
                        </a:rPr>
                        <a:t> </a:t>
                      </a:r>
                      <a:endParaRPr lang="uk-UA" sz="1600" b="0" cap="none" spc="0" dirty="0">
                        <a:ln>
                          <a:noFill/>
                        </a:ln>
                        <a:solidFill>
                          <a:schemeClr val="tx1"/>
                        </a:solidFill>
                        <a:effectLst/>
                        <a:latin typeface="Times New Roman" pitchFamily="18" charset="0"/>
                        <a:ea typeface="Calibri"/>
                        <a:cs typeface="Times New Roman" pitchFamily="18" charset="0"/>
                      </a:endParaRPr>
                    </a:p>
                  </a:txBody>
                  <a:tcPr marT="0" marB="0" vert="vert270" anchor="ctr">
                    <a:gradFill>
                      <a:gsLst>
                        <a:gs pos="11000">
                          <a:schemeClr val="accent1">
                            <a:tint val="66000"/>
                            <a:satMod val="160000"/>
                          </a:schemeClr>
                        </a:gs>
                        <a:gs pos="13000">
                          <a:schemeClr val="accent1">
                            <a:tint val="44500"/>
                            <a:satMod val="160000"/>
                          </a:schemeClr>
                        </a:gs>
                        <a:gs pos="100000">
                          <a:schemeClr val="accent1">
                            <a:tint val="23500"/>
                            <a:satMod val="160000"/>
                          </a:schemeClr>
                        </a:gs>
                      </a:gsLst>
                      <a:lin ang="5400000" scaled="0"/>
                    </a:gradFill>
                  </a:tcPr>
                </a:tc>
                <a:tc gridSpan="3">
                  <a:txBody>
                    <a:bodyPr/>
                    <a:lstStyle/>
                    <a:p>
                      <a:pPr algn="ctr">
                        <a:lnSpc>
                          <a:spcPct val="115000"/>
                        </a:lnSpc>
                        <a:spcAft>
                          <a:spcPts val="0"/>
                        </a:spcAft>
                      </a:pPr>
                      <a:r>
                        <a:rPr lang="uk-UA" sz="1900" b="0" cap="none" spc="0" dirty="0">
                          <a:ln>
                            <a:noFill/>
                          </a:ln>
                          <a:solidFill>
                            <a:schemeClr val="tx1"/>
                          </a:solidFill>
                          <a:effectLst/>
                          <a:latin typeface="Arial" panose="020B0604020202020204" pitchFamily="34" charset="0"/>
                          <a:cs typeface="Arial" panose="020B0604020202020204" pitchFamily="34" charset="0"/>
                        </a:rPr>
                        <a:t>ВНУТРІШНІ ФАКТОРИ </a:t>
                      </a:r>
                      <a:endParaRPr lang="uk-UA" sz="1600" b="0" cap="none" spc="0" dirty="0">
                        <a:ln>
                          <a:noFill/>
                        </a:ln>
                        <a:solidFill>
                          <a:schemeClr val="tx1"/>
                        </a:solidFill>
                        <a:effectLst/>
                        <a:latin typeface="Arial" panose="020B0604020202020204" pitchFamily="34" charset="0"/>
                        <a:ea typeface="Calibri"/>
                        <a:cs typeface="Arial" panose="020B0604020202020204" pitchFamily="34" charset="0"/>
                      </a:endParaRPr>
                    </a:p>
                  </a:txBody>
                  <a:tcPr marT="0" marB="0" anchor="ctr">
                    <a:gradFill>
                      <a:gsLst>
                        <a:gs pos="0">
                          <a:schemeClr val="accent1">
                            <a:tint val="66000"/>
                            <a:satMod val="160000"/>
                          </a:schemeClr>
                        </a:gs>
                        <a:gs pos="13000">
                          <a:schemeClr val="accent1">
                            <a:tint val="44500"/>
                            <a:satMod val="160000"/>
                          </a:schemeClr>
                        </a:gs>
                        <a:gs pos="100000">
                          <a:schemeClr val="accent1">
                            <a:tint val="23500"/>
                            <a:satMod val="160000"/>
                          </a:schemeClr>
                        </a:gs>
                      </a:gsLst>
                      <a:lin ang="5400000" scaled="0"/>
                    </a:gra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0"/>
                  </a:ext>
                </a:extLst>
              </a:tr>
              <a:tr h="661321">
                <a:tc rowSpan="3">
                  <a:txBody>
                    <a:bodyPr/>
                    <a:lstStyle/>
                    <a:p>
                      <a:pPr marL="71755" marR="71755" algn="ctr">
                        <a:lnSpc>
                          <a:spcPct val="115000"/>
                        </a:lnSpc>
                        <a:spcAft>
                          <a:spcPts val="0"/>
                        </a:spcAft>
                      </a:pPr>
                      <a:r>
                        <a:rPr lang="uk-UA" sz="1900" b="0" cap="none" spc="0" dirty="0">
                          <a:ln>
                            <a:noFill/>
                          </a:ln>
                          <a:solidFill>
                            <a:schemeClr val="tx1">
                              <a:lumMod val="95000"/>
                              <a:lumOff val="5000"/>
                            </a:schemeClr>
                          </a:solidFill>
                          <a:effectLst/>
                          <a:latin typeface="Arial" panose="020B0604020202020204" pitchFamily="34" charset="0"/>
                          <a:cs typeface="Arial" panose="020B0604020202020204" pitchFamily="34" charset="0"/>
                        </a:rPr>
                        <a:t>ЗОВНІШНІ ФАКТОРИ</a:t>
                      </a:r>
                      <a:endParaRPr lang="uk-UA" sz="1600" b="0" cap="none" spc="0" dirty="0">
                        <a:ln>
                          <a:noFill/>
                        </a:ln>
                        <a:solidFill>
                          <a:schemeClr val="tx1">
                            <a:lumMod val="95000"/>
                            <a:lumOff val="5000"/>
                          </a:schemeClr>
                        </a:solidFill>
                        <a:effectLst/>
                        <a:latin typeface="Arial" panose="020B0604020202020204" pitchFamily="34" charset="0"/>
                        <a:ea typeface="Calibri"/>
                        <a:cs typeface="Arial" panose="020B0604020202020204" pitchFamily="34" charset="0"/>
                      </a:endParaRPr>
                    </a:p>
                  </a:txBody>
                  <a:tcPr marT="0" marB="0" vert="vert270" anchor="ctr">
                    <a:gradFill>
                      <a:gsLst>
                        <a:gs pos="11000">
                          <a:schemeClr val="accent1">
                            <a:tint val="66000"/>
                            <a:satMod val="160000"/>
                          </a:schemeClr>
                        </a:gs>
                        <a:gs pos="13000">
                          <a:schemeClr val="accent1">
                            <a:tint val="44500"/>
                            <a:satMod val="160000"/>
                          </a:schemeClr>
                        </a:gs>
                        <a:gs pos="100000">
                          <a:schemeClr val="accent1">
                            <a:tint val="23500"/>
                            <a:satMod val="160000"/>
                          </a:schemeClr>
                        </a:gs>
                      </a:gsLst>
                      <a:lin ang="5400000" scaled="0"/>
                    </a:gradFill>
                  </a:tcPr>
                </a:tc>
                <a:tc>
                  <a:txBody>
                    <a:bodyPr/>
                    <a:lstStyle/>
                    <a:p>
                      <a:pPr algn="ctr">
                        <a:lnSpc>
                          <a:spcPct val="115000"/>
                        </a:lnSpc>
                        <a:spcAft>
                          <a:spcPts val="0"/>
                        </a:spcAft>
                      </a:pPr>
                      <a:r>
                        <a:rPr lang="uk-UA" sz="1900" b="0" cap="none" spc="0" dirty="0">
                          <a:ln>
                            <a:noFill/>
                          </a:ln>
                          <a:solidFill>
                            <a:schemeClr val="tx1"/>
                          </a:solidFill>
                          <a:effectLst/>
                          <a:latin typeface="Times New Roman" pitchFamily="18" charset="0"/>
                          <a:cs typeface="Times New Roman" pitchFamily="18" charset="0"/>
                        </a:rPr>
                        <a:t> </a:t>
                      </a:r>
                      <a:endParaRPr lang="uk-UA" sz="1600" b="0" cap="none" spc="0" dirty="0">
                        <a:ln>
                          <a:noFill/>
                        </a:ln>
                        <a:solidFill>
                          <a:schemeClr val="tx1"/>
                        </a:solidFill>
                        <a:effectLst/>
                        <a:latin typeface="Times New Roman" pitchFamily="18" charset="0"/>
                        <a:ea typeface="Calibri"/>
                        <a:cs typeface="Times New Roman" pitchFamily="18" charset="0"/>
                      </a:endParaRPr>
                    </a:p>
                  </a:txBody>
                  <a:tcPr marT="0" marB="0" anchor="ctr">
                    <a:gradFill>
                      <a:gsLst>
                        <a:gs pos="11000">
                          <a:schemeClr val="bg2">
                            <a:lumMod val="90000"/>
                          </a:schemeClr>
                        </a:gs>
                        <a:gs pos="100000">
                          <a:schemeClr val="accent1">
                            <a:tint val="23500"/>
                            <a:satMod val="160000"/>
                          </a:schemeClr>
                        </a:gs>
                      </a:gsLst>
                      <a:lin ang="5400000" scaled="0"/>
                    </a:gradFill>
                  </a:tcPr>
                </a:tc>
                <a:tc>
                  <a:txBody>
                    <a:bodyPr/>
                    <a:lstStyle/>
                    <a:p>
                      <a:pPr algn="ctr">
                        <a:lnSpc>
                          <a:spcPct val="115000"/>
                        </a:lnSpc>
                        <a:spcAft>
                          <a:spcPts val="0"/>
                        </a:spcAft>
                      </a:pPr>
                      <a:r>
                        <a:rPr lang="uk-UA" sz="1900" b="0" cap="none" spc="0" dirty="0">
                          <a:ln>
                            <a:noFill/>
                          </a:ln>
                          <a:solidFill>
                            <a:schemeClr val="tx1"/>
                          </a:solidFill>
                          <a:effectLst/>
                          <a:latin typeface="Arial" panose="020B0604020202020204" pitchFamily="34" charset="0"/>
                          <a:cs typeface="Arial" panose="020B0604020202020204" pitchFamily="34" charset="0"/>
                        </a:rPr>
                        <a:t>Сильні сторони</a:t>
                      </a:r>
                      <a:endParaRPr lang="uk-UA" sz="1600" b="0" cap="none" spc="0" dirty="0">
                        <a:ln>
                          <a:noFill/>
                        </a:ln>
                        <a:solidFill>
                          <a:schemeClr val="tx1"/>
                        </a:solidFill>
                        <a:effectLst/>
                        <a:latin typeface="Arial" panose="020B0604020202020204" pitchFamily="34" charset="0"/>
                        <a:ea typeface="Calibri"/>
                        <a:cs typeface="Arial" panose="020B0604020202020204" pitchFamily="34" charset="0"/>
                      </a:endParaRPr>
                    </a:p>
                  </a:txBody>
                  <a:tcPr marT="0" marB="0" anchor="ctr">
                    <a:gradFill>
                      <a:gsLst>
                        <a:gs pos="11000">
                          <a:schemeClr val="bg2">
                            <a:lumMod val="90000"/>
                          </a:schemeClr>
                        </a:gs>
                        <a:gs pos="100000">
                          <a:schemeClr val="accent1">
                            <a:tint val="23500"/>
                            <a:satMod val="160000"/>
                          </a:schemeClr>
                        </a:gs>
                      </a:gsLst>
                      <a:lin ang="5400000" scaled="0"/>
                    </a:gradFill>
                  </a:tcPr>
                </a:tc>
                <a:tc>
                  <a:txBody>
                    <a:bodyPr/>
                    <a:lstStyle/>
                    <a:p>
                      <a:pPr algn="ctr">
                        <a:lnSpc>
                          <a:spcPct val="115000"/>
                        </a:lnSpc>
                        <a:spcAft>
                          <a:spcPts val="0"/>
                        </a:spcAft>
                      </a:pPr>
                      <a:r>
                        <a:rPr lang="uk-UA" sz="1900" b="0" cap="none" spc="0" dirty="0">
                          <a:ln>
                            <a:noFill/>
                          </a:ln>
                          <a:solidFill>
                            <a:schemeClr val="tx1"/>
                          </a:solidFill>
                          <a:effectLst/>
                          <a:latin typeface="Arial" panose="020B0604020202020204" pitchFamily="34" charset="0"/>
                          <a:cs typeface="Arial" panose="020B0604020202020204" pitchFamily="34" charset="0"/>
                        </a:rPr>
                        <a:t>Слабкі сторони </a:t>
                      </a:r>
                      <a:endParaRPr lang="uk-UA" sz="1600" b="0" cap="none" spc="0" dirty="0">
                        <a:ln>
                          <a:noFill/>
                        </a:ln>
                        <a:solidFill>
                          <a:schemeClr val="tx1"/>
                        </a:solidFill>
                        <a:effectLst/>
                        <a:latin typeface="Arial" panose="020B0604020202020204" pitchFamily="34" charset="0"/>
                        <a:ea typeface="Calibri"/>
                        <a:cs typeface="Arial" panose="020B0604020202020204" pitchFamily="34" charset="0"/>
                      </a:endParaRPr>
                    </a:p>
                  </a:txBody>
                  <a:tcPr marT="0" marB="0" anchor="ctr">
                    <a:gradFill>
                      <a:gsLst>
                        <a:gs pos="11000">
                          <a:schemeClr val="bg2">
                            <a:lumMod val="90000"/>
                          </a:schemeClr>
                        </a:gs>
                        <a:gs pos="100000">
                          <a:schemeClr val="accent1">
                            <a:tint val="23500"/>
                            <a:satMod val="160000"/>
                          </a:schemeClr>
                        </a:gs>
                      </a:gsLst>
                      <a:lin ang="5400000" scaled="0"/>
                    </a:gradFill>
                  </a:tcPr>
                </a:tc>
                <a:extLst>
                  <a:ext uri="{0D108BD9-81ED-4DB2-BD59-A6C34878D82A}">
                    <a16:rowId xmlns:a16="http://schemas.microsoft.com/office/drawing/2014/main" val="10001"/>
                  </a:ext>
                </a:extLst>
              </a:tr>
              <a:tr h="2095241">
                <a:tc vMerge="1">
                  <a:txBody>
                    <a:bodyPr/>
                    <a:lstStyle/>
                    <a:p>
                      <a:endParaRPr lang="uk-UA"/>
                    </a:p>
                  </a:txBody>
                  <a:tcPr/>
                </a:tc>
                <a:tc>
                  <a:txBody>
                    <a:bodyPr/>
                    <a:lstStyle/>
                    <a:p>
                      <a:pPr marL="71755" marR="71755" algn="ctr">
                        <a:lnSpc>
                          <a:spcPct val="115000"/>
                        </a:lnSpc>
                        <a:spcAft>
                          <a:spcPts val="0"/>
                        </a:spcAft>
                      </a:pPr>
                      <a:r>
                        <a:rPr lang="uk-UA" sz="1900" b="0" cap="none" spc="0" dirty="0">
                          <a:ln>
                            <a:noFill/>
                          </a:ln>
                          <a:solidFill>
                            <a:schemeClr val="tx1"/>
                          </a:solidFill>
                          <a:effectLst/>
                          <a:latin typeface="Arial" panose="020B0604020202020204" pitchFamily="34" charset="0"/>
                          <a:cs typeface="Arial" panose="020B0604020202020204" pitchFamily="34" charset="0"/>
                        </a:rPr>
                        <a:t>Можливості</a:t>
                      </a:r>
                      <a:endParaRPr lang="uk-UA" sz="1600" b="0" cap="none" spc="0" dirty="0">
                        <a:ln>
                          <a:noFill/>
                        </a:ln>
                        <a:solidFill>
                          <a:schemeClr val="tx1"/>
                        </a:solidFill>
                        <a:effectLst/>
                        <a:latin typeface="Arial" panose="020B0604020202020204" pitchFamily="34" charset="0"/>
                        <a:ea typeface="Calibri"/>
                        <a:cs typeface="Arial" panose="020B0604020202020204" pitchFamily="34" charset="0"/>
                      </a:endParaRPr>
                    </a:p>
                  </a:txBody>
                  <a:tcPr marT="0" marB="0" vert="vert270" anchor="ctr"/>
                </a:tc>
                <a:tc>
                  <a:txBody>
                    <a:bodyPr/>
                    <a:lstStyle/>
                    <a:p>
                      <a:pPr algn="ctr">
                        <a:lnSpc>
                          <a:spcPct val="115000"/>
                        </a:lnSpc>
                        <a:spcAft>
                          <a:spcPts val="0"/>
                        </a:spcAft>
                      </a:pPr>
                      <a:r>
                        <a:rPr lang="uk-UA" sz="1900" b="0" cap="none" spc="0" dirty="0">
                          <a:ln>
                            <a:noFill/>
                          </a:ln>
                          <a:solidFill>
                            <a:schemeClr val="accent2">
                              <a:lumMod val="50000"/>
                            </a:schemeClr>
                          </a:solidFill>
                          <a:effectLst/>
                          <a:latin typeface="Arial" panose="020B0604020202020204" pitchFamily="34" charset="0"/>
                          <a:cs typeface="Arial" panose="020B0604020202020204" pitchFamily="34" charset="0"/>
                        </a:rPr>
                        <a:t>АГРЕСИВНА (НАСТУПАЛЬНА)</a:t>
                      </a:r>
                      <a:endParaRPr lang="uk-UA" sz="1600" b="0" cap="none" spc="0" dirty="0">
                        <a:ln>
                          <a:noFill/>
                        </a:ln>
                        <a:solidFill>
                          <a:schemeClr val="accent2">
                            <a:lumMod val="50000"/>
                          </a:schemeClr>
                        </a:solidFill>
                        <a:effectLst/>
                        <a:latin typeface="Arial" panose="020B0604020202020204" pitchFamily="34" charset="0"/>
                        <a:cs typeface="Arial" panose="020B0604020202020204" pitchFamily="34" charset="0"/>
                      </a:endParaRPr>
                    </a:p>
                    <a:p>
                      <a:pPr algn="ctr">
                        <a:lnSpc>
                          <a:spcPct val="115000"/>
                        </a:lnSpc>
                        <a:spcAft>
                          <a:spcPts val="0"/>
                        </a:spcAft>
                      </a:pPr>
                      <a:r>
                        <a:rPr lang="uk-UA" sz="1900" b="0" cap="none" spc="0" dirty="0">
                          <a:ln>
                            <a:noFill/>
                          </a:ln>
                          <a:solidFill>
                            <a:schemeClr val="accent2">
                              <a:lumMod val="50000"/>
                            </a:schemeClr>
                          </a:solidFill>
                          <a:effectLst/>
                          <a:latin typeface="Arial" panose="020B0604020202020204" pitchFamily="34" charset="0"/>
                          <a:cs typeface="Arial" panose="020B0604020202020204" pitchFamily="34" charset="0"/>
                        </a:rPr>
                        <a:t>(максимальне використання сильних сторін регіону за одночасного використання зовнішніх можливостей)</a:t>
                      </a:r>
                      <a:endParaRPr lang="uk-UA" sz="1600" b="0" cap="none" spc="0" dirty="0">
                        <a:ln>
                          <a:noFill/>
                        </a:ln>
                        <a:solidFill>
                          <a:schemeClr val="accent2">
                            <a:lumMod val="50000"/>
                          </a:schemeClr>
                        </a:solidFill>
                        <a:effectLst/>
                        <a:latin typeface="Arial" panose="020B0604020202020204" pitchFamily="34" charset="0"/>
                        <a:ea typeface="Calibri"/>
                        <a:cs typeface="Arial" panose="020B0604020202020204" pitchFamily="34" charset="0"/>
                      </a:endParaRPr>
                    </a:p>
                  </a:txBody>
                  <a:tcPr marT="0" marB="0" anchor="ctr"/>
                </a:tc>
                <a:tc>
                  <a:txBody>
                    <a:bodyPr/>
                    <a:lstStyle/>
                    <a:p>
                      <a:pPr algn="ctr">
                        <a:lnSpc>
                          <a:spcPct val="115000"/>
                        </a:lnSpc>
                        <a:spcAft>
                          <a:spcPts val="0"/>
                        </a:spcAft>
                      </a:pPr>
                      <a:r>
                        <a:rPr lang="uk-UA" sz="1900" b="0" cap="none" spc="0" dirty="0">
                          <a:ln>
                            <a:noFill/>
                          </a:ln>
                          <a:solidFill>
                            <a:schemeClr val="accent2">
                              <a:lumMod val="50000"/>
                            </a:schemeClr>
                          </a:solidFill>
                          <a:effectLst/>
                          <a:latin typeface="Arial" panose="020B0604020202020204" pitchFamily="34" charset="0"/>
                          <a:cs typeface="Arial" panose="020B0604020202020204" pitchFamily="34" charset="0"/>
                        </a:rPr>
                        <a:t>ДИНАМІЧНА (КОНКУРЕНТНА)</a:t>
                      </a:r>
                      <a:endParaRPr lang="uk-UA" sz="1600" b="0" cap="none" spc="0" dirty="0">
                        <a:ln>
                          <a:noFill/>
                        </a:ln>
                        <a:solidFill>
                          <a:schemeClr val="accent2">
                            <a:lumMod val="50000"/>
                          </a:schemeClr>
                        </a:solidFill>
                        <a:effectLst/>
                        <a:latin typeface="Arial" panose="020B0604020202020204" pitchFamily="34" charset="0"/>
                        <a:cs typeface="Arial" panose="020B0604020202020204" pitchFamily="34" charset="0"/>
                      </a:endParaRPr>
                    </a:p>
                    <a:p>
                      <a:pPr algn="ctr">
                        <a:lnSpc>
                          <a:spcPct val="115000"/>
                        </a:lnSpc>
                        <a:spcAft>
                          <a:spcPts val="0"/>
                        </a:spcAft>
                      </a:pPr>
                      <a:r>
                        <a:rPr lang="uk-UA" sz="1900" b="0" cap="none" spc="0" dirty="0">
                          <a:ln>
                            <a:noFill/>
                          </a:ln>
                          <a:solidFill>
                            <a:schemeClr val="accent2">
                              <a:lumMod val="50000"/>
                            </a:schemeClr>
                          </a:solidFill>
                          <a:effectLst/>
                          <a:latin typeface="Arial" panose="020B0604020202020204" pitchFamily="34" charset="0"/>
                          <a:cs typeface="Arial" panose="020B0604020202020204" pitchFamily="34" charset="0"/>
                        </a:rPr>
                        <a:t>(формування конкурентних переваг регіону через баланс слабких сторін регіону та можливостей, пов'язаних з оточенням)</a:t>
                      </a:r>
                      <a:endParaRPr lang="uk-UA" sz="1600" b="0" cap="none" spc="0" dirty="0">
                        <a:ln>
                          <a:noFill/>
                        </a:ln>
                        <a:solidFill>
                          <a:schemeClr val="accent2">
                            <a:lumMod val="50000"/>
                          </a:schemeClr>
                        </a:solidFill>
                        <a:effectLst/>
                        <a:latin typeface="Arial" panose="020B0604020202020204" pitchFamily="34" charset="0"/>
                        <a:ea typeface="Calibri"/>
                        <a:cs typeface="Arial" panose="020B0604020202020204" pitchFamily="34" charset="0"/>
                      </a:endParaRPr>
                    </a:p>
                  </a:txBody>
                  <a:tcPr marT="0" marB="0" anchor="ctr"/>
                </a:tc>
                <a:extLst>
                  <a:ext uri="{0D108BD9-81ED-4DB2-BD59-A6C34878D82A}">
                    <a16:rowId xmlns:a16="http://schemas.microsoft.com/office/drawing/2014/main" val="10002"/>
                  </a:ext>
                </a:extLst>
              </a:tr>
              <a:tr h="2251016">
                <a:tc vMerge="1">
                  <a:txBody>
                    <a:bodyPr/>
                    <a:lstStyle/>
                    <a:p>
                      <a:endParaRPr lang="uk-UA"/>
                    </a:p>
                  </a:txBody>
                  <a:tcPr/>
                </a:tc>
                <a:tc>
                  <a:txBody>
                    <a:bodyPr/>
                    <a:lstStyle/>
                    <a:p>
                      <a:pPr marL="71755" marR="71755" algn="ctr">
                        <a:lnSpc>
                          <a:spcPct val="115000"/>
                        </a:lnSpc>
                        <a:spcAft>
                          <a:spcPts val="0"/>
                        </a:spcAft>
                      </a:pPr>
                      <a:r>
                        <a:rPr lang="uk-UA" sz="1900" b="0" cap="none" spc="0" dirty="0">
                          <a:ln>
                            <a:noFill/>
                          </a:ln>
                          <a:solidFill>
                            <a:schemeClr val="tx1"/>
                          </a:solidFill>
                          <a:effectLst/>
                          <a:latin typeface="Arial" panose="020B0604020202020204" pitchFamily="34" charset="0"/>
                          <a:cs typeface="Arial" panose="020B0604020202020204" pitchFamily="34" charset="0"/>
                        </a:rPr>
                        <a:t>Загрози</a:t>
                      </a:r>
                      <a:endParaRPr lang="uk-UA" sz="1600" b="0" cap="none" spc="0" dirty="0">
                        <a:ln>
                          <a:noFill/>
                        </a:ln>
                        <a:solidFill>
                          <a:schemeClr val="tx1"/>
                        </a:solidFill>
                        <a:effectLst/>
                        <a:latin typeface="Arial" panose="020B0604020202020204" pitchFamily="34" charset="0"/>
                        <a:ea typeface="Calibri"/>
                        <a:cs typeface="Arial" panose="020B0604020202020204" pitchFamily="34" charset="0"/>
                      </a:endParaRPr>
                    </a:p>
                  </a:txBody>
                  <a:tcPr marT="0" marB="0" vert="vert270" anchor="ctr"/>
                </a:tc>
                <a:tc>
                  <a:txBody>
                    <a:bodyPr/>
                    <a:lstStyle/>
                    <a:p>
                      <a:pPr algn="ctr">
                        <a:lnSpc>
                          <a:spcPct val="115000"/>
                        </a:lnSpc>
                        <a:spcAft>
                          <a:spcPts val="0"/>
                        </a:spcAft>
                      </a:pPr>
                      <a:r>
                        <a:rPr lang="uk-UA" sz="1900" b="0" cap="none" spc="0" dirty="0">
                          <a:ln>
                            <a:noFill/>
                          </a:ln>
                          <a:solidFill>
                            <a:schemeClr val="accent2">
                              <a:lumMod val="50000"/>
                            </a:schemeClr>
                          </a:solidFill>
                          <a:effectLst/>
                          <a:latin typeface="Arial" panose="020B0604020202020204" pitchFamily="34" charset="0"/>
                          <a:cs typeface="Arial" panose="020B0604020202020204" pitchFamily="34" charset="0"/>
                        </a:rPr>
                        <a:t>КОНСЕРВАТИВНА (ЗБЕРЕЖЕННЯ)</a:t>
                      </a:r>
                      <a:endParaRPr lang="uk-UA" sz="1600" b="0" cap="none" spc="0" dirty="0">
                        <a:ln>
                          <a:noFill/>
                        </a:ln>
                        <a:solidFill>
                          <a:schemeClr val="accent2">
                            <a:lumMod val="50000"/>
                          </a:schemeClr>
                        </a:solidFill>
                        <a:effectLst/>
                        <a:latin typeface="Arial" panose="020B0604020202020204" pitchFamily="34" charset="0"/>
                        <a:cs typeface="Arial" panose="020B0604020202020204" pitchFamily="34" charset="0"/>
                      </a:endParaRPr>
                    </a:p>
                    <a:p>
                      <a:pPr algn="ctr">
                        <a:lnSpc>
                          <a:spcPct val="115000"/>
                        </a:lnSpc>
                        <a:spcAft>
                          <a:spcPts val="0"/>
                        </a:spcAft>
                      </a:pPr>
                      <a:r>
                        <a:rPr lang="uk-UA" sz="1900" b="0" cap="none" spc="0" dirty="0">
                          <a:ln>
                            <a:noFill/>
                          </a:ln>
                          <a:solidFill>
                            <a:schemeClr val="accent2">
                              <a:lumMod val="50000"/>
                            </a:schemeClr>
                          </a:solidFill>
                          <a:effectLst/>
                          <a:latin typeface="Arial" panose="020B0604020202020204" pitchFamily="34" charset="0"/>
                          <a:cs typeface="Arial" panose="020B0604020202020204" pitchFamily="34" charset="0"/>
                        </a:rPr>
                        <a:t>(максимальне використання сильних сторін внутрішнього потенціалу регіону за одночасного зменшення зовнішніх загроз)</a:t>
                      </a:r>
                      <a:endParaRPr lang="uk-UA" sz="1600" b="0" cap="none" spc="0" dirty="0">
                        <a:ln>
                          <a:noFill/>
                        </a:ln>
                        <a:solidFill>
                          <a:schemeClr val="accent2">
                            <a:lumMod val="50000"/>
                          </a:schemeClr>
                        </a:solidFill>
                        <a:effectLst/>
                        <a:latin typeface="Arial" panose="020B0604020202020204" pitchFamily="34" charset="0"/>
                        <a:ea typeface="Calibri"/>
                        <a:cs typeface="Arial" panose="020B0604020202020204" pitchFamily="34" charset="0"/>
                      </a:endParaRPr>
                    </a:p>
                  </a:txBody>
                  <a:tcPr marT="0" marB="0" anchor="ctr"/>
                </a:tc>
                <a:tc>
                  <a:txBody>
                    <a:bodyPr/>
                    <a:lstStyle/>
                    <a:p>
                      <a:pPr algn="ctr">
                        <a:lnSpc>
                          <a:spcPct val="115000"/>
                        </a:lnSpc>
                        <a:spcAft>
                          <a:spcPts val="0"/>
                        </a:spcAft>
                      </a:pPr>
                      <a:r>
                        <a:rPr lang="uk-UA" sz="1900" b="0" cap="none" spc="0" dirty="0">
                          <a:ln>
                            <a:noFill/>
                          </a:ln>
                          <a:solidFill>
                            <a:schemeClr val="accent2">
                              <a:lumMod val="50000"/>
                            </a:schemeClr>
                          </a:solidFill>
                          <a:effectLst/>
                          <a:latin typeface="Arial" panose="020B0604020202020204" pitchFamily="34" charset="0"/>
                          <a:cs typeface="Arial" panose="020B0604020202020204" pitchFamily="34" charset="0"/>
                        </a:rPr>
                        <a:t>ОБОРОННА</a:t>
                      </a:r>
                      <a:endParaRPr lang="uk-UA" sz="1600" b="0" cap="none" spc="0" dirty="0">
                        <a:ln>
                          <a:noFill/>
                        </a:ln>
                        <a:solidFill>
                          <a:schemeClr val="accent2">
                            <a:lumMod val="50000"/>
                          </a:schemeClr>
                        </a:solidFill>
                        <a:effectLst/>
                        <a:latin typeface="Arial" panose="020B0604020202020204" pitchFamily="34" charset="0"/>
                        <a:cs typeface="Arial" panose="020B0604020202020204" pitchFamily="34" charset="0"/>
                      </a:endParaRPr>
                    </a:p>
                    <a:p>
                      <a:pPr algn="ctr">
                        <a:lnSpc>
                          <a:spcPct val="115000"/>
                        </a:lnSpc>
                        <a:spcAft>
                          <a:spcPts val="0"/>
                        </a:spcAft>
                      </a:pPr>
                      <a:r>
                        <a:rPr lang="uk-UA" sz="1900" b="0" cap="none" spc="0" dirty="0">
                          <a:ln>
                            <a:noFill/>
                          </a:ln>
                          <a:solidFill>
                            <a:schemeClr val="accent2">
                              <a:lumMod val="50000"/>
                            </a:schemeClr>
                          </a:solidFill>
                          <a:effectLst/>
                          <a:latin typeface="Arial" panose="020B0604020202020204" pitchFamily="34" charset="0"/>
                          <a:cs typeface="Arial" panose="020B0604020202020204" pitchFamily="34" charset="0"/>
                        </a:rPr>
                        <a:t>(протидія зовнішнім загрозам регіону)</a:t>
                      </a:r>
                      <a:endParaRPr lang="uk-UA" sz="1600" b="0" cap="none" spc="0" dirty="0">
                        <a:ln>
                          <a:noFill/>
                        </a:ln>
                        <a:solidFill>
                          <a:schemeClr val="accent2">
                            <a:lumMod val="50000"/>
                          </a:schemeClr>
                        </a:solidFill>
                        <a:effectLst/>
                        <a:latin typeface="Arial" panose="020B0604020202020204" pitchFamily="34" charset="0"/>
                        <a:ea typeface="Calibri"/>
                        <a:cs typeface="Arial" panose="020B0604020202020204" pitchFamily="34" charset="0"/>
                      </a:endParaRPr>
                    </a:p>
                  </a:txBody>
                  <a:tcPr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13856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0" y="141842"/>
            <a:ext cx="12025423" cy="1431778"/>
          </a:xfrm>
        </p:spPr>
        <p:txBody>
          <a:bodyPr vert="horz">
            <a:normAutofit/>
          </a:bodyPr>
          <a:lstStyle/>
          <a:p>
            <a:pPr algn="ctr"/>
            <a:r>
              <a:rPr lang="uk-UA" b="1" dirty="0">
                <a:solidFill>
                  <a:srgbClr val="4C44E6"/>
                </a:solidFill>
                <a:latin typeface="+mn-lt"/>
              </a:rPr>
              <a:t>Орієнтовний порядок денний третього засідання робочої групи</a:t>
            </a:r>
            <a:endParaRPr lang="ru-RU" dirty="0">
              <a:latin typeface="+mn-lt"/>
            </a:endParaRPr>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41" t="24651" r="3484" b="17209"/>
          <a:stretch/>
        </p:blipFill>
        <p:spPr bwMode="auto">
          <a:xfrm>
            <a:off x="31896" y="1977649"/>
            <a:ext cx="12160104" cy="4227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34916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4"/>
          <p:cNvSpPr>
            <a:spLocks noGrp="1"/>
          </p:cNvSpPr>
          <p:nvPr>
            <p:ph type="title"/>
          </p:nvPr>
        </p:nvSpPr>
        <p:spPr>
          <a:xfrm>
            <a:off x="847254" y="56040"/>
            <a:ext cx="10515600" cy="1588127"/>
          </a:xfrm>
          <a:prstGeom prst="rect">
            <a:avLst/>
          </a:prstGeom>
        </p:spPr>
        <p:txBody>
          <a:bodyPr wrap="square">
            <a:spAutoFit/>
          </a:bodyPr>
          <a:lstStyle/>
          <a:p>
            <a:pPr algn="ctr"/>
            <a:r>
              <a:rPr lang="uk-UA" b="1" dirty="0">
                <a:solidFill>
                  <a:srgbClr val="4C44E6"/>
                </a:solidFill>
                <a:latin typeface="+mn-lt"/>
                <a:cs typeface="Times New Roman" panose="02020603050405020304" pitchFamily="18" charset="0"/>
              </a:rPr>
              <a:t>Бачення без дій – це мрія, </a:t>
            </a:r>
            <a:br>
              <a:rPr lang="uk-UA" b="1" dirty="0">
                <a:solidFill>
                  <a:srgbClr val="4C44E6"/>
                </a:solidFill>
                <a:latin typeface="+mn-lt"/>
                <a:cs typeface="Times New Roman" panose="02020603050405020304" pitchFamily="18" charset="0"/>
              </a:rPr>
            </a:br>
            <a:r>
              <a:rPr lang="uk-UA" b="1" dirty="0">
                <a:solidFill>
                  <a:srgbClr val="4C44E6"/>
                </a:solidFill>
                <a:latin typeface="+mn-lt"/>
                <a:cs typeface="Times New Roman" panose="02020603050405020304" pitchFamily="18" charset="0"/>
              </a:rPr>
              <a:t>дія без бачення – це ЖАХ</a:t>
            </a:r>
          </a:p>
          <a:p>
            <a:pPr algn="r"/>
            <a:r>
              <a:rPr lang="uk-UA" sz="2000" b="1" i="1" dirty="0">
                <a:solidFill>
                  <a:srgbClr val="4C44E6"/>
                </a:solidFill>
                <a:latin typeface="+mn-lt"/>
                <a:cs typeface="Times New Roman" panose="02020603050405020304" pitchFamily="18" charset="0"/>
              </a:rPr>
              <a:t>(японське прислів’я)</a:t>
            </a:r>
            <a:endParaRPr lang="uk-UA" sz="2000" b="1" dirty="0">
              <a:solidFill>
                <a:srgbClr val="4C44E6"/>
              </a:solidFill>
              <a:latin typeface="+mn-lt"/>
              <a:cs typeface="Times New Roman" panose="02020603050405020304" pitchFamily="18" charset="0"/>
            </a:endParaRPr>
          </a:p>
        </p:txBody>
      </p:sp>
      <p:pic>
        <p:nvPicPr>
          <p:cNvPr id="5" name="Picture 2" descr="https://1e9ec3ef-a-62cb3a1a-s-sites.googlegroups.com/site/weareallgoingtodie33/aforizmi-pro-mriie/Dreams.jpg?attachauth=ANoY7coi48qyh7JlMlUwP37NbYs28VIM3pakiBk3vHIG2_Y4fEE0kZNnUkHrrMlJ_1-2mSHHxXAoji002RP32gaAVZEN6mdRaeePM8l0FZy2QM23bclKWId2S5zPhkmEGgrmtTLRTpbv7EQ447wgiJ4URypKlEQOobySlS1H3flaVxPKuFHlBXAPJTUcmCU_rS3UV4vjWIPgX-AYKgABk1iF9GwbZHtu8ooUSC0Th_K0EgRIHcUQQ0y5Pa7_-DUKXZzCFNJCeSIt&amp;attredirects=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634" y="3044086"/>
            <a:ext cx="5520058" cy="366531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txBox="1">
            <a:spLocks noChangeArrowheads="1"/>
          </p:cNvSpPr>
          <p:nvPr/>
        </p:nvSpPr>
        <p:spPr>
          <a:xfrm>
            <a:off x="5812466" y="3035934"/>
            <a:ext cx="6251944" cy="3598782"/>
          </a:xfrm>
          <a:prstGeom prst="rect">
            <a:avLst/>
          </a:prstGeom>
        </p:spPr>
        <p:txBody>
          <a:bodyPr vert="horz" lIns="91440" tIns="45720" rIns="91440" bIns="45720" rtlCol="0">
            <a:noAutofit/>
          </a:bodyPr>
          <a:lstStyle/>
          <a:p>
            <a:pPr indent="360000">
              <a:lnSpc>
                <a:spcPct val="90000"/>
              </a:lnSpc>
              <a:spcBef>
                <a:spcPct val="20000"/>
              </a:spcBef>
              <a:defRPr/>
            </a:pPr>
            <a:r>
              <a:rPr lang="uk-UA" sz="2800" dirty="0">
                <a:solidFill>
                  <a:schemeClr val="tx1">
                    <a:lumMod val="95000"/>
                    <a:lumOff val="5000"/>
                  </a:schemeClr>
                </a:solidFill>
                <a:cs typeface="Times New Roman" pitchFamily="18" charset="0"/>
              </a:rPr>
              <a:t>Як кожен план стратегія має ієрархічну природу – тобто складається з системи цілей, нижчі з яких підпорядковуються вищим та перебувають у системних </a:t>
            </a:r>
            <a:r>
              <a:rPr lang="uk-UA" sz="2800" dirty="0" err="1">
                <a:solidFill>
                  <a:schemeClr val="tx1">
                    <a:lumMod val="95000"/>
                    <a:lumOff val="5000"/>
                  </a:schemeClr>
                </a:solidFill>
                <a:cs typeface="Times New Roman" pitchFamily="18" charset="0"/>
              </a:rPr>
              <a:t>взаємозв</a:t>
            </a:r>
            <a:r>
              <a:rPr lang="en-US" sz="2800" dirty="0">
                <a:solidFill>
                  <a:schemeClr val="tx1">
                    <a:lumMod val="95000"/>
                    <a:lumOff val="5000"/>
                  </a:schemeClr>
                </a:solidFill>
                <a:cs typeface="Times New Roman" pitchFamily="18" charset="0"/>
              </a:rPr>
              <a:t>`</a:t>
            </a:r>
            <a:r>
              <a:rPr lang="ru-RU" sz="2800" dirty="0" err="1">
                <a:solidFill>
                  <a:schemeClr val="tx1">
                    <a:lumMod val="95000"/>
                    <a:lumOff val="5000"/>
                  </a:schemeClr>
                </a:solidFill>
                <a:cs typeface="Times New Roman" pitchFamily="18" charset="0"/>
              </a:rPr>
              <a:t>язах</a:t>
            </a:r>
            <a:r>
              <a:rPr lang="ru-RU" sz="2800" dirty="0">
                <a:solidFill>
                  <a:schemeClr val="tx1">
                    <a:lumMod val="95000"/>
                    <a:lumOff val="5000"/>
                  </a:schemeClr>
                </a:solidFill>
                <a:cs typeface="Times New Roman" pitchFamily="18" charset="0"/>
              </a:rPr>
              <a:t> м</a:t>
            </a:r>
            <a:r>
              <a:rPr lang="uk-UA" sz="2800" dirty="0" err="1">
                <a:solidFill>
                  <a:schemeClr val="tx1">
                    <a:lumMod val="95000"/>
                    <a:lumOff val="5000"/>
                  </a:schemeClr>
                </a:solidFill>
                <a:cs typeface="Times New Roman" pitchFamily="18" charset="0"/>
              </a:rPr>
              <a:t>іж</a:t>
            </a:r>
            <a:r>
              <a:rPr lang="uk-UA" sz="2800" dirty="0">
                <a:solidFill>
                  <a:schemeClr val="tx1">
                    <a:lumMod val="95000"/>
                    <a:lumOff val="5000"/>
                  </a:schemeClr>
                </a:solidFill>
                <a:cs typeface="Times New Roman" pitchFamily="18" charset="0"/>
              </a:rPr>
              <a:t> собою.</a:t>
            </a:r>
          </a:p>
          <a:p>
            <a:pPr indent="360000">
              <a:lnSpc>
                <a:spcPct val="90000"/>
              </a:lnSpc>
              <a:spcBef>
                <a:spcPct val="20000"/>
              </a:spcBef>
              <a:defRPr/>
            </a:pPr>
            <a:r>
              <a:rPr lang="uk-UA" sz="2800" dirty="0">
                <a:solidFill>
                  <a:schemeClr val="tx1">
                    <a:lumMod val="95000"/>
                    <a:lumOff val="5000"/>
                  </a:schemeClr>
                </a:solidFill>
                <a:cs typeface="Times New Roman" pitchFamily="18" charset="0"/>
              </a:rPr>
              <a:t>В іншому випадку спостерігаємо хаотичний рух та марнотратство ресурсів.</a:t>
            </a:r>
          </a:p>
        </p:txBody>
      </p:sp>
      <p:sp>
        <p:nvSpPr>
          <p:cNvPr id="7" name="Объект 3"/>
          <p:cNvSpPr txBox="1">
            <a:spLocks/>
          </p:cNvSpPr>
          <p:nvPr/>
        </p:nvSpPr>
        <p:spPr>
          <a:xfrm>
            <a:off x="143634" y="1594885"/>
            <a:ext cx="11920776" cy="1233376"/>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b="1" dirty="0" err="1"/>
              <a:t>Стратегії</a:t>
            </a:r>
            <a:r>
              <a:rPr lang="ru-RU" b="1" dirty="0"/>
              <a:t> </a:t>
            </a:r>
            <a:r>
              <a:rPr lang="ru-RU" b="1" dirty="0" err="1"/>
              <a:t>розвитку</a:t>
            </a:r>
            <a:r>
              <a:rPr lang="ru-RU" b="1" dirty="0"/>
              <a:t> </a:t>
            </a:r>
            <a:r>
              <a:rPr lang="ru-RU" b="1" dirty="0" err="1"/>
              <a:t>поєднує</a:t>
            </a:r>
            <a:r>
              <a:rPr lang="ru-RU" b="1" dirty="0"/>
              <a:t> </a:t>
            </a:r>
            <a:r>
              <a:rPr lang="ru-RU" b="1" dirty="0" err="1"/>
              <a:t>досяжну</a:t>
            </a:r>
            <a:r>
              <a:rPr lang="ru-RU" b="1" dirty="0"/>
              <a:t> </a:t>
            </a:r>
            <a:r>
              <a:rPr lang="ru-RU" b="1" dirty="0" err="1"/>
              <a:t>мрію</a:t>
            </a:r>
            <a:r>
              <a:rPr lang="ru-RU" b="1" dirty="0"/>
              <a:t> (</a:t>
            </a:r>
            <a:r>
              <a:rPr lang="ru-RU" b="1" dirty="0" err="1"/>
              <a:t>ціль</a:t>
            </a:r>
            <a:r>
              <a:rPr lang="ru-RU" b="1" dirty="0"/>
              <a:t>), </a:t>
            </a:r>
            <a:r>
              <a:rPr lang="ru-RU" b="1" dirty="0" err="1"/>
              <a:t>побудовану</a:t>
            </a:r>
            <a:r>
              <a:rPr lang="ru-RU" b="1" dirty="0"/>
              <a:t> на наших </a:t>
            </a:r>
            <a:r>
              <a:rPr lang="ru-RU" b="1" dirty="0" err="1"/>
              <a:t>прагненнях</a:t>
            </a:r>
            <a:r>
              <a:rPr lang="ru-RU" b="1" dirty="0"/>
              <a:t> та </a:t>
            </a:r>
            <a:r>
              <a:rPr lang="ru-RU" b="1" dirty="0" err="1"/>
              <a:t>цінностях</a:t>
            </a:r>
            <a:r>
              <a:rPr lang="ru-RU" b="1" dirty="0"/>
              <a:t>, з </a:t>
            </a:r>
            <a:r>
              <a:rPr lang="ru-RU" b="1" dirty="0" err="1"/>
              <a:t>наявними</a:t>
            </a:r>
            <a:r>
              <a:rPr lang="ru-RU" b="1" dirty="0"/>
              <a:t> </a:t>
            </a:r>
            <a:r>
              <a:rPr lang="ru-RU" b="1" dirty="0" err="1"/>
              <a:t>потенціалами</a:t>
            </a:r>
            <a:r>
              <a:rPr lang="ru-RU" b="1" dirty="0"/>
              <a:t> та </a:t>
            </a:r>
            <a:r>
              <a:rPr lang="ru-RU" b="1" dirty="0" err="1"/>
              <a:t>зовнішніми</a:t>
            </a:r>
            <a:r>
              <a:rPr lang="ru-RU" b="1" dirty="0"/>
              <a:t> </a:t>
            </a:r>
            <a:r>
              <a:rPr lang="ru-RU" b="1" dirty="0" err="1"/>
              <a:t>можливостями</a:t>
            </a:r>
            <a:endParaRPr lang="ru-RU" b="1" dirty="0"/>
          </a:p>
        </p:txBody>
      </p:sp>
    </p:spTree>
    <p:extLst>
      <p:ext uri="{BB962C8B-B14F-4D97-AF65-F5344CB8AC3E}">
        <p14:creationId xmlns:p14="http://schemas.microsoft.com/office/powerpoint/2010/main" val="74016904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6935" y="152467"/>
            <a:ext cx="10515600" cy="974577"/>
          </a:xfrm>
        </p:spPr>
        <p:txBody>
          <a:bodyPr/>
          <a:lstStyle/>
          <a:p>
            <a:pPr algn="ctr"/>
            <a:r>
              <a:rPr lang="uk-UA" b="1" cap="all" dirty="0">
                <a:solidFill>
                  <a:srgbClr val="4C44E6"/>
                </a:solidFill>
                <a:latin typeface="+mn-lt"/>
                <a:cs typeface="Times New Roman" panose="02020603050405020304" pitchFamily="18" charset="0"/>
              </a:rPr>
              <a:t>Сенс </a:t>
            </a:r>
            <a:r>
              <a:rPr lang="uk-UA" b="1" cap="all" dirty="0" err="1">
                <a:solidFill>
                  <a:srgbClr val="4C44E6"/>
                </a:solidFill>
                <a:latin typeface="+mn-lt"/>
                <a:cs typeface="Times New Roman" panose="02020603050405020304" pitchFamily="18" charset="0"/>
              </a:rPr>
              <a:t>цілепокладання</a:t>
            </a:r>
            <a:r>
              <a:rPr lang="uk-UA" b="1" cap="all" dirty="0">
                <a:solidFill>
                  <a:srgbClr val="4C44E6"/>
                </a:solidFill>
                <a:latin typeface="+mn-lt"/>
                <a:cs typeface="Times New Roman" panose="02020603050405020304" pitchFamily="18" charset="0"/>
              </a:rPr>
              <a:t> </a:t>
            </a:r>
            <a:endParaRPr lang="ru-RU" cap="all" dirty="0">
              <a:latin typeface="+mn-lt"/>
            </a:endParaRPr>
          </a:p>
        </p:txBody>
      </p:sp>
      <p:sp>
        <p:nvSpPr>
          <p:cNvPr id="4" name="Объект 3"/>
          <p:cNvSpPr>
            <a:spLocks noGrp="1"/>
          </p:cNvSpPr>
          <p:nvPr>
            <p:ph idx="1"/>
          </p:nvPr>
        </p:nvSpPr>
        <p:spPr>
          <a:xfrm>
            <a:off x="170119" y="3611924"/>
            <a:ext cx="6092456" cy="3174202"/>
          </a:xfrm>
          <a:prstGeom prst="rect">
            <a:avLst/>
          </a:prstGeom>
        </p:spPr>
        <p:txBody>
          <a:bodyPr wrap="square">
            <a:spAutoFit/>
          </a:bodyPr>
          <a:lstStyle/>
          <a:p>
            <a:pPr>
              <a:buFont typeface="Wingdings" panose="05000000000000000000" pitchFamily="2" charset="2"/>
              <a:buChar char="Ø"/>
            </a:pPr>
            <a:r>
              <a:rPr lang="ru-RU" sz="3400" dirty="0"/>
              <a:t> </a:t>
            </a:r>
            <a:r>
              <a:rPr lang="ru-RU" sz="3400" dirty="0" err="1"/>
              <a:t>змісту</a:t>
            </a:r>
            <a:r>
              <a:rPr lang="ru-RU" sz="3400" dirty="0"/>
              <a:t> </a:t>
            </a:r>
            <a:r>
              <a:rPr lang="ru-RU" sz="3400" dirty="0" err="1"/>
              <a:t>стратегічного</a:t>
            </a:r>
            <a:r>
              <a:rPr lang="ru-RU" sz="3400" dirty="0"/>
              <a:t> </a:t>
            </a:r>
            <a:r>
              <a:rPr lang="ru-RU" sz="3400" dirty="0" err="1"/>
              <a:t>бачення</a:t>
            </a:r>
            <a:r>
              <a:rPr lang="ru-RU" sz="3400" dirty="0"/>
              <a:t> в </a:t>
            </a:r>
            <a:r>
              <a:rPr lang="ru-RU" sz="3400" dirty="0" err="1"/>
              <a:t>стратегічних</a:t>
            </a:r>
            <a:r>
              <a:rPr lang="ru-RU" sz="3400" dirty="0"/>
              <a:t> </a:t>
            </a:r>
            <a:r>
              <a:rPr lang="ru-RU" sz="3400" dirty="0" err="1"/>
              <a:t>цілей</a:t>
            </a:r>
            <a:r>
              <a:rPr lang="ru-RU" sz="3400" dirty="0"/>
              <a:t>;</a:t>
            </a:r>
          </a:p>
          <a:p>
            <a:pPr>
              <a:buFont typeface="Wingdings" panose="05000000000000000000" pitchFamily="2" charset="2"/>
              <a:buChar char="Ø"/>
            </a:pPr>
            <a:r>
              <a:rPr lang="ru-RU" sz="3400" dirty="0"/>
              <a:t> </a:t>
            </a:r>
            <a:r>
              <a:rPr lang="ru-RU" sz="3400" dirty="0" err="1"/>
              <a:t>змісту</a:t>
            </a:r>
            <a:r>
              <a:rPr lang="ru-RU" sz="3400" dirty="0"/>
              <a:t> </a:t>
            </a:r>
            <a:r>
              <a:rPr lang="ru-RU" sz="3400" dirty="0" err="1"/>
              <a:t>стратегічних</a:t>
            </a:r>
            <a:r>
              <a:rPr lang="ru-RU" sz="3400" dirty="0"/>
              <a:t> </a:t>
            </a:r>
            <a:r>
              <a:rPr lang="ru-RU" sz="3400" dirty="0" err="1"/>
              <a:t>цілей</a:t>
            </a:r>
            <a:r>
              <a:rPr lang="ru-RU" sz="3400" dirty="0"/>
              <a:t> в </a:t>
            </a:r>
            <a:r>
              <a:rPr lang="ru-RU" sz="3400" dirty="0" err="1"/>
              <a:t>оперативних</a:t>
            </a:r>
            <a:r>
              <a:rPr lang="ru-RU" sz="3400" dirty="0"/>
              <a:t>  </a:t>
            </a:r>
            <a:r>
              <a:rPr lang="ru-RU" sz="3400" dirty="0" err="1"/>
              <a:t>цілях</a:t>
            </a:r>
            <a:r>
              <a:rPr lang="ru-RU" sz="3400" dirty="0"/>
              <a:t>;</a:t>
            </a:r>
          </a:p>
          <a:p>
            <a:pPr>
              <a:buFont typeface="Wingdings" panose="05000000000000000000" pitchFamily="2" charset="2"/>
              <a:buChar char="Ø"/>
            </a:pPr>
            <a:r>
              <a:rPr lang="ru-RU" sz="3400" dirty="0"/>
              <a:t> </a:t>
            </a:r>
            <a:r>
              <a:rPr lang="ru-RU" sz="3400" dirty="0" err="1"/>
              <a:t>змісту</a:t>
            </a:r>
            <a:r>
              <a:rPr lang="ru-RU" sz="3400" dirty="0"/>
              <a:t> </a:t>
            </a:r>
            <a:r>
              <a:rPr lang="ru-RU" sz="3400" dirty="0" err="1"/>
              <a:t>оперативних</a:t>
            </a:r>
            <a:r>
              <a:rPr lang="ru-RU" sz="3400" dirty="0"/>
              <a:t> </a:t>
            </a:r>
            <a:r>
              <a:rPr lang="ru-RU" sz="3400" dirty="0" err="1"/>
              <a:t>цілей</a:t>
            </a:r>
            <a:r>
              <a:rPr lang="ru-RU" sz="3400" dirty="0"/>
              <a:t> – у </a:t>
            </a:r>
            <a:r>
              <a:rPr lang="ru-RU" sz="3400" dirty="0" err="1"/>
              <a:t>завданнях</a:t>
            </a:r>
            <a:endParaRPr lang="uk-UA" sz="3400" dirty="0"/>
          </a:p>
        </p:txBody>
      </p:sp>
      <p:graphicFrame>
        <p:nvGraphicFramePr>
          <p:cNvPr id="5" name="Схема 4"/>
          <p:cNvGraphicFramePr/>
          <p:nvPr>
            <p:extLst>
              <p:ext uri="{D42A27DB-BD31-4B8C-83A1-F6EECF244321}">
                <p14:modId xmlns:p14="http://schemas.microsoft.com/office/powerpoint/2010/main" val="1546732523"/>
              </p:ext>
            </p:extLst>
          </p:nvPr>
        </p:nvGraphicFramePr>
        <p:xfrm>
          <a:off x="5518298" y="1679945"/>
          <a:ext cx="6673702" cy="5188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202144" y="1787648"/>
            <a:ext cx="5583020" cy="1477328"/>
          </a:xfrm>
          <a:prstGeom prst="rect">
            <a:avLst/>
          </a:prstGeom>
        </p:spPr>
        <p:txBody>
          <a:bodyPr wrap="square">
            <a:spAutoFit/>
          </a:bodyPr>
          <a:lstStyle/>
          <a:p>
            <a:pPr algn="ctr"/>
            <a:r>
              <a:rPr lang="ru-RU" sz="3000" b="1" dirty="0" err="1">
                <a:solidFill>
                  <a:srgbClr val="4C44E6"/>
                </a:solidFill>
              </a:rPr>
              <a:t>Цілепокладання</a:t>
            </a:r>
            <a:r>
              <a:rPr lang="ru-RU" sz="3000" b="1" dirty="0">
                <a:solidFill>
                  <a:srgbClr val="4C44E6"/>
                </a:solidFill>
              </a:rPr>
              <a:t> </a:t>
            </a:r>
            <a:r>
              <a:rPr lang="ru-RU" sz="3000" b="1" dirty="0" err="1">
                <a:solidFill>
                  <a:srgbClr val="4C44E6"/>
                </a:solidFill>
              </a:rPr>
              <a:t>передбачає</a:t>
            </a:r>
            <a:r>
              <a:rPr lang="ru-RU" sz="3000" b="1" dirty="0">
                <a:solidFill>
                  <a:srgbClr val="4C44E6"/>
                </a:solidFill>
              </a:rPr>
              <a:t> </a:t>
            </a:r>
            <a:r>
              <a:rPr lang="ru-RU" sz="3000" b="1" dirty="0" err="1">
                <a:solidFill>
                  <a:srgbClr val="4C44E6"/>
                </a:solidFill>
              </a:rPr>
              <a:t>перехід</a:t>
            </a:r>
            <a:r>
              <a:rPr lang="ru-RU" sz="3000" b="1" dirty="0">
                <a:solidFill>
                  <a:srgbClr val="4C44E6"/>
                </a:solidFill>
              </a:rPr>
              <a:t> </a:t>
            </a:r>
            <a:r>
              <a:rPr lang="ru-RU" sz="3000" b="1" dirty="0" err="1">
                <a:solidFill>
                  <a:srgbClr val="4C44E6"/>
                </a:solidFill>
              </a:rPr>
              <a:t>від</a:t>
            </a:r>
            <a:r>
              <a:rPr lang="ru-RU" sz="3000" b="1" dirty="0">
                <a:solidFill>
                  <a:srgbClr val="4C44E6"/>
                </a:solidFill>
              </a:rPr>
              <a:t> </a:t>
            </a:r>
            <a:r>
              <a:rPr lang="ru-RU" sz="3000" b="1" dirty="0" err="1">
                <a:solidFill>
                  <a:srgbClr val="4C44E6"/>
                </a:solidFill>
              </a:rPr>
              <a:t>загального</a:t>
            </a:r>
            <a:r>
              <a:rPr lang="ru-RU" sz="3000" b="1" dirty="0">
                <a:solidFill>
                  <a:srgbClr val="4C44E6"/>
                </a:solidFill>
              </a:rPr>
              <a:t>  до конкретного, </a:t>
            </a:r>
            <a:r>
              <a:rPr lang="ru-RU" sz="3000" b="1" dirty="0" err="1">
                <a:solidFill>
                  <a:srgbClr val="4C44E6"/>
                </a:solidFill>
              </a:rPr>
              <a:t>тобто</a:t>
            </a:r>
            <a:r>
              <a:rPr lang="ru-RU" sz="3000" b="1" dirty="0">
                <a:solidFill>
                  <a:srgbClr val="4C44E6"/>
                </a:solidFill>
              </a:rPr>
              <a:t> </a:t>
            </a:r>
            <a:r>
              <a:rPr lang="ru-RU" sz="3000" b="1" dirty="0" err="1">
                <a:solidFill>
                  <a:srgbClr val="4C44E6"/>
                </a:solidFill>
              </a:rPr>
              <a:t>розкриття</a:t>
            </a:r>
            <a:r>
              <a:rPr lang="ru-RU" sz="3000" b="1" dirty="0">
                <a:solidFill>
                  <a:srgbClr val="4C44E6"/>
                </a:solidFill>
              </a:rPr>
              <a:t>:</a:t>
            </a:r>
            <a:endParaRPr lang="ru-RU" sz="3000" dirty="0">
              <a:solidFill>
                <a:srgbClr val="4C44E6"/>
              </a:solidFill>
            </a:endParaRPr>
          </a:p>
        </p:txBody>
      </p:sp>
      <p:sp>
        <p:nvSpPr>
          <p:cNvPr id="7" name="Прямоугольник 6"/>
          <p:cNvSpPr/>
          <p:nvPr/>
        </p:nvSpPr>
        <p:spPr>
          <a:xfrm>
            <a:off x="797441" y="975118"/>
            <a:ext cx="10462437" cy="812530"/>
          </a:xfrm>
          <a:prstGeom prst="rect">
            <a:avLst/>
          </a:prstGeom>
        </p:spPr>
        <p:txBody>
          <a:bodyPr wrap="square">
            <a:spAutoFit/>
          </a:bodyPr>
          <a:lstStyle/>
          <a:p>
            <a:pPr indent="360000" algn="ctr">
              <a:lnSpc>
                <a:spcPct val="90000"/>
              </a:lnSpc>
              <a:spcBef>
                <a:spcPct val="20000"/>
              </a:spcBef>
              <a:defRPr/>
            </a:pPr>
            <a:r>
              <a:rPr lang="uk-UA" sz="2600" b="1" dirty="0">
                <a:cs typeface="Times New Roman" pitchFamily="18" charset="0"/>
              </a:rPr>
              <a:t>Реалізуються цілі стратегії за допомогою  чіткого, конкретного, покрокового механізму, а саме – </a:t>
            </a:r>
            <a:r>
              <a:rPr lang="uk-UA" sz="2600" b="1" dirty="0" err="1">
                <a:cs typeface="Times New Roman" pitchFamily="18" charset="0"/>
              </a:rPr>
              <a:t>цілепокладання</a:t>
            </a:r>
            <a:r>
              <a:rPr lang="uk-UA" sz="2600" b="1" dirty="0">
                <a:cs typeface="Times New Roman" pitchFamily="18" charset="0"/>
              </a:rPr>
              <a:t> </a:t>
            </a:r>
          </a:p>
        </p:txBody>
      </p:sp>
    </p:spTree>
    <p:extLst>
      <p:ext uri="{BB962C8B-B14F-4D97-AF65-F5344CB8AC3E}">
        <p14:creationId xmlns:p14="http://schemas.microsoft.com/office/powerpoint/2010/main" val="9162031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8977" y="113114"/>
            <a:ext cx="11738344" cy="863174"/>
          </a:xfrm>
        </p:spPr>
        <p:txBody>
          <a:bodyPr>
            <a:normAutofit/>
          </a:bodyPr>
          <a:lstStyle/>
          <a:p>
            <a:pPr algn="ctr"/>
            <a:r>
              <a:rPr lang="uk-UA" b="1" dirty="0">
                <a:solidFill>
                  <a:srgbClr val="4C44E6"/>
                </a:solidFill>
                <a:latin typeface="+mn-lt"/>
              </a:rPr>
              <a:t>Визначення стратегічних та оперативних цілей </a:t>
            </a:r>
            <a:endParaRPr lang="ru-RU" b="1" dirty="0">
              <a:solidFill>
                <a:srgbClr val="4C44E6"/>
              </a:solidFill>
              <a:latin typeface="+mn-lt"/>
            </a:endParaRPr>
          </a:p>
        </p:txBody>
      </p:sp>
      <p:sp>
        <p:nvSpPr>
          <p:cNvPr id="4" name="Прямоугольник 3"/>
          <p:cNvSpPr/>
          <p:nvPr/>
        </p:nvSpPr>
        <p:spPr>
          <a:xfrm>
            <a:off x="1541721" y="1799138"/>
            <a:ext cx="10632575" cy="2462213"/>
          </a:xfrm>
          <a:prstGeom prst="rect">
            <a:avLst/>
          </a:prstGeom>
        </p:spPr>
        <p:txBody>
          <a:bodyPr wrap="square">
            <a:spAutoFit/>
          </a:bodyPr>
          <a:lstStyle/>
          <a:p>
            <a:r>
              <a:rPr lang="ru-RU" sz="2200" b="1" dirty="0" err="1">
                <a:solidFill>
                  <a:srgbClr val="000099"/>
                </a:solidFill>
              </a:rPr>
              <a:t>Стратегічні</a:t>
            </a:r>
            <a:r>
              <a:rPr lang="ru-RU" sz="2200" b="1" dirty="0">
                <a:solidFill>
                  <a:srgbClr val="000099"/>
                </a:solidFill>
              </a:rPr>
              <a:t>  </a:t>
            </a:r>
            <a:r>
              <a:rPr lang="ru-RU" sz="2200" b="1" dirty="0" err="1">
                <a:solidFill>
                  <a:srgbClr val="000099"/>
                </a:solidFill>
              </a:rPr>
              <a:t>цілі</a:t>
            </a:r>
            <a:r>
              <a:rPr lang="ru-RU" sz="2200" b="1" dirty="0">
                <a:solidFill>
                  <a:srgbClr val="000099"/>
                </a:solidFill>
              </a:rPr>
              <a:t> </a:t>
            </a:r>
            <a:r>
              <a:rPr lang="ru-RU" sz="2200" b="1" dirty="0"/>
              <a:t>— </a:t>
            </a:r>
            <a:r>
              <a:rPr lang="ru-RU" sz="2200" b="1" dirty="0" err="1"/>
              <a:t>це</a:t>
            </a:r>
            <a:r>
              <a:rPr lang="ru-RU" sz="2200" b="1" dirty="0"/>
              <a:t> </a:t>
            </a:r>
            <a:r>
              <a:rPr lang="ru-RU" sz="2200" b="1" dirty="0" err="1"/>
              <a:t>стисле</a:t>
            </a:r>
            <a:r>
              <a:rPr lang="ru-RU" sz="2200" b="1" dirty="0"/>
              <a:t> та </a:t>
            </a:r>
            <a:r>
              <a:rPr lang="ru-RU" sz="2200" b="1" dirty="0" err="1"/>
              <a:t>конкретне</a:t>
            </a:r>
            <a:r>
              <a:rPr lang="ru-RU" sz="2200" b="1" dirty="0"/>
              <a:t> </a:t>
            </a:r>
            <a:r>
              <a:rPr lang="ru-RU" sz="2200" b="1" dirty="0" err="1"/>
              <a:t>формулювання</a:t>
            </a:r>
            <a:r>
              <a:rPr lang="ru-RU" sz="2200" b="1" dirty="0"/>
              <a:t> </a:t>
            </a:r>
            <a:r>
              <a:rPr lang="ru-RU" sz="2200" b="1" dirty="0" err="1"/>
              <a:t>бажаних</a:t>
            </a:r>
            <a:r>
              <a:rPr lang="ru-RU" sz="2200" b="1" dirty="0"/>
              <a:t> </a:t>
            </a:r>
            <a:r>
              <a:rPr lang="ru-RU" sz="2200" b="1" dirty="0" err="1"/>
              <a:t>результатів</a:t>
            </a:r>
            <a:r>
              <a:rPr lang="ru-RU" sz="2200" b="1" dirty="0"/>
              <a:t>, </a:t>
            </a:r>
            <a:r>
              <a:rPr lang="ru-RU" sz="2200" b="1" dirty="0" err="1"/>
              <a:t>які</a:t>
            </a:r>
            <a:r>
              <a:rPr lang="ru-RU" sz="2200" b="1" dirty="0"/>
              <a:t> </a:t>
            </a:r>
            <a:r>
              <a:rPr lang="ru-RU" sz="2200" b="1" dirty="0" err="1"/>
              <a:t>випливають</a:t>
            </a:r>
            <a:r>
              <a:rPr lang="ru-RU" sz="2200" b="1" dirty="0"/>
              <a:t> </a:t>
            </a:r>
            <a:r>
              <a:rPr lang="ru-RU" sz="2200" b="1" dirty="0" err="1"/>
              <a:t>із</a:t>
            </a:r>
            <a:r>
              <a:rPr lang="ru-RU" sz="2200" b="1" dirty="0"/>
              <a:t> </a:t>
            </a:r>
            <a:r>
              <a:rPr lang="ru-RU" sz="2200" b="1" dirty="0" err="1"/>
              <a:t>стратегічного</a:t>
            </a:r>
            <a:r>
              <a:rPr lang="ru-RU" sz="2200" b="1" dirty="0"/>
              <a:t> </a:t>
            </a:r>
            <a:r>
              <a:rPr lang="ru-RU" sz="2200" b="1" dirty="0" err="1"/>
              <a:t>бачення</a:t>
            </a:r>
            <a:r>
              <a:rPr lang="ru-RU" sz="2200" b="1" dirty="0"/>
              <a:t> </a:t>
            </a:r>
            <a:r>
              <a:rPr lang="ru-RU" sz="2200" b="1" dirty="0" err="1"/>
              <a:t>розвитку</a:t>
            </a:r>
            <a:r>
              <a:rPr lang="ru-RU" sz="2200" b="1" dirty="0"/>
              <a:t> </a:t>
            </a:r>
            <a:r>
              <a:rPr lang="ru-RU" sz="2200" b="1" dirty="0" err="1"/>
              <a:t>територіальної</a:t>
            </a:r>
            <a:r>
              <a:rPr lang="ru-RU" sz="2200" b="1" dirty="0"/>
              <a:t> </a:t>
            </a:r>
            <a:r>
              <a:rPr lang="ru-RU" sz="2200" b="1" dirty="0" err="1"/>
              <a:t>громади</a:t>
            </a:r>
            <a:r>
              <a:rPr lang="ru-RU" sz="2200" b="1" dirty="0"/>
              <a:t>, та </a:t>
            </a:r>
            <a:r>
              <a:rPr lang="ru-RU" sz="2200" b="1" dirty="0" err="1"/>
              <a:t>яких</a:t>
            </a:r>
            <a:r>
              <a:rPr lang="ru-RU" sz="2200" b="1" dirty="0"/>
              <a:t> </a:t>
            </a:r>
            <a:r>
              <a:rPr lang="ru-RU" sz="2200" b="1" dirty="0" err="1"/>
              <a:t>планується</a:t>
            </a:r>
            <a:r>
              <a:rPr lang="ru-RU" sz="2200" b="1" dirty="0"/>
              <a:t> </a:t>
            </a:r>
            <a:r>
              <a:rPr lang="ru-RU" sz="2200" b="1" dirty="0" err="1"/>
              <a:t>досягти</a:t>
            </a:r>
            <a:r>
              <a:rPr lang="ru-RU" sz="2200" b="1" dirty="0"/>
              <a:t> в </a:t>
            </a:r>
            <a:r>
              <a:rPr lang="ru-RU" sz="2200" b="1" dirty="0" err="1"/>
              <a:t>результаті</a:t>
            </a:r>
            <a:r>
              <a:rPr lang="ru-RU" sz="2200" b="1" dirty="0"/>
              <a:t> </a:t>
            </a:r>
            <a:r>
              <a:rPr lang="ru-RU" sz="2200" b="1" dirty="0" err="1"/>
              <a:t>реалізації</a:t>
            </a:r>
            <a:r>
              <a:rPr lang="ru-RU" sz="2200" b="1" dirty="0"/>
              <a:t> </a:t>
            </a:r>
            <a:r>
              <a:rPr lang="ru-RU" sz="2200" b="1" dirty="0" err="1"/>
              <a:t>стратегії</a:t>
            </a:r>
            <a:r>
              <a:rPr lang="ru-RU" sz="2200" b="1" dirty="0"/>
              <a:t> за </a:t>
            </a:r>
            <a:r>
              <a:rPr lang="ru-RU" sz="2200" b="1" dirty="0" err="1"/>
              <a:t>визначений</a:t>
            </a:r>
            <a:r>
              <a:rPr lang="ru-RU" sz="2200" b="1" dirty="0"/>
              <a:t> </a:t>
            </a:r>
            <a:r>
              <a:rPr lang="ru-RU" sz="2200" b="1" dirty="0" err="1"/>
              <a:t>період</a:t>
            </a:r>
            <a:r>
              <a:rPr lang="ru-RU" sz="2200" b="1" dirty="0"/>
              <a:t>.</a:t>
            </a:r>
          </a:p>
          <a:p>
            <a:r>
              <a:rPr lang="ru-RU" sz="2200" b="1" u="sng" dirty="0" err="1">
                <a:solidFill>
                  <a:srgbClr val="000099"/>
                </a:solidFill>
              </a:rPr>
              <a:t>Це</a:t>
            </a:r>
            <a:r>
              <a:rPr lang="ru-RU" sz="2200" b="1" u="sng" dirty="0">
                <a:solidFill>
                  <a:srgbClr val="000099"/>
                </a:solidFill>
              </a:rPr>
              <a:t> те, </a:t>
            </a:r>
            <a:r>
              <a:rPr lang="ru-RU" sz="2200" b="1" u="sng" dirty="0" err="1">
                <a:solidFill>
                  <a:srgbClr val="000099"/>
                </a:solidFill>
              </a:rPr>
              <a:t>чого</a:t>
            </a:r>
            <a:r>
              <a:rPr lang="ru-RU" sz="2200" b="1" u="sng" dirty="0">
                <a:solidFill>
                  <a:srgbClr val="000099"/>
                </a:solidFill>
              </a:rPr>
              <a:t> треба </a:t>
            </a:r>
            <a:r>
              <a:rPr lang="ru-RU" sz="2200" b="1" u="sng" dirty="0" err="1">
                <a:solidFill>
                  <a:srgbClr val="000099"/>
                </a:solidFill>
              </a:rPr>
              <a:t>прагнути</a:t>
            </a:r>
            <a:r>
              <a:rPr lang="ru-RU" sz="2200" b="1" u="sng" dirty="0">
                <a:solidFill>
                  <a:srgbClr val="000099"/>
                </a:solidFill>
              </a:rPr>
              <a:t>. </a:t>
            </a:r>
            <a:r>
              <a:rPr lang="ru-RU" sz="2200" dirty="0" err="1"/>
              <a:t>Мають</a:t>
            </a:r>
            <a:r>
              <a:rPr lang="ru-RU" sz="2200" dirty="0"/>
              <a:t> бути </a:t>
            </a:r>
            <a:r>
              <a:rPr lang="ru-RU" sz="2200" dirty="0" err="1"/>
              <a:t>реальними</a:t>
            </a:r>
            <a:r>
              <a:rPr lang="ru-RU" sz="2200" dirty="0"/>
              <a:t> для </a:t>
            </a:r>
            <a:r>
              <a:rPr lang="ru-RU" sz="2200" dirty="0" err="1"/>
              <a:t>досягнення</a:t>
            </a:r>
            <a:r>
              <a:rPr lang="ru-RU" sz="2200" dirty="0"/>
              <a:t>. </a:t>
            </a:r>
          </a:p>
          <a:p>
            <a:r>
              <a:rPr lang="uk-UA" sz="2200" dirty="0"/>
              <a:t>Не може бути багато, від 2 до 4. З них одна рекомендується для розвитку пріоритетних  видів економічної діяльності громади з врахуванням інноваційної складової</a:t>
            </a:r>
            <a:endParaRPr lang="ru-RU" sz="2200" dirty="0"/>
          </a:p>
          <a:p>
            <a:pPr algn="ctr"/>
            <a:r>
              <a:rPr lang="ru-RU" sz="2200" b="1" dirty="0" err="1">
                <a:solidFill>
                  <a:srgbClr val="4C44E6"/>
                </a:solidFill>
              </a:rPr>
              <a:t>Стратегічні</a:t>
            </a:r>
            <a:r>
              <a:rPr lang="ru-RU" sz="2200" b="1" dirty="0">
                <a:solidFill>
                  <a:srgbClr val="4C44E6"/>
                </a:solidFill>
              </a:rPr>
              <a:t> </a:t>
            </a:r>
            <a:r>
              <a:rPr lang="ru-RU" sz="2200" b="1" dirty="0" err="1">
                <a:solidFill>
                  <a:srgbClr val="4C44E6"/>
                </a:solidFill>
              </a:rPr>
              <a:t>цілі</a:t>
            </a:r>
            <a:r>
              <a:rPr lang="ru-RU" sz="2200" b="1" dirty="0">
                <a:solidFill>
                  <a:srgbClr val="4C44E6"/>
                </a:solidFill>
              </a:rPr>
              <a:t> </a:t>
            </a:r>
            <a:r>
              <a:rPr lang="ru-RU" sz="2200" b="1" dirty="0" err="1">
                <a:solidFill>
                  <a:srgbClr val="4C44E6"/>
                </a:solidFill>
              </a:rPr>
              <a:t>деталізуються</a:t>
            </a:r>
            <a:r>
              <a:rPr lang="ru-RU" sz="2200" b="1" dirty="0">
                <a:solidFill>
                  <a:srgbClr val="4C44E6"/>
                </a:solidFill>
              </a:rPr>
              <a:t> в </a:t>
            </a:r>
            <a:r>
              <a:rPr lang="ru-RU" sz="2200" b="1" dirty="0" err="1">
                <a:solidFill>
                  <a:srgbClr val="4C44E6"/>
                </a:solidFill>
              </a:rPr>
              <a:t>оперативних</a:t>
            </a:r>
            <a:endParaRPr lang="ru-RU" sz="2200" b="1" dirty="0">
              <a:solidFill>
                <a:srgbClr val="4C44E6"/>
              </a:solidFill>
            </a:endParaRPr>
          </a:p>
        </p:txBody>
      </p:sp>
      <p:sp>
        <p:nvSpPr>
          <p:cNvPr id="5" name="Прямоугольник 4"/>
          <p:cNvSpPr/>
          <p:nvPr/>
        </p:nvSpPr>
        <p:spPr>
          <a:xfrm>
            <a:off x="262482" y="4293250"/>
            <a:ext cx="10820399" cy="1107996"/>
          </a:xfrm>
          <a:prstGeom prst="rect">
            <a:avLst/>
          </a:prstGeom>
        </p:spPr>
        <p:txBody>
          <a:bodyPr wrap="square">
            <a:spAutoFit/>
          </a:bodyPr>
          <a:lstStyle/>
          <a:p>
            <a:r>
              <a:rPr lang="ru-RU" sz="2200" b="1" dirty="0" err="1">
                <a:solidFill>
                  <a:srgbClr val="000099"/>
                </a:solidFill>
              </a:rPr>
              <a:t>Оперативні</a:t>
            </a:r>
            <a:r>
              <a:rPr lang="ru-RU" sz="2200" b="1" dirty="0">
                <a:solidFill>
                  <a:srgbClr val="000099"/>
                </a:solidFill>
              </a:rPr>
              <a:t>  </a:t>
            </a:r>
            <a:r>
              <a:rPr lang="ru-RU" sz="2200" b="1" dirty="0" err="1">
                <a:solidFill>
                  <a:srgbClr val="000099"/>
                </a:solidFill>
              </a:rPr>
              <a:t>цілі</a:t>
            </a:r>
            <a:r>
              <a:rPr lang="ru-RU" sz="2200" b="1" dirty="0"/>
              <a:t> – </a:t>
            </a:r>
            <a:r>
              <a:rPr lang="ru-RU" sz="2200" b="1" dirty="0" err="1"/>
              <a:t>це</a:t>
            </a:r>
            <a:r>
              <a:rPr lang="ru-RU" sz="2200" b="1" dirty="0"/>
              <a:t> </a:t>
            </a:r>
            <a:r>
              <a:rPr lang="ru-RU" sz="2200" b="1" dirty="0" err="1"/>
              <a:t>сформульовані</a:t>
            </a:r>
            <a:r>
              <a:rPr lang="ru-RU" sz="2200" b="1" dirty="0"/>
              <a:t> </a:t>
            </a:r>
            <a:r>
              <a:rPr lang="ru-RU" sz="2200" b="1" dirty="0" err="1"/>
              <a:t>бажані</a:t>
            </a:r>
            <a:r>
              <a:rPr lang="ru-RU" sz="2200" b="1" dirty="0"/>
              <a:t> </a:t>
            </a:r>
            <a:r>
              <a:rPr lang="ru-RU" sz="2200" b="1" dirty="0" err="1"/>
              <a:t>конкретні</a:t>
            </a:r>
            <a:r>
              <a:rPr lang="ru-RU" sz="2200" b="1" dirty="0"/>
              <a:t> </a:t>
            </a:r>
            <a:r>
              <a:rPr lang="ru-RU" sz="2200" b="1" dirty="0" err="1"/>
              <a:t>позитивні</a:t>
            </a:r>
            <a:r>
              <a:rPr lang="ru-RU" sz="2200" b="1" dirty="0"/>
              <a:t> </a:t>
            </a:r>
            <a:r>
              <a:rPr lang="ru-RU" sz="2200" b="1" dirty="0" err="1"/>
              <a:t>результати</a:t>
            </a:r>
            <a:r>
              <a:rPr lang="ru-RU" sz="2200" b="1" dirty="0"/>
              <a:t>, </a:t>
            </a:r>
            <a:r>
              <a:rPr lang="ru-RU" sz="2200" b="1" dirty="0" err="1"/>
              <a:t>які</a:t>
            </a:r>
            <a:r>
              <a:rPr lang="ru-RU" sz="2200" b="1" dirty="0"/>
              <a:t> </a:t>
            </a:r>
            <a:r>
              <a:rPr lang="ru-RU" sz="2200" b="1" dirty="0" err="1"/>
              <a:t>необхідно</a:t>
            </a:r>
            <a:r>
              <a:rPr lang="ru-RU" sz="2200" b="1" dirty="0"/>
              <a:t> </a:t>
            </a:r>
            <a:r>
              <a:rPr lang="ru-RU" sz="2200" b="1" dirty="0" err="1"/>
              <a:t>досягти</a:t>
            </a:r>
            <a:r>
              <a:rPr lang="ru-RU" sz="2200" b="1" dirty="0"/>
              <a:t> для </a:t>
            </a:r>
            <a:r>
              <a:rPr lang="ru-RU" sz="2200" b="1" dirty="0" err="1"/>
              <a:t>реалізації</a:t>
            </a:r>
            <a:r>
              <a:rPr lang="ru-RU" sz="2200" b="1" dirty="0"/>
              <a:t> </a:t>
            </a:r>
            <a:r>
              <a:rPr lang="ru-RU" sz="2200" b="1" dirty="0" err="1"/>
              <a:t>певної</a:t>
            </a:r>
            <a:r>
              <a:rPr lang="ru-RU" sz="2200" b="1" dirty="0"/>
              <a:t> </a:t>
            </a:r>
            <a:r>
              <a:rPr lang="ru-RU" sz="2200" b="1" dirty="0" err="1"/>
              <a:t>стратегічної</a:t>
            </a:r>
            <a:r>
              <a:rPr lang="ru-RU" sz="2200" b="1" dirty="0"/>
              <a:t> </a:t>
            </a:r>
            <a:r>
              <a:rPr lang="ru-RU" sz="2200" b="1" dirty="0" err="1"/>
              <a:t>цілі</a:t>
            </a:r>
            <a:r>
              <a:rPr lang="ru-RU" sz="2200" b="1" dirty="0"/>
              <a:t>. </a:t>
            </a:r>
            <a:r>
              <a:rPr lang="ru-RU" sz="2200" b="1" u="sng" dirty="0">
                <a:solidFill>
                  <a:srgbClr val="000099"/>
                </a:solidFill>
              </a:rPr>
              <a:t>Те, </a:t>
            </a:r>
            <a:r>
              <a:rPr lang="ru-RU" sz="2200" b="1" u="sng" dirty="0" err="1">
                <a:solidFill>
                  <a:srgbClr val="000099"/>
                </a:solidFill>
              </a:rPr>
              <a:t>чого</a:t>
            </a:r>
            <a:r>
              <a:rPr lang="ru-RU" sz="2200" b="1" u="sng" dirty="0">
                <a:solidFill>
                  <a:srgbClr val="000099"/>
                </a:solidFill>
              </a:rPr>
              <a:t> треба </a:t>
            </a:r>
            <a:r>
              <a:rPr lang="ru-RU" sz="2200" b="1" u="sng" dirty="0" err="1">
                <a:solidFill>
                  <a:srgbClr val="000099"/>
                </a:solidFill>
              </a:rPr>
              <a:t>досягти</a:t>
            </a:r>
            <a:r>
              <a:rPr lang="ru-RU" sz="2200" b="1" u="sng" dirty="0">
                <a:solidFill>
                  <a:srgbClr val="000099"/>
                </a:solidFill>
              </a:rPr>
              <a:t>.</a:t>
            </a:r>
            <a:r>
              <a:rPr lang="ru-RU" sz="2200" dirty="0">
                <a:solidFill>
                  <a:srgbClr val="000099"/>
                </a:solidFill>
              </a:rPr>
              <a:t> </a:t>
            </a:r>
            <a:r>
              <a:rPr lang="uk-UA" sz="2200" dirty="0"/>
              <a:t>Кількість – від 2 до 5. </a:t>
            </a:r>
            <a:r>
              <a:rPr lang="ru-RU" sz="2200" dirty="0"/>
              <a:t>Ядро плану </a:t>
            </a:r>
            <a:r>
              <a:rPr lang="ru-RU" sz="2200" dirty="0" err="1"/>
              <a:t>дій</a:t>
            </a:r>
            <a:r>
              <a:rPr lang="ru-RU" sz="2200" dirty="0"/>
              <a:t> (</a:t>
            </a:r>
            <a:r>
              <a:rPr lang="ru-RU" sz="2200" dirty="0" err="1"/>
              <a:t>матриця</a:t>
            </a:r>
            <a:r>
              <a:rPr lang="ru-RU" sz="2200" dirty="0"/>
              <a:t> </a:t>
            </a:r>
            <a:r>
              <a:rPr lang="ru-RU" sz="2200" dirty="0" err="1"/>
              <a:t>цілей</a:t>
            </a:r>
            <a:r>
              <a:rPr lang="ru-RU" sz="2200" dirty="0"/>
              <a:t> та </a:t>
            </a:r>
            <a:r>
              <a:rPr lang="ru-RU" sz="2200" dirty="0" err="1"/>
              <a:t>завдань</a:t>
            </a:r>
            <a:r>
              <a:rPr lang="ru-RU" sz="2200" dirty="0"/>
              <a:t>) </a:t>
            </a:r>
          </a:p>
        </p:txBody>
      </p:sp>
      <p:sp>
        <p:nvSpPr>
          <p:cNvPr id="6" name="Прямоугольник 5"/>
          <p:cNvSpPr/>
          <p:nvPr/>
        </p:nvSpPr>
        <p:spPr>
          <a:xfrm>
            <a:off x="1701209" y="5360593"/>
            <a:ext cx="10185991" cy="1446550"/>
          </a:xfrm>
          <a:prstGeom prst="rect">
            <a:avLst/>
          </a:prstGeom>
        </p:spPr>
        <p:txBody>
          <a:bodyPr wrap="square">
            <a:spAutoFit/>
          </a:bodyPr>
          <a:lstStyle/>
          <a:p>
            <a:r>
              <a:rPr lang="ru-RU" sz="2200" b="1" dirty="0"/>
              <a:t>Для  </a:t>
            </a:r>
            <a:r>
              <a:rPr lang="ru-RU" sz="2200" b="1" dirty="0" err="1"/>
              <a:t>кожної</a:t>
            </a:r>
            <a:r>
              <a:rPr lang="ru-RU" sz="2200" b="1" dirty="0"/>
              <a:t> </a:t>
            </a:r>
            <a:r>
              <a:rPr lang="ru-RU" sz="2200" b="1" dirty="0" err="1"/>
              <a:t>оперативної</a:t>
            </a:r>
            <a:r>
              <a:rPr lang="ru-RU" sz="2200" b="1" dirty="0"/>
              <a:t> </a:t>
            </a:r>
            <a:r>
              <a:rPr lang="ru-RU" sz="2200" b="1" dirty="0" err="1"/>
              <a:t>цілі</a:t>
            </a:r>
            <a:r>
              <a:rPr lang="ru-RU" sz="2200" b="1" dirty="0"/>
              <a:t> </a:t>
            </a:r>
            <a:r>
              <a:rPr lang="ru-RU" sz="2200" b="1" dirty="0" err="1"/>
              <a:t>визначається</a:t>
            </a:r>
            <a:r>
              <a:rPr lang="ru-RU" sz="2200" b="1" dirty="0"/>
              <a:t> </a:t>
            </a:r>
            <a:r>
              <a:rPr lang="ru-RU" sz="2200" b="1" dirty="0" err="1"/>
              <a:t>перелік</a:t>
            </a:r>
            <a:r>
              <a:rPr lang="ru-RU" sz="2200" b="1" dirty="0"/>
              <a:t> </a:t>
            </a:r>
            <a:r>
              <a:rPr lang="ru-RU" sz="2200" b="1" dirty="0" err="1">
                <a:solidFill>
                  <a:srgbClr val="000099"/>
                </a:solidFill>
              </a:rPr>
              <a:t>завдань</a:t>
            </a:r>
            <a:r>
              <a:rPr lang="ru-RU" sz="2200" b="1" dirty="0">
                <a:solidFill>
                  <a:srgbClr val="000099"/>
                </a:solidFill>
              </a:rPr>
              <a:t>, </a:t>
            </a:r>
            <a:r>
              <a:rPr lang="ru-RU" sz="2200" b="1" dirty="0" err="1">
                <a:solidFill>
                  <a:srgbClr val="000099"/>
                </a:solidFill>
              </a:rPr>
              <a:t>спрямованих</a:t>
            </a:r>
            <a:r>
              <a:rPr lang="ru-RU" sz="2200" b="1" dirty="0">
                <a:solidFill>
                  <a:srgbClr val="000099"/>
                </a:solidFill>
              </a:rPr>
              <a:t> на </a:t>
            </a:r>
            <a:r>
              <a:rPr lang="ru-RU" sz="2200" b="1" dirty="0" err="1">
                <a:solidFill>
                  <a:srgbClr val="000099"/>
                </a:solidFill>
              </a:rPr>
              <a:t>її</a:t>
            </a:r>
            <a:r>
              <a:rPr lang="ru-RU" sz="2200" b="1" dirty="0">
                <a:solidFill>
                  <a:srgbClr val="000099"/>
                </a:solidFill>
              </a:rPr>
              <a:t> </a:t>
            </a:r>
            <a:r>
              <a:rPr lang="ru-RU" sz="2200" b="1" dirty="0" err="1">
                <a:solidFill>
                  <a:srgbClr val="000099"/>
                </a:solidFill>
              </a:rPr>
              <a:t>досягнення</a:t>
            </a:r>
            <a:r>
              <a:rPr lang="ru-RU" sz="2200" b="1" dirty="0">
                <a:solidFill>
                  <a:srgbClr val="000099"/>
                </a:solidFill>
              </a:rPr>
              <a:t>, </a:t>
            </a:r>
            <a:r>
              <a:rPr lang="ru-RU" sz="2200" dirty="0"/>
              <a:t>а </a:t>
            </a:r>
            <a:r>
              <a:rPr lang="ru-RU" sz="2200" dirty="0" err="1"/>
              <a:t>також</a:t>
            </a:r>
            <a:r>
              <a:rPr lang="ru-RU" sz="2200" dirty="0"/>
              <a:t> </a:t>
            </a:r>
            <a:r>
              <a:rPr lang="ru-RU" sz="2200" dirty="0" err="1"/>
              <a:t>показники</a:t>
            </a:r>
            <a:r>
              <a:rPr lang="ru-RU" sz="2200" dirty="0"/>
              <a:t> </a:t>
            </a:r>
            <a:r>
              <a:rPr lang="ru-RU" sz="2200" dirty="0" err="1"/>
              <a:t>результативності</a:t>
            </a:r>
            <a:r>
              <a:rPr lang="ru-RU" sz="2200" dirty="0"/>
              <a:t>, </a:t>
            </a:r>
            <a:r>
              <a:rPr lang="ru-RU" sz="2200" dirty="0" err="1"/>
              <a:t>необхідні</a:t>
            </a:r>
            <a:r>
              <a:rPr lang="ru-RU" sz="2200" dirty="0"/>
              <a:t> для </a:t>
            </a:r>
            <a:r>
              <a:rPr lang="ru-RU" sz="2200" dirty="0" err="1"/>
              <a:t>досягнення</a:t>
            </a:r>
            <a:r>
              <a:rPr lang="ru-RU" sz="2200" dirty="0"/>
              <a:t> </a:t>
            </a:r>
            <a:r>
              <a:rPr lang="ru-RU" sz="2200" dirty="0" err="1"/>
              <a:t>цілей</a:t>
            </a:r>
            <a:r>
              <a:rPr lang="ru-RU" sz="2200" dirty="0"/>
              <a:t>. </a:t>
            </a:r>
            <a:r>
              <a:rPr lang="ru-RU" sz="2200" dirty="0" err="1"/>
              <a:t>Завдання</a:t>
            </a:r>
            <a:r>
              <a:rPr lang="ru-RU" sz="2200" dirty="0"/>
              <a:t> </a:t>
            </a:r>
            <a:r>
              <a:rPr lang="ru-RU" sz="2200" dirty="0" err="1"/>
              <a:t>передбачає</a:t>
            </a:r>
            <a:r>
              <a:rPr lang="ru-RU" sz="2200" dirty="0"/>
              <a:t> </a:t>
            </a:r>
            <a:r>
              <a:rPr lang="ru-RU" sz="2200" dirty="0" err="1"/>
              <a:t>заздалегідь</a:t>
            </a:r>
            <a:r>
              <a:rPr lang="ru-RU" sz="2200" dirty="0"/>
              <a:t> </a:t>
            </a:r>
            <a:r>
              <a:rPr lang="ru-RU" sz="2200" dirty="0" err="1"/>
              <a:t>визначений</a:t>
            </a:r>
            <a:r>
              <a:rPr lang="ru-RU" sz="2200" dirty="0"/>
              <a:t> результат</a:t>
            </a:r>
            <a:r>
              <a:rPr lang="ru-RU" sz="2200" b="1" dirty="0">
                <a:solidFill>
                  <a:srgbClr val="000099"/>
                </a:solidFill>
              </a:rPr>
              <a:t>. </a:t>
            </a:r>
            <a:r>
              <a:rPr lang="ru-RU" sz="2200" dirty="0" err="1"/>
              <a:t>Кількість</a:t>
            </a:r>
            <a:r>
              <a:rPr lang="ru-RU" sz="2200" dirty="0"/>
              <a:t> </a:t>
            </a:r>
            <a:r>
              <a:rPr lang="ru-RU" sz="2200" dirty="0" err="1"/>
              <a:t>необмежена</a:t>
            </a:r>
            <a:r>
              <a:rPr lang="ru-RU" sz="2200" dirty="0"/>
              <a:t>, але не </a:t>
            </a:r>
            <a:r>
              <a:rPr lang="ru-RU" sz="2200" dirty="0" err="1"/>
              <a:t>менше</a:t>
            </a:r>
            <a:r>
              <a:rPr lang="ru-RU" sz="2200" dirty="0"/>
              <a:t> </a:t>
            </a:r>
            <a:r>
              <a:rPr lang="ru-RU" sz="2200" dirty="0" err="1"/>
              <a:t>двох</a:t>
            </a:r>
            <a:r>
              <a:rPr lang="ru-RU" sz="2200" dirty="0"/>
              <a:t> </a:t>
            </a:r>
          </a:p>
        </p:txBody>
      </p:sp>
      <p:sp>
        <p:nvSpPr>
          <p:cNvPr id="7" name="Объект 3"/>
          <p:cNvSpPr txBox="1">
            <a:spLocks/>
          </p:cNvSpPr>
          <p:nvPr/>
        </p:nvSpPr>
        <p:spPr>
          <a:xfrm>
            <a:off x="199077" y="908437"/>
            <a:ext cx="11796665" cy="858240"/>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2600" b="1" dirty="0" err="1"/>
              <a:t>Стратегічне</a:t>
            </a:r>
            <a:r>
              <a:rPr lang="ru-RU" sz="2600" b="1" dirty="0"/>
              <a:t>  </a:t>
            </a:r>
            <a:r>
              <a:rPr lang="ru-RU" sz="2600" b="1" dirty="0" err="1"/>
              <a:t>планування</a:t>
            </a:r>
            <a:r>
              <a:rPr lang="ru-RU" sz="2600" b="1" dirty="0"/>
              <a:t> – </a:t>
            </a:r>
            <a:r>
              <a:rPr lang="ru-RU" sz="2600" b="1" dirty="0" err="1"/>
              <a:t>процес</a:t>
            </a:r>
            <a:r>
              <a:rPr lang="ru-RU" sz="2600" b="1" dirty="0"/>
              <a:t>  </a:t>
            </a:r>
            <a:r>
              <a:rPr lang="ru-RU" sz="2600" b="1" dirty="0" err="1"/>
              <a:t>цілепокладання</a:t>
            </a:r>
            <a:r>
              <a:rPr lang="ru-RU" sz="2600" b="1" dirty="0"/>
              <a:t>,  </a:t>
            </a:r>
            <a:r>
              <a:rPr lang="ru-RU" sz="2600" b="1" dirty="0" err="1"/>
              <a:t>тобто</a:t>
            </a:r>
            <a:r>
              <a:rPr lang="ru-RU" sz="2600" b="1" dirty="0"/>
              <a:t>  постановки  </a:t>
            </a:r>
            <a:r>
              <a:rPr lang="ru-RU" sz="2600" b="1" dirty="0" err="1"/>
              <a:t>цілей</a:t>
            </a:r>
            <a:r>
              <a:rPr lang="ru-RU" sz="2600" b="1" dirty="0"/>
              <a:t>,  з  </a:t>
            </a:r>
            <a:r>
              <a:rPr lang="ru-RU" sz="2600" b="1" dirty="0" err="1"/>
              <a:t>різним</a:t>
            </a:r>
            <a:r>
              <a:rPr lang="ru-RU" sz="2600" b="1" dirty="0"/>
              <a:t> </a:t>
            </a:r>
            <a:r>
              <a:rPr lang="ru-RU" sz="2600" b="1" dirty="0" err="1"/>
              <a:t>терміном</a:t>
            </a:r>
            <a:r>
              <a:rPr lang="ru-RU" sz="2600" b="1" dirty="0"/>
              <a:t> </a:t>
            </a:r>
            <a:r>
              <a:rPr lang="ru-RU" sz="2600" b="1" dirty="0" err="1"/>
              <a:t>реалізації</a:t>
            </a:r>
            <a:r>
              <a:rPr lang="ru-RU" sz="2600" b="1" dirty="0"/>
              <a:t>, та </a:t>
            </a:r>
            <a:r>
              <a:rPr lang="ru-RU" sz="2600" b="1" dirty="0" err="1"/>
              <a:t>вибору</a:t>
            </a:r>
            <a:r>
              <a:rPr lang="ru-RU" sz="2600" b="1" dirty="0"/>
              <a:t> </a:t>
            </a:r>
            <a:r>
              <a:rPr lang="ru-RU" sz="2600" b="1" dirty="0" err="1"/>
              <a:t>засобів</a:t>
            </a:r>
            <a:r>
              <a:rPr lang="ru-RU" sz="2600" b="1" dirty="0"/>
              <a:t> для </a:t>
            </a:r>
            <a:r>
              <a:rPr lang="ru-RU" sz="2600" b="1" dirty="0" err="1"/>
              <a:t>їх</a:t>
            </a:r>
            <a:r>
              <a:rPr lang="ru-RU" sz="2600" b="1" dirty="0"/>
              <a:t> </a:t>
            </a:r>
            <a:r>
              <a:rPr lang="ru-RU" sz="2600" b="1" dirty="0" err="1"/>
              <a:t>досягнення</a:t>
            </a:r>
            <a:endParaRPr lang="ru-RU" sz="2600" b="1" dirty="0"/>
          </a:p>
        </p:txBody>
      </p:sp>
    </p:spTree>
    <p:extLst>
      <p:ext uri="{BB962C8B-B14F-4D97-AF65-F5344CB8AC3E}">
        <p14:creationId xmlns:p14="http://schemas.microsoft.com/office/powerpoint/2010/main" val="28909049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6447" y="201754"/>
            <a:ext cx="11249246" cy="3170099"/>
          </a:xfrm>
          <a:prstGeom prst="rect">
            <a:avLst/>
          </a:prstGeom>
        </p:spPr>
        <p:txBody>
          <a:bodyPr wrap="square">
            <a:spAutoFit/>
          </a:bodyPr>
          <a:lstStyle/>
          <a:p>
            <a:pPr algn="ctr"/>
            <a:r>
              <a:rPr lang="ru-RU" sz="4000" b="1" dirty="0" err="1">
                <a:solidFill>
                  <a:srgbClr val="4C44E6"/>
                </a:solidFill>
              </a:rPr>
              <a:t>Фактично</a:t>
            </a:r>
            <a:r>
              <a:rPr lang="ru-RU" sz="4000" b="1" dirty="0">
                <a:solidFill>
                  <a:srgbClr val="4C44E6"/>
                </a:solidFill>
              </a:rPr>
              <a:t> на </a:t>
            </a:r>
            <a:r>
              <a:rPr lang="ru-RU" sz="4000" b="1" dirty="0" err="1">
                <a:solidFill>
                  <a:srgbClr val="4C44E6"/>
                </a:solidFill>
              </a:rPr>
              <a:t>цьому</a:t>
            </a:r>
            <a:r>
              <a:rPr lang="ru-RU" sz="4000" b="1" dirty="0">
                <a:solidFill>
                  <a:srgbClr val="4C44E6"/>
                </a:solidFill>
              </a:rPr>
              <a:t> </a:t>
            </a:r>
            <a:r>
              <a:rPr lang="ru-RU" sz="4000" b="1" dirty="0" err="1">
                <a:solidFill>
                  <a:srgbClr val="4C44E6"/>
                </a:solidFill>
              </a:rPr>
              <a:t>етапі</a:t>
            </a:r>
            <a:r>
              <a:rPr lang="ru-RU" sz="4000" b="1" dirty="0">
                <a:solidFill>
                  <a:srgbClr val="4C44E6"/>
                </a:solidFill>
              </a:rPr>
              <a:t> (</a:t>
            </a:r>
            <a:r>
              <a:rPr lang="ru-RU" sz="4000" b="1" dirty="0" err="1">
                <a:solidFill>
                  <a:srgbClr val="4C44E6"/>
                </a:solidFill>
              </a:rPr>
              <a:t>складання</a:t>
            </a:r>
            <a:r>
              <a:rPr lang="ru-RU" sz="4000" b="1" dirty="0">
                <a:solidFill>
                  <a:srgbClr val="4C44E6"/>
                </a:solidFill>
              </a:rPr>
              <a:t> </a:t>
            </a:r>
            <a:r>
              <a:rPr lang="ru-RU" sz="4000" b="1" dirty="0" err="1">
                <a:solidFill>
                  <a:srgbClr val="4C44E6"/>
                </a:solidFill>
              </a:rPr>
              <a:t>контурів</a:t>
            </a:r>
            <a:r>
              <a:rPr lang="ru-RU" sz="4000" b="1" dirty="0">
                <a:solidFill>
                  <a:srgbClr val="4C44E6"/>
                </a:solidFill>
              </a:rPr>
              <a:t> </a:t>
            </a:r>
            <a:r>
              <a:rPr lang="ru-RU" sz="4000" b="1" dirty="0" err="1">
                <a:solidFill>
                  <a:srgbClr val="4C44E6"/>
                </a:solidFill>
              </a:rPr>
              <a:t>стратегії</a:t>
            </a:r>
            <a:r>
              <a:rPr lang="ru-RU" sz="4000" b="1" dirty="0">
                <a:solidFill>
                  <a:srgbClr val="4C44E6"/>
                </a:solidFill>
              </a:rPr>
              <a:t> </a:t>
            </a:r>
            <a:r>
              <a:rPr lang="ru-RU" sz="4000" b="1" dirty="0" err="1">
                <a:solidFill>
                  <a:srgbClr val="4C44E6"/>
                </a:solidFill>
              </a:rPr>
              <a:t>розвитку</a:t>
            </a:r>
            <a:r>
              <a:rPr lang="ru-RU" sz="4000" b="1" dirty="0">
                <a:solidFill>
                  <a:srgbClr val="4C44E6"/>
                </a:solidFill>
              </a:rPr>
              <a:t>) ми </a:t>
            </a:r>
            <a:r>
              <a:rPr lang="ru-RU" sz="4000" b="1" dirty="0" err="1">
                <a:solidFill>
                  <a:srgbClr val="4C44E6"/>
                </a:solidFill>
              </a:rPr>
              <a:t>повинні</a:t>
            </a:r>
            <a:r>
              <a:rPr lang="ru-RU" sz="4000" b="1" dirty="0">
                <a:solidFill>
                  <a:srgbClr val="4C44E6"/>
                </a:solidFill>
              </a:rPr>
              <a:t> </a:t>
            </a:r>
            <a:r>
              <a:rPr lang="ru-RU" sz="4000" b="1" dirty="0" err="1">
                <a:solidFill>
                  <a:srgbClr val="4C44E6"/>
                </a:solidFill>
              </a:rPr>
              <a:t>відповісти</a:t>
            </a:r>
            <a:r>
              <a:rPr lang="ru-RU" sz="4000" b="1" dirty="0">
                <a:solidFill>
                  <a:srgbClr val="4C44E6"/>
                </a:solidFill>
              </a:rPr>
              <a:t> на </a:t>
            </a:r>
            <a:r>
              <a:rPr lang="ru-RU" sz="4000" b="1" dirty="0" err="1">
                <a:solidFill>
                  <a:srgbClr val="4C44E6"/>
                </a:solidFill>
              </a:rPr>
              <a:t>запитання</a:t>
            </a:r>
            <a:r>
              <a:rPr lang="ru-RU" sz="4000" b="1" dirty="0">
                <a:solidFill>
                  <a:srgbClr val="4C44E6"/>
                </a:solidFill>
              </a:rPr>
              <a:t>, </a:t>
            </a:r>
            <a:r>
              <a:rPr lang="ru-RU" sz="4000" b="1" dirty="0" err="1">
                <a:solidFill>
                  <a:srgbClr val="4C44E6"/>
                </a:solidFill>
              </a:rPr>
              <a:t>яким</a:t>
            </a:r>
            <a:r>
              <a:rPr lang="ru-RU" sz="4000" b="1" dirty="0">
                <a:solidFill>
                  <a:srgbClr val="4C44E6"/>
                </a:solidFill>
              </a:rPr>
              <a:t> чином ми </a:t>
            </a:r>
            <a:r>
              <a:rPr lang="ru-RU" sz="4000" b="1" dirty="0" err="1">
                <a:solidFill>
                  <a:srgbClr val="4C44E6"/>
                </a:solidFill>
              </a:rPr>
              <a:t>досягнемо</a:t>
            </a:r>
            <a:r>
              <a:rPr lang="ru-RU" sz="4000" b="1" dirty="0">
                <a:solidFill>
                  <a:srgbClr val="4C44E6"/>
                </a:solidFill>
              </a:rPr>
              <a:t> </a:t>
            </a:r>
            <a:r>
              <a:rPr lang="ru-RU" sz="4000" b="1" dirty="0" err="1">
                <a:solidFill>
                  <a:srgbClr val="4C44E6"/>
                </a:solidFill>
              </a:rPr>
              <a:t>визначених</a:t>
            </a:r>
            <a:r>
              <a:rPr lang="ru-RU" sz="4000" b="1" dirty="0">
                <a:solidFill>
                  <a:srgbClr val="4C44E6"/>
                </a:solidFill>
              </a:rPr>
              <a:t> </a:t>
            </a:r>
            <a:r>
              <a:rPr lang="ru-RU" sz="4000" b="1" dirty="0" err="1">
                <a:solidFill>
                  <a:srgbClr val="4C44E6"/>
                </a:solidFill>
              </a:rPr>
              <a:t>цілей</a:t>
            </a:r>
            <a:r>
              <a:rPr lang="ru-RU" sz="4000" b="1" dirty="0">
                <a:solidFill>
                  <a:srgbClr val="4C44E6"/>
                </a:solidFill>
              </a:rPr>
              <a:t> (</a:t>
            </a:r>
            <a:r>
              <a:rPr lang="ru-RU" sz="4000" b="1" dirty="0" err="1">
                <a:solidFill>
                  <a:srgbClr val="4C44E6"/>
                </a:solidFill>
              </a:rPr>
              <a:t>стратегічних</a:t>
            </a:r>
            <a:r>
              <a:rPr lang="ru-RU" sz="4000" b="1" dirty="0">
                <a:solidFill>
                  <a:srgbClr val="4C44E6"/>
                </a:solidFill>
              </a:rPr>
              <a:t> та </a:t>
            </a:r>
            <a:r>
              <a:rPr lang="ru-RU" sz="4000" b="1" dirty="0" err="1">
                <a:solidFill>
                  <a:srgbClr val="4C44E6"/>
                </a:solidFill>
              </a:rPr>
              <a:t>оперативних</a:t>
            </a:r>
            <a:r>
              <a:rPr lang="ru-RU" sz="4000" b="1" dirty="0">
                <a:solidFill>
                  <a:srgbClr val="4C44E6"/>
                </a:solidFill>
              </a:rPr>
              <a:t>) й </a:t>
            </a:r>
            <a:r>
              <a:rPr lang="ru-RU" sz="4000" b="1" dirty="0" err="1">
                <a:solidFill>
                  <a:srgbClr val="4C44E6"/>
                </a:solidFill>
              </a:rPr>
              <a:t>що</a:t>
            </a:r>
            <a:r>
              <a:rPr lang="ru-RU" sz="4000" b="1" dirty="0">
                <a:solidFill>
                  <a:srgbClr val="4C44E6"/>
                </a:solidFill>
              </a:rPr>
              <a:t> ми </a:t>
            </a:r>
            <a:r>
              <a:rPr lang="ru-RU" sz="4000" b="1" dirty="0" err="1">
                <a:solidFill>
                  <a:srgbClr val="4C44E6"/>
                </a:solidFill>
              </a:rPr>
              <a:t>повинні</a:t>
            </a:r>
            <a:r>
              <a:rPr lang="ru-RU" sz="4000" b="1" dirty="0">
                <a:solidFill>
                  <a:srgbClr val="4C44E6"/>
                </a:solidFill>
              </a:rPr>
              <a:t> для </a:t>
            </a:r>
            <a:r>
              <a:rPr lang="ru-RU" sz="4000" b="1" dirty="0" err="1">
                <a:solidFill>
                  <a:srgbClr val="4C44E6"/>
                </a:solidFill>
              </a:rPr>
              <a:t>цього</a:t>
            </a:r>
            <a:r>
              <a:rPr lang="ru-RU" sz="4000" b="1" dirty="0">
                <a:solidFill>
                  <a:srgbClr val="4C44E6"/>
                </a:solidFill>
              </a:rPr>
              <a:t> </a:t>
            </a:r>
            <a:r>
              <a:rPr lang="ru-RU" sz="4000" b="1" dirty="0" err="1">
                <a:solidFill>
                  <a:srgbClr val="4C44E6"/>
                </a:solidFill>
              </a:rPr>
              <a:t>зроби</a:t>
            </a:r>
            <a:r>
              <a:rPr lang="uk-UA" sz="4000" b="1" dirty="0">
                <a:solidFill>
                  <a:srgbClr val="4C44E6"/>
                </a:solidFill>
              </a:rPr>
              <a:t>ти</a:t>
            </a:r>
          </a:p>
        </p:txBody>
      </p:sp>
      <p:sp>
        <p:nvSpPr>
          <p:cNvPr id="4" name="Объект 3"/>
          <p:cNvSpPr txBox="1">
            <a:spLocks/>
          </p:cNvSpPr>
          <p:nvPr/>
        </p:nvSpPr>
        <p:spPr>
          <a:xfrm>
            <a:off x="574155" y="4835207"/>
            <a:ext cx="11132287" cy="1618759"/>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3000" b="1" dirty="0" err="1"/>
              <a:t>Завдання</a:t>
            </a:r>
            <a:r>
              <a:rPr lang="ru-RU" sz="3000" b="1" dirty="0"/>
              <a:t> = </a:t>
            </a:r>
            <a:r>
              <a:rPr lang="ru-RU" sz="3000" b="1" dirty="0" err="1"/>
              <a:t>проєкти</a:t>
            </a:r>
            <a:r>
              <a:rPr lang="ru-RU" sz="3000" b="1" dirty="0"/>
              <a:t> + заходи.</a:t>
            </a:r>
          </a:p>
          <a:p>
            <a:r>
              <a:rPr lang="ru-RU" sz="3000" b="1" dirty="0" err="1"/>
              <a:t>Програми</a:t>
            </a:r>
            <a:r>
              <a:rPr lang="ru-RU" sz="3000" b="1" dirty="0"/>
              <a:t> </a:t>
            </a:r>
            <a:r>
              <a:rPr lang="ru-RU" sz="3000" b="1" dirty="0" err="1"/>
              <a:t>наскрізні</a:t>
            </a:r>
            <a:r>
              <a:rPr lang="ru-RU" sz="3000" b="1" dirty="0"/>
              <a:t>, </a:t>
            </a:r>
            <a:r>
              <a:rPr lang="ru-RU" sz="3000" b="1" dirty="0" err="1"/>
              <a:t>можуть</a:t>
            </a:r>
            <a:r>
              <a:rPr lang="ru-RU" sz="3000" b="1" dirty="0"/>
              <a:t> </a:t>
            </a:r>
            <a:r>
              <a:rPr lang="ru-RU" sz="3000" b="1" dirty="0" err="1"/>
              <a:t>відповідати</a:t>
            </a:r>
            <a:r>
              <a:rPr lang="ru-RU" sz="3000" b="1" dirty="0"/>
              <a:t> </a:t>
            </a:r>
            <a:r>
              <a:rPr lang="ru-RU" sz="3000" b="1" dirty="0" err="1"/>
              <a:t>кільком</a:t>
            </a:r>
            <a:r>
              <a:rPr lang="ru-RU" sz="3000" b="1" dirty="0"/>
              <a:t> </a:t>
            </a:r>
            <a:r>
              <a:rPr lang="ru-RU" sz="3000" b="1" dirty="0" err="1"/>
              <a:t>завданням</a:t>
            </a:r>
            <a:r>
              <a:rPr lang="ru-RU" sz="3000" b="1" dirty="0"/>
              <a:t> та </a:t>
            </a:r>
            <a:r>
              <a:rPr lang="ru-RU" sz="3000" b="1" dirty="0" err="1"/>
              <a:t>навіть</a:t>
            </a:r>
            <a:r>
              <a:rPr lang="ru-RU" sz="3000" b="1" dirty="0"/>
              <a:t> </a:t>
            </a:r>
            <a:r>
              <a:rPr lang="ru-RU" sz="3000" b="1" dirty="0" err="1"/>
              <a:t>оперативним</a:t>
            </a:r>
            <a:r>
              <a:rPr lang="ru-RU" sz="3000" b="1" dirty="0"/>
              <a:t> </a:t>
            </a:r>
            <a:r>
              <a:rPr lang="ru-RU" sz="3000" b="1" dirty="0" err="1"/>
              <a:t>цілям</a:t>
            </a:r>
            <a:endParaRPr lang="ru-RU" sz="3000" b="1" dirty="0"/>
          </a:p>
        </p:txBody>
      </p:sp>
      <p:sp>
        <p:nvSpPr>
          <p:cNvPr id="2" name="Выноска со стрелкой вниз 1"/>
          <p:cNvSpPr/>
          <p:nvPr/>
        </p:nvSpPr>
        <p:spPr>
          <a:xfrm>
            <a:off x="5135526" y="3264195"/>
            <a:ext cx="1648046" cy="1571011"/>
          </a:xfrm>
          <a:prstGeom prst="downArrow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084871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59488" y="38682"/>
            <a:ext cx="4204281" cy="6479813"/>
          </a:xfrm>
        </p:spPr>
        <p:txBody>
          <a:bodyPr>
            <a:normAutofit/>
          </a:bodyPr>
          <a:lstStyle/>
          <a:p>
            <a:pPr algn="ctr"/>
            <a:r>
              <a:rPr lang="uk-UA" sz="3000" b="1" dirty="0" err="1">
                <a:solidFill>
                  <a:srgbClr val="4C44E6"/>
                </a:solidFill>
                <a:latin typeface="+mn-lt"/>
              </a:rPr>
              <a:t>Взаємозв</a:t>
            </a:r>
            <a:r>
              <a:rPr lang="en-US" sz="3000" b="1" dirty="0">
                <a:solidFill>
                  <a:srgbClr val="4C44E6"/>
                </a:solidFill>
                <a:latin typeface="+mn-lt"/>
              </a:rPr>
              <a:t>`</a:t>
            </a:r>
            <a:r>
              <a:rPr lang="ru-RU" sz="3000" b="1" dirty="0" err="1">
                <a:solidFill>
                  <a:srgbClr val="4C44E6"/>
                </a:solidFill>
                <a:latin typeface="+mn-lt"/>
              </a:rPr>
              <a:t>язок</a:t>
            </a:r>
            <a:r>
              <a:rPr lang="ru-RU" sz="3000" b="1" dirty="0">
                <a:solidFill>
                  <a:srgbClr val="4C44E6"/>
                </a:solidFill>
                <a:latin typeface="+mn-lt"/>
              </a:rPr>
              <a:t> м</a:t>
            </a:r>
            <a:r>
              <a:rPr lang="uk-UA" sz="3000" b="1" dirty="0" err="1">
                <a:solidFill>
                  <a:srgbClr val="4C44E6"/>
                </a:solidFill>
                <a:latin typeface="+mn-lt"/>
              </a:rPr>
              <a:t>іж</a:t>
            </a:r>
            <a:r>
              <a:rPr lang="uk-UA" sz="3000" b="1" dirty="0">
                <a:solidFill>
                  <a:srgbClr val="4C44E6"/>
                </a:solidFill>
                <a:latin typeface="+mn-lt"/>
              </a:rPr>
              <a:t>: стратегічним баченням, стратегічними та оперативними цілями</a:t>
            </a:r>
            <a:endParaRPr lang="ru-RU" sz="3000" b="1" dirty="0">
              <a:solidFill>
                <a:srgbClr val="4C44E6"/>
              </a:solidFill>
              <a:latin typeface="+mn-lt"/>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3236" y="-1588"/>
            <a:ext cx="6781045"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02191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06" y="0"/>
            <a:ext cx="12144694" cy="68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225163" y="5608140"/>
            <a:ext cx="10226642" cy="1200329"/>
          </a:xfrm>
          <a:prstGeom prst="rect">
            <a:avLst/>
          </a:prstGeom>
        </p:spPr>
        <p:txBody>
          <a:bodyPr wrap="square">
            <a:spAutoFit/>
          </a:bodyPr>
          <a:lstStyle/>
          <a:p>
            <a:pPr indent="457200" algn="ctr">
              <a:spcBef>
                <a:spcPct val="20000"/>
              </a:spcBef>
              <a:defRPr/>
            </a:pPr>
            <a:r>
              <a:rPr lang="uk-UA" sz="2400" b="1" dirty="0">
                <a:solidFill>
                  <a:srgbClr val="4C44E6"/>
                </a:solidFill>
                <a:latin typeface="Times New Roman" pitchFamily="18" charset="0"/>
                <a:cs typeface="Times New Roman" pitchFamily="18" charset="0"/>
              </a:rPr>
              <a:t>Побудова цілей – «від загального до конкретного», тобто розкриваємо зміст</a:t>
            </a:r>
            <a:r>
              <a:rPr lang="en-US" sz="2400" b="1" dirty="0">
                <a:solidFill>
                  <a:srgbClr val="4C44E6"/>
                </a:solidFill>
                <a:latin typeface="Times New Roman" pitchFamily="18" charset="0"/>
                <a:cs typeface="Times New Roman" pitchFamily="18" charset="0"/>
              </a:rPr>
              <a:t> </a:t>
            </a:r>
            <a:r>
              <a:rPr lang="uk-UA" sz="2400" b="1" dirty="0">
                <a:solidFill>
                  <a:srgbClr val="4C44E6"/>
                </a:solidFill>
                <a:latin typeface="Times New Roman" pitchFamily="18" charset="0"/>
                <a:cs typeface="Times New Roman" pitchFamily="18" charset="0"/>
              </a:rPr>
              <a:t>стратегічних цілей в оперативних, а зміст оперативних цілей – у завданнях</a:t>
            </a:r>
          </a:p>
        </p:txBody>
      </p:sp>
    </p:spTree>
    <p:extLst>
      <p:ext uri="{BB962C8B-B14F-4D97-AF65-F5344CB8AC3E}">
        <p14:creationId xmlns:p14="http://schemas.microsoft.com/office/powerpoint/2010/main" val="23853675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27568" y="36220"/>
            <a:ext cx="10515600" cy="781866"/>
          </a:xfrm>
        </p:spPr>
        <p:txBody>
          <a:bodyPr>
            <a:normAutofit fontScale="90000"/>
          </a:bodyPr>
          <a:lstStyle/>
          <a:p>
            <a:pPr algn="ctr"/>
            <a:r>
              <a:rPr lang="ru-RU" sz="4000" b="1" dirty="0">
                <a:solidFill>
                  <a:srgbClr val="4C44E6"/>
                </a:solidFill>
                <a:latin typeface="+mn-lt"/>
              </a:rPr>
              <a:t>Приклад </a:t>
            </a:r>
            <a:r>
              <a:rPr lang="ru-RU" sz="4000" b="1" dirty="0" err="1">
                <a:solidFill>
                  <a:srgbClr val="4C44E6"/>
                </a:solidFill>
                <a:latin typeface="+mn-lt"/>
              </a:rPr>
              <a:t>іншої</a:t>
            </a:r>
            <a:r>
              <a:rPr lang="ru-RU" sz="4000" b="1" dirty="0">
                <a:solidFill>
                  <a:srgbClr val="4C44E6"/>
                </a:solidFill>
                <a:latin typeface="+mn-lt"/>
              </a:rPr>
              <a:t> </a:t>
            </a:r>
            <a:r>
              <a:rPr lang="ru-RU" sz="4000" b="1" dirty="0" err="1">
                <a:solidFill>
                  <a:srgbClr val="4C44E6"/>
                </a:solidFill>
                <a:latin typeface="+mn-lt"/>
              </a:rPr>
              <a:t>візуалізації</a:t>
            </a:r>
            <a:r>
              <a:rPr lang="ru-RU" sz="4000" b="1" dirty="0">
                <a:solidFill>
                  <a:srgbClr val="4C44E6"/>
                </a:solidFill>
                <a:latin typeface="+mn-lt"/>
              </a:rPr>
              <a:t> «дерева </a:t>
            </a:r>
            <a:r>
              <a:rPr lang="ru-RU" sz="4000" b="1" dirty="0" err="1">
                <a:solidFill>
                  <a:srgbClr val="4C44E6"/>
                </a:solidFill>
                <a:latin typeface="+mn-lt"/>
              </a:rPr>
              <a:t>цілей</a:t>
            </a:r>
            <a:r>
              <a:rPr lang="ru-RU" sz="4000" b="1" dirty="0">
                <a:solidFill>
                  <a:srgbClr val="4C44E6"/>
                </a:solidFill>
                <a:latin typeface="+mn-lt"/>
              </a:rPr>
              <a:t>» </a:t>
            </a:r>
            <a:r>
              <a:rPr lang="ru-RU" sz="2200" b="1" dirty="0">
                <a:solidFill>
                  <a:srgbClr val="4C44E6"/>
                </a:solidFill>
                <a:latin typeface="+mn-lt"/>
              </a:rPr>
              <a:t>(фрагмент)</a:t>
            </a: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05" t="1425"/>
          <a:stretch/>
        </p:blipFill>
        <p:spPr bwMode="auto">
          <a:xfrm>
            <a:off x="2272143" y="706170"/>
            <a:ext cx="7369770" cy="6151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12128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16269"/>
            <a:ext cx="10515600" cy="1325563"/>
          </a:xfrm>
        </p:spPr>
        <p:txBody>
          <a:bodyPr/>
          <a:lstStyle/>
          <a:p>
            <a:pPr algn="ctr"/>
            <a:r>
              <a:rPr lang="ru-RU" b="1" dirty="0">
                <a:solidFill>
                  <a:srgbClr val="4C44E6"/>
                </a:solidFill>
                <a:latin typeface="+mn-lt"/>
              </a:rPr>
              <a:t>Перед </a:t>
            </a:r>
            <a:r>
              <a:rPr lang="ru-RU" b="1" dirty="0" err="1">
                <a:solidFill>
                  <a:srgbClr val="4C44E6"/>
                </a:solidFill>
                <a:latin typeface="+mn-lt"/>
              </a:rPr>
              <a:t>тим</a:t>
            </a:r>
            <a:r>
              <a:rPr lang="ru-RU" b="1" dirty="0">
                <a:solidFill>
                  <a:srgbClr val="4C44E6"/>
                </a:solidFill>
                <a:latin typeface="+mn-lt"/>
              </a:rPr>
              <a:t>, як </a:t>
            </a:r>
            <a:r>
              <a:rPr lang="ru-RU" b="1" dirty="0" err="1">
                <a:solidFill>
                  <a:srgbClr val="4C44E6"/>
                </a:solidFill>
                <a:latin typeface="+mn-lt"/>
              </a:rPr>
              <a:t>вносити</a:t>
            </a:r>
            <a:r>
              <a:rPr lang="ru-RU" b="1" dirty="0">
                <a:solidFill>
                  <a:srgbClr val="4C44E6"/>
                </a:solidFill>
                <a:latin typeface="+mn-lt"/>
              </a:rPr>
              <a:t> </a:t>
            </a:r>
            <a:r>
              <a:rPr lang="ru-RU" b="1" dirty="0" err="1">
                <a:solidFill>
                  <a:srgbClr val="4C44E6"/>
                </a:solidFill>
                <a:latin typeface="+mn-lt"/>
              </a:rPr>
              <a:t>пропозиції</a:t>
            </a:r>
            <a:r>
              <a:rPr lang="ru-RU" b="1" dirty="0">
                <a:solidFill>
                  <a:srgbClr val="4C44E6"/>
                </a:solidFill>
                <a:latin typeface="+mn-lt"/>
              </a:rPr>
              <a:t> до «дерева </a:t>
            </a:r>
            <a:r>
              <a:rPr lang="ru-RU" b="1" dirty="0" err="1">
                <a:solidFill>
                  <a:srgbClr val="4C44E6"/>
                </a:solidFill>
                <a:latin typeface="+mn-lt"/>
              </a:rPr>
              <a:t>цілей</a:t>
            </a:r>
            <a:r>
              <a:rPr lang="ru-RU" b="1" dirty="0">
                <a:solidFill>
                  <a:srgbClr val="4C44E6"/>
                </a:solidFill>
                <a:latin typeface="+mn-lt"/>
              </a:rPr>
              <a:t>», будь ласка, </a:t>
            </a:r>
            <a:r>
              <a:rPr lang="ru-RU" b="1" dirty="0" err="1">
                <a:solidFill>
                  <a:srgbClr val="4C44E6"/>
                </a:solidFill>
                <a:latin typeface="+mn-lt"/>
              </a:rPr>
              <a:t>перевірте</a:t>
            </a:r>
            <a:r>
              <a:rPr lang="ru-RU" b="1" dirty="0">
                <a:solidFill>
                  <a:srgbClr val="4C44E6"/>
                </a:solidFill>
                <a:latin typeface="+mn-lt"/>
              </a:rPr>
              <a:t>:</a:t>
            </a:r>
            <a:endParaRPr lang="ru-RU" dirty="0">
              <a:latin typeface="+mn-lt"/>
            </a:endParaRPr>
          </a:p>
        </p:txBody>
      </p:sp>
      <p:sp>
        <p:nvSpPr>
          <p:cNvPr id="3" name="Прямоугольник 2"/>
          <p:cNvSpPr/>
          <p:nvPr/>
        </p:nvSpPr>
        <p:spPr>
          <a:xfrm>
            <a:off x="457199" y="1577668"/>
            <a:ext cx="11419367" cy="4832092"/>
          </a:xfrm>
          <a:prstGeom prst="rect">
            <a:avLst/>
          </a:prstGeom>
        </p:spPr>
        <p:txBody>
          <a:bodyPr wrap="square">
            <a:spAutoFit/>
          </a:bodyPr>
          <a:lstStyle/>
          <a:p>
            <a:pPr marL="571500" indent="-571500">
              <a:buClr>
                <a:schemeClr val="tx1"/>
              </a:buClr>
              <a:buFont typeface="Wingdings" panose="05000000000000000000" pitchFamily="2" charset="2"/>
              <a:buChar char="Ø"/>
              <a:tabLst>
                <a:tab pos="365125" algn="l"/>
              </a:tabLst>
            </a:pPr>
            <a:r>
              <a:rPr lang="uk-UA" altLang="uk-UA" sz="3600" dirty="0"/>
              <a:t>Чи узгоджується пропозиція з соціально-економічним аналізом?</a:t>
            </a:r>
          </a:p>
          <a:p>
            <a:pPr marL="571500" indent="-571500">
              <a:buClr>
                <a:schemeClr val="tx1"/>
              </a:buClr>
              <a:buFont typeface="Wingdings" panose="05000000000000000000" pitchFamily="2" charset="2"/>
              <a:buChar char="Ø"/>
              <a:tabLst>
                <a:tab pos="365125" algn="l"/>
              </a:tabLst>
            </a:pPr>
            <a:r>
              <a:rPr lang="uk-UA" altLang="uk-UA" sz="3600" dirty="0"/>
              <a:t>Чи узгоджується з</a:t>
            </a:r>
            <a:r>
              <a:rPr lang="en-US" altLang="uk-UA" sz="3600" dirty="0"/>
              <a:t> </a:t>
            </a:r>
            <a:r>
              <a:rPr lang="uk-UA" altLang="uk-UA" sz="3600" dirty="0"/>
              <a:t>результатами </a:t>
            </a:r>
            <a:r>
              <a:rPr lang="en-US" altLang="uk-UA" sz="3600" dirty="0"/>
              <a:t>SWOT-</a:t>
            </a:r>
            <a:r>
              <a:rPr lang="uk-UA" altLang="uk-UA" sz="3600" dirty="0"/>
              <a:t>аналізу?</a:t>
            </a:r>
          </a:p>
          <a:p>
            <a:pPr marL="441325" indent="-441325">
              <a:tabLst>
                <a:tab pos="365125" algn="l"/>
              </a:tabLst>
            </a:pPr>
            <a:endParaRPr lang="uk-UA" altLang="uk-UA" sz="3600" dirty="0">
              <a:solidFill>
                <a:srgbClr val="4C44E6"/>
              </a:solidFill>
            </a:endParaRPr>
          </a:p>
          <a:p>
            <a:pPr marL="441325" indent="-441325">
              <a:tabLst>
                <a:tab pos="365125" algn="l"/>
              </a:tabLst>
            </a:pPr>
            <a:r>
              <a:rPr lang="uk-UA" altLang="uk-UA" sz="3600" dirty="0">
                <a:solidFill>
                  <a:schemeClr val="bg1"/>
                </a:solidFill>
              </a:rPr>
              <a:t>Пам'ятайте – Стратегія НЕ може бути </a:t>
            </a:r>
            <a:r>
              <a:rPr lang="uk-UA" altLang="uk-UA" sz="3600" b="1" dirty="0">
                <a:solidFill>
                  <a:schemeClr val="bg1"/>
                </a:solidFill>
              </a:rPr>
              <a:t>ВСЕОСЯЖНОЮ</a:t>
            </a:r>
            <a:r>
              <a:rPr lang="uk-UA" altLang="uk-UA" sz="3600" dirty="0">
                <a:solidFill>
                  <a:schemeClr val="bg1"/>
                </a:solidFill>
              </a:rPr>
              <a:t> </a:t>
            </a:r>
          </a:p>
          <a:p>
            <a:pPr marL="441325" indent="-441325">
              <a:tabLst>
                <a:tab pos="365125" algn="l"/>
              </a:tabLst>
            </a:pPr>
            <a:endParaRPr lang="uk-UA" altLang="uk-UA" sz="2000" dirty="0">
              <a:solidFill>
                <a:srgbClr val="4C44E6"/>
              </a:solidFill>
            </a:endParaRPr>
          </a:p>
          <a:p>
            <a:pPr marL="441325" indent="-441325" algn="ctr">
              <a:tabLst>
                <a:tab pos="365125" algn="l"/>
              </a:tabLst>
            </a:pPr>
            <a:r>
              <a:rPr lang="uk-UA" altLang="uk-UA" sz="3600" dirty="0"/>
              <a:t>Функція Стратегії – спрямувати </a:t>
            </a:r>
            <a:r>
              <a:rPr lang="uk-UA" altLang="uk-UA" sz="3600" b="1" dirty="0"/>
              <a:t>ОБМЕЖЕНІ</a:t>
            </a:r>
            <a:r>
              <a:rPr lang="uk-UA" altLang="uk-UA" sz="3600" dirty="0"/>
              <a:t> ресурси (людські та фінансові) </a:t>
            </a:r>
            <a:r>
              <a:rPr lang="uk-UA" altLang="uk-UA" sz="3600" b="1" dirty="0"/>
              <a:t>ЛИШЕ НА</a:t>
            </a:r>
            <a:r>
              <a:rPr lang="uk-UA" altLang="uk-UA" sz="3600" dirty="0"/>
              <a:t> </a:t>
            </a:r>
            <a:r>
              <a:rPr lang="uk-UA" altLang="uk-UA" sz="3600" b="1" dirty="0"/>
              <a:t>ПРІОРИТЕТНІ</a:t>
            </a:r>
            <a:r>
              <a:rPr lang="uk-UA" altLang="uk-UA" sz="3600" dirty="0"/>
              <a:t> сфери, які призведуть до </a:t>
            </a:r>
            <a:r>
              <a:rPr lang="uk-UA" altLang="uk-UA" sz="3600" b="1" dirty="0"/>
              <a:t>швидкого зростання</a:t>
            </a:r>
          </a:p>
        </p:txBody>
      </p:sp>
      <p:sp>
        <p:nvSpPr>
          <p:cNvPr id="4" name="Объект 3"/>
          <p:cNvSpPr txBox="1">
            <a:spLocks/>
          </p:cNvSpPr>
          <p:nvPr/>
        </p:nvSpPr>
        <p:spPr>
          <a:xfrm>
            <a:off x="646036" y="3370523"/>
            <a:ext cx="11041692" cy="1105786"/>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uk-UA" altLang="uk-UA" sz="3600" dirty="0">
                <a:solidFill>
                  <a:schemeClr val="bg1"/>
                </a:solidFill>
              </a:rPr>
              <a:t>Стратегія не може бути </a:t>
            </a:r>
            <a:r>
              <a:rPr lang="uk-UA" altLang="uk-UA" sz="3600" b="1" dirty="0">
                <a:solidFill>
                  <a:schemeClr val="bg1"/>
                </a:solidFill>
              </a:rPr>
              <a:t>ВСЕОСЯЖНОЮ!</a:t>
            </a:r>
            <a:endParaRPr lang="ru-RU" b="1" dirty="0"/>
          </a:p>
        </p:txBody>
      </p:sp>
    </p:spTree>
    <p:extLst>
      <p:ext uri="{BB962C8B-B14F-4D97-AF65-F5344CB8AC3E}">
        <p14:creationId xmlns:p14="http://schemas.microsoft.com/office/powerpoint/2010/main" val="16950708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9080" y="88679"/>
            <a:ext cx="10515600" cy="730028"/>
          </a:xfrm>
        </p:spPr>
        <p:txBody>
          <a:bodyPr/>
          <a:lstStyle/>
          <a:p>
            <a:pPr algn="ctr"/>
            <a:r>
              <a:rPr lang="ru-RU" b="1" dirty="0" err="1">
                <a:solidFill>
                  <a:srgbClr val="4C44E6"/>
                </a:solidFill>
              </a:rPr>
              <a:t>Проблеми</a:t>
            </a:r>
            <a:r>
              <a:rPr lang="ru-RU" b="1" dirty="0">
                <a:solidFill>
                  <a:srgbClr val="4C44E6"/>
                </a:solidFill>
              </a:rPr>
              <a:t> </a:t>
            </a:r>
            <a:r>
              <a:rPr lang="ru-RU" b="1" dirty="0" err="1">
                <a:solidFill>
                  <a:srgbClr val="4C44E6"/>
                </a:solidFill>
              </a:rPr>
              <a:t>чи</a:t>
            </a:r>
            <a:r>
              <a:rPr lang="ru-RU" b="1" dirty="0">
                <a:solidFill>
                  <a:srgbClr val="4C44E6"/>
                </a:solidFill>
              </a:rPr>
              <a:t> </a:t>
            </a:r>
            <a:r>
              <a:rPr lang="ru-RU" b="1" dirty="0" err="1">
                <a:solidFill>
                  <a:srgbClr val="4C44E6"/>
                </a:solidFill>
              </a:rPr>
              <a:t>потенціали</a:t>
            </a:r>
            <a:r>
              <a:rPr lang="ru-RU" b="1" dirty="0">
                <a:solidFill>
                  <a:srgbClr val="4C44E6"/>
                </a:solidFill>
              </a:rPr>
              <a:t>?</a:t>
            </a:r>
            <a:endParaRPr lang="ru-RU" dirty="0"/>
          </a:p>
        </p:txBody>
      </p:sp>
      <p:sp>
        <p:nvSpPr>
          <p:cNvPr id="3" name="Прямоугольник 2"/>
          <p:cNvSpPr/>
          <p:nvPr/>
        </p:nvSpPr>
        <p:spPr>
          <a:xfrm>
            <a:off x="340238" y="769594"/>
            <a:ext cx="11610757" cy="2800767"/>
          </a:xfrm>
          <a:prstGeom prst="rect">
            <a:avLst/>
          </a:prstGeom>
        </p:spPr>
        <p:txBody>
          <a:bodyPr wrap="square">
            <a:spAutoFit/>
          </a:bodyPr>
          <a:lstStyle/>
          <a:p>
            <a:pPr marL="571500" indent="-571500">
              <a:buClr>
                <a:schemeClr val="tx1"/>
              </a:buClr>
              <a:buFont typeface="Wingdings" panose="05000000000000000000" pitchFamily="2" charset="2"/>
              <a:buChar char="Ø"/>
              <a:tabLst>
                <a:tab pos="365125" algn="l"/>
              </a:tabLst>
            </a:pPr>
            <a:r>
              <a:rPr lang="uk-UA" altLang="uk-UA" sz="2400" dirty="0" err="1"/>
              <a:t>Проєктний</a:t>
            </a:r>
            <a:r>
              <a:rPr lang="uk-UA" altLang="uk-UA" sz="2400" dirty="0"/>
              <a:t> менеджмент передбачає визначення проблеми, на </a:t>
            </a:r>
            <a:r>
              <a:rPr lang="uk-UA" altLang="uk-UA" sz="2400" dirty="0" err="1"/>
              <a:t>розв</a:t>
            </a:r>
            <a:r>
              <a:rPr lang="en-US" altLang="uk-UA" sz="2400" dirty="0"/>
              <a:t>`</a:t>
            </a:r>
            <a:r>
              <a:rPr lang="uk-UA" altLang="uk-UA" sz="2400" dirty="0" err="1"/>
              <a:t>язання</a:t>
            </a:r>
            <a:r>
              <a:rPr lang="uk-UA" altLang="uk-UA" sz="2400" dirty="0"/>
              <a:t> якої спрямований той чи </a:t>
            </a:r>
            <a:r>
              <a:rPr lang="uk-UA" altLang="uk-UA" sz="2400" dirty="0" err="1"/>
              <a:t>проєкт</a:t>
            </a:r>
            <a:r>
              <a:rPr lang="uk-UA" altLang="uk-UA" sz="2400" dirty="0"/>
              <a:t>, та побудову ієрархічного «дерева проблем». Зрештою, в позитивному вимірі воно перетворюється на «дерева цілей».</a:t>
            </a:r>
          </a:p>
          <a:p>
            <a:pPr algn="ctr">
              <a:buClr>
                <a:schemeClr val="tx1"/>
              </a:buClr>
              <a:tabLst>
                <a:tab pos="365125" algn="l"/>
              </a:tabLst>
            </a:pPr>
            <a:r>
              <a:rPr lang="uk-UA" altLang="uk-UA" sz="2800" b="1" dirty="0">
                <a:solidFill>
                  <a:srgbClr val="4C44E6"/>
                </a:solidFill>
              </a:rPr>
              <a:t>Однак, чи доцільно всі свої зусилля та ресурси направляти лише на </a:t>
            </a:r>
            <a:r>
              <a:rPr lang="uk-UA" altLang="uk-UA" sz="2800" b="1" dirty="0" err="1">
                <a:solidFill>
                  <a:srgbClr val="4C44E6"/>
                </a:solidFill>
              </a:rPr>
              <a:t>розв</a:t>
            </a:r>
            <a:r>
              <a:rPr lang="en-US" altLang="uk-UA" sz="2800" b="1" dirty="0">
                <a:solidFill>
                  <a:srgbClr val="4C44E6"/>
                </a:solidFill>
              </a:rPr>
              <a:t>`</a:t>
            </a:r>
            <a:r>
              <a:rPr lang="ru-RU" altLang="uk-UA" sz="2800" b="1" dirty="0" err="1">
                <a:solidFill>
                  <a:srgbClr val="4C44E6"/>
                </a:solidFill>
              </a:rPr>
              <a:t>язання</a:t>
            </a:r>
            <a:r>
              <a:rPr lang="ru-RU" altLang="uk-UA" sz="2800" b="1" dirty="0">
                <a:solidFill>
                  <a:srgbClr val="4C44E6"/>
                </a:solidFill>
              </a:rPr>
              <a:t> проблем?</a:t>
            </a:r>
          </a:p>
          <a:p>
            <a:pPr marL="571500" indent="-571500">
              <a:buClr>
                <a:schemeClr val="tx1"/>
              </a:buClr>
              <a:buFont typeface="Wingdings" panose="05000000000000000000" pitchFamily="2" charset="2"/>
              <a:buChar char="Ø"/>
              <a:tabLst>
                <a:tab pos="365125" algn="l"/>
              </a:tabLst>
            </a:pPr>
            <a:r>
              <a:rPr lang="ru-RU" altLang="uk-UA" sz="2400" dirty="0"/>
              <a:t>Тому, </a:t>
            </a:r>
            <a:r>
              <a:rPr lang="ru-RU" altLang="uk-UA" sz="2400" dirty="0" err="1"/>
              <a:t>поруч</a:t>
            </a:r>
            <a:r>
              <a:rPr lang="ru-RU" altLang="uk-UA" sz="2400" dirty="0"/>
              <a:t> </a:t>
            </a:r>
            <a:r>
              <a:rPr lang="uk-UA" altLang="uk-UA" sz="2400" dirty="0"/>
              <a:t>із проблеми, розробка стратегії передбачає визначення так званих «точок росту». </a:t>
            </a:r>
            <a:r>
              <a:rPr lang="uk-UA" altLang="uk-UA" sz="2400" b="1" dirty="0">
                <a:solidFill>
                  <a:srgbClr val="4C44E6"/>
                </a:solidFill>
              </a:rPr>
              <a:t>Що може бути «точками розвитку»</a:t>
            </a:r>
            <a:r>
              <a:rPr lang="uk-UA" altLang="uk-UA" sz="2400" dirty="0"/>
              <a:t>:</a:t>
            </a:r>
          </a:p>
        </p:txBody>
      </p:sp>
      <p:sp>
        <p:nvSpPr>
          <p:cNvPr id="5" name="Заголовок 1"/>
          <p:cNvSpPr txBox="1">
            <a:spLocks/>
          </p:cNvSpPr>
          <p:nvPr/>
        </p:nvSpPr>
        <p:spPr>
          <a:xfrm>
            <a:off x="816756" y="3580994"/>
            <a:ext cx="10954793" cy="3071644"/>
          </a:xfrm>
          <a:prstGeom prst="rect">
            <a:avLst/>
          </a:prstGeom>
        </p:spPr>
        <p:txBody>
          <a:bodyPr numCol="2"/>
          <a:lst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342900" indent="-342900" algn="just">
              <a:buFont typeface="Wingdings" panose="05000000000000000000" pitchFamily="2" charset="2"/>
              <a:buChar char="Ø"/>
            </a:pPr>
            <a:r>
              <a:rPr lang="uk-UA" sz="2400" dirty="0"/>
              <a:t>інформаційно комунікаційні технології</a:t>
            </a:r>
          </a:p>
          <a:p>
            <a:pPr marL="342900" indent="-342900" algn="just">
              <a:buFont typeface="Wingdings" panose="05000000000000000000" pitchFamily="2" charset="2"/>
              <a:buChar char="Ø"/>
            </a:pPr>
            <a:r>
              <a:rPr lang="uk-UA" sz="2400" dirty="0"/>
              <a:t>агросектор</a:t>
            </a:r>
          </a:p>
          <a:p>
            <a:pPr marL="342900" indent="-342900" algn="just">
              <a:buFont typeface="Wingdings" panose="05000000000000000000" pitchFamily="2" charset="2"/>
              <a:buChar char="Ø"/>
            </a:pPr>
            <a:r>
              <a:rPr lang="uk-UA" sz="2400" dirty="0"/>
              <a:t>промисловість</a:t>
            </a:r>
          </a:p>
          <a:p>
            <a:pPr marL="342900" indent="-342900" algn="just">
              <a:buFont typeface="Wingdings" panose="05000000000000000000" pitchFamily="2" charset="2"/>
              <a:buChar char="Ø"/>
            </a:pPr>
            <a:r>
              <a:rPr lang="uk-UA" sz="2400" dirty="0"/>
              <a:t>енергетика</a:t>
            </a:r>
          </a:p>
          <a:p>
            <a:pPr marL="342900" indent="-342900" algn="just">
              <a:buFont typeface="Wingdings" panose="05000000000000000000" pitchFamily="2" charset="2"/>
              <a:buChar char="Ø"/>
            </a:pPr>
            <a:r>
              <a:rPr lang="uk-UA" sz="2400" dirty="0"/>
              <a:t>видобувна промисловість</a:t>
            </a:r>
          </a:p>
          <a:p>
            <a:pPr marL="342900" indent="-342900" algn="just">
              <a:buFont typeface="Wingdings" panose="05000000000000000000" pitchFamily="2" charset="2"/>
              <a:buChar char="Ø"/>
            </a:pPr>
            <a:r>
              <a:rPr lang="uk-UA" sz="2400" dirty="0"/>
              <a:t>транспорт і інфраструктура</a:t>
            </a:r>
          </a:p>
          <a:p>
            <a:pPr marL="342900" indent="-342900" algn="just">
              <a:buFont typeface="Wingdings" panose="05000000000000000000" pitchFamily="2" charset="2"/>
              <a:buChar char="Ø"/>
            </a:pPr>
            <a:r>
              <a:rPr lang="uk-UA" sz="2400" dirty="0"/>
              <a:t>креативні індустрії</a:t>
            </a:r>
          </a:p>
          <a:p>
            <a:pPr marL="342900" indent="-342900" algn="just">
              <a:buFont typeface="Wingdings" panose="05000000000000000000" pitchFamily="2" charset="2"/>
              <a:buChar char="Ø"/>
            </a:pPr>
            <a:r>
              <a:rPr lang="uk-UA" sz="2400" dirty="0"/>
              <a:t>індустрії гостинності</a:t>
            </a:r>
          </a:p>
          <a:p>
            <a:pPr marL="342900" indent="-342900" algn="just">
              <a:buFont typeface="Wingdings" panose="05000000000000000000" pitchFamily="2" charset="2"/>
              <a:buChar char="Ø"/>
            </a:pPr>
            <a:r>
              <a:rPr lang="uk-UA" sz="2400" dirty="0"/>
              <a:t>сфера послуг</a:t>
            </a:r>
          </a:p>
          <a:p>
            <a:pPr marL="342900" indent="-342900" algn="just">
              <a:buFont typeface="Wingdings" panose="05000000000000000000" pitchFamily="2" charset="2"/>
              <a:buChar char="Ø"/>
            </a:pPr>
            <a:endParaRPr lang="uk-UA" sz="2400" dirty="0"/>
          </a:p>
          <a:p>
            <a:pPr marL="342900" indent="-342900" algn="just">
              <a:buFont typeface="Arial" panose="020B0604020202020204" pitchFamily="34" charset="0"/>
              <a:buChar char="•"/>
            </a:pPr>
            <a:endParaRPr lang="uk-UA" sz="2400" dirty="0"/>
          </a:p>
          <a:p>
            <a:pPr marL="342900" indent="-342900" algn="just">
              <a:buFont typeface="Arial" panose="020B0604020202020204" pitchFamily="34" charset="0"/>
              <a:buChar char="•"/>
            </a:pPr>
            <a:endParaRPr lang="uk-UA" sz="2400" dirty="0"/>
          </a:p>
          <a:p>
            <a:pPr marL="342900" indent="-342900" algn="just">
              <a:buFont typeface="Wingdings" panose="05000000000000000000" pitchFamily="2" charset="2"/>
              <a:buChar char="Ø"/>
            </a:pPr>
            <a:r>
              <a:rPr lang="uk-UA" sz="2400" dirty="0"/>
              <a:t>будівництво</a:t>
            </a:r>
          </a:p>
          <a:p>
            <a:pPr marL="342900" indent="-342900" algn="just">
              <a:buFont typeface="Wingdings" panose="05000000000000000000" pitchFamily="2" charset="2"/>
              <a:buChar char="Ø"/>
            </a:pPr>
            <a:r>
              <a:rPr lang="uk-UA" sz="2400" dirty="0"/>
              <a:t>торгівля</a:t>
            </a:r>
          </a:p>
          <a:p>
            <a:pPr marL="342900" indent="-342900" algn="just">
              <a:buFont typeface="Wingdings" panose="05000000000000000000" pitchFamily="2" charset="2"/>
              <a:buChar char="Ø"/>
            </a:pPr>
            <a:r>
              <a:rPr lang="uk-UA" sz="2400" dirty="0"/>
              <a:t>персональні та професійні послуги</a:t>
            </a:r>
          </a:p>
          <a:p>
            <a:pPr marL="342900" indent="-342900" algn="just">
              <a:buFont typeface="Wingdings" panose="05000000000000000000" pitchFamily="2" charset="2"/>
              <a:buChar char="Ø"/>
            </a:pPr>
            <a:r>
              <a:rPr lang="uk-UA" sz="2400" dirty="0"/>
              <a:t>підприємництво</a:t>
            </a:r>
          </a:p>
          <a:p>
            <a:pPr marL="342900" indent="-342900" algn="just">
              <a:buFont typeface="Wingdings" panose="05000000000000000000" pitchFamily="2" charset="2"/>
              <a:buChar char="Ø"/>
            </a:pPr>
            <a:r>
              <a:rPr lang="uk-UA" sz="2400" dirty="0"/>
              <a:t>цифрова економіка</a:t>
            </a:r>
          </a:p>
          <a:p>
            <a:pPr marL="342900" indent="-342900" algn="just">
              <a:buFont typeface="Wingdings" panose="05000000000000000000" pitchFamily="2" charset="2"/>
              <a:buChar char="Ø"/>
            </a:pPr>
            <a:r>
              <a:rPr lang="uk-UA" sz="2400" dirty="0"/>
              <a:t>культура</a:t>
            </a:r>
          </a:p>
          <a:p>
            <a:pPr marL="342900" indent="-342900" algn="just">
              <a:buFont typeface="Wingdings" panose="05000000000000000000" pitchFamily="2" charset="2"/>
              <a:buChar char="Ø"/>
            </a:pPr>
            <a:r>
              <a:rPr lang="uk-UA" sz="2400" dirty="0"/>
              <a:t>освіта</a:t>
            </a:r>
          </a:p>
          <a:p>
            <a:pPr marL="342900" indent="-342900" algn="just">
              <a:buFont typeface="Wingdings" panose="05000000000000000000" pitchFamily="2" charset="2"/>
              <a:buChar char="Ø"/>
            </a:pPr>
            <a:r>
              <a:rPr lang="uk-UA" sz="2400" dirty="0"/>
              <a:t>охорона здоров</a:t>
            </a:r>
            <a:r>
              <a:rPr lang="en-US" sz="2400" dirty="0"/>
              <a:t>’</a:t>
            </a:r>
            <a:r>
              <a:rPr lang="uk-UA" sz="2400" dirty="0"/>
              <a:t>я</a:t>
            </a:r>
          </a:p>
          <a:p>
            <a:pPr marL="342900" indent="-342900" algn="just">
              <a:buFont typeface="Arial" panose="020B0604020202020204" pitchFamily="34" charset="0"/>
              <a:buChar char="•"/>
            </a:pPr>
            <a:endParaRPr lang="uk-UA" sz="2400" dirty="0"/>
          </a:p>
          <a:p>
            <a:pPr algn="just"/>
            <a:endParaRPr lang="uk-UA" sz="2400" dirty="0">
              <a:solidFill>
                <a:schemeClr val="accent2"/>
              </a:solidFill>
            </a:endParaRPr>
          </a:p>
          <a:p>
            <a:pPr algn="just"/>
            <a:endParaRPr lang="uk-UA" sz="2400" dirty="0">
              <a:solidFill>
                <a:schemeClr val="accent2"/>
              </a:solidFill>
            </a:endParaRPr>
          </a:p>
          <a:p>
            <a:pPr algn="just"/>
            <a:endParaRPr lang="uk-UA" sz="2400" dirty="0">
              <a:solidFill>
                <a:schemeClr val="accent2"/>
              </a:solidFill>
            </a:endParaRPr>
          </a:p>
        </p:txBody>
      </p:sp>
    </p:spTree>
    <p:extLst>
      <p:ext uri="{BB962C8B-B14F-4D97-AF65-F5344CB8AC3E}">
        <p14:creationId xmlns:p14="http://schemas.microsoft.com/office/powerpoint/2010/main" val="22301103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20801" y="224688"/>
            <a:ext cx="1946367" cy="769441"/>
          </a:xfrm>
          <a:prstGeom prst="rect">
            <a:avLst/>
          </a:prstGeom>
        </p:spPr>
        <p:txBody>
          <a:bodyPr wrap="none">
            <a:spAutoFit/>
          </a:bodyPr>
          <a:lstStyle/>
          <a:p>
            <a:pPr algn="ctr"/>
            <a:r>
              <a:rPr lang="uk-UA" sz="4400" b="1" dirty="0">
                <a:solidFill>
                  <a:srgbClr val="4C44E6"/>
                </a:solidFill>
              </a:rPr>
              <a:t>Ризики</a:t>
            </a:r>
            <a:endParaRPr lang="ru-RU" sz="4400" b="1" dirty="0">
              <a:solidFill>
                <a:srgbClr val="4C44E6"/>
              </a:solidFill>
            </a:endParaRPr>
          </a:p>
        </p:txBody>
      </p:sp>
      <p:sp>
        <p:nvSpPr>
          <p:cNvPr id="3" name="Прямоугольник 2"/>
          <p:cNvSpPr/>
          <p:nvPr/>
        </p:nvSpPr>
        <p:spPr>
          <a:xfrm>
            <a:off x="329609" y="1010941"/>
            <a:ext cx="11568224" cy="1384995"/>
          </a:xfrm>
          <a:prstGeom prst="rect">
            <a:avLst/>
          </a:prstGeom>
        </p:spPr>
        <p:txBody>
          <a:bodyPr wrap="square">
            <a:spAutoFit/>
          </a:bodyPr>
          <a:lstStyle/>
          <a:p>
            <a:pPr marL="457200" indent="-457200">
              <a:buFont typeface="Wingdings" panose="05000000000000000000" pitchFamily="2" charset="2"/>
              <a:buChar char="Ø"/>
            </a:pPr>
            <a:r>
              <a:rPr lang="ru-RU" sz="2800" dirty="0" err="1"/>
              <a:t>Під</a:t>
            </a:r>
            <a:r>
              <a:rPr lang="ru-RU" sz="2800" dirty="0"/>
              <a:t> час </a:t>
            </a:r>
            <a:r>
              <a:rPr lang="ru-RU" sz="2800" dirty="0" err="1"/>
              <a:t>проведення</a:t>
            </a:r>
            <a:r>
              <a:rPr lang="ru-RU" sz="2800" dirty="0"/>
              <a:t> </a:t>
            </a:r>
            <a:r>
              <a:rPr lang="en-US" sz="2800" dirty="0"/>
              <a:t>SWOT-</a:t>
            </a:r>
            <a:r>
              <a:rPr lang="ru-RU" sz="2800" dirty="0" err="1"/>
              <a:t>аналізу</a:t>
            </a:r>
            <a:r>
              <a:rPr lang="ru-RU" sz="2800" dirty="0"/>
              <a:t> </a:t>
            </a:r>
            <a:r>
              <a:rPr lang="ru-RU" sz="2800" dirty="0" err="1"/>
              <a:t>оцінюємо</a:t>
            </a:r>
            <a:r>
              <a:rPr lang="ru-RU" sz="2800" dirty="0"/>
              <a:t> </a:t>
            </a:r>
            <a:r>
              <a:rPr lang="ru-RU" sz="2800" dirty="0" err="1"/>
              <a:t>різні</a:t>
            </a:r>
            <a:r>
              <a:rPr lang="ru-RU" sz="2800" dirty="0"/>
              <a:t> </a:t>
            </a:r>
            <a:r>
              <a:rPr lang="ru-RU" sz="2800" dirty="0" err="1"/>
              <a:t>зовнішні</a:t>
            </a:r>
            <a:r>
              <a:rPr lang="ru-RU" sz="2800" dirty="0"/>
              <a:t> </a:t>
            </a:r>
            <a:r>
              <a:rPr lang="ru-RU" sz="2800" dirty="0" err="1"/>
              <a:t>виклики</a:t>
            </a:r>
            <a:r>
              <a:rPr lang="ru-RU" sz="2800" dirty="0"/>
              <a:t>/</a:t>
            </a:r>
            <a:r>
              <a:rPr lang="ru-RU" sz="2800" dirty="0" err="1"/>
              <a:t>ризики</a:t>
            </a:r>
            <a:r>
              <a:rPr lang="ru-RU" sz="2800" dirty="0"/>
              <a:t>, </a:t>
            </a:r>
            <a:r>
              <a:rPr lang="ru-RU" sz="2800" dirty="0" err="1"/>
              <a:t>що</a:t>
            </a:r>
            <a:r>
              <a:rPr lang="ru-RU" sz="2800" dirty="0"/>
              <a:t> </a:t>
            </a:r>
            <a:r>
              <a:rPr lang="ru-RU" sz="2800" dirty="0" err="1"/>
              <a:t>можуть</a:t>
            </a:r>
            <a:r>
              <a:rPr lang="ru-RU" sz="2800" dirty="0"/>
              <a:t> негативно </a:t>
            </a:r>
            <a:r>
              <a:rPr lang="ru-RU" sz="2800" dirty="0" err="1"/>
              <a:t>вплинути</a:t>
            </a:r>
            <a:r>
              <a:rPr lang="ru-RU" sz="2800" dirty="0"/>
              <a:t> на </a:t>
            </a:r>
            <a:r>
              <a:rPr lang="ru-RU" sz="2800" dirty="0" err="1"/>
              <a:t>реалізацію</a:t>
            </a:r>
            <a:r>
              <a:rPr lang="ru-RU" sz="2800" dirty="0"/>
              <a:t> </a:t>
            </a:r>
            <a:r>
              <a:rPr lang="ru-RU" sz="2800" dirty="0" err="1"/>
              <a:t>стратегії</a:t>
            </a:r>
            <a:endParaRPr lang="ru-RU" sz="2800" dirty="0"/>
          </a:p>
          <a:p>
            <a:pPr marL="457200" indent="-457200">
              <a:buFont typeface="Wingdings" panose="05000000000000000000" pitchFamily="2" charset="2"/>
              <a:buChar char="Ø"/>
            </a:pPr>
            <a:r>
              <a:rPr lang="uk-UA" sz="2800" dirty="0"/>
              <a:t>Вони мають різний ступінь імовірності та мало залежать від наших дій</a:t>
            </a:r>
          </a:p>
        </p:txBody>
      </p:sp>
      <p:sp>
        <p:nvSpPr>
          <p:cNvPr id="5" name="Объект 3"/>
          <p:cNvSpPr txBox="1">
            <a:spLocks/>
          </p:cNvSpPr>
          <p:nvPr/>
        </p:nvSpPr>
        <p:spPr>
          <a:xfrm>
            <a:off x="983511" y="3258866"/>
            <a:ext cx="10595345" cy="1031361"/>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b="1" dirty="0" err="1"/>
              <a:t>Під</a:t>
            </a:r>
            <a:r>
              <a:rPr lang="ru-RU" b="1" dirty="0"/>
              <a:t> час </a:t>
            </a:r>
            <a:r>
              <a:rPr lang="ru-RU" b="1" dirty="0" err="1"/>
              <a:t>планування</a:t>
            </a:r>
            <a:r>
              <a:rPr lang="ru-RU" b="1" dirty="0"/>
              <a:t> </a:t>
            </a:r>
            <a:r>
              <a:rPr lang="ru-RU" b="1" dirty="0" err="1"/>
              <a:t>необхідно</a:t>
            </a:r>
            <a:r>
              <a:rPr lang="ru-RU" b="1" dirty="0"/>
              <a:t> </a:t>
            </a:r>
            <a:r>
              <a:rPr lang="ru-RU" b="1" dirty="0" err="1"/>
              <a:t>враховувати</a:t>
            </a:r>
            <a:r>
              <a:rPr lang="ru-RU" b="1" dirty="0"/>
              <a:t> як </a:t>
            </a:r>
            <a:r>
              <a:rPr lang="ru-RU" b="1" dirty="0" err="1"/>
              <a:t>діяти</a:t>
            </a:r>
            <a:r>
              <a:rPr lang="ru-RU" b="1" dirty="0"/>
              <a:t>, коли </a:t>
            </a:r>
            <a:r>
              <a:rPr lang="ru-RU" b="1" dirty="0" err="1"/>
              <a:t>таке</a:t>
            </a:r>
            <a:r>
              <a:rPr lang="ru-RU" b="1" dirty="0"/>
              <a:t> </a:t>
            </a:r>
            <a:r>
              <a:rPr lang="ru-RU" b="1" dirty="0" err="1"/>
              <a:t>припущення</a:t>
            </a:r>
            <a:r>
              <a:rPr lang="ru-RU" b="1" dirty="0"/>
              <a:t> стало </a:t>
            </a:r>
            <a:r>
              <a:rPr lang="ru-RU" b="1" dirty="0" err="1"/>
              <a:t>реальністю</a:t>
            </a:r>
            <a:r>
              <a:rPr lang="ru-RU" b="1" dirty="0"/>
              <a:t>. </a:t>
            </a:r>
            <a:r>
              <a:rPr lang="ru-RU" b="1" dirty="0" err="1"/>
              <a:t>Тобто</a:t>
            </a:r>
            <a:r>
              <a:rPr lang="ru-RU" b="1" dirty="0"/>
              <a:t> </a:t>
            </a:r>
            <a:r>
              <a:rPr lang="ru-RU" b="1" dirty="0" err="1"/>
              <a:t>продумати</a:t>
            </a:r>
            <a:r>
              <a:rPr lang="ru-RU" b="1" dirty="0"/>
              <a:t> </a:t>
            </a:r>
            <a:r>
              <a:rPr lang="ru-RU" b="1" dirty="0" err="1"/>
              <a:t>механізм</a:t>
            </a:r>
            <a:r>
              <a:rPr lang="ru-RU" b="1" dirty="0"/>
              <a:t> </a:t>
            </a:r>
            <a:r>
              <a:rPr lang="ru-RU" b="1" dirty="0" err="1"/>
              <a:t>захисту</a:t>
            </a:r>
            <a:endParaRPr lang="ru-RU" b="1" dirty="0"/>
          </a:p>
        </p:txBody>
      </p:sp>
      <p:sp>
        <p:nvSpPr>
          <p:cNvPr id="6" name="Стрелка вниз 5"/>
          <p:cNvSpPr/>
          <p:nvPr/>
        </p:nvSpPr>
        <p:spPr>
          <a:xfrm>
            <a:off x="5752230" y="2402958"/>
            <a:ext cx="744279" cy="85590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7" name="Прямоугольник 6"/>
          <p:cNvSpPr/>
          <p:nvPr/>
        </p:nvSpPr>
        <p:spPr>
          <a:xfrm>
            <a:off x="531626" y="4467930"/>
            <a:ext cx="8165809" cy="2092881"/>
          </a:xfrm>
          <a:prstGeom prst="rect">
            <a:avLst/>
          </a:prstGeom>
        </p:spPr>
        <p:txBody>
          <a:bodyPr wrap="square">
            <a:spAutoFit/>
          </a:bodyPr>
          <a:lstStyle/>
          <a:p>
            <a:pPr marL="457200" indent="-457200">
              <a:buFont typeface="Wingdings" panose="05000000000000000000" pitchFamily="2" charset="2"/>
              <a:buChar char="ü"/>
            </a:pPr>
            <a:r>
              <a:rPr lang="uk-UA" sz="2600" dirty="0"/>
              <a:t>Робимо опис ризику в довільній формі</a:t>
            </a:r>
          </a:p>
          <a:p>
            <a:pPr marL="457200" indent="-457200">
              <a:buFont typeface="Wingdings" panose="05000000000000000000" pitchFamily="2" charset="2"/>
              <a:buChar char="ü"/>
            </a:pPr>
            <a:r>
              <a:rPr lang="uk-UA" sz="2600" dirty="0"/>
              <a:t>Оцінюємо </a:t>
            </a:r>
            <a:r>
              <a:rPr lang="uk-UA" sz="2600" dirty="0" err="1"/>
              <a:t>вирогідність</a:t>
            </a:r>
            <a:r>
              <a:rPr lang="uk-UA" sz="2600" dirty="0"/>
              <a:t> ризику (мала, середня, майже напевно)</a:t>
            </a:r>
          </a:p>
          <a:p>
            <a:pPr marL="457200" indent="-457200">
              <a:buFont typeface="Wingdings" panose="05000000000000000000" pitchFamily="2" charset="2"/>
              <a:buChar char="ü"/>
            </a:pPr>
            <a:r>
              <a:rPr lang="uk-UA" sz="2600" dirty="0"/>
              <a:t>Коротко описуємо вплив ризику на громаду</a:t>
            </a:r>
          </a:p>
          <a:p>
            <a:pPr marL="457200" indent="-457200">
              <a:buFont typeface="Wingdings" panose="05000000000000000000" pitchFamily="2" charset="2"/>
              <a:buChar char="ü"/>
            </a:pPr>
            <a:r>
              <a:rPr lang="uk-UA" sz="2600" dirty="0"/>
              <a:t>Передбачаємо дії, спрямовані на мінімізацію ризику </a:t>
            </a:r>
            <a:endParaRPr lang="ru-RU" sz="2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3005" y="4288419"/>
            <a:ext cx="3540644" cy="2569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83830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a:xfrm>
            <a:off x="272609" y="1509673"/>
            <a:ext cx="3842193" cy="4061736"/>
          </a:xfrm>
        </p:spPr>
        <p:txBody>
          <a:bodyPr>
            <a:normAutofit fontScale="90000"/>
          </a:bodyPr>
          <a:lstStyle/>
          <a:p>
            <a:pPr algn="ctr"/>
            <a:r>
              <a:rPr lang="ru-RU" sz="4000" b="1" dirty="0" err="1">
                <a:solidFill>
                  <a:srgbClr val="4C44E6"/>
                </a:solidFill>
                <a:latin typeface="+mn-lt"/>
              </a:rPr>
              <a:t>Аналі</a:t>
            </a:r>
            <a:r>
              <a:rPr lang="uk-UA" sz="4000" b="1" dirty="0">
                <a:solidFill>
                  <a:srgbClr val="4C44E6"/>
                </a:solidFill>
                <a:latin typeface="+mn-lt"/>
              </a:rPr>
              <a:t>з</a:t>
            </a:r>
            <a:r>
              <a:rPr lang="ru-RU" sz="4000" b="1" dirty="0">
                <a:solidFill>
                  <a:srgbClr val="4C44E6"/>
                </a:solidFill>
                <a:latin typeface="+mn-lt"/>
              </a:rPr>
              <a:t> </a:t>
            </a:r>
            <a:r>
              <a:rPr lang="ru-RU" sz="4000" b="1" dirty="0" err="1">
                <a:solidFill>
                  <a:srgbClr val="4C44E6"/>
                </a:solidFill>
                <a:latin typeface="+mn-lt"/>
              </a:rPr>
              <a:t>відповідності</a:t>
            </a:r>
            <a:r>
              <a:rPr lang="ru-RU" sz="4000" b="1" dirty="0">
                <a:solidFill>
                  <a:srgbClr val="4C44E6"/>
                </a:solidFill>
                <a:latin typeface="+mn-lt"/>
              </a:rPr>
              <a:t> </a:t>
            </a:r>
            <a:r>
              <a:rPr lang="ru-RU" sz="4000" b="1" dirty="0" err="1">
                <a:solidFill>
                  <a:srgbClr val="4C44E6"/>
                </a:solidFill>
                <a:latin typeface="+mn-lt"/>
              </a:rPr>
              <a:t>положень</a:t>
            </a:r>
            <a:r>
              <a:rPr lang="ru-RU" sz="4000" b="1" dirty="0">
                <a:solidFill>
                  <a:srgbClr val="4C44E6"/>
                </a:solidFill>
                <a:latin typeface="+mn-lt"/>
              </a:rPr>
              <a:t> </a:t>
            </a:r>
            <a:r>
              <a:rPr lang="ru-RU" sz="4000" b="1" dirty="0" err="1">
                <a:solidFill>
                  <a:srgbClr val="4C44E6"/>
                </a:solidFill>
                <a:latin typeface="+mn-lt"/>
              </a:rPr>
              <a:t>стратегії</a:t>
            </a:r>
            <a:r>
              <a:rPr lang="ru-RU" sz="4000" b="1" dirty="0">
                <a:solidFill>
                  <a:srgbClr val="4C44E6"/>
                </a:solidFill>
                <a:latin typeface="+mn-lt"/>
              </a:rPr>
              <a:t> </a:t>
            </a:r>
            <a:r>
              <a:rPr lang="ru-RU" sz="4000" b="1" dirty="0" err="1">
                <a:solidFill>
                  <a:srgbClr val="4C44E6"/>
                </a:solidFill>
                <a:latin typeface="+mn-lt"/>
              </a:rPr>
              <a:t>розвитку</a:t>
            </a:r>
            <a:r>
              <a:rPr lang="ru-RU" sz="4000" b="1" dirty="0">
                <a:solidFill>
                  <a:srgbClr val="4C44E6"/>
                </a:solidFill>
                <a:latin typeface="+mn-lt"/>
              </a:rPr>
              <a:t> </a:t>
            </a:r>
            <a:r>
              <a:rPr lang="ru-RU" sz="4000" b="1" dirty="0" err="1">
                <a:solidFill>
                  <a:srgbClr val="4C44E6"/>
                </a:solidFill>
                <a:latin typeface="+mn-lt"/>
              </a:rPr>
              <a:t>територіальної</a:t>
            </a:r>
            <a:r>
              <a:rPr lang="ru-RU" sz="4000" b="1" dirty="0">
                <a:solidFill>
                  <a:srgbClr val="4C44E6"/>
                </a:solidFill>
                <a:latin typeface="+mn-lt"/>
              </a:rPr>
              <a:t> </a:t>
            </a:r>
            <a:r>
              <a:rPr lang="ru-RU" sz="4000" b="1" dirty="0" err="1">
                <a:solidFill>
                  <a:srgbClr val="4C44E6"/>
                </a:solidFill>
                <a:latin typeface="+mn-lt"/>
              </a:rPr>
              <a:t>громади</a:t>
            </a:r>
            <a:r>
              <a:rPr lang="ru-RU" sz="4000" b="1" dirty="0">
                <a:solidFill>
                  <a:srgbClr val="4C44E6"/>
                </a:solidFill>
                <a:latin typeface="+mn-lt"/>
              </a:rPr>
              <a:t> </a:t>
            </a:r>
            <a:r>
              <a:rPr lang="ru-RU" sz="4000" b="1" dirty="0" err="1">
                <a:solidFill>
                  <a:srgbClr val="4C44E6"/>
                </a:solidFill>
                <a:latin typeface="+mn-lt"/>
              </a:rPr>
              <a:t>регіональній</a:t>
            </a:r>
            <a:r>
              <a:rPr lang="ru-RU" sz="4000" b="1" dirty="0">
                <a:solidFill>
                  <a:srgbClr val="4C44E6"/>
                </a:solidFill>
                <a:latin typeface="+mn-lt"/>
              </a:rPr>
              <a:t> та </a:t>
            </a:r>
            <a:r>
              <a:rPr lang="ru-RU" sz="4000" b="1" dirty="0" err="1">
                <a:solidFill>
                  <a:srgbClr val="4C44E6"/>
                </a:solidFill>
                <a:latin typeface="+mn-lt"/>
              </a:rPr>
              <a:t>державній</a:t>
            </a:r>
            <a:endParaRPr lang="ru-RU" sz="4000" b="1" dirty="0">
              <a:solidFill>
                <a:srgbClr val="4C44E6"/>
              </a:solidFill>
              <a:latin typeface="+mn-lt"/>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5200" y="31899"/>
            <a:ext cx="7656800" cy="6825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196851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a:xfrm>
            <a:off x="272609" y="1509673"/>
            <a:ext cx="3842193" cy="4061736"/>
          </a:xfrm>
        </p:spPr>
        <p:txBody>
          <a:bodyPr>
            <a:normAutofit/>
          </a:bodyPr>
          <a:lstStyle/>
          <a:p>
            <a:pPr algn="ctr"/>
            <a:r>
              <a:rPr lang="ru-RU" sz="4000" b="1" dirty="0" err="1">
                <a:solidFill>
                  <a:srgbClr val="4C44E6"/>
                </a:solidFill>
                <a:latin typeface="+mn-lt"/>
              </a:rPr>
              <a:t>Аналі</a:t>
            </a:r>
            <a:r>
              <a:rPr lang="uk-UA" sz="4000" b="1" dirty="0">
                <a:solidFill>
                  <a:srgbClr val="4C44E6"/>
                </a:solidFill>
                <a:latin typeface="+mn-lt"/>
              </a:rPr>
              <a:t>з</a:t>
            </a:r>
            <a:r>
              <a:rPr lang="ru-RU" sz="4000" b="1" dirty="0">
                <a:solidFill>
                  <a:srgbClr val="4C44E6"/>
                </a:solidFill>
                <a:latin typeface="+mn-lt"/>
              </a:rPr>
              <a:t> </a:t>
            </a:r>
            <a:r>
              <a:rPr lang="ru-RU" sz="4000" b="1" dirty="0" err="1">
                <a:solidFill>
                  <a:srgbClr val="4C44E6"/>
                </a:solidFill>
                <a:latin typeface="+mn-lt"/>
              </a:rPr>
              <a:t>відповідності</a:t>
            </a:r>
            <a:r>
              <a:rPr lang="ru-RU" sz="4000" b="1" dirty="0">
                <a:solidFill>
                  <a:srgbClr val="4C44E6"/>
                </a:solidFill>
                <a:latin typeface="+mn-lt"/>
              </a:rPr>
              <a:t> </a:t>
            </a:r>
            <a:r>
              <a:rPr lang="ru-RU" sz="4000" b="1" dirty="0" err="1">
                <a:solidFill>
                  <a:srgbClr val="4C44E6"/>
                </a:solidFill>
                <a:latin typeface="+mn-lt"/>
              </a:rPr>
              <a:t>положень</a:t>
            </a:r>
            <a:r>
              <a:rPr lang="ru-RU" sz="4000" b="1" dirty="0">
                <a:solidFill>
                  <a:srgbClr val="4C44E6"/>
                </a:solidFill>
                <a:latin typeface="+mn-lt"/>
              </a:rPr>
              <a:t> – приклад</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1246" y="66549"/>
            <a:ext cx="7630754" cy="6791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36308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413110" y="182253"/>
            <a:ext cx="10136863" cy="9061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dirty="0">
                <a:solidFill>
                  <a:srgbClr val="4C44E6"/>
                </a:solidFill>
                <a:latin typeface="+mn-lt"/>
              </a:rPr>
              <a:t>ПОКАЗНИКИ (індикатори) – що це таке?</a:t>
            </a:r>
            <a:endParaRPr lang="ru-RU" dirty="0">
              <a:solidFill>
                <a:srgbClr val="4C44E6"/>
              </a:solidFill>
              <a:latin typeface="+mn-lt"/>
            </a:endParaRPr>
          </a:p>
        </p:txBody>
      </p:sp>
      <p:sp>
        <p:nvSpPr>
          <p:cNvPr id="3" name="Текст 2"/>
          <p:cNvSpPr txBox="1">
            <a:spLocks/>
          </p:cNvSpPr>
          <p:nvPr/>
        </p:nvSpPr>
        <p:spPr>
          <a:xfrm>
            <a:off x="190123" y="897025"/>
            <a:ext cx="11878145" cy="576705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sz="2600" b="1" dirty="0">
                <a:solidFill>
                  <a:srgbClr val="4C44E6"/>
                </a:solidFill>
              </a:rPr>
              <a:t>Показник</a:t>
            </a:r>
            <a:r>
              <a:rPr lang="uk-UA" sz="2600" dirty="0">
                <a:solidFill>
                  <a:srgbClr val="0070C0"/>
                </a:solidFill>
              </a:rPr>
              <a:t> </a:t>
            </a:r>
            <a:r>
              <a:rPr lang="uk-UA" sz="2600" dirty="0"/>
              <a:t>– параметр, за допомогою якого можна найкращим чином оцінити або виміряти очікуваний результат діяльності. </a:t>
            </a:r>
          </a:p>
          <a:p>
            <a:r>
              <a:rPr lang="uk-UA" sz="2600" dirty="0"/>
              <a:t>Показники мають бути обрані релевантні, тобто такі, які </a:t>
            </a:r>
            <a:r>
              <a:rPr lang="uk-UA" sz="2600" b="1" dirty="0">
                <a:solidFill>
                  <a:srgbClr val="4C44E6"/>
                </a:solidFill>
              </a:rPr>
              <a:t>можна виміряти й розрахувати </a:t>
            </a:r>
            <a:r>
              <a:rPr lang="uk-UA" sz="2600" dirty="0"/>
              <a:t>та зробити висновок стосовно прогресу, успішності реалізації стратегії.</a:t>
            </a:r>
          </a:p>
          <a:p>
            <a:r>
              <a:rPr lang="uk-UA" sz="2600" dirty="0"/>
              <a:t>Якими вони мають бути універсальної формули немає. Кожна громада постає перед необхідністю створення своєї системи показників та своєї моделі моніторингу, що складаються у відповідності з потребами та запитами цієї громади.</a:t>
            </a:r>
            <a:r>
              <a:rPr lang="ru-RU" sz="2600" dirty="0"/>
              <a:t> </a:t>
            </a:r>
          </a:p>
          <a:p>
            <a:pPr marL="0" indent="0" algn="ctr">
              <a:buFont typeface="Arial" panose="020B0604020202020204" pitchFamily="34" charset="0"/>
              <a:buNone/>
            </a:pPr>
            <a:r>
              <a:rPr lang="uk-UA" sz="2600" b="1" dirty="0">
                <a:solidFill>
                  <a:srgbClr val="4C44E6"/>
                </a:solidFill>
              </a:rPr>
              <a:t>Які показники застосовуються в стратегії:</a:t>
            </a:r>
            <a:r>
              <a:rPr lang="ru-RU" sz="2600" b="1" dirty="0">
                <a:solidFill>
                  <a:srgbClr val="4C44E6"/>
                </a:solidFill>
              </a:rPr>
              <a:t> </a:t>
            </a:r>
          </a:p>
          <a:p>
            <a:pPr marL="0" indent="0">
              <a:buNone/>
            </a:pPr>
            <a:r>
              <a:rPr lang="ru-RU" sz="2600" b="1" dirty="0">
                <a:solidFill>
                  <a:srgbClr val="4C44E6"/>
                </a:solidFill>
              </a:rPr>
              <a:t>- продукту </a:t>
            </a:r>
            <a:r>
              <a:rPr lang="ru-RU" sz="2600" b="1" dirty="0"/>
              <a:t>– </a:t>
            </a:r>
            <a:r>
              <a:rPr lang="ru-RU" sz="2600" b="1" dirty="0" err="1"/>
              <a:t>короткострокові</a:t>
            </a:r>
            <a:r>
              <a:rPr lang="ru-RU" sz="2600" b="1" dirty="0"/>
              <a:t> </a:t>
            </a:r>
            <a:r>
              <a:rPr lang="ru-RU" sz="2600" b="1" dirty="0" err="1"/>
              <a:t>досягнення</a:t>
            </a:r>
            <a:r>
              <a:rPr lang="ru-RU" sz="2600" b="1" dirty="0"/>
              <a:t>;</a:t>
            </a:r>
          </a:p>
          <a:p>
            <a:pPr marL="0" indent="0">
              <a:buNone/>
            </a:pPr>
            <a:r>
              <a:rPr lang="ru-RU" sz="2600" b="1" dirty="0">
                <a:solidFill>
                  <a:srgbClr val="4C44E6"/>
                </a:solidFill>
              </a:rPr>
              <a:t>- результату </a:t>
            </a:r>
            <a:r>
              <a:rPr lang="ru-RU" sz="2600" b="1" dirty="0"/>
              <a:t>– </a:t>
            </a:r>
            <a:r>
              <a:rPr lang="ru-RU" sz="2600" b="1" dirty="0" err="1"/>
              <a:t>середньострокові</a:t>
            </a:r>
            <a:r>
              <a:rPr lang="ru-RU" sz="2600" b="1" dirty="0"/>
              <a:t> </a:t>
            </a:r>
            <a:r>
              <a:rPr lang="ru-RU" sz="2600" b="1" dirty="0" err="1"/>
              <a:t>наслідки</a:t>
            </a:r>
            <a:r>
              <a:rPr lang="ru-RU" sz="2600" b="1" dirty="0"/>
              <a:t>; </a:t>
            </a:r>
          </a:p>
          <a:p>
            <a:pPr marL="0" indent="0">
              <a:buNone/>
            </a:pPr>
            <a:r>
              <a:rPr lang="ru-RU" sz="2600" b="1" dirty="0">
                <a:solidFill>
                  <a:srgbClr val="4C44E6"/>
                </a:solidFill>
              </a:rPr>
              <a:t>- </a:t>
            </a:r>
            <a:r>
              <a:rPr lang="ru-RU" sz="2600" b="1" dirty="0" err="1">
                <a:solidFill>
                  <a:srgbClr val="4C44E6"/>
                </a:solidFill>
              </a:rPr>
              <a:t>впливу</a:t>
            </a:r>
            <a:r>
              <a:rPr lang="ru-RU" sz="2600" b="1" dirty="0">
                <a:solidFill>
                  <a:srgbClr val="4C44E6"/>
                </a:solidFill>
              </a:rPr>
              <a:t> </a:t>
            </a:r>
            <a:r>
              <a:rPr lang="ru-RU" sz="2600" b="1" dirty="0"/>
              <a:t>– </a:t>
            </a:r>
            <a:r>
              <a:rPr lang="ru-RU" sz="2600" b="1" dirty="0" err="1"/>
              <a:t>довгострокові</a:t>
            </a:r>
            <a:r>
              <a:rPr lang="ru-RU" sz="2600" b="1" dirty="0"/>
              <a:t> </a:t>
            </a:r>
            <a:r>
              <a:rPr lang="ru-RU" sz="2600" b="1" dirty="0" err="1"/>
              <a:t>зміни</a:t>
            </a:r>
            <a:endParaRPr lang="ru-RU" sz="2600" b="1" dirty="0"/>
          </a:p>
        </p:txBody>
      </p:sp>
      <p:sp>
        <p:nvSpPr>
          <p:cNvPr id="4" name="Объект 3"/>
          <p:cNvSpPr txBox="1">
            <a:spLocks/>
          </p:cNvSpPr>
          <p:nvPr/>
        </p:nvSpPr>
        <p:spPr>
          <a:xfrm>
            <a:off x="7523430" y="5015620"/>
            <a:ext cx="4363770" cy="1539087"/>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2200" b="1" dirty="0" err="1"/>
              <a:t>Фактично</a:t>
            </a:r>
            <a:r>
              <a:rPr lang="ru-RU" sz="2200" b="1" dirty="0"/>
              <a:t> </a:t>
            </a:r>
            <a:r>
              <a:rPr lang="ru-RU" sz="2200" b="1" dirty="0" err="1"/>
              <a:t>продукти</a:t>
            </a:r>
            <a:r>
              <a:rPr lang="ru-RU" sz="2200" b="1" dirty="0"/>
              <a:t> – </a:t>
            </a:r>
            <a:r>
              <a:rPr lang="ru-RU" sz="2200" b="1" dirty="0" err="1"/>
              <a:t>це</a:t>
            </a:r>
            <a:r>
              <a:rPr lang="ru-RU" sz="2200" b="1" dirty="0"/>
              <a:t> </a:t>
            </a:r>
            <a:r>
              <a:rPr lang="ru-RU" sz="2200" b="1" dirty="0" err="1"/>
              <a:t>показники</a:t>
            </a:r>
            <a:r>
              <a:rPr lang="ru-RU" sz="2200" b="1" dirty="0"/>
              <a:t>  </a:t>
            </a:r>
            <a:r>
              <a:rPr lang="ru-RU" sz="2200" b="1" dirty="0" err="1"/>
              <a:t>завдань</a:t>
            </a:r>
            <a:r>
              <a:rPr lang="ru-RU" sz="2200" b="1" dirty="0"/>
              <a:t>, </a:t>
            </a:r>
            <a:r>
              <a:rPr lang="ru-RU" sz="2200" b="1" dirty="0" err="1"/>
              <a:t>результати</a:t>
            </a:r>
            <a:r>
              <a:rPr lang="ru-RU" sz="2200" b="1" dirty="0"/>
              <a:t> – </a:t>
            </a:r>
            <a:r>
              <a:rPr lang="ru-RU" sz="2200" b="1" dirty="0" err="1"/>
              <a:t>оперативних</a:t>
            </a:r>
            <a:r>
              <a:rPr lang="ru-RU" sz="2200" b="1" dirty="0"/>
              <a:t> </a:t>
            </a:r>
            <a:r>
              <a:rPr lang="ru-RU" sz="2200" b="1" dirty="0" err="1"/>
              <a:t>цілей</a:t>
            </a:r>
            <a:r>
              <a:rPr lang="ru-RU" sz="2200" b="1" dirty="0"/>
              <a:t>, </a:t>
            </a:r>
            <a:r>
              <a:rPr lang="ru-RU" sz="2200" b="1" dirty="0" err="1"/>
              <a:t>впливи</a:t>
            </a:r>
            <a:r>
              <a:rPr lang="ru-RU" sz="2200" b="1" dirty="0"/>
              <a:t> – </a:t>
            </a:r>
            <a:r>
              <a:rPr lang="ru-RU" sz="2200" b="1" dirty="0" err="1"/>
              <a:t>стратегічних</a:t>
            </a:r>
            <a:r>
              <a:rPr lang="ru-RU" sz="2200" b="1" dirty="0"/>
              <a:t> </a:t>
            </a:r>
            <a:r>
              <a:rPr lang="ru-RU" sz="2200" b="1" dirty="0" err="1"/>
              <a:t>цілей</a:t>
            </a:r>
            <a:endParaRPr lang="ru-RU" sz="2200" b="1" dirty="0"/>
          </a:p>
        </p:txBody>
      </p:sp>
    </p:spTree>
    <p:extLst>
      <p:ext uri="{BB962C8B-B14F-4D97-AF65-F5344CB8AC3E}">
        <p14:creationId xmlns:p14="http://schemas.microsoft.com/office/powerpoint/2010/main" val="18336043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698649" y="298048"/>
            <a:ext cx="10575921" cy="90616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4500" b="1" dirty="0">
                <a:solidFill>
                  <a:srgbClr val="4C44E6"/>
                </a:solidFill>
                <a:latin typeface="+mn-lt"/>
              </a:rPr>
              <a:t>ТИПИ ПОКАЗНИКІВ: КІЛЬКІСНА ТА ЯКІ</a:t>
            </a:r>
            <a:r>
              <a:rPr lang="uk-UA" b="1" dirty="0">
                <a:solidFill>
                  <a:srgbClr val="4C44E6"/>
                </a:solidFill>
                <a:latin typeface="+mn-lt"/>
              </a:rPr>
              <a:t>СНІ</a:t>
            </a:r>
            <a:endParaRPr lang="ru-RU" dirty="0">
              <a:solidFill>
                <a:srgbClr val="4C44E6"/>
              </a:solidFill>
              <a:latin typeface="+mn-lt"/>
            </a:endParaRPr>
          </a:p>
        </p:txBody>
      </p:sp>
      <p:sp>
        <p:nvSpPr>
          <p:cNvPr id="3" name="Текст 2"/>
          <p:cNvSpPr txBox="1">
            <a:spLocks/>
          </p:cNvSpPr>
          <p:nvPr/>
        </p:nvSpPr>
        <p:spPr>
          <a:xfrm>
            <a:off x="698649" y="1293794"/>
            <a:ext cx="10758488" cy="517440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uk-UA" b="1" dirty="0">
                <a:solidFill>
                  <a:srgbClr val="4C44E6"/>
                </a:solidFill>
              </a:rPr>
              <a:t>Кількісні (статистичні) індикатори </a:t>
            </a:r>
            <a:r>
              <a:rPr lang="uk-UA" dirty="0"/>
              <a:t>– показники, що мають кількісний вираз і позначаються такими формулюваннями, як число, частота, відсоток, частка тощо. Кількісними індикаторами можна описати, наприклад: частоту зустрічей та чисельність учасників, рівень зростання економіки, рівень цін тощо. </a:t>
            </a:r>
          </a:p>
          <a:p>
            <a:pPr>
              <a:defRPr/>
            </a:pPr>
            <a:r>
              <a:rPr lang="uk-UA" b="1" dirty="0">
                <a:solidFill>
                  <a:srgbClr val="4C44E6"/>
                </a:solidFill>
              </a:rPr>
              <a:t>Якісні індикатори </a:t>
            </a:r>
            <a:r>
              <a:rPr lang="uk-UA" b="1" dirty="0"/>
              <a:t>– </a:t>
            </a:r>
            <a:r>
              <a:rPr lang="uk-UA" dirty="0"/>
              <a:t>показники, що не мають кількісного виразу й позначаються такими формулюваннями: наявність, відповідність, якість, ступінь, рівень, задоволеність, обізнаність тощо. Наприклад, ставлення зацікавлених сторін і споживачів до того чи іншого факту, рівень їхнього задоволення, здатність до прийняття рішення та самооцінки, зміна поведінки тощо (</a:t>
            </a:r>
            <a:r>
              <a:rPr lang="uk-UA" i="1" dirty="0"/>
              <a:t>скажімо, збільшення довіри людей до влади – як часто люди звертаються до неї, яким чином і з якими питаннями) </a:t>
            </a:r>
          </a:p>
        </p:txBody>
      </p:sp>
    </p:spTree>
    <p:extLst>
      <p:ext uri="{BB962C8B-B14F-4D97-AF65-F5344CB8AC3E}">
        <p14:creationId xmlns:p14="http://schemas.microsoft.com/office/powerpoint/2010/main" val="41167921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223365" y="307001"/>
            <a:ext cx="9937687" cy="9061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b="1" dirty="0">
                <a:solidFill>
                  <a:srgbClr val="4C44E6"/>
                </a:solidFill>
                <a:latin typeface="+mn-lt"/>
              </a:rPr>
              <a:t>ТИПИ ПОКАЗНИКІВ: ПРЯМІ ТА НЕПРЯМІ</a:t>
            </a:r>
            <a:endParaRPr lang="ru-RU" dirty="0">
              <a:solidFill>
                <a:srgbClr val="4C44E6"/>
              </a:solidFill>
              <a:latin typeface="+mn-lt"/>
            </a:endParaRPr>
          </a:p>
        </p:txBody>
      </p:sp>
      <p:sp>
        <p:nvSpPr>
          <p:cNvPr id="3" name="Текст 2"/>
          <p:cNvSpPr txBox="1">
            <a:spLocks/>
          </p:cNvSpPr>
          <p:nvPr/>
        </p:nvSpPr>
        <p:spPr>
          <a:xfrm>
            <a:off x="253497" y="1213164"/>
            <a:ext cx="11715184" cy="53908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3400" indent="-533400">
              <a:buFont typeface="Wingdings" pitchFamily="2" charset="2"/>
              <a:buNone/>
            </a:pPr>
            <a:r>
              <a:rPr lang="uk-UA" sz="2600" b="1" dirty="0">
                <a:solidFill>
                  <a:srgbClr val="4C44E6"/>
                </a:solidFill>
              </a:rPr>
              <a:t>Прямі індикатори</a:t>
            </a:r>
            <a:r>
              <a:rPr lang="uk-UA" sz="2600" b="1" i="1" dirty="0">
                <a:solidFill>
                  <a:srgbClr val="4C44E6"/>
                </a:solidFill>
              </a:rPr>
              <a:t> </a:t>
            </a:r>
            <a:r>
              <a:rPr lang="uk-UA" sz="2600" dirty="0"/>
              <a:t>застосовують у випадках, коли зміни в об’єкті спостереження може помітити безпосередньо суб’єкт. Як правило це стосується </a:t>
            </a:r>
            <a:r>
              <a:rPr lang="uk-UA" sz="2600" dirty="0" err="1"/>
              <a:t>коротко-термінових</a:t>
            </a:r>
            <a:r>
              <a:rPr lang="uk-UA" sz="2600" dirty="0"/>
              <a:t> результатів (</a:t>
            </a:r>
            <a:r>
              <a:rPr lang="uk-UA" sz="2600" i="1" dirty="0"/>
              <a:t>скажімо – для Плану заходів із реалізації стратегії</a:t>
            </a:r>
            <a:r>
              <a:rPr lang="uk-UA" sz="2600" dirty="0"/>
              <a:t>). Такі індикатори точніші, повніші та зручніші для безпосереднього застосування. </a:t>
            </a:r>
          </a:p>
          <a:p>
            <a:pPr marL="533400" indent="-533400">
              <a:buFont typeface="Wingdings" pitchFamily="2" charset="2"/>
              <a:buNone/>
            </a:pPr>
            <a:r>
              <a:rPr lang="uk-UA" sz="2600" b="1" dirty="0">
                <a:solidFill>
                  <a:srgbClr val="4C44E6"/>
                </a:solidFill>
              </a:rPr>
              <a:t>Непрямі індикатори</a:t>
            </a:r>
            <a:r>
              <a:rPr lang="uk-UA" sz="2600" dirty="0">
                <a:solidFill>
                  <a:srgbClr val="4C44E6"/>
                </a:solidFill>
              </a:rPr>
              <a:t> </a:t>
            </a:r>
            <a:r>
              <a:rPr lang="uk-UA" sz="2600" dirty="0"/>
              <a:t>використовуються замість прямих або як доповнення до них у випадках, коли досягнення результатів: </a:t>
            </a:r>
          </a:p>
          <a:p>
            <a:pPr marL="533400" indent="-533400">
              <a:buFont typeface="Wingdings" pitchFamily="2" charset="2"/>
              <a:buChar char="Ø"/>
            </a:pPr>
            <a:r>
              <a:rPr lang="uk-UA" sz="2600" dirty="0"/>
              <a:t>не може бути зафіксованим і виміряним безпосередньо, а лише </a:t>
            </a:r>
            <a:r>
              <a:rPr lang="uk-UA" sz="2600" dirty="0" err="1"/>
              <a:t>опосередко-вано</a:t>
            </a:r>
            <a:r>
              <a:rPr lang="uk-UA" sz="2600" dirty="0"/>
              <a:t> (напр. якість життя, організаційний розвиток тощо); </a:t>
            </a:r>
          </a:p>
          <a:p>
            <a:pPr marL="533400" indent="-533400">
              <a:buFont typeface="Wingdings" pitchFamily="2" charset="2"/>
              <a:buChar char="Ø"/>
            </a:pPr>
            <a:r>
              <a:rPr lang="uk-UA" sz="2600" dirty="0"/>
              <a:t>може бути безпосередньо виміряним, але вартість такого вимірювання буде невиправдано високою; </a:t>
            </a:r>
          </a:p>
          <a:p>
            <a:pPr marL="533400" indent="-533400">
              <a:buFont typeface="Wingdings" pitchFamily="2" charset="2"/>
              <a:buChar char="Ø"/>
            </a:pPr>
            <a:r>
              <a:rPr lang="uk-UA" sz="2600" dirty="0"/>
              <a:t>може бути виміряним лише з плином значної кількості часу по завершенні заходу/програми (</a:t>
            </a:r>
            <a:r>
              <a:rPr lang="uk-UA" sz="2600" i="1" dirty="0"/>
              <a:t>скажімо – для термінів реалізації Стратегії в цілому</a:t>
            </a:r>
            <a:r>
              <a:rPr lang="uk-UA" sz="2600" dirty="0"/>
              <a:t>)</a:t>
            </a:r>
          </a:p>
        </p:txBody>
      </p:sp>
    </p:spTree>
    <p:extLst>
      <p:ext uri="{BB962C8B-B14F-4D97-AF65-F5344CB8AC3E}">
        <p14:creationId xmlns:p14="http://schemas.microsoft.com/office/powerpoint/2010/main" val="79696739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1759" y="1019478"/>
            <a:ext cx="11582403" cy="2000548"/>
          </a:xfrm>
          <a:prstGeom prst="rect">
            <a:avLst/>
          </a:prstGeom>
        </p:spPr>
        <p:txBody>
          <a:bodyPr wrap="square">
            <a:spAutoFit/>
          </a:bodyPr>
          <a:lstStyle/>
          <a:p>
            <a:r>
              <a:rPr lang="uk-UA" sz="3000" b="1" dirty="0"/>
              <a:t>ідентичність</a:t>
            </a:r>
            <a:r>
              <a:rPr lang="uk-UA" sz="3000" dirty="0"/>
              <a:t> – конкретний, зрозумілий та не двозначний;</a:t>
            </a:r>
          </a:p>
          <a:p>
            <a:r>
              <a:rPr lang="uk-UA" sz="3000" b="1" dirty="0"/>
              <a:t>доступність</a:t>
            </a:r>
            <a:r>
              <a:rPr lang="uk-UA" sz="3000" dirty="0"/>
              <a:t> – розумна вартість;</a:t>
            </a:r>
          </a:p>
          <a:p>
            <a:r>
              <a:rPr lang="uk-UA" sz="3200" b="1" dirty="0"/>
              <a:t>доречність</a:t>
            </a:r>
            <a:r>
              <a:rPr lang="uk-UA" sz="3200" dirty="0"/>
              <a:t> – відповідає предмету розгляду та тісно пов’язаний із цілями, що відслідковуються;</a:t>
            </a:r>
            <a:endParaRPr lang="uk-UA" sz="3000" dirty="0"/>
          </a:p>
        </p:txBody>
      </p:sp>
      <p:sp>
        <p:nvSpPr>
          <p:cNvPr id="3" name="Прямоугольник 2"/>
          <p:cNvSpPr/>
          <p:nvPr/>
        </p:nvSpPr>
        <p:spPr>
          <a:xfrm>
            <a:off x="307937" y="224687"/>
            <a:ext cx="11627735" cy="738664"/>
          </a:xfrm>
          <a:prstGeom prst="rect">
            <a:avLst/>
          </a:prstGeom>
        </p:spPr>
        <p:txBody>
          <a:bodyPr wrap="none">
            <a:spAutoFit/>
          </a:bodyPr>
          <a:lstStyle/>
          <a:p>
            <a:pPr algn="ctr"/>
            <a:r>
              <a:rPr lang="uk-UA" sz="4200" b="1" dirty="0">
                <a:solidFill>
                  <a:srgbClr val="4C44E6"/>
                </a:solidFill>
              </a:rPr>
              <a:t>Загальні вимоги до показників результативності</a:t>
            </a:r>
            <a:r>
              <a:rPr lang="ru-RU" sz="4200" b="1" dirty="0">
                <a:solidFill>
                  <a:srgbClr val="4C44E6"/>
                </a:solidFill>
              </a:rPr>
              <a:t> </a:t>
            </a:r>
          </a:p>
        </p:txBody>
      </p:sp>
      <p:pic>
        <p:nvPicPr>
          <p:cNvPr id="4098" name="Picture 2" descr="Wskaźnik ryzyka CTD – najważniejsze informac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1926" y="2508047"/>
            <a:ext cx="6002235" cy="291219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53658" y="2947175"/>
            <a:ext cx="6096000" cy="2554545"/>
          </a:xfrm>
          <a:prstGeom prst="rect">
            <a:avLst/>
          </a:prstGeom>
        </p:spPr>
        <p:txBody>
          <a:bodyPr>
            <a:spAutoFit/>
          </a:bodyPr>
          <a:lstStyle/>
          <a:p>
            <a:r>
              <a:rPr lang="uk-UA" sz="3200" b="1" dirty="0"/>
              <a:t>адекватність</a:t>
            </a:r>
            <a:r>
              <a:rPr lang="uk-UA" sz="3200" dirty="0"/>
              <a:t> – забезпечує достатню основу для оцінки діяльності</a:t>
            </a:r>
          </a:p>
          <a:p>
            <a:r>
              <a:rPr lang="uk-UA" sz="3200" b="1" dirty="0"/>
              <a:t>контрольованість</a:t>
            </a:r>
            <a:r>
              <a:rPr lang="uk-UA" sz="3200" dirty="0"/>
              <a:t> – підлягає незалежній перевірці</a:t>
            </a:r>
          </a:p>
        </p:txBody>
      </p:sp>
      <p:sp>
        <p:nvSpPr>
          <p:cNvPr id="7" name="Объект 3"/>
          <p:cNvSpPr txBox="1">
            <a:spLocks/>
          </p:cNvSpPr>
          <p:nvPr/>
        </p:nvSpPr>
        <p:spPr>
          <a:xfrm>
            <a:off x="344032" y="5595041"/>
            <a:ext cx="11660130" cy="1100005"/>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b="1" dirty="0" err="1"/>
              <a:t>Розуміти</a:t>
            </a:r>
            <a:r>
              <a:rPr lang="ru-RU" b="1" dirty="0"/>
              <a:t> стан </a:t>
            </a:r>
            <a:r>
              <a:rPr lang="ru-RU" b="1" dirty="0" err="1"/>
              <a:t>реалізації</a:t>
            </a:r>
            <a:r>
              <a:rPr lang="ru-RU" b="1" dirty="0"/>
              <a:t> </a:t>
            </a:r>
            <a:r>
              <a:rPr lang="ru-RU" b="1" dirty="0" err="1"/>
              <a:t>стратегії</a:t>
            </a:r>
            <a:r>
              <a:rPr lang="ru-RU" b="1" dirty="0"/>
              <a:t> </a:t>
            </a:r>
            <a:r>
              <a:rPr lang="ru-RU" b="1" dirty="0" err="1"/>
              <a:t>можна</a:t>
            </a:r>
            <a:r>
              <a:rPr lang="ru-RU" b="1" dirty="0"/>
              <a:t> </a:t>
            </a:r>
            <a:r>
              <a:rPr lang="ru-RU" b="1" dirty="0" err="1"/>
              <a:t>лише</a:t>
            </a:r>
            <a:r>
              <a:rPr lang="ru-RU" b="1" dirty="0"/>
              <a:t> за </a:t>
            </a:r>
            <a:r>
              <a:rPr lang="ru-RU" b="1" dirty="0" err="1"/>
              <a:t>умови</a:t>
            </a:r>
            <a:r>
              <a:rPr lang="ru-RU" b="1" dirty="0"/>
              <a:t> </a:t>
            </a:r>
            <a:r>
              <a:rPr lang="ru-RU" b="1" dirty="0" err="1"/>
              <a:t>порівняння</a:t>
            </a:r>
            <a:r>
              <a:rPr lang="ru-RU" b="1" dirty="0"/>
              <a:t> «</a:t>
            </a:r>
            <a:r>
              <a:rPr lang="ru-RU" b="1" dirty="0" err="1"/>
              <a:t>було</a:t>
            </a:r>
            <a:r>
              <a:rPr lang="ru-RU" b="1" dirty="0"/>
              <a:t> – стало», тому </a:t>
            </a:r>
            <a:r>
              <a:rPr lang="ru-RU" b="1" dirty="0" err="1"/>
              <a:t>показники</a:t>
            </a:r>
            <a:r>
              <a:rPr lang="ru-RU" b="1" dirty="0"/>
              <a:t> </a:t>
            </a:r>
            <a:r>
              <a:rPr lang="ru-RU" b="1" dirty="0" err="1"/>
              <a:t>мають</a:t>
            </a:r>
            <a:r>
              <a:rPr lang="ru-RU" b="1" dirty="0"/>
              <a:t> бути </a:t>
            </a:r>
            <a:r>
              <a:rPr lang="ru-RU" b="1" dirty="0" err="1"/>
              <a:t>коректними</a:t>
            </a:r>
            <a:r>
              <a:rPr lang="ru-RU" b="1" dirty="0"/>
              <a:t> для </a:t>
            </a:r>
            <a:r>
              <a:rPr lang="ru-RU" b="1" dirty="0" err="1"/>
              <a:t>порявнння</a:t>
            </a:r>
            <a:endParaRPr lang="ru-RU" b="1" dirty="0"/>
          </a:p>
        </p:txBody>
      </p:sp>
    </p:spTree>
    <p:extLst>
      <p:ext uri="{BB962C8B-B14F-4D97-AF65-F5344CB8AC3E}">
        <p14:creationId xmlns:p14="http://schemas.microsoft.com/office/powerpoint/2010/main" val="175830832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208746" cy="6857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62375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5022" y="2341446"/>
            <a:ext cx="3692411" cy="1446550"/>
          </a:xfrm>
          <a:prstGeom prst="rect">
            <a:avLst/>
          </a:prstGeom>
        </p:spPr>
        <p:txBody>
          <a:bodyPr wrap="square">
            <a:spAutoFit/>
          </a:bodyPr>
          <a:lstStyle/>
          <a:p>
            <a:pPr algn="ctr"/>
            <a:r>
              <a:rPr lang="uk-UA" sz="4400" b="1" dirty="0">
                <a:solidFill>
                  <a:srgbClr val="4C44E6"/>
                </a:solidFill>
              </a:rPr>
              <a:t>Показники – приклад</a:t>
            </a:r>
            <a:endParaRPr lang="ru-RU" sz="4400" b="1" dirty="0">
              <a:solidFill>
                <a:srgbClr val="4C44E6"/>
              </a:solidFill>
            </a:endParaRP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4359928" y="-54323"/>
            <a:ext cx="7803431" cy="6871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101113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74146"/>
            <a:ext cx="10515600" cy="1325563"/>
          </a:xfrm>
        </p:spPr>
        <p:txBody>
          <a:bodyPr>
            <a:normAutofit/>
          </a:bodyPr>
          <a:lstStyle/>
          <a:p>
            <a:pPr algn="ctr"/>
            <a:r>
              <a:rPr lang="uk-UA" sz="4000" b="1" dirty="0">
                <a:solidFill>
                  <a:srgbClr val="4C44E6"/>
                </a:solidFill>
                <a:latin typeface="+mn-lt"/>
              </a:rPr>
              <a:t>Проведення моніторингу, оцінювання реалізації Стратегії та управління ризиками</a:t>
            </a:r>
            <a:endParaRPr lang="ru-RU" sz="4000" b="1" dirty="0">
              <a:solidFill>
                <a:srgbClr val="4C44E6"/>
              </a:solidFill>
              <a:latin typeface="+mn-lt"/>
            </a:endParaRPr>
          </a:p>
        </p:txBody>
      </p:sp>
      <p:sp>
        <p:nvSpPr>
          <p:cNvPr id="3" name="Объект 3"/>
          <p:cNvSpPr txBox="1">
            <a:spLocks/>
          </p:cNvSpPr>
          <p:nvPr/>
        </p:nvSpPr>
        <p:spPr>
          <a:xfrm>
            <a:off x="154392" y="1531088"/>
            <a:ext cx="4640892" cy="5167424"/>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2600" b="1" dirty="0" err="1"/>
              <a:t>Моніторинг</a:t>
            </a:r>
            <a:r>
              <a:rPr lang="ru-RU" sz="2600" b="1" dirty="0"/>
              <a:t> – </a:t>
            </a:r>
            <a:r>
              <a:rPr lang="ru-RU" sz="2600" b="1" dirty="0" err="1"/>
              <a:t>це</a:t>
            </a:r>
            <a:r>
              <a:rPr lang="ru-RU" sz="2600" b="1" dirty="0"/>
              <a:t> </a:t>
            </a:r>
            <a:r>
              <a:rPr lang="ru-RU" sz="2600" b="1" dirty="0" err="1"/>
              <a:t>постійний</a:t>
            </a:r>
            <a:r>
              <a:rPr lang="ru-RU" sz="2600" b="1" dirty="0"/>
              <a:t> </a:t>
            </a:r>
            <a:r>
              <a:rPr lang="ru-RU" sz="2600" b="1" dirty="0" err="1"/>
              <a:t>процес</a:t>
            </a:r>
            <a:r>
              <a:rPr lang="ru-RU" sz="2600" b="1" dirty="0"/>
              <a:t> </a:t>
            </a:r>
            <a:r>
              <a:rPr lang="ru-RU" sz="2600" b="1" dirty="0" err="1"/>
              <a:t>збору</a:t>
            </a:r>
            <a:r>
              <a:rPr lang="ru-RU" sz="2600" b="1" dirty="0"/>
              <a:t> </a:t>
            </a:r>
            <a:r>
              <a:rPr lang="ru-RU" sz="2600" b="1" dirty="0" err="1"/>
              <a:t>даних</a:t>
            </a:r>
            <a:r>
              <a:rPr lang="ru-RU" sz="2600" b="1" dirty="0"/>
              <a:t> про </a:t>
            </a:r>
            <a:r>
              <a:rPr lang="ru-RU" sz="2600" b="1" dirty="0" err="1"/>
              <a:t>процес</a:t>
            </a:r>
            <a:r>
              <a:rPr lang="ru-RU" sz="2600" b="1" dirty="0"/>
              <a:t> та </a:t>
            </a:r>
            <a:r>
              <a:rPr lang="ru-RU" sz="2600" b="1" dirty="0" err="1"/>
              <a:t>показники</a:t>
            </a:r>
            <a:r>
              <a:rPr lang="ru-RU" sz="2600" b="1" dirty="0"/>
              <a:t> </a:t>
            </a:r>
            <a:r>
              <a:rPr lang="ru-RU" sz="2600" b="1" dirty="0" err="1"/>
              <a:t>виконання</a:t>
            </a:r>
            <a:r>
              <a:rPr lang="ru-RU" sz="2600" b="1" dirty="0"/>
              <a:t> </a:t>
            </a:r>
            <a:r>
              <a:rPr lang="ru-RU" sz="2600" b="1" dirty="0" err="1"/>
              <a:t>Стратегії</a:t>
            </a:r>
            <a:r>
              <a:rPr lang="ru-RU" sz="2600" b="1" dirty="0"/>
              <a:t>, </a:t>
            </a:r>
            <a:r>
              <a:rPr lang="ru-RU" sz="2600" b="1" dirty="0" err="1"/>
              <a:t>що</a:t>
            </a:r>
            <a:r>
              <a:rPr lang="ru-RU" sz="2600" b="1" dirty="0"/>
              <a:t> </a:t>
            </a:r>
            <a:r>
              <a:rPr lang="ru-RU" sz="2600" b="1" dirty="0" err="1"/>
              <a:t>досягаються</a:t>
            </a:r>
            <a:r>
              <a:rPr lang="ru-RU" sz="2600" b="1" dirty="0"/>
              <a:t> </a:t>
            </a:r>
            <a:r>
              <a:rPr lang="ru-RU" sz="2600" b="1" dirty="0" err="1"/>
              <a:t>під</a:t>
            </a:r>
            <a:r>
              <a:rPr lang="ru-RU" sz="2600" b="1" dirty="0"/>
              <a:t> час </a:t>
            </a:r>
            <a:r>
              <a:rPr lang="ru-RU" sz="2600" b="1" dirty="0" err="1"/>
              <a:t>її</a:t>
            </a:r>
            <a:r>
              <a:rPr lang="ru-RU" sz="2600" b="1" dirty="0"/>
              <a:t> </a:t>
            </a:r>
            <a:r>
              <a:rPr lang="ru-RU" sz="2600" b="1" dirty="0" err="1"/>
              <a:t>реалізації</a:t>
            </a:r>
            <a:r>
              <a:rPr lang="ru-RU" sz="2600" b="1" dirty="0"/>
              <a:t>. </a:t>
            </a:r>
            <a:r>
              <a:rPr lang="ru-RU" sz="2600" b="1" dirty="0" err="1"/>
              <a:t>Дані</a:t>
            </a:r>
            <a:r>
              <a:rPr lang="ru-RU" sz="2600" b="1" dirty="0"/>
              <a:t>, </a:t>
            </a:r>
            <a:r>
              <a:rPr lang="ru-RU" sz="2600" b="1" dirty="0" err="1"/>
              <a:t>отримані</a:t>
            </a:r>
            <a:r>
              <a:rPr lang="ru-RU" sz="2600" b="1" dirty="0"/>
              <a:t> в </a:t>
            </a:r>
            <a:r>
              <a:rPr lang="ru-RU" sz="2600" b="1" dirty="0" err="1"/>
              <a:t>процесі</a:t>
            </a:r>
            <a:r>
              <a:rPr lang="ru-RU" sz="2600" b="1" dirty="0"/>
              <a:t> </a:t>
            </a:r>
            <a:r>
              <a:rPr lang="ru-RU" sz="2600" b="1" dirty="0" err="1"/>
              <a:t>моніторингу</a:t>
            </a:r>
            <a:r>
              <a:rPr lang="ru-RU" sz="2600" b="1" dirty="0"/>
              <a:t>, </a:t>
            </a:r>
            <a:r>
              <a:rPr lang="ru-RU" sz="2600" b="1" dirty="0" err="1"/>
              <a:t>можуть</a:t>
            </a:r>
            <a:r>
              <a:rPr lang="ru-RU" sz="2600" b="1" dirty="0"/>
              <a:t> бути основою для </a:t>
            </a:r>
            <a:r>
              <a:rPr lang="ru-RU" sz="2600" b="1" dirty="0" err="1"/>
              <a:t>проведення</a:t>
            </a:r>
            <a:r>
              <a:rPr lang="ru-RU" sz="2600" b="1" dirty="0"/>
              <a:t> </a:t>
            </a:r>
            <a:r>
              <a:rPr lang="ru-RU" sz="2600" b="1" dirty="0" err="1"/>
              <a:t>оцінки</a:t>
            </a:r>
            <a:r>
              <a:rPr lang="ru-RU" sz="2600" b="1" dirty="0"/>
              <a:t> </a:t>
            </a:r>
            <a:r>
              <a:rPr lang="ru-RU" sz="2600" b="1" dirty="0" err="1"/>
              <a:t>ефективності</a:t>
            </a:r>
            <a:r>
              <a:rPr lang="ru-RU" sz="2600" b="1" dirty="0"/>
              <a:t> </a:t>
            </a:r>
            <a:r>
              <a:rPr lang="ru-RU" sz="2600" b="1" dirty="0" err="1"/>
              <a:t>реалізації</a:t>
            </a:r>
            <a:r>
              <a:rPr lang="ru-RU" sz="2600" b="1" dirty="0"/>
              <a:t> </a:t>
            </a:r>
            <a:r>
              <a:rPr lang="ru-RU" sz="2600" b="1" dirty="0" err="1"/>
              <a:t>Стратегії</a:t>
            </a:r>
            <a:r>
              <a:rPr lang="ru-RU" sz="2600" b="1" dirty="0"/>
              <a:t> в </a:t>
            </a:r>
            <a:r>
              <a:rPr lang="ru-RU" sz="2600" b="1" dirty="0" err="1"/>
              <a:t>цілому</a:t>
            </a:r>
            <a:r>
              <a:rPr lang="ru-RU" sz="2600" b="1" dirty="0"/>
              <a:t> та </a:t>
            </a:r>
            <a:r>
              <a:rPr lang="ru-RU" sz="2600" b="1" dirty="0" err="1"/>
              <a:t>окремих</a:t>
            </a:r>
            <a:r>
              <a:rPr lang="ru-RU" sz="2600" b="1" dirty="0"/>
              <a:t> </a:t>
            </a:r>
            <a:r>
              <a:rPr lang="ru-RU" sz="2600" b="1" dirty="0" err="1"/>
              <a:t>її</a:t>
            </a:r>
            <a:r>
              <a:rPr lang="ru-RU" sz="2600" b="1" dirty="0"/>
              <a:t> </a:t>
            </a:r>
            <a:r>
              <a:rPr lang="ru-RU" sz="2600" b="1" dirty="0" err="1"/>
              <a:t>складових</a:t>
            </a:r>
            <a:r>
              <a:rPr lang="ru-RU" sz="2600" b="1" dirty="0"/>
              <a:t>, </a:t>
            </a:r>
            <a:r>
              <a:rPr lang="ru-RU" sz="2600" b="1" dirty="0" err="1"/>
              <a:t>внесення</a:t>
            </a:r>
            <a:r>
              <a:rPr lang="ru-RU" sz="2600" b="1" dirty="0"/>
              <a:t> </a:t>
            </a:r>
            <a:r>
              <a:rPr lang="ru-RU" sz="2600" b="1" dirty="0" err="1"/>
              <a:t>змін</a:t>
            </a:r>
            <a:r>
              <a:rPr lang="ru-RU" sz="2600" b="1" dirty="0"/>
              <a:t> до </a:t>
            </a:r>
            <a:r>
              <a:rPr lang="ru-RU" sz="2600" b="1" dirty="0" err="1"/>
              <a:t>неї</a:t>
            </a:r>
            <a:r>
              <a:rPr lang="ru-RU" sz="2600" b="1" dirty="0"/>
              <a:t> та ПЗР</a:t>
            </a: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122" t="5029" r="13662" b="11473"/>
          <a:stretch/>
        </p:blipFill>
        <p:spPr bwMode="auto">
          <a:xfrm>
            <a:off x="4887235" y="1754371"/>
            <a:ext cx="7295565" cy="4742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03907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244549" y="338955"/>
            <a:ext cx="11589487" cy="9061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dirty="0">
                <a:solidFill>
                  <a:srgbClr val="4C44E6"/>
                </a:solidFill>
              </a:rPr>
              <a:t>Що потрібно для моніторингу та його терміни</a:t>
            </a:r>
            <a:endParaRPr lang="ru-RU" dirty="0">
              <a:solidFill>
                <a:srgbClr val="4C44E6"/>
              </a:solidFill>
            </a:endParaRPr>
          </a:p>
        </p:txBody>
      </p:sp>
      <p:sp>
        <p:nvSpPr>
          <p:cNvPr id="5" name="Прямоугольник 4"/>
          <p:cNvSpPr/>
          <p:nvPr/>
        </p:nvSpPr>
        <p:spPr>
          <a:xfrm>
            <a:off x="552637" y="3341738"/>
            <a:ext cx="11384990" cy="1815882"/>
          </a:xfrm>
          <a:prstGeom prst="rect">
            <a:avLst/>
          </a:prstGeom>
        </p:spPr>
        <p:txBody>
          <a:bodyPr wrap="square">
            <a:spAutoFit/>
          </a:bodyPr>
          <a:lstStyle/>
          <a:p>
            <a:pPr lvl="0"/>
            <a:r>
              <a:rPr lang="uk-UA" sz="2800" b="1" dirty="0">
                <a:solidFill>
                  <a:srgbClr val="4C44E6"/>
                </a:solidFill>
              </a:rPr>
              <a:t>- Моніторинг стратегії здійснюється щороку, порівнюються базові та фактичні значення показників </a:t>
            </a:r>
          </a:p>
          <a:p>
            <a:pPr lvl="0"/>
            <a:r>
              <a:rPr lang="uk-UA" sz="2800" b="1" dirty="0">
                <a:solidFill>
                  <a:srgbClr val="4C44E6"/>
                </a:solidFill>
              </a:rPr>
              <a:t>- Моніторинг ПЗР здійснюється двічі на рік </a:t>
            </a:r>
            <a:r>
              <a:rPr lang="ru-RU" sz="2800" b="1" dirty="0">
                <a:solidFill>
                  <a:srgbClr val="4C44E6"/>
                </a:solidFill>
              </a:rPr>
              <a:t>на </a:t>
            </a:r>
            <a:r>
              <a:rPr lang="ru-RU" sz="2800" b="1" dirty="0" err="1">
                <a:solidFill>
                  <a:srgbClr val="4C44E6"/>
                </a:solidFill>
              </a:rPr>
              <a:t>основі</a:t>
            </a:r>
            <a:r>
              <a:rPr lang="ru-RU" sz="2800" b="1" dirty="0">
                <a:solidFill>
                  <a:srgbClr val="4C44E6"/>
                </a:solidFill>
              </a:rPr>
              <a:t> </a:t>
            </a:r>
            <a:r>
              <a:rPr lang="ru-RU" sz="2800" b="1" dirty="0" err="1">
                <a:solidFill>
                  <a:srgbClr val="4C44E6"/>
                </a:solidFill>
              </a:rPr>
              <a:t>відстеження</a:t>
            </a:r>
            <a:r>
              <a:rPr lang="ru-RU" sz="2800" b="1" dirty="0">
                <a:solidFill>
                  <a:srgbClr val="4C44E6"/>
                </a:solidFill>
              </a:rPr>
              <a:t> </a:t>
            </a:r>
            <a:r>
              <a:rPr lang="ru-RU" sz="2800" b="1" dirty="0" err="1">
                <a:solidFill>
                  <a:srgbClr val="4C44E6"/>
                </a:solidFill>
              </a:rPr>
              <a:t>виконання</a:t>
            </a:r>
            <a:r>
              <a:rPr lang="ru-RU" sz="2800" b="1" dirty="0">
                <a:solidFill>
                  <a:srgbClr val="4C44E6"/>
                </a:solidFill>
              </a:rPr>
              <a:t> </a:t>
            </a:r>
            <a:r>
              <a:rPr lang="ru-RU" sz="2800" b="1" dirty="0" err="1">
                <a:solidFill>
                  <a:srgbClr val="4C44E6"/>
                </a:solidFill>
              </a:rPr>
              <a:t>визначених</a:t>
            </a:r>
            <a:r>
              <a:rPr lang="ru-RU" sz="2800" b="1" dirty="0">
                <a:solidFill>
                  <a:srgbClr val="4C44E6"/>
                </a:solidFill>
              </a:rPr>
              <a:t> </a:t>
            </a:r>
            <a:r>
              <a:rPr lang="ru-RU" sz="2800" b="1" dirty="0" err="1">
                <a:solidFill>
                  <a:srgbClr val="4C44E6"/>
                </a:solidFill>
              </a:rPr>
              <a:t>індикаторів</a:t>
            </a:r>
            <a:r>
              <a:rPr lang="ru-RU" sz="2800" b="1" dirty="0">
                <a:solidFill>
                  <a:srgbClr val="4C44E6"/>
                </a:solidFill>
              </a:rPr>
              <a:t> </a:t>
            </a:r>
            <a:r>
              <a:rPr lang="ru-RU" sz="2800" b="1" dirty="0" err="1">
                <a:solidFill>
                  <a:srgbClr val="4C44E6"/>
                </a:solidFill>
              </a:rPr>
              <a:t>оцінки</a:t>
            </a:r>
            <a:r>
              <a:rPr lang="ru-RU" sz="2800" b="1" dirty="0">
                <a:solidFill>
                  <a:srgbClr val="4C44E6"/>
                </a:solidFill>
              </a:rPr>
              <a:t> </a:t>
            </a:r>
            <a:r>
              <a:rPr lang="ru-RU" sz="2800" b="1" dirty="0" err="1">
                <a:solidFill>
                  <a:srgbClr val="4C44E6"/>
                </a:solidFill>
              </a:rPr>
              <a:t>результативності</a:t>
            </a:r>
            <a:r>
              <a:rPr lang="ru-RU" sz="2800" b="1" dirty="0">
                <a:solidFill>
                  <a:srgbClr val="4C44E6"/>
                </a:solidFill>
              </a:rPr>
              <a:t> </a:t>
            </a:r>
            <a:endParaRPr lang="uk-UA" sz="2800" b="1" dirty="0">
              <a:solidFill>
                <a:srgbClr val="4C44E6"/>
              </a:solidFill>
            </a:endParaRPr>
          </a:p>
        </p:txBody>
      </p:sp>
      <p:sp>
        <p:nvSpPr>
          <p:cNvPr id="7" name="Прямоугольник 6"/>
          <p:cNvSpPr/>
          <p:nvPr/>
        </p:nvSpPr>
        <p:spPr>
          <a:xfrm>
            <a:off x="552637" y="1080770"/>
            <a:ext cx="10973309" cy="2246769"/>
          </a:xfrm>
          <a:prstGeom prst="rect">
            <a:avLst/>
          </a:prstGeom>
        </p:spPr>
        <p:txBody>
          <a:bodyPr wrap="square">
            <a:spAutoFit/>
          </a:bodyPr>
          <a:lstStyle/>
          <a:p>
            <a:pPr algn="ctr">
              <a:buFont typeface="Wingdings" pitchFamily="2" charset="2"/>
              <a:buNone/>
            </a:pPr>
            <a:r>
              <a:rPr lang="uk-UA" sz="2800" u="sng" dirty="0"/>
              <a:t>Для здійснення моніторингу визначаються:</a:t>
            </a:r>
            <a:r>
              <a:rPr lang="uk-UA" sz="2800" b="1" u="sng" dirty="0"/>
              <a:t> </a:t>
            </a:r>
            <a:endParaRPr lang="uk-UA" sz="2800" u="sng" dirty="0"/>
          </a:p>
          <a:p>
            <a:pPr>
              <a:buFont typeface="Wingdings" pitchFamily="2" charset="2"/>
              <a:buChar char="Ø"/>
            </a:pPr>
            <a:r>
              <a:rPr lang="uk-UA" sz="2800" dirty="0"/>
              <a:t>  система показників (індикаторів) результативності виконання; </a:t>
            </a:r>
          </a:p>
          <a:p>
            <a:pPr>
              <a:buFont typeface="Wingdings" pitchFamily="2" charset="2"/>
              <a:buChar char="Ø"/>
            </a:pPr>
            <a:r>
              <a:rPr lang="uk-UA" sz="2800" dirty="0"/>
              <a:t>  терміни проведення моніторингу та оцінювання реалізації стратегії;</a:t>
            </a:r>
          </a:p>
          <a:p>
            <a:pPr>
              <a:buFont typeface="Wingdings" pitchFamily="2" charset="2"/>
              <a:buChar char="Ø"/>
            </a:pPr>
            <a:r>
              <a:rPr lang="uk-UA" sz="2800" dirty="0"/>
              <a:t>  відповідальний за проведення моніторингу структурний підрозділ виконавчого органу сільської</a:t>
            </a:r>
            <a:r>
              <a:rPr lang="en-US" sz="2800" dirty="0"/>
              <a:t>/</a:t>
            </a:r>
            <a:r>
              <a:rPr lang="uk-UA" sz="2800" dirty="0"/>
              <a:t> селищної</a:t>
            </a:r>
            <a:r>
              <a:rPr lang="en-US" sz="2800" dirty="0"/>
              <a:t>/</a:t>
            </a:r>
            <a:r>
              <a:rPr lang="uk-UA" sz="2800" dirty="0"/>
              <a:t> міської ради</a:t>
            </a:r>
          </a:p>
        </p:txBody>
      </p:sp>
      <p:sp>
        <p:nvSpPr>
          <p:cNvPr id="9" name="Объект 3"/>
          <p:cNvSpPr txBox="1">
            <a:spLocks/>
          </p:cNvSpPr>
          <p:nvPr/>
        </p:nvSpPr>
        <p:spPr>
          <a:xfrm>
            <a:off x="244549" y="5411973"/>
            <a:ext cx="11802201" cy="1105786"/>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2600" b="1" dirty="0" err="1"/>
              <a:t>Зміни</a:t>
            </a:r>
            <a:r>
              <a:rPr lang="ru-RU" sz="2600" b="1" dirty="0"/>
              <a:t> </a:t>
            </a:r>
            <a:r>
              <a:rPr lang="ru-RU" sz="2600" b="1" dirty="0" err="1"/>
              <a:t>вносяться</a:t>
            </a:r>
            <a:r>
              <a:rPr lang="ru-RU" sz="2600" b="1" dirty="0"/>
              <a:t> в тому ж порядку, </a:t>
            </a:r>
            <a:r>
              <a:rPr lang="ru-RU" sz="2600" b="1" dirty="0" err="1"/>
              <a:t>що</a:t>
            </a:r>
            <a:r>
              <a:rPr lang="ru-RU" sz="2600" b="1" dirty="0"/>
              <a:t> й </a:t>
            </a:r>
            <a:r>
              <a:rPr lang="ru-RU" sz="2600" b="1" dirty="0" err="1"/>
              <a:t>ухвалення</a:t>
            </a:r>
            <a:r>
              <a:rPr lang="ru-RU" sz="2600" b="1" dirty="0"/>
              <a:t> </a:t>
            </a:r>
            <a:r>
              <a:rPr lang="ru-RU" sz="2600" b="1" dirty="0" err="1"/>
              <a:t>самої</a:t>
            </a:r>
            <a:r>
              <a:rPr lang="ru-RU" sz="2600" b="1" dirty="0"/>
              <a:t> </a:t>
            </a:r>
            <a:r>
              <a:rPr lang="ru-RU" sz="2600" b="1" dirty="0" err="1"/>
              <a:t>стратегії</a:t>
            </a:r>
            <a:r>
              <a:rPr lang="ru-RU" sz="2600" b="1" dirty="0"/>
              <a:t> – </a:t>
            </a:r>
            <a:r>
              <a:rPr lang="ru-RU" sz="2600" b="1" dirty="0" err="1"/>
              <a:t>тобто</a:t>
            </a:r>
            <a:r>
              <a:rPr lang="ru-RU" sz="2600" b="1" dirty="0"/>
              <a:t> </a:t>
            </a:r>
            <a:r>
              <a:rPr lang="ru-RU" sz="2600" b="1" dirty="0" err="1"/>
              <a:t>передбачається</a:t>
            </a:r>
            <a:r>
              <a:rPr lang="ru-RU" sz="2600" b="1" dirty="0"/>
              <a:t> </a:t>
            </a:r>
            <a:r>
              <a:rPr lang="ru-RU" sz="2600" b="1" dirty="0" err="1"/>
              <a:t>обов`якове</a:t>
            </a:r>
            <a:r>
              <a:rPr lang="ru-RU" sz="2600" b="1" dirty="0"/>
              <a:t> </a:t>
            </a:r>
            <a:r>
              <a:rPr lang="ru-RU" sz="2600" b="1" dirty="0" err="1"/>
              <a:t>громадське</a:t>
            </a:r>
            <a:r>
              <a:rPr lang="ru-RU" sz="2600" b="1" dirty="0"/>
              <a:t> </a:t>
            </a:r>
            <a:r>
              <a:rPr lang="ru-RU" sz="2600" b="1" dirty="0" err="1"/>
              <a:t>обговорення</a:t>
            </a:r>
            <a:r>
              <a:rPr lang="ru-RU" sz="2600" b="1" dirty="0"/>
              <a:t> </a:t>
            </a:r>
            <a:r>
              <a:rPr lang="ru-RU" sz="2600" b="1" dirty="0" err="1"/>
              <a:t>проєктів</a:t>
            </a:r>
            <a:r>
              <a:rPr lang="ru-RU" sz="2600" b="1" dirty="0"/>
              <a:t> </a:t>
            </a:r>
            <a:r>
              <a:rPr lang="ru-RU" sz="2600" b="1" dirty="0" err="1"/>
              <a:t>рішень</a:t>
            </a:r>
            <a:endParaRPr lang="ru-RU" sz="2600" b="1" dirty="0"/>
          </a:p>
        </p:txBody>
      </p:sp>
    </p:spTree>
    <p:extLst>
      <p:ext uri="{BB962C8B-B14F-4D97-AF65-F5344CB8AC3E}">
        <p14:creationId xmlns:p14="http://schemas.microsoft.com/office/powerpoint/2010/main" val="16264121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465607" y="158202"/>
            <a:ext cx="9549723" cy="122403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4000" b="1" dirty="0">
                <a:solidFill>
                  <a:srgbClr val="4C44E6"/>
                </a:solidFill>
                <a:latin typeface="+mn-lt"/>
              </a:rPr>
              <a:t>ФОРМА ЗВІТУ ПРО РЕЗУЛЬТАТИ МОНІТОРИНГУ ПЗР</a:t>
            </a:r>
            <a:endParaRPr lang="ru-RU" sz="4000" dirty="0">
              <a:solidFill>
                <a:srgbClr val="4C44E6"/>
              </a:solidFill>
              <a:latin typeface="+mn-lt"/>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33153"/>
            <a:ext cx="12192000" cy="5355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7144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499190" y="158202"/>
            <a:ext cx="10002501" cy="117086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4000" b="1" dirty="0">
                <a:solidFill>
                  <a:srgbClr val="4C44E6"/>
                </a:solidFill>
                <a:latin typeface="+mn-lt"/>
              </a:rPr>
              <a:t>ФОРМА ЗВІТУ ПРО РЕЗУЛЬТАТИ МОНІТОРИНГУ СТРАТЕГІЇ</a:t>
            </a:r>
            <a:endParaRPr lang="ru-RU" sz="4000" dirty="0">
              <a:solidFill>
                <a:srgbClr val="4C44E6"/>
              </a:solidFill>
              <a:latin typeface="+mn-lt"/>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51" y="1943099"/>
            <a:ext cx="12075693" cy="4149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39876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141842"/>
            <a:ext cx="12025423" cy="1431778"/>
          </a:xfrm>
          <a:prstGeom prst="rect">
            <a:avLst/>
          </a:prstGeom>
        </p:spPr>
        <p:txBody>
          <a:bodyPr vert="horz">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dirty="0">
                <a:solidFill>
                  <a:srgbClr val="4C44E6"/>
                </a:solidFill>
                <a:latin typeface="+mn-lt"/>
              </a:rPr>
              <a:t>Орієнтовний порядок денний четвертого засідання робочої групи</a:t>
            </a:r>
            <a:endParaRPr lang="ru-RU" dirty="0">
              <a:latin typeface="+mn-lt"/>
            </a:endParaRPr>
          </a:p>
        </p:txBody>
      </p:sp>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152" t="31008" r="12181" b="13178"/>
          <a:stretch/>
        </p:blipFill>
        <p:spPr bwMode="auto">
          <a:xfrm>
            <a:off x="36919" y="1892594"/>
            <a:ext cx="12184616" cy="4742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5862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119611" y="230258"/>
            <a:ext cx="10001061" cy="72667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4000" b="1" dirty="0">
                <a:solidFill>
                  <a:srgbClr val="4C44E6"/>
                </a:solidFill>
                <a:latin typeface="+mn-lt"/>
              </a:rPr>
              <a:t>РОЗРОБКА ПЗР СТРАТЕГІЇ</a:t>
            </a:r>
            <a:endParaRPr lang="ru-RU" sz="4000" b="1" dirty="0">
              <a:solidFill>
                <a:srgbClr val="4C44E6"/>
              </a:solidFill>
              <a:latin typeface="+mn-lt"/>
            </a:endParaRPr>
          </a:p>
        </p:txBody>
      </p:sp>
      <p:sp>
        <p:nvSpPr>
          <p:cNvPr id="3" name="Объект 3"/>
          <p:cNvSpPr txBox="1">
            <a:spLocks/>
          </p:cNvSpPr>
          <p:nvPr/>
        </p:nvSpPr>
        <p:spPr>
          <a:xfrm>
            <a:off x="154392" y="978192"/>
            <a:ext cx="11796665" cy="744280"/>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b="1" dirty="0" err="1"/>
              <a:t>Реалізація</a:t>
            </a:r>
            <a:r>
              <a:rPr lang="ru-RU" b="1" dirty="0"/>
              <a:t> </a:t>
            </a:r>
            <a:r>
              <a:rPr lang="ru-RU" b="1" dirty="0" err="1"/>
              <a:t>Стратегії</a:t>
            </a:r>
            <a:r>
              <a:rPr lang="ru-RU" b="1" dirty="0"/>
              <a:t> </a:t>
            </a:r>
            <a:r>
              <a:rPr lang="ru-RU" b="1" dirty="0" err="1"/>
              <a:t>здійснюється</a:t>
            </a:r>
            <a:r>
              <a:rPr lang="ru-RU" b="1" dirty="0"/>
              <a:t> на </a:t>
            </a:r>
            <a:r>
              <a:rPr lang="ru-RU" b="1" dirty="0" err="1"/>
              <a:t>основі</a:t>
            </a:r>
            <a:r>
              <a:rPr lang="ru-RU" b="1" dirty="0"/>
              <a:t> </a:t>
            </a:r>
            <a:r>
              <a:rPr lang="ru-RU" b="1" dirty="0" err="1"/>
              <a:t>Планів</a:t>
            </a:r>
            <a:r>
              <a:rPr lang="ru-RU" b="1" dirty="0"/>
              <a:t> </a:t>
            </a:r>
            <a:r>
              <a:rPr lang="ru-RU" b="1" dirty="0" err="1"/>
              <a:t>заходів</a:t>
            </a:r>
            <a:r>
              <a:rPr lang="ru-RU" b="1" dirty="0"/>
              <a:t> з </a:t>
            </a:r>
            <a:r>
              <a:rPr lang="ru-RU" b="1" dirty="0" err="1"/>
              <a:t>її</a:t>
            </a:r>
            <a:r>
              <a:rPr lang="ru-RU" b="1" dirty="0"/>
              <a:t> </a:t>
            </a:r>
            <a:r>
              <a:rPr lang="ru-RU" b="1" dirty="0" err="1"/>
              <a:t>реалізації</a:t>
            </a:r>
            <a:endParaRPr lang="ru-RU" b="1" dirty="0"/>
          </a:p>
        </p:txBody>
      </p:sp>
      <p:sp>
        <p:nvSpPr>
          <p:cNvPr id="4" name="Текст 2"/>
          <p:cNvSpPr txBox="1">
            <a:spLocks/>
          </p:cNvSpPr>
          <p:nvPr/>
        </p:nvSpPr>
        <p:spPr>
          <a:xfrm>
            <a:off x="325365" y="3922784"/>
            <a:ext cx="11625691" cy="10006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uk-UA" sz="2600" b="1" dirty="0">
                <a:solidFill>
                  <a:srgbClr val="4C44E6"/>
                </a:solidFill>
              </a:rPr>
              <a:t>Але в стратегіях до 2027 р. буде лише один ПЗР. Втім за таким стратегіями можна застерегти опцію свого роду пролонгації (тобто, фактичного перезатвердження вже з новим ПЗР)</a:t>
            </a:r>
            <a:endParaRPr lang="ru-RU" sz="2600" b="1" dirty="0">
              <a:solidFill>
                <a:srgbClr val="4C44E6"/>
              </a:solidFil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899677366"/>
              </p:ext>
            </p:extLst>
          </p:nvPr>
        </p:nvGraphicFramePr>
        <p:xfrm>
          <a:off x="154392" y="2048736"/>
          <a:ext cx="11796666" cy="1615440"/>
        </p:xfrm>
        <a:graphic>
          <a:graphicData uri="http://schemas.openxmlformats.org/drawingml/2006/table">
            <a:tbl>
              <a:tblPr firstRow="1" bandRow="1">
                <a:tableStyleId>{21E4AEA4-8DFA-4A89-87EB-49C32662AFE0}</a:tableStyleId>
              </a:tblPr>
              <a:tblGrid>
                <a:gridCol w="1727571">
                  <a:extLst>
                    <a:ext uri="{9D8B030D-6E8A-4147-A177-3AD203B41FA5}">
                      <a16:colId xmlns:a16="http://schemas.microsoft.com/office/drawing/2014/main" val="20000"/>
                    </a:ext>
                  </a:extLst>
                </a:gridCol>
                <a:gridCol w="1520456">
                  <a:extLst>
                    <a:ext uri="{9D8B030D-6E8A-4147-A177-3AD203B41FA5}">
                      <a16:colId xmlns:a16="http://schemas.microsoft.com/office/drawing/2014/main" val="20001"/>
                    </a:ext>
                  </a:extLst>
                </a:gridCol>
                <a:gridCol w="8548639">
                  <a:extLst>
                    <a:ext uri="{9D8B030D-6E8A-4147-A177-3AD203B41FA5}">
                      <a16:colId xmlns:a16="http://schemas.microsoft.com/office/drawing/2014/main" val="20002"/>
                    </a:ext>
                  </a:extLst>
                </a:gridCol>
              </a:tblGrid>
              <a:tr h="370840">
                <a:tc>
                  <a:txBody>
                    <a:bodyPr/>
                    <a:lstStyle/>
                    <a:p>
                      <a:endParaRPr lang="ru-RU" sz="2200" dirty="0"/>
                    </a:p>
                  </a:txBody>
                  <a:tcPr/>
                </a:tc>
                <a:tc>
                  <a:txBody>
                    <a:bodyPr/>
                    <a:lstStyle/>
                    <a:p>
                      <a:pPr algn="ctr"/>
                      <a:r>
                        <a:rPr lang="uk-UA" sz="2200" dirty="0"/>
                        <a:t>Термін дії</a:t>
                      </a:r>
                      <a:endParaRPr lang="ru-RU" sz="2200" dirty="0"/>
                    </a:p>
                  </a:txBody>
                  <a:tcPr/>
                </a:tc>
                <a:tc>
                  <a:txBody>
                    <a:bodyPr/>
                    <a:lstStyle/>
                    <a:p>
                      <a:pPr algn="ctr"/>
                      <a:r>
                        <a:rPr lang="uk-UA" sz="2200" dirty="0"/>
                        <a:t>Коли подається на</a:t>
                      </a:r>
                      <a:r>
                        <a:rPr lang="uk-UA" sz="2200" baseline="0" dirty="0"/>
                        <a:t> затвердження сесію</a:t>
                      </a:r>
                      <a:endParaRPr lang="ru-RU" sz="2200" dirty="0"/>
                    </a:p>
                  </a:txBody>
                  <a:tcPr/>
                </a:tc>
                <a:extLst>
                  <a:ext uri="{0D108BD9-81ED-4DB2-BD59-A6C34878D82A}">
                    <a16:rowId xmlns:a16="http://schemas.microsoft.com/office/drawing/2014/main" val="10000"/>
                  </a:ext>
                </a:extLst>
              </a:tr>
              <a:tr h="370840">
                <a:tc>
                  <a:txBody>
                    <a:bodyPr/>
                    <a:lstStyle/>
                    <a:p>
                      <a:r>
                        <a:rPr lang="uk-UA" sz="2200" dirty="0"/>
                        <a:t>Перший</a:t>
                      </a:r>
                      <a:r>
                        <a:rPr lang="uk-UA" sz="2200" baseline="0" dirty="0"/>
                        <a:t> ПЗР</a:t>
                      </a:r>
                      <a:endParaRPr lang="ru-RU" sz="2200" dirty="0"/>
                    </a:p>
                  </a:txBody>
                  <a:tcPr/>
                </a:tc>
                <a:tc>
                  <a:txBody>
                    <a:bodyPr/>
                    <a:lstStyle/>
                    <a:p>
                      <a:pPr algn="ctr"/>
                      <a:r>
                        <a:rPr lang="uk-UA" sz="2200" dirty="0"/>
                        <a:t>3 роки</a:t>
                      </a:r>
                      <a:endParaRPr lang="ru-RU" sz="2200" dirty="0"/>
                    </a:p>
                  </a:txBody>
                  <a:tcPr/>
                </a:tc>
                <a:tc>
                  <a:txBody>
                    <a:bodyPr/>
                    <a:lstStyle/>
                    <a:p>
                      <a:r>
                        <a:rPr lang="uk-UA" sz="2200" dirty="0"/>
                        <a:t>Одночасно зі </a:t>
                      </a:r>
                      <a:r>
                        <a:rPr lang="uk-UA" sz="2200" dirty="0" err="1"/>
                        <a:t>проєктом</a:t>
                      </a:r>
                      <a:r>
                        <a:rPr lang="uk-UA" sz="2200" baseline="0" dirty="0"/>
                        <a:t> </a:t>
                      </a:r>
                      <a:r>
                        <a:rPr lang="uk-UA" sz="2200" dirty="0"/>
                        <a:t>стратегією, але не пізніше 3 місяців після її</a:t>
                      </a:r>
                      <a:r>
                        <a:rPr lang="uk-UA" sz="2200" baseline="0" dirty="0"/>
                        <a:t> затвердження </a:t>
                      </a:r>
                      <a:endParaRPr lang="ru-RU" sz="2200" dirty="0"/>
                    </a:p>
                  </a:txBody>
                  <a:tcPr/>
                </a:tc>
                <a:extLst>
                  <a:ext uri="{0D108BD9-81ED-4DB2-BD59-A6C34878D82A}">
                    <a16:rowId xmlns:a16="http://schemas.microsoft.com/office/drawing/2014/main" val="10001"/>
                  </a:ext>
                </a:extLst>
              </a:tr>
              <a:tr h="370840">
                <a:tc>
                  <a:txBody>
                    <a:bodyPr/>
                    <a:lstStyle/>
                    <a:p>
                      <a:r>
                        <a:rPr lang="uk-UA" sz="2200" dirty="0"/>
                        <a:t>Другий ПЗР</a:t>
                      </a:r>
                      <a:endParaRPr lang="ru-RU" sz="2200" dirty="0"/>
                    </a:p>
                  </a:txBody>
                  <a:tcPr/>
                </a:tc>
                <a:tc>
                  <a:txBody>
                    <a:bodyPr/>
                    <a:lstStyle/>
                    <a:p>
                      <a:pPr algn="ctr"/>
                      <a:r>
                        <a:rPr lang="uk-UA" sz="2200" dirty="0"/>
                        <a:t>4 роки</a:t>
                      </a:r>
                      <a:endParaRPr lang="ru-RU" sz="2200" dirty="0"/>
                    </a:p>
                  </a:txBody>
                  <a:tcPr/>
                </a:tc>
                <a:tc>
                  <a:txBody>
                    <a:bodyPr/>
                    <a:lstStyle/>
                    <a:p>
                      <a:r>
                        <a:rPr lang="uk-UA" sz="2200" dirty="0"/>
                        <a:t>Не пізніше, ніж за 3 місяці до завершення терміну реалізації</a:t>
                      </a:r>
                      <a:r>
                        <a:rPr lang="uk-UA" sz="2200" baseline="0" dirty="0"/>
                        <a:t> стратегії</a:t>
                      </a:r>
                      <a:endParaRPr lang="ru-RU" sz="2200" dirty="0"/>
                    </a:p>
                  </a:txBody>
                  <a:tcPr/>
                </a:tc>
                <a:extLst>
                  <a:ext uri="{0D108BD9-81ED-4DB2-BD59-A6C34878D82A}">
                    <a16:rowId xmlns:a16="http://schemas.microsoft.com/office/drawing/2014/main" val="10002"/>
                  </a:ext>
                </a:extLst>
              </a:tr>
            </a:tbl>
          </a:graphicData>
        </a:graphic>
      </p:graphicFrame>
      <p:sp>
        <p:nvSpPr>
          <p:cNvPr id="6" name="Прямоугольник 5"/>
          <p:cNvSpPr/>
          <p:nvPr/>
        </p:nvSpPr>
        <p:spPr>
          <a:xfrm>
            <a:off x="459998" y="5231290"/>
            <a:ext cx="11185452" cy="1200329"/>
          </a:xfrm>
          <a:prstGeom prst="rect">
            <a:avLst/>
          </a:prstGeom>
        </p:spPr>
        <p:txBody>
          <a:bodyPr wrap="square">
            <a:spAutoFit/>
          </a:bodyPr>
          <a:lstStyle/>
          <a:p>
            <a:pPr algn="ctr"/>
            <a:r>
              <a:rPr lang="ru-RU" sz="2400" dirty="0" err="1"/>
              <a:t>Підготовка</a:t>
            </a:r>
            <a:r>
              <a:rPr lang="ru-RU" sz="2400" dirty="0"/>
              <a:t> ПЗР, контроль за станом та строками </a:t>
            </a:r>
            <a:r>
              <a:rPr lang="ru-RU" sz="2400" dirty="0" err="1"/>
              <a:t>виконання</a:t>
            </a:r>
            <a:r>
              <a:rPr lang="ru-RU" sz="2400" dirty="0"/>
              <a:t> </a:t>
            </a:r>
            <a:r>
              <a:rPr lang="ru-RU" sz="2400" dirty="0" err="1"/>
              <a:t>здійснюється</a:t>
            </a:r>
            <a:r>
              <a:rPr lang="ru-RU" sz="2400" dirty="0"/>
              <a:t> </a:t>
            </a:r>
            <a:r>
              <a:rPr lang="ru-RU" sz="2400" dirty="0" err="1"/>
              <a:t>виконавчим</a:t>
            </a:r>
            <a:r>
              <a:rPr lang="ru-RU" sz="2400" dirty="0"/>
              <a:t> </a:t>
            </a:r>
            <a:r>
              <a:rPr lang="ru-RU" sz="2400" dirty="0" err="1"/>
              <a:t>комітетом</a:t>
            </a:r>
            <a:r>
              <a:rPr lang="ru-RU" sz="2400" dirty="0"/>
              <a:t> </a:t>
            </a:r>
            <a:r>
              <a:rPr lang="ru-RU" sz="2400" dirty="0" err="1"/>
              <a:t>міської</a:t>
            </a:r>
            <a:r>
              <a:rPr lang="ru-RU" sz="2400" dirty="0"/>
              <a:t>, </a:t>
            </a:r>
            <a:r>
              <a:rPr lang="ru-RU" sz="2400" dirty="0" err="1"/>
              <a:t>селищної</a:t>
            </a:r>
            <a:r>
              <a:rPr lang="ru-RU" sz="2400" dirty="0"/>
              <a:t>, </a:t>
            </a:r>
            <a:r>
              <a:rPr lang="ru-RU" sz="2400" dirty="0" err="1"/>
              <a:t>сільської</a:t>
            </a:r>
            <a:r>
              <a:rPr lang="ru-RU" sz="2400" dirty="0"/>
              <a:t> ради </a:t>
            </a:r>
            <a:r>
              <a:rPr lang="ru-RU" sz="2400" dirty="0" err="1"/>
              <a:t>територіальної</a:t>
            </a:r>
            <a:r>
              <a:rPr lang="ru-RU" sz="2400" dirty="0"/>
              <a:t> </a:t>
            </a:r>
            <a:r>
              <a:rPr lang="ru-RU" sz="2400" dirty="0" err="1"/>
              <a:t>громади</a:t>
            </a:r>
            <a:r>
              <a:rPr lang="ru-RU" sz="2400" dirty="0"/>
              <a:t>, а контроль за </a:t>
            </a:r>
            <a:r>
              <a:rPr lang="ru-RU" sz="2400" dirty="0" err="1"/>
              <a:t>цільовим</a:t>
            </a:r>
            <a:r>
              <a:rPr lang="ru-RU" sz="2400" dirty="0"/>
              <a:t> </a:t>
            </a:r>
            <a:r>
              <a:rPr lang="ru-RU" sz="2400" dirty="0" err="1"/>
              <a:t>використанням</a:t>
            </a:r>
            <a:r>
              <a:rPr lang="ru-RU" sz="2400" dirty="0"/>
              <a:t> </a:t>
            </a:r>
            <a:r>
              <a:rPr lang="ru-RU" sz="2400" dirty="0" err="1"/>
              <a:t>коштів</a:t>
            </a:r>
            <a:r>
              <a:rPr lang="ru-RU" sz="2400" dirty="0"/>
              <a:t> — </a:t>
            </a:r>
            <a:r>
              <a:rPr lang="ru-RU" sz="2400" dirty="0" err="1"/>
              <a:t>головними</a:t>
            </a:r>
            <a:r>
              <a:rPr lang="ru-RU" sz="2400" dirty="0"/>
              <a:t> </a:t>
            </a:r>
            <a:r>
              <a:rPr lang="ru-RU" sz="2400" dirty="0" err="1"/>
              <a:t>розпорядникам</a:t>
            </a:r>
            <a:r>
              <a:rPr lang="ru-RU" sz="2400" dirty="0"/>
              <a:t> </a:t>
            </a:r>
            <a:r>
              <a:rPr lang="ru-RU" sz="2400" dirty="0" err="1"/>
              <a:t>коштів</a:t>
            </a:r>
            <a:endParaRPr lang="ru-RU" sz="2400" dirty="0"/>
          </a:p>
        </p:txBody>
      </p:sp>
    </p:spTree>
    <p:extLst>
      <p:ext uri="{BB962C8B-B14F-4D97-AF65-F5344CB8AC3E}">
        <p14:creationId xmlns:p14="http://schemas.microsoft.com/office/powerpoint/2010/main" val="29815254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1119611" y="315322"/>
            <a:ext cx="10001061" cy="72667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4000" b="1" dirty="0">
                <a:solidFill>
                  <a:srgbClr val="4C44E6"/>
                </a:solidFill>
                <a:latin typeface="+mn-lt"/>
              </a:rPr>
              <a:t>ЩО ВКЛЮЧАЄТЬСЯ ДО ПЗР СТРАТЕГІЇ</a:t>
            </a:r>
            <a:endParaRPr lang="ru-RU" sz="4000" b="1" dirty="0">
              <a:solidFill>
                <a:srgbClr val="4C44E6"/>
              </a:solidFill>
              <a:latin typeface="+mn-lt"/>
            </a:endParaRPr>
          </a:p>
        </p:txBody>
      </p:sp>
      <p:sp>
        <p:nvSpPr>
          <p:cNvPr id="4" name="Прямоугольник 3"/>
          <p:cNvSpPr/>
          <p:nvPr/>
        </p:nvSpPr>
        <p:spPr>
          <a:xfrm>
            <a:off x="584779" y="5555815"/>
            <a:ext cx="11100391" cy="1107996"/>
          </a:xfrm>
          <a:prstGeom prst="rect">
            <a:avLst/>
          </a:prstGeom>
        </p:spPr>
        <p:txBody>
          <a:bodyPr wrap="square">
            <a:spAutoFit/>
          </a:bodyPr>
          <a:lstStyle/>
          <a:p>
            <a:pPr algn="ctr"/>
            <a:r>
              <a:rPr lang="ru-RU" sz="2200" b="1" dirty="0"/>
              <a:t>У ПЗР </a:t>
            </a:r>
            <a:r>
              <a:rPr lang="ru-RU" sz="2200" b="1" dirty="0" err="1"/>
              <a:t>також</a:t>
            </a:r>
            <a:r>
              <a:rPr lang="ru-RU" sz="2200" b="1" dirty="0"/>
              <a:t> </a:t>
            </a:r>
            <a:r>
              <a:rPr lang="ru-RU" sz="2200" b="1" dirty="0" err="1"/>
              <a:t>зазначаються</a:t>
            </a:r>
            <a:r>
              <a:rPr lang="ru-RU" sz="2200" b="1" dirty="0"/>
              <a:t> строки </a:t>
            </a:r>
            <a:r>
              <a:rPr lang="ru-RU" sz="2200" b="1" dirty="0" err="1"/>
              <a:t>проведення</a:t>
            </a:r>
            <a:r>
              <a:rPr lang="ru-RU" sz="2200" b="1" dirty="0"/>
              <a:t> </a:t>
            </a:r>
            <a:r>
              <a:rPr lang="ru-RU" sz="2200" b="1" dirty="0" err="1"/>
              <a:t>моніторингу</a:t>
            </a:r>
            <a:r>
              <a:rPr lang="ru-RU" sz="2200" b="1" dirty="0"/>
              <a:t> та </a:t>
            </a:r>
            <a:r>
              <a:rPr lang="ru-RU" sz="2200" b="1" dirty="0" err="1"/>
              <a:t>оцінювання</a:t>
            </a:r>
            <a:r>
              <a:rPr lang="ru-RU" sz="2200" b="1" dirty="0"/>
              <a:t> </a:t>
            </a:r>
            <a:r>
              <a:rPr lang="ru-RU" sz="2200" b="1" dirty="0" err="1"/>
              <a:t>його</a:t>
            </a:r>
            <a:r>
              <a:rPr lang="ru-RU" sz="2200" b="1" dirty="0"/>
              <a:t> </a:t>
            </a:r>
            <a:r>
              <a:rPr lang="ru-RU" sz="2200" b="1" dirty="0" err="1"/>
              <a:t>реалізації</a:t>
            </a:r>
            <a:r>
              <a:rPr lang="ru-RU" sz="2200" b="1" dirty="0"/>
              <a:t>, а </a:t>
            </a:r>
            <a:r>
              <a:rPr lang="ru-RU" sz="2200" b="1" dirty="0" err="1"/>
              <a:t>також</a:t>
            </a:r>
            <a:r>
              <a:rPr lang="ru-RU" sz="2200" b="1" dirty="0"/>
              <a:t> </a:t>
            </a:r>
            <a:r>
              <a:rPr lang="ru-RU" sz="2200" b="1" dirty="0" err="1"/>
              <a:t>відповідальний</a:t>
            </a:r>
            <a:r>
              <a:rPr lang="ru-RU" sz="2200" b="1" dirty="0"/>
              <a:t> за </a:t>
            </a:r>
            <a:r>
              <a:rPr lang="ru-RU" sz="2200" b="1" dirty="0" err="1"/>
              <a:t>їх</a:t>
            </a:r>
            <a:r>
              <a:rPr lang="ru-RU" sz="2200" b="1" dirty="0"/>
              <a:t> </a:t>
            </a:r>
            <a:r>
              <a:rPr lang="ru-RU" sz="2200" b="1" dirty="0" err="1"/>
              <a:t>проведення</a:t>
            </a:r>
            <a:r>
              <a:rPr lang="ru-RU" sz="2200" b="1" dirty="0"/>
              <a:t> </a:t>
            </a:r>
            <a:r>
              <a:rPr lang="ru-RU" sz="2200" b="1" dirty="0" err="1"/>
              <a:t>структурний</a:t>
            </a:r>
            <a:r>
              <a:rPr lang="ru-RU" sz="2200" b="1" dirty="0"/>
              <a:t> </a:t>
            </a:r>
            <a:r>
              <a:rPr lang="ru-RU" sz="2200" b="1" dirty="0" err="1"/>
              <a:t>підрозділ</a:t>
            </a:r>
            <a:r>
              <a:rPr lang="ru-RU" sz="2200" b="1" dirty="0"/>
              <a:t> </a:t>
            </a:r>
            <a:r>
              <a:rPr lang="ru-RU" sz="2200" b="1" dirty="0" err="1"/>
              <a:t>виконавчого</a:t>
            </a:r>
            <a:r>
              <a:rPr lang="ru-RU" sz="2200" b="1" dirty="0"/>
              <a:t> органу </a:t>
            </a:r>
            <a:r>
              <a:rPr lang="ru-RU" sz="2200" b="1" dirty="0" err="1"/>
              <a:t>міської</a:t>
            </a:r>
            <a:r>
              <a:rPr lang="ru-RU" sz="2200" b="1" dirty="0"/>
              <a:t>, </a:t>
            </a:r>
            <a:r>
              <a:rPr lang="ru-RU" sz="2200" b="1" dirty="0" err="1"/>
              <a:t>селищної</a:t>
            </a:r>
            <a:r>
              <a:rPr lang="ru-RU" sz="2200" b="1" dirty="0"/>
              <a:t>, </a:t>
            </a:r>
            <a:r>
              <a:rPr lang="ru-RU" sz="2200" b="1" dirty="0" err="1"/>
              <a:t>сільської</a:t>
            </a:r>
            <a:r>
              <a:rPr lang="ru-RU" sz="2200" b="1" dirty="0"/>
              <a:t> ради</a:t>
            </a:r>
          </a:p>
        </p:txBody>
      </p:sp>
      <p:sp>
        <p:nvSpPr>
          <p:cNvPr id="5" name="Объект 3"/>
          <p:cNvSpPr txBox="1">
            <a:spLocks/>
          </p:cNvSpPr>
          <p:nvPr/>
        </p:nvSpPr>
        <p:spPr>
          <a:xfrm>
            <a:off x="370663" y="977774"/>
            <a:ext cx="11498953" cy="4246076"/>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457200" indent="-457200" algn="l">
              <a:buFont typeface="Wingdings" panose="05000000000000000000" pitchFamily="2" charset="2"/>
              <a:buChar char="Ø"/>
            </a:pPr>
            <a:r>
              <a:rPr lang="ru-RU" b="1" dirty="0" err="1"/>
              <a:t>Перелік</a:t>
            </a:r>
            <a:r>
              <a:rPr lang="ru-RU" b="1" dirty="0"/>
              <a:t> </a:t>
            </a:r>
            <a:r>
              <a:rPr lang="ru-RU" b="1" dirty="0" err="1"/>
              <a:t>відібраних</a:t>
            </a:r>
            <a:r>
              <a:rPr lang="ru-RU" b="1" dirty="0"/>
              <a:t> на </a:t>
            </a:r>
            <a:r>
              <a:rPr lang="ru-RU" b="1" dirty="0" err="1"/>
              <a:t>засіданні</a:t>
            </a:r>
            <a:r>
              <a:rPr lang="ru-RU" b="1" dirty="0"/>
              <a:t> </a:t>
            </a:r>
            <a:r>
              <a:rPr lang="ru-RU" b="1" dirty="0" err="1"/>
              <a:t>робочої</a:t>
            </a:r>
            <a:r>
              <a:rPr lang="ru-RU" b="1" dirty="0"/>
              <a:t> </a:t>
            </a:r>
            <a:r>
              <a:rPr lang="ru-RU" b="1" dirty="0" err="1"/>
              <a:t>групи</a:t>
            </a:r>
            <a:r>
              <a:rPr lang="ru-RU" b="1" dirty="0"/>
              <a:t> </a:t>
            </a:r>
            <a:r>
              <a:rPr lang="ru-RU" b="1" dirty="0" err="1"/>
              <a:t>проєктів</a:t>
            </a:r>
            <a:r>
              <a:rPr lang="ru-RU" b="1" dirty="0"/>
              <a:t> </a:t>
            </a:r>
            <a:r>
              <a:rPr lang="ru-RU" b="1" dirty="0" err="1"/>
              <a:t>місцевого</a:t>
            </a:r>
            <a:r>
              <a:rPr lang="ru-RU" b="1" dirty="0"/>
              <a:t> (</a:t>
            </a:r>
            <a:r>
              <a:rPr lang="ru-RU" b="1" dirty="0" err="1"/>
              <a:t>регіонального</a:t>
            </a:r>
            <a:r>
              <a:rPr lang="ru-RU" b="1" dirty="0"/>
              <a:t>) </a:t>
            </a:r>
            <a:r>
              <a:rPr lang="ru-RU" b="1" dirty="0" err="1"/>
              <a:t>розвитку</a:t>
            </a:r>
            <a:r>
              <a:rPr lang="ru-RU" b="1" dirty="0"/>
              <a:t>, </a:t>
            </a:r>
            <a:r>
              <a:rPr lang="ru-RU" b="1" dirty="0" err="1"/>
              <a:t>які</a:t>
            </a:r>
            <a:r>
              <a:rPr lang="ru-RU" b="1" dirty="0"/>
              <a:t> </a:t>
            </a:r>
            <a:r>
              <a:rPr lang="ru-RU" b="1" dirty="0" err="1"/>
              <a:t>впроваджуються</a:t>
            </a:r>
            <a:endParaRPr lang="ru-RU" b="1" dirty="0"/>
          </a:p>
          <a:p>
            <a:pPr marL="457200" indent="-457200" algn="l">
              <a:buFont typeface="Wingdings" panose="05000000000000000000" pitchFamily="2" charset="2"/>
              <a:buChar char="Ø"/>
            </a:pPr>
            <a:r>
              <a:rPr lang="ru-RU" b="1" dirty="0" err="1"/>
              <a:t>Перелік</a:t>
            </a:r>
            <a:r>
              <a:rPr lang="ru-RU" b="1" dirty="0"/>
              <a:t> </a:t>
            </a:r>
            <a:r>
              <a:rPr lang="ru-RU" b="1" dirty="0" err="1"/>
              <a:t>чинних</a:t>
            </a:r>
            <a:r>
              <a:rPr lang="ru-RU" b="1" dirty="0"/>
              <a:t> </a:t>
            </a:r>
            <a:r>
              <a:rPr lang="ru-RU" b="1" dirty="0" err="1"/>
              <a:t>місцевих</a:t>
            </a:r>
            <a:r>
              <a:rPr lang="ru-RU" b="1" dirty="0"/>
              <a:t> </a:t>
            </a:r>
            <a:r>
              <a:rPr lang="ru-RU" b="1" dirty="0" err="1"/>
              <a:t>програм</a:t>
            </a:r>
            <a:r>
              <a:rPr lang="ru-RU" b="1" dirty="0"/>
              <a:t> </a:t>
            </a:r>
            <a:r>
              <a:rPr lang="ru-RU" b="1" dirty="0" err="1"/>
              <a:t>розвитку</a:t>
            </a:r>
            <a:r>
              <a:rPr lang="ru-RU" b="1" dirty="0"/>
              <a:t> та </a:t>
            </a:r>
            <a:r>
              <a:rPr lang="ru-RU" b="1" dirty="0" err="1"/>
              <a:t>місцевих</a:t>
            </a:r>
            <a:r>
              <a:rPr lang="ru-RU" b="1" dirty="0"/>
              <a:t> </a:t>
            </a:r>
            <a:r>
              <a:rPr lang="ru-RU" b="1" dirty="0" err="1"/>
              <a:t>програм</a:t>
            </a:r>
            <a:r>
              <a:rPr lang="ru-RU" b="1" dirty="0"/>
              <a:t> </a:t>
            </a:r>
            <a:r>
              <a:rPr lang="ru-RU" b="1" dirty="0" err="1"/>
              <a:t>розвитку</a:t>
            </a:r>
            <a:r>
              <a:rPr lang="ru-RU" b="1" dirty="0"/>
              <a:t>, </a:t>
            </a:r>
            <a:r>
              <a:rPr lang="ru-RU" b="1" dirty="0" err="1"/>
              <a:t>які</a:t>
            </a:r>
            <a:r>
              <a:rPr lang="ru-RU" b="1" dirty="0"/>
              <a:t> </a:t>
            </a:r>
            <a:r>
              <a:rPr lang="ru-RU" b="1" dirty="0" err="1"/>
              <a:t>заплановано</a:t>
            </a:r>
            <a:r>
              <a:rPr lang="ru-RU" b="1" dirty="0"/>
              <a:t> </a:t>
            </a:r>
            <a:r>
              <a:rPr lang="ru-RU" b="1" dirty="0" err="1"/>
              <a:t>розробити</a:t>
            </a:r>
            <a:r>
              <a:rPr lang="ru-RU" b="1" dirty="0"/>
              <a:t>; </a:t>
            </a:r>
            <a:r>
              <a:rPr lang="ru-RU" sz="2400" dirty="0" err="1"/>
              <a:t>програми</a:t>
            </a:r>
            <a:r>
              <a:rPr lang="ru-RU" sz="2400" dirty="0"/>
              <a:t> </a:t>
            </a:r>
            <a:r>
              <a:rPr lang="ru-RU" sz="2400" dirty="0" err="1"/>
              <a:t>можуть</a:t>
            </a:r>
            <a:r>
              <a:rPr lang="ru-RU" sz="2400" dirty="0"/>
              <a:t> </a:t>
            </a:r>
            <a:r>
              <a:rPr lang="ru-RU" sz="2400" dirty="0" err="1"/>
              <a:t>відповідати</a:t>
            </a:r>
            <a:r>
              <a:rPr lang="ru-RU" sz="2400" dirty="0"/>
              <a:t> </a:t>
            </a:r>
            <a:r>
              <a:rPr lang="ru-RU" sz="2400" dirty="0" err="1"/>
              <a:t>кільком</a:t>
            </a:r>
            <a:r>
              <a:rPr lang="ru-RU" sz="2400" dirty="0"/>
              <a:t> </a:t>
            </a:r>
            <a:r>
              <a:rPr lang="ru-RU" sz="2400" dirty="0" err="1"/>
              <a:t>завданням</a:t>
            </a:r>
            <a:r>
              <a:rPr lang="ru-RU" sz="2400" dirty="0"/>
              <a:t>; </a:t>
            </a:r>
            <a:r>
              <a:rPr lang="ru-RU" sz="2400" dirty="0" err="1"/>
              <a:t>поєкти</a:t>
            </a:r>
            <a:r>
              <a:rPr lang="ru-RU" sz="2400" dirty="0"/>
              <a:t> </a:t>
            </a:r>
            <a:r>
              <a:rPr lang="ru-RU" sz="2400" dirty="0" err="1"/>
              <a:t>місцевого</a:t>
            </a:r>
            <a:r>
              <a:rPr lang="ru-RU" sz="2400" dirty="0"/>
              <a:t> </a:t>
            </a:r>
            <a:r>
              <a:rPr lang="ru-RU" sz="2400" dirty="0" err="1"/>
              <a:t>розвитку</a:t>
            </a:r>
            <a:r>
              <a:rPr lang="ru-RU" sz="2400" dirty="0"/>
              <a:t>, </a:t>
            </a:r>
            <a:r>
              <a:rPr lang="ru-RU" sz="2400" dirty="0" err="1"/>
              <a:t>що</a:t>
            </a:r>
            <a:r>
              <a:rPr lang="ru-RU" sz="2400" dirty="0"/>
              <a:t> </a:t>
            </a:r>
            <a:r>
              <a:rPr lang="ru-RU" sz="2400" dirty="0" err="1"/>
              <a:t>мають</a:t>
            </a:r>
            <a:r>
              <a:rPr lang="ru-RU" sz="2400" dirty="0"/>
              <a:t> </a:t>
            </a:r>
            <a:r>
              <a:rPr lang="ru-RU" sz="2400" dirty="0" err="1"/>
              <a:t>спільну</a:t>
            </a:r>
            <a:r>
              <a:rPr lang="ru-RU" sz="2400" dirty="0"/>
              <a:t> мету, </a:t>
            </a:r>
            <a:r>
              <a:rPr lang="ru-RU" sz="2400" dirty="0" err="1"/>
              <a:t>можуть</a:t>
            </a:r>
            <a:r>
              <a:rPr lang="ru-RU" sz="2400" dirty="0"/>
              <a:t> </a:t>
            </a:r>
            <a:r>
              <a:rPr lang="ru-RU" sz="2400" dirty="0" err="1"/>
              <a:t>включастися</a:t>
            </a:r>
            <a:r>
              <a:rPr lang="ru-RU" sz="2400" dirty="0"/>
              <a:t> до таких </a:t>
            </a:r>
            <a:r>
              <a:rPr lang="ru-RU" sz="2400" dirty="0" err="1"/>
              <a:t>програм</a:t>
            </a:r>
            <a:r>
              <a:rPr lang="ru-RU" sz="2400" dirty="0"/>
              <a:t> </a:t>
            </a:r>
          </a:p>
          <a:p>
            <a:pPr marL="457200" indent="-457200" algn="l">
              <a:buFont typeface="Wingdings" panose="05000000000000000000" pitchFamily="2" charset="2"/>
              <a:buChar char="Ø"/>
            </a:pPr>
            <a:r>
              <a:rPr lang="ru-RU" b="1" dirty="0" err="1"/>
              <a:t>Послідовні</a:t>
            </a:r>
            <a:r>
              <a:rPr lang="ru-RU" b="1" dirty="0"/>
              <a:t> </a:t>
            </a:r>
            <a:r>
              <a:rPr lang="ru-RU" b="1" dirty="0" err="1"/>
              <a:t>дії</a:t>
            </a:r>
            <a:r>
              <a:rPr lang="ru-RU" b="1" dirty="0"/>
              <a:t> </a:t>
            </a:r>
            <a:r>
              <a:rPr lang="ru-RU" b="1" dirty="0" err="1"/>
              <a:t>виконавчих</a:t>
            </a:r>
            <a:r>
              <a:rPr lang="ru-RU" b="1" dirty="0"/>
              <a:t> </a:t>
            </a:r>
            <a:r>
              <a:rPr lang="ru-RU" b="1" dirty="0" err="1"/>
              <a:t>органів</a:t>
            </a:r>
            <a:r>
              <a:rPr lang="ru-RU" b="1" dirty="0"/>
              <a:t> </a:t>
            </a:r>
            <a:r>
              <a:rPr lang="ru-RU" b="1" dirty="0" err="1"/>
              <a:t>міської</a:t>
            </a:r>
            <a:r>
              <a:rPr lang="ru-RU" b="1" dirty="0"/>
              <a:t>, </a:t>
            </a:r>
            <a:r>
              <a:rPr lang="ru-RU" b="1" dirty="0" err="1"/>
              <a:t>селищної</a:t>
            </a:r>
            <a:r>
              <a:rPr lang="ru-RU" b="1" dirty="0"/>
              <a:t>, </a:t>
            </a:r>
            <a:r>
              <a:rPr lang="ru-RU" b="1" dirty="0" err="1"/>
              <a:t>сільської</a:t>
            </a:r>
            <a:r>
              <a:rPr lang="ru-RU" b="1" dirty="0"/>
              <a:t> ради </a:t>
            </a:r>
            <a:r>
              <a:rPr lang="ru-RU" b="1" dirty="0" err="1"/>
              <a:t>територіальної</a:t>
            </a:r>
            <a:r>
              <a:rPr lang="ru-RU" b="1" dirty="0"/>
              <a:t> </a:t>
            </a:r>
            <a:r>
              <a:rPr lang="ru-RU" b="1" dirty="0" err="1"/>
              <a:t>громади</a:t>
            </a:r>
            <a:r>
              <a:rPr lang="ru-RU" b="1" dirty="0"/>
              <a:t>, </a:t>
            </a:r>
            <a:r>
              <a:rPr lang="ru-RU" b="1" dirty="0" err="1"/>
              <a:t>спрямовані</a:t>
            </a:r>
            <a:r>
              <a:rPr lang="ru-RU" b="1" dirty="0"/>
              <a:t> на </a:t>
            </a:r>
            <a:r>
              <a:rPr lang="ru-RU" b="1" dirty="0" err="1"/>
              <a:t>досягнення</a:t>
            </a:r>
            <a:r>
              <a:rPr lang="ru-RU" b="1" dirty="0"/>
              <a:t> </a:t>
            </a:r>
            <a:r>
              <a:rPr lang="ru-RU" b="1" dirty="0" err="1"/>
              <a:t>цілей</a:t>
            </a:r>
            <a:r>
              <a:rPr lang="ru-RU" b="1" dirty="0"/>
              <a:t> та </a:t>
            </a:r>
            <a:r>
              <a:rPr lang="ru-RU" b="1" dirty="0" err="1"/>
              <a:t>виконання</a:t>
            </a:r>
            <a:r>
              <a:rPr lang="ru-RU" b="1" dirty="0"/>
              <a:t> </a:t>
            </a:r>
            <a:r>
              <a:rPr lang="ru-RU" b="1" dirty="0" err="1"/>
              <a:t>завдань</a:t>
            </a:r>
            <a:r>
              <a:rPr lang="ru-RU" b="1" dirty="0"/>
              <a:t>, </a:t>
            </a:r>
            <a:r>
              <a:rPr lang="ru-RU" b="1" dirty="0" err="1"/>
              <a:t>визначених</a:t>
            </a:r>
            <a:r>
              <a:rPr lang="ru-RU" b="1" dirty="0"/>
              <a:t> у </a:t>
            </a:r>
            <a:r>
              <a:rPr lang="ru-RU" b="1" dirty="0" err="1"/>
              <a:t>Стратегії</a:t>
            </a:r>
            <a:r>
              <a:rPr lang="ru-RU" b="1" dirty="0"/>
              <a:t> – </a:t>
            </a:r>
            <a:r>
              <a:rPr lang="ru-RU" b="1" dirty="0" err="1"/>
              <a:t>організаційні</a:t>
            </a:r>
            <a:r>
              <a:rPr lang="ru-RU" b="1" dirty="0"/>
              <a:t> заходи. </a:t>
            </a:r>
            <a:r>
              <a:rPr lang="ru-RU" sz="2400" dirty="0" err="1"/>
              <a:t>Останні</a:t>
            </a:r>
            <a:r>
              <a:rPr lang="ru-RU" sz="2400" dirty="0"/>
              <a:t> </a:t>
            </a:r>
            <a:r>
              <a:rPr lang="ru-RU" sz="2400" dirty="0" err="1"/>
              <a:t>додакового</a:t>
            </a:r>
            <a:r>
              <a:rPr lang="ru-RU" sz="2400" dirty="0"/>
              <a:t> </a:t>
            </a:r>
            <a:r>
              <a:rPr lang="ru-RU" sz="2400" dirty="0" err="1"/>
              <a:t>фінансування</a:t>
            </a:r>
            <a:r>
              <a:rPr lang="ru-RU" sz="2400" dirty="0"/>
              <a:t> не </a:t>
            </a:r>
            <a:r>
              <a:rPr lang="ru-RU" sz="2400" dirty="0" err="1"/>
              <a:t>потрубують</a:t>
            </a:r>
            <a:endParaRPr lang="ru-RU" sz="2400" dirty="0"/>
          </a:p>
        </p:txBody>
      </p:sp>
    </p:spTree>
    <p:extLst>
      <p:ext uri="{BB962C8B-B14F-4D97-AF65-F5344CB8AC3E}">
        <p14:creationId xmlns:p14="http://schemas.microsoft.com/office/powerpoint/2010/main" val="23709852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970" y="1784083"/>
            <a:ext cx="6081523" cy="3539430"/>
          </a:xfrm>
          <a:prstGeom prst="rect">
            <a:avLst/>
          </a:prstGeom>
        </p:spPr>
        <p:txBody>
          <a:bodyPr wrap="square">
            <a:spAutoFit/>
          </a:bodyPr>
          <a:lstStyle/>
          <a:p>
            <a:pPr marL="457200" indent="-457200">
              <a:buFont typeface="Wingdings" panose="05000000000000000000" pitchFamily="2" charset="2"/>
              <a:buChar char="Ø"/>
            </a:pPr>
            <a:r>
              <a:rPr lang="uk-UA" sz="2800" dirty="0">
                <a:solidFill>
                  <a:srgbClr val="0D0F11"/>
                </a:solidFill>
              </a:rPr>
              <a:t>Оголошення про збір </a:t>
            </a:r>
            <a:r>
              <a:rPr lang="uk-UA" sz="2800" dirty="0" err="1">
                <a:solidFill>
                  <a:srgbClr val="0D0F11"/>
                </a:solidFill>
              </a:rPr>
              <a:t>проєктних</a:t>
            </a:r>
            <a:r>
              <a:rPr lang="uk-UA" sz="2800" dirty="0">
                <a:solidFill>
                  <a:srgbClr val="0D0F11"/>
                </a:solidFill>
              </a:rPr>
              <a:t> ідей</a:t>
            </a:r>
          </a:p>
          <a:p>
            <a:pPr marL="514350" indent="-514350">
              <a:buFont typeface="Wingdings" panose="05000000000000000000" pitchFamily="2" charset="2"/>
              <a:buChar char="Ø"/>
            </a:pPr>
            <a:endParaRPr lang="uk-UA" sz="2800" dirty="0">
              <a:solidFill>
                <a:srgbClr val="0D0F11"/>
              </a:solidFill>
            </a:endParaRPr>
          </a:p>
          <a:p>
            <a:pPr marL="457200" indent="-457200">
              <a:buFont typeface="Wingdings" panose="05000000000000000000" pitchFamily="2" charset="2"/>
              <a:buChar char="Ø"/>
            </a:pPr>
            <a:r>
              <a:rPr lang="uk-UA" sz="2800" dirty="0">
                <a:solidFill>
                  <a:srgbClr val="0D0F11"/>
                </a:solidFill>
              </a:rPr>
              <a:t>Друкована форма для </a:t>
            </a:r>
            <a:r>
              <a:rPr lang="uk-UA" sz="2800" dirty="0" err="1">
                <a:solidFill>
                  <a:srgbClr val="0D0F11"/>
                </a:solidFill>
              </a:rPr>
              <a:t>сбору</a:t>
            </a:r>
            <a:r>
              <a:rPr lang="uk-UA" sz="2800" dirty="0">
                <a:solidFill>
                  <a:srgbClr val="0D0F11"/>
                </a:solidFill>
              </a:rPr>
              <a:t> </a:t>
            </a:r>
            <a:r>
              <a:rPr lang="uk-UA" sz="2800" dirty="0" err="1">
                <a:solidFill>
                  <a:srgbClr val="0D0F11"/>
                </a:solidFill>
              </a:rPr>
              <a:t>проєктних</a:t>
            </a:r>
            <a:r>
              <a:rPr lang="uk-UA" sz="2800" dirty="0">
                <a:solidFill>
                  <a:srgbClr val="0D0F11"/>
                </a:solidFill>
              </a:rPr>
              <a:t> ідей</a:t>
            </a:r>
            <a:endParaRPr lang="en-US" sz="2800" dirty="0">
              <a:solidFill>
                <a:srgbClr val="0D0F11"/>
              </a:solidFill>
            </a:endParaRPr>
          </a:p>
          <a:p>
            <a:endParaRPr lang="uk-UA" sz="2800" dirty="0">
              <a:solidFill>
                <a:srgbClr val="0D0F11"/>
              </a:solidFill>
            </a:endParaRPr>
          </a:p>
          <a:p>
            <a:pPr marL="457200" indent="-457200">
              <a:buFont typeface="Wingdings" panose="05000000000000000000" pitchFamily="2" charset="2"/>
              <a:buChar char="Ø"/>
            </a:pPr>
            <a:r>
              <a:rPr lang="uk-UA" sz="2800" dirty="0">
                <a:solidFill>
                  <a:srgbClr val="0D0F11"/>
                </a:solidFill>
              </a:rPr>
              <a:t> </a:t>
            </a:r>
            <a:r>
              <a:rPr lang="uk-UA" sz="2800" dirty="0" err="1">
                <a:solidFill>
                  <a:srgbClr val="0D0F11"/>
                </a:solidFill>
              </a:rPr>
              <a:t>Онлайн</a:t>
            </a:r>
            <a:r>
              <a:rPr lang="uk-UA" sz="2800" dirty="0">
                <a:solidFill>
                  <a:srgbClr val="0D0F11"/>
                </a:solidFill>
              </a:rPr>
              <a:t> форма для </a:t>
            </a:r>
            <a:r>
              <a:rPr lang="uk-UA" sz="2800" dirty="0" err="1">
                <a:solidFill>
                  <a:srgbClr val="0D0F11"/>
                </a:solidFill>
              </a:rPr>
              <a:t>сбору</a:t>
            </a:r>
            <a:r>
              <a:rPr lang="uk-UA" sz="2800" dirty="0">
                <a:solidFill>
                  <a:srgbClr val="0D0F11"/>
                </a:solidFill>
              </a:rPr>
              <a:t> </a:t>
            </a:r>
            <a:r>
              <a:rPr lang="uk-UA" sz="2800" dirty="0" err="1">
                <a:solidFill>
                  <a:srgbClr val="0D0F11"/>
                </a:solidFill>
              </a:rPr>
              <a:t>проєктних</a:t>
            </a:r>
            <a:r>
              <a:rPr lang="uk-UA" sz="2800" dirty="0">
                <a:solidFill>
                  <a:srgbClr val="0D0F11"/>
                </a:solidFill>
              </a:rPr>
              <a:t> ідей</a:t>
            </a:r>
          </a:p>
        </p:txBody>
      </p:sp>
      <p:sp>
        <p:nvSpPr>
          <p:cNvPr id="3" name="Заголовок 1"/>
          <p:cNvSpPr txBox="1">
            <a:spLocks/>
          </p:cNvSpPr>
          <p:nvPr/>
        </p:nvSpPr>
        <p:spPr>
          <a:xfrm>
            <a:off x="354035" y="177093"/>
            <a:ext cx="11490635" cy="126892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4000" b="1" dirty="0" err="1">
                <a:solidFill>
                  <a:srgbClr val="4C44E6"/>
                </a:solidFill>
                <a:latin typeface="+mn-lt"/>
              </a:rPr>
              <a:t>Способи</a:t>
            </a:r>
            <a:r>
              <a:rPr lang="ru-RU" sz="4000" b="1" dirty="0">
                <a:solidFill>
                  <a:srgbClr val="4C44E6"/>
                </a:solidFill>
                <a:latin typeface="+mn-lt"/>
              </a:rPr>
              <a:t> та </a:t>
            </a:r>
            <a:r>
              <a:rPr lang="ru-RU" sz="4000" b="1" dirty="0" err="1">
                <a:solidFill>
                  <a:srgbClr val="4C44E6"/>
                </a:solidFill>
                <a:latin typeface="+mn-lt"/>
              </a:rPr>
              <a:t>форми</a:t>
            </a:r>
            <a:r>
              <a:rPr lang="ru-RU" sz="4000" b="1" dirty="0">
                <a:solidFill>
                  <a:srgbClr val="4C44E6"/>
                </a:solidFill>
                <a:latin typeface="+mn-lt"/>
              </a:rPr>
              <a:t> </a:t>
            </a:r>
            <a:r>
              <a:rPr lang="ru-RU" sz="4000" b="1" dirty="0" err="1">
                <a:solidFill>
                  <a:srgbClr val="4C44E6"/>
                </a:solidFill>
                <a:latin typeface="+mn-lt"/>
              </a:rPr>
              <a:t>збору</a:t>
            </a:r>
            <a:r>
              <a:rPr lang="ru-RU" sz="4000" b="1" dirty="0">
                <a:solidFill>
                  <a:srgbClr val="4C44E6"/>
                </a:solidFill>
                <a:latin typeface="+mn-lt"/>
              </a:rPr>
              <a:t> </a:t>
            </a:r>
            <a:r>
              <a:rPr lang="ru-RU" sz="4000" b="1" dirty="0" err="1">
                <a:solidFill>
                  <a:srgbClr val="4C44E6"/>
                </a:solidFill>
                <a:latin typeface="+mn-lt"/>
              </a:rPr>
              <a:t>проєктних</a:t>
            </a:r>
            <a:r>
              <a:rPr lang="ru-RU" sz="4000" b="1" dirty="0">
                <a:solidFill>
                  <a:srgbClr val="4C44E6"/>
                </a:solidFill>
                <a:latin typeface="+mn-lt"/>
              </a:rPr>
              <a:t> </a:t>
            </a:r>
            <a:r>
              <a:rPr lang="ru-RU" sz="4000" b="1" dirty="0" err="1">
                <a:solidFill>
                  <a:srgbClr val="4C44E6"/>
                </a:solidFill>
                <a:latin typeface="+mn-lt"/>
              </a:rPr>
              <a:t>ідей</a:t>
            </a:r>
            <a:r>
              <a:rPr lang="ru-RU" sz="4000" b="1" dirty="0">
                <a:solidFill>
                  <a:srgbClr val="4C44E6"/>
                </a:solidFill>
                <a:latin typeface="+mn-lt"/>
              </a:rPr>
              <a:t> та </a:t>
            </a:r>
            <a:r>
              <a:rPr lang="ru-RU" sz="4000" b="1" dirty="0" err="1">
                <a:solidFill>
                  <a:srgbClr val="4C44E6"/>
                </a:solidFill>
                <a:latin typeface="+mn-lt"/>
              </a:rPr>
              <a:t>пропозицій</a:t>
            </a:r>
            <a:r>
              <a:rPr lang="ru-RU" sz="4000" b="1" dirty="0">
                <a:solidFill>
                  <a:srgbClr val="4C44E6"/>
                </a:solidFill>
                <a:latin typeface="+mn-lt"/>
              </a:rPr>
              <a:t> </a:t>
            </a:r>
            <a:r>
              <a:rPr lang="ru-RU" sz="4000" b="1" dirty="0" err="1">
                <a:solidFill>
                  <a:srgbClr val="4C44E6"/>
                </a:solidFill>
                <a:latin typeface="+mn-lt"/>
              </a:rPr>
              <a:t>заходів</a:t>
            </a:r>
            <a:r>
              <a:rPr lang="ru-RU" sz="4000" b="1" dirty="0">
                <a:solidFill>
                  <a:srgbClr val="4C44E6"/>
                </a:solidFill>
                <a:latin typeface="+mn-lt"/>
              </a:rPr>
              <a:t> і </a:t>
            </a:r>
            <a:r>
              <a:rPr lang="ru-RU" sz="4000" b="1" dirty="0" err="1">
                <a:solidFill>
                  <a:srgbClr val="4C44E6"/>
                </a:solidFill>
                <a:latin typeface="+mn-lt"/>
              </a:rPr>
              <a:t>програм</a:t>
            </a:r>
            <a:r>
              <a:rPr lang="ru-RU" sz="4000" b="1" dirty="0">
                <a:solidFill>
                  <a:srgbClr val="4C44E6"/>
                </a:solidFill>
                <a:latin typeface="+mn-lt"/>
              </a:rPr>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5557" y="1584251"/>
            <a:ext cx="5511451" cy="3792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55168" y="5546806"/>
            <a:ext cx="11691840" cy="954107"/>
          </a:xfrm>
          <a:prstGeom prst="rect">
            <a:avLst/>
          </a:prstGeom>
        </p:spPr>
        <p:txBody>
          <a:bodyPr wrap="square">
            <a:spAutoFit/>
          </a:bodyPr>
          <a:lstStyle/>
          <a:p>
            <a:pPr marL="514350" indent="-514350">
              <a:buFont typeface="Wingdings" panose="05000000000000000000" pitchFamily="2" charset="2"/>
              <a:buChar char="Ø"/>
            </a:pPr>
            <a:r>
              <a:rPr lang="uk-UA" sz="2800" dirty="0">
                <a:solidFill>
                  <a:srgbClr val="0D0F11"/>
                </a:solidFill>
              </a:rPr>
              <a:t>Проведення заходів з метою обговорення та визначення </a:t>
            </a:r>
            <a:r>
              <a:rPr lang="uk-UA" sz="2800" dirty="0" err="1">
                <a:solidFill>
                  <a:srgbClr val="0D0F11"/>
                </a:solidFill>
              </a:rPr>
              <a:t>проєктних</a:t>
            </a:r>
            <a:r>
              <a:rPr lang="uk-UA" sz="2800" dirty="0">
                <a:solidFill>
                  <a:srgbClr val="0D0F11"/>
                </a:solidFill>
              </a:rPr>
              <a:t> ідей: фокус-груп, зборів, </a:t>
            </a:r>
            <a:r>
              <a:rPr lang="uk-UA" sz="2800" dirty="0" err="1">
                <a:solidFill>
                  <a:srgbClr val="0D0F11"/>
                </a:solidFill>
              </a:rPr>
              <a:t>проєктних</a:t>
            </a:r>
            <a:r>
              <a:rPr lang="uk-UA" sz="2800" dirty="0">
                <a:solidFill>
                  <a:srgbClr val="0D0F11"/>
                </a:solidFill>
              </a:rPr>
              <a:t> сесій, мозкових штурмів тощо</a:t>
            </a:r>
          </a:p>
        </p:txBody>
      </p:sp>
    </p:spTree>
    <p:extLst>
      <p:ext uri="{BB962C8B-B14F-4D97-AF65-F5344CB8AC3E}">
        <p14:creationId xmlns:p14="http://schemas.microsoft.com/office/powerpoint/2010/main" val="112948432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14" y="1269280"/>
            <a:ext cx="12046650" cy="4690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Заголовок 1"/>
          <p:cNvSpPr txBox="1">
            <a:spLocks/>
          </p:cNvSpPr>
          <p:nvPr/>
        </p:nvSpPr>
        <p:spPr>
          <a:xfrm>
            <a:off x="244549" y="170474"/>
            <a:ext cx="11685181" cy="11626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4000" b="1" dirty="0">
                <a:solidFill>
                  <a:srgbClr val="4C44E6"/>
                </a:solidFill>
                <a:latin typeface="+mn-lt"/>
              </a:rPr>
              <a:t>ФОРМА ПЕРЕЛІКУ ВІДІБРАНИХ ПРОЄКТІВ </a:t>
            </a:r>
          </a:p>
          <a:p>
            <a:pPr algn="ctr"/>
            <a:r>
              <a:rPr lang="uk-UA" sz="4000" b="1" dirty="0">
                <a:solidFill>
                  <a:srgbClr val="4C44E6"/>
                </a:solidFill>
                <a:latin typeface="+mn-lt"/>
              </a:rPr>
              <a:t>МІСЦЕВОГО РОЗВИТКУ </a:t>
            </a:r>
            <a:endParaRPr lang="ru-RU" sz="4000" b="1" dirty="0">
              <a:solidFill>
                <a:srgbClr val="4C44E6"/>
              </a:solidFill>
              <a:latin typeface="+mn-lt"/>
            </a:endParaRPr>
          </a:p>
        </p:txBody>
      </p:sp>
      <p:sp>
        <p:nvSpPr>
          <p:cNvPr id="4" name="Заголовок 1"/>
          <p:cNvSpPr txBox="1">
            <a:spLocks/>
          </p:cNvSpPr>
          <p:nvPr/>
        </p:nvSpPr>
        <p:spPr>
          <a:xfrm>
            <a:off x="584792" y="6124353"/>
            <a:ext cx="11344938" cy="56352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2000" b="1" dirty="0">
                <a:solidFill>
                  <a:srgbClr val="4C44E6"/>
                </a:solidFill>
                <a:latin typeface="+mn-lt"/>
              </a:rPr>
              <a:t> В переліку </a:t>
            </a:r>
            <a:r>
              <a:rPr lang="uk-UA" sz="2000" b="1" dirty="0" err="1">
                <a:solidFill>
                  <a:srgbClr val="4C44E6"/>
                </a:solidFill>
                <a:latin typeface="+mn-lt"/>
              </a:rPr>
              <a:t>проєктів</a:t>
            </a:r>
            <a:r>
              <a:rPr lang="uk-UA" sz="2000" b="1" dirty="0">
                <a:solidFill>
                  <a:srgbClr val="4C44E6"/>
                </a:solidFill>
                <a:latin typeface="+mn-lt"/>
              </a:rPr>
              <a:t> місцевого розвитку зазначаються </a:t>
            </a:r>
            <a:r>
              <a:rPr lang="uk-UA" sz="2000" b="1" dirty="0" err="1">
                <a:solidFill>
                  <a:srgbClr val="4C44E6"/>
                </a:solidFill>
                <a:latin typeface="+mn-lt"/>
              </a:rPr>
              <a:t>проєкти</a:t>
            </a:r>
            <a:r>
              <a:rPr lang="uk-UA" sz="2000" b="1" dirty="0">
                <a:solidFill>
                  <a:srgbClr val="4C44E6"/>
                </a:solidFill>
                <a:latin typeface="+mn-lt"/>
              </a:rPr>
              <a:t>, реалізація яких триває, з позначкою «реалізація триває»</a:t>
            </a:r>
            <a:endParaRPr lang="ru-RU" sz="2200" b="1" dirty="0">
              <a:solidFill>
                <a:srgbClr val="4C44E6"/>
              </a:solidFill>
              <a:latin typeface="+mn-lt"/>
            </a:endParaRPr>
          </a:p>
        </p:txBody>
      </p:sp>
    </p:spTree>
    <p:extLst>
      <p:ext uri="{BB962C8B-B14F-4D97-AF65-F5344CB8AC3E}">
        <p14:creationId xmlns:p14="http://schemas.microsoft.com/office/powerpoint/2010/main" val="79411695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0" y="170474"/>
            <a:ext cx="12191999" cy="5813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3600" b="1" dirty="0">
                <a:solidFill>
                  <a:srgbClr val="4C44E6"/>
                </a:solidFill>
                <a:latin typeface="+mn-lt"/>
              </a:rPr>
              <a:t>ПЕРЕЛІК ВІДІБРАНИХ ПРОЄКТІВ МІСЦЕВОГО РОЗВИТКУ</a:t>
            </a:r>
            <a:endParaRPr lang="ru-RU" sz="3600" b="1" dirty="0">
              <a:solidFill>
                <a:srgbClr val="4C44E6"/>
              </a:solidFill>
              <a:latin typeface="+mn-lt"/>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8794" y="751776"/>
            <a:ext cx="9933544" cy="6020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130012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244549" y="188573"/>
            <a:ext cx="11685181" cy="11626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4000" b="1" dirty="0">
                <a:solidFill>
                  <a:srgbClr val="4C44E6"/>
                </a:solidFill>
                <a:latin typeface="+mn-lt"/>
              </a:rPr>
              <a:t>ФОРМА ПЕРЕЛІКУ ВІДІБРАНИХ  </a:t>
            </a:r>
          </a:p>
          <a:p>
            <a:pPr algn="ctr"/>
            <a:r>
              <a:rPr lang="uk-UA" sz="4000" b="1" dirty="0">
                <a:solidFill>
                  <a:srgbClr val="4C44E6"/>
                </a:solidFill>
                <a:latin typeface="+mn-lt"/>
              </a:rPr>
              <a:t>МІСЦЕВОГО ПРОГРАМ РОЗВИТКУ </a:t>
            </a:r>
            <a:endParaRPr lang="ru-RU" sz="4000" b="1" dirty="0">
              <a:solidFill>
                <a:srgbClr val="4C44E6"/>
              </a:solidFill>
              <a:latin typeface="+mn-lt"/>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1" y="1320869"/>
            <a:ext cx="12159215" cy="4569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Заголовок 1"/>
          <p:cNvSpPr txBox="1">
            <a:spLocks/>
          </p:cNvSpPr>
          <p:nvPr/>
        </p:nvSpPr>
        <p:spPr>
          <a:xfrm>
            <a:off x="335079" y="6143451"/>
            <a:ext cx="11543063" cy="49273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2000" b="1" dirty="0">
                <a:solidFill>
                  <a:srgbClr val="4C44E6"/>
                </a:solidFill>
                <a:latin typeface="+mn-lt"/>
              </a:rPr>
              <a:t>Для програм місцевого розвитку, розробка яких лише запланована, зазначається «</a:t>
            </a:r>
            <a:r>
              <a:rPr lang="uk-UA" sz="2000" b="1" dirty="0" err="1">
                <a:solidFill>
                  <a:srgbClr val="4C44E6"/>
                </a:solidFill>
                <a:latin typeface="+mn-lt"/>
              </a:rPr>
              <a:t>проєкт</a:t>
            </a:r>
            <a:r>
              <a:rPr lang="uk-UA" sz="2000" b="1" dirty="0">
                <a:solidFill>
                  <a:srgbClr val="4C44E6"/>
                </a:solidFill>
                <a:latin typeface="+mn-lt"/>
              </a:rPr>
              <a:t>»</a:t>
            </a:r>
            <a:endParaRPr lang="ru-RU" sz="2200" b="1" dirty="0">
              <a:solidFill>
                <a:srgbClr val="4C44E6"/>
              </a:solidFill>
              <a:latin typeface="+mn-lt"/>
            </a:endParaRPr>
          </a:p>
        </p:txBody>
      </p:sp>
    </p:spTree>
    <p:extLst>
      <p:ext uri="{BB962C8B-B14F-4D97-AF65-F5344CB8AC3E}">
        <p14:creationId xmlns:p14="http://schemas.microsoft.com/office/powerpoint/2010/main" val="261268582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244549" y="188573"/>
            <a:ext cx="11814667" cy="5813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3600" b="1" dirty="0">
                <a:solidFill>
                  <a:srgbClr val="4C44E6"/>
                </a:solidFill>
                <a:latin typeface="+mn-lt"/>
              </a:rPr>
              <a:t>ПЕРЕЛІКУ ВІДІБРАНИХ  МІСЦЕВОГО ПРОГРАМ РОЗВИТКУ </a:t>
            </a:r>
            <a:endParaRPr lang="ru-RU" sz="3600" b="1" dirty="0">
              <a:solidFill>
                <a:srgbClr val="4C44E6"/>
              </a:solidFill>
              <a:latin typeface="+mn-lt"/>
            </a:endParaRP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2784" y="769875"/>
            <a:ext cx="9898195" cy="604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57000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244549" y="233845"/>
            <a:ext cx="11685181" cy="11626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4000" b="1" dirty="0">
                <a:solidFill>
                  <a:srgbClr val="4C44E6"/>
                </a:solidFill>
                <a:latin typeface="+mn-lt"/>
              </a:rPr>
              <a:t>ФОРМА ПЕРЕЛІКУ ВІДІБРАНИХ </a:t>
            </a:r>
          </a:p>
          <a:p>
            <a:pPr algn="ctr"/>
            <a:r>
              <a:rPr lang="uk-UA" sz="4000" b="1" dirty="0">
                <a:solidFill>
                  <a:srgbClr val="4C44E6"/>
                </a:solidFill>
                <a:latin typeface="+mn-lt"/>
              </a:rPr>
              <a:t>ОРГАНІЗАЦІЙНИХ ЗАХОДІВ</a:t>
            </a:r>
            <a:endParaRPr lang="ru-RU" sz="4000" b="1" dirty="0">
              <a:solidFill>
                <a:srgbClr val="4C44E6"/>
              </a:solidFill>
              <a:latin typeface="+mn-lt"/>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08775"/>
            <a:ext cx="12192000" cy="4477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Заголовок 1"/>
          <p:cNvSpPr txBox="1">
            <a:spLocks/>
          </p:cNvSpPr>
          <p:nvPr/>
        </p:nvSpPr>
        <p:spPr>
          <a:xfrm>
            <a:off x="335079" y="6052916"/>
            <a:ext cx="11543063" cy="65952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sz="2000" b="1" dirty="0">
                <a:solidFill>
                  <a:srgbClr val="4C44E6"/>
                </a:solidFill>
                <a:latin typeface="+mn-lt"/>
              </a:rPr>
              <a:t>Для заходів окреме фінансування не планується, кошти на них виділяються в рамках поточної діяльності відповідного органу місцевого самоврядування</a:t>
            </a:r>
            <a:endParaRPr lang="ru-RU" sz="2200" b="1" dirty="0">
              <a:solidFill>
                <a:srgbClr val="4C44E6"/>
              </a:solidFill>
              <a:latin typeface="+mn-lt"/>
            </a:endParaRPr>
          </a:p>
        </p:txBody>
      </p:sp>
    </p:spTree>
    <p:extLst>
      <p:ext uri="{BB962C8B-B14F-4D97-AF65-F5344CB8AC3E}">
        <p14:creationId xmlns:p14="http://schemas.microsoft.com/office/powerpoint/2010/main" val="3882142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9218427" y="116887"/>
            <a:ext cx="2721935" cy="19245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400" b="1" dirty="0">
                <a:solidFill>
                  <a:srgbClr val="4C44E6"/>
                </a:solidFill>
                <a:latin typeface="+mn-lt"/>
              </a:rPr>
              <a:t>ЧИ ПОТРІБНО ЗАПОВНЮВАТИ </a:t>
            </a:r>
          </a:p>
          <a:p>
            <a:pPr algn="ctr"/>
            <a:r>
              <a:rPr lang="uk-UA" sz="2400" b="1" dirty="0">
                <a:solidFill>
                  <a:srgbClr val="4C44E6"/>
                </a:solidFill>
                <a:latin typeface="+mn-lt"/>
              </a:rPr>
              <a:t>КАРТКИ ТЕХНІЧНИХ ЗАВДАНЬ ДЛЯ ПРОЄКТІВ?</a:t>
            </a:r>
            <a:endParaRPr lang="ru-RU" sz="2400" b="1" dirty="0">
              <a:solidFill>
                <a:srgbClr val="4C44E6"/>
              </a:solidFill>
              <a:latin typeface="+mn-lt"/>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551814781"/>
              </p:ext>
            </p:extLst>
          </p:nvPr>
        </p:nvGraphicFramePr>
        <p:xfrm>
          <a:off x="31899" y="41660"/>
          <a:ext cx="9197163" cy="6814635"/>
        </p:xfrm>
        <a:graphic>
          <a:graphicData uri="http://schemas.openxmlformats.org/drawingml/2006/table">
            <a:tbl>
              <a:tblPr/>
              <a:tblGrid>
                <a:gridCol w="1945758">
                  <a:extLst>
                    <a:ext uri="{9D8B030D-6E8A-4147-A177-3AD203B41FA5}">
                      <a16:colId xmlns:a16="http://schemas.microsoft.com/office/drawing/2014/main" val="20000"/>
                    </a:ext>
                  </a:extLst>
                </a:gridCol>
                <a:gridCol w="1477926">
                  <a:extLst>
                    <a:ext uri="{9D8B030D-6E8A-4147-A177-3AD203B41FA5}">
                      <a16:colId xmlns:a16="http://schemas.microsoft.com/office/drawing/2014/main" val="20001"/>
                    </a:ext>
                  </a:extLst>
                </a:gridCol>
                <a:gridCol w="1063256">
                  <a:extLst>
                    <a:ext uri="{9D8B030D-6E8A-4147-A177-3AD203B41FA5}">
                      <a16:colId xmlns:a16="http://schemas.microsoft.com/office/drawing/2014/main" val="20002"/>
                    </a:ext>
                  </a:extLst>
                </a:gridCol>
                <a:gridCol w="1020725">
                  <a:extLst>
                    <a:ext uri="{9D8B030D-6E8A-4147-A177-3AD203B41FA5}">
                      <a16:colId xmlns:a16="http://schemas.microsoft.com/office/drawing/2014/main" val="20003"/>
                    </a:ext>
                  </a:extLst>
                </a:gridCol>
                <a:gridCol w="1371600">
                  <a:extLst>
                    <a:ext uri="{9D8B030D-6E8A-4147-A177-3AD203B41FA5}">
                      <a16:colId xmlns:a16="http://schemas.microsoft.com/office/drawing/2014/main" val="20005"/>
                    </a:ext>
                  </a:extLst>
                </a:gridCol>
                <a:gridCol w="2317898">
                  <a:extLst>
                    <a:ext uri="{9D8B030D-6E8A-4147-A177-3AD203B41FA5}">
                      <a16:colId xmlns:a16="http://schemas.microsoft.com/office/drawing/2014/main" val="20004"/>
                    </a:ext>
                  </a:extLst>
                </a:gridCol>
              </a:tblGrid>
              <a:tr h="183336">
                <a:tc>
                  <a:txBody>
                    <a:bodyPr/>
                    <a:lstStyle/>
                    <a:p>
                      <a:pPr>
                        <a:lnSpc>
                          <a:spcPct val="115000"/>
                        </a:lnSpc>
                        <a:spcAft>
                          <a:spcPts val="0"/>
                        </a:spcAft>
                      </a:pPr>
                      <a:r>
                        <a:rPr lang="uk-UA" sz="1000" dirty="0">
                          <a:latin typeface="Times New Roman" panose="02020603050405020304" pitchFamily="18" charset="0"/>
                          <a:ea typeface="Times New Roman"/>
                          <a:cs typeface="Times New Roman" panose="02020603050405020304" pitchFamily="18" charset="0"/>
                        </a:rPr>
                        <a:t>Назва </a:t>
                      </a:r>
                      <a:r>
                        <a:rPr lang="uk-UA" sz="1000" dirty="0" err="1">
                          <a:latin typeface="Times New Roman" panose="02020603050405020304" pitchFamily="18" charset="0"/>
                          <a:ea typeface="Times New Roman"/>
                          <a:cs typeface="Times New Roman" panose="02020603050405020304" pitchFamily="18" charset="0"/>
                        </a:rPr>
                        <a:t>проєкту</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just">
                        <a:lnSpc>
                          <a:spcPct val="115000"/>
                        </a:lnSpc>
                      </a:pPr>
                      <a:r>
                        <a:rPr lang="uk-UA" sz="1000" b="1" kern="1200" dirty="0">
                          <a:solidFill>
                            <a:schemeClr val="tx1"/>
                          </a:solidFill>
                          <a:effectLst/>
                          <a:latin typeface="Times New Roman" panose="02020603050405020304" pitchFamily="18" charset="0"/>
                          <a:ea typeface="+mn-ea"/>
                          <a:cs typeface="Times New Roman" panose="02020603050405020304" pitchFamily="18" charset="0"/>
                        </a:rPr>
                        <a:t>Створення </a:t>
                      </a:r>
                      <a:r>
                        <a:rPr lang="uk-UA" sz="1000" b="1" kern="1200" dirty="0" err="1">
                          <a:solidFill>
                            <a:schemeClr val="tx1"/>
                          </a:solidFill>
                          <a:effectLst/>
                          <a:latin typeface="Times New Roman" panose="02020603050405020304" pitchFamily="18" charset="0"/>
                          <a:ea typeface="+mn-ea"/>
                          <a:cs typeface="Times New Roman" panose="02020603050405020304" pitchFamily="18" charset="0"/>
                        </a:rPr>
                        <a:t>медіатеки</a:t>
                      </a:r>
                      <a:r>
                        <a:rPr lang="uk-UA" sz="1000" b="1" kern="1200" dirty="0">
                          <a:solidFill>
                            <a:schemeClr val="tx1"/>
                          </a:solidFill>
                          <a:effectLst/>
                          <a:latin typeface="Times New Roman" panose="02020603050405020304" pitchFamily="18" charset="0"/>
                          <a:ea typeface="+mn-ea"/>
                          <a:cs typeface="Times New Roman" panose="02020603050405020304" pitchFamily="18" charset="0"/>
                        </a:rPr>
                        <a:t> </a:t>
                      </a:r>
                      <a:r>
                        <a:rPr lang="uk-UA" sz="1000" b="1" kern="1200" dirty="0" err="1">
                          <a:solidFill>
                            <a:schemeClr val="tx1"/>
                          </a:solidFill>
                          <a:effectLst/>
                          <a:latin typeface="Times New Roman" panose="02020603050405020304" pitchFamily="18" charset="0"/>
                          <a:ea typeface="+mn-ea"/>
                          <a:cs typeface="Times New Roman" panose="02020603050405020304" pitchFamily="18" charset="0"/>
                        </a:rPr>
                        <a:t>Тетерівської</a:t>
                      </a:r>
                      <a:r>
                        <a:rPr lang="uk-UA" sz="1000" b="1" kern="1200" dirty="0">
                          <a:solidFill>
                            <a:schemeClr val="tx1"/>
                          </a:solidFill>
                          <a:effectLst/>
                          <a:latin typeface="Times New Roman" panose="02020603050405020304" pitchFamily="18" charset="0"/>
                          <a:ea typeface="+mn-ea"/>
                          <a:cs typeface="Times New Roman" panose="02020603050405020304" pitchFamily="18" charset="0"/>
                        </a:rPr>
                        <a:t> громади</a:t>
                      </a:r>
                      <a:endParaRPr lang="ru-RU" sz="1000" dirty="0">
                        <a:latin typeface="Times New Roman" panose="02020603050405020304" pitchFamily="18" charset="0"/>
                        <a:cs typeface="Times New Roman" panose="02020603050405020304" pitchFamily="18" charset="0"/>
                      </a:endParaRPr>
                    </a:p>
                  </a:txBody>
                  <a:tcPr marL="23492" marR="23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487402">
                <a:tc>
                  <a:txBody>
                    <a:bodyPr/>
                    <a:lstStyle/>
                    <a:p>
                      <a:pPr>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Номер і назва цілі/завдання стратегії, якому відповідає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проєкт</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r>
                        <a:rPr lang="uk-UA" sz="1000" kern="1200" dirty="0">
                          <a:solidFill>
                            <a:schemeClr val="tx1"/>
                          </a:solidFill>
                          <a:effectLst/>
                          <a:latin typeface="Times New Roman" panose="02020603050405020304" pitchFamily="18" charset="0"/>
                          <a:ea typeface="+mn-ea"/>
                          <a:cs typeface="Times New Roman" panose="02020603050405020304" pitchFamily="18" charset="0"/>
                        </a:rPr>
                        <a:t>2.4. Конкурентоздатна система освіти на засадах інклюзії</a:t>
                      </a:r>
                      <a:endParaRPr lang="ru-RU" sz="1000" kern="1200" dirty="0">
                        <a:solidFill>
                          <a:schemeClr val="tx1"/>
                        </a:solidFill>
                        <a:effectLst/>
                        <a:latin typeface="Times New Roman" panose="02020603050405020304" pitchFamily="18" charset="0"/>
                        <a:ea typeface="+mn-ea"/>
                        <a:cs typeface="Times New Roman" panose="02020603050405020304" pitchFamily="18" charset="0"/>
                      </a:endParaRPr>
                    </a:p>
                    <a:p>
                      <a:r>
                        <a:rPr lang="uk-UA" sz="1000" kern="1200" dirty="0">
                          <a:solidFill>
                            <a:schemeClr val="tx1"/>
                          </a:solidFill>
                          <a:effectLst/>
                          <a:latin typeface="Times New Roman" panose="02020603050405020304" pitchFamily="18" charset="0"/>
                          <a:ea typeface="+mn-ea"/>
                          <a:cs typeface="Times New Roman" panose="02020603050405020304" pitchFamily="18" charset="0"/>
                        </a:rPr>
                        <a:t>2.4.1. Модернізувати матеріально-технічну базу закладів дошкільної та середньої шкільної освіти – відповідно до вимог НУШ, зокрема - інклюзії</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369242">
                <a:tc>
                  <a:txBody>
                    <a:bodyPr/>
                    <a:lstStyle/>
                    <a:p>
                      <a:pPr>
                        <a:lnSpc>
                          <a:spcPct val="115000"/>
                        </a:lnSpc>
                        <a:spcAft>
                          <a:spcPts val="0"/>
                        </a:spcAft>
                      </a:pPr>
                      <a:r>
                        <a:rPr lang="uk-UA" sz="1000" dirty="0">
                          <a:latin typeface="Times New Roman" panose="02020603050405020304" pitchFamily="18" charset="0"/>
                          <a:ea typeface="Times New Roman"/>
                          <a:cs typeface="Times New Roman" panose="02020603050405020304" pitchFamily="18" charset="0"/>
                        </a:rPr>
                        <a:t>Мета </a:t>
                      </a:r>
                      <a:r>
                        <a:rPr lang="uk-UA" sz="1000" dirty="0" err="1">
                          <a:latin typeface="Times New Roman" panose="02020603050405020304" pitchFamily="18" charset="0"/>
                          <a:ea typeface="Times New Roman"/>
                          <a:cs typeface="Times New Roman" panose="02020603050405020304" pitchFamily="18" charset="0"/>
                        </a:rPr>
                        <a:t>проєкту</a:t>
                      </a:r>
                      <a:r>
                        <a:rPr lang="uk-UA" sz="1000" baseline="0" dirty="0">
                          <a:latin typeface="Times New Roman" panose="02020603050405020304" pitchFamily="18" charset="0"/>
                          <a:ea typeface="Times New Roman"/>
                          <a:cs typeface="Times New Roman" panose="02020603050405020304" pitchFamily="18" charset="0"/>
                        </a:rPr>
                        <a:t> </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just">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Забезпечити молоді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Тетерівської</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громади доступність сервісів бібліотеки, що мають великий цифровий компонент та можливість їх використання як частини інклюзивної освіти </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2"/>
                  </a:ext>
                </a:extLst>
              </a:tr>
              <a:tr h="369242">
                <a:tc>
                  <a:txBody>
                    <a:bodyPr/>
                    <a:lstStyle/>
                    <a:p>
                      <a:pPr>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Територія, на яку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проєкт</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матиме вплив</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nSpc>
                          <a:spcPct val="115000"/>
                        </a:lnSpc>
                        <a:spcAft>
                          <a:spcPts val="0"/>
                        </a:spcAft>
                      </a:pP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Тетерівська</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громада</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3"/>
                  </a:ext>
                </a:extLst>
              </a:tr>
              <a:tr h="356669">
                <a:tc>
                  <a:txBody>
                    <a:bodyPr/>
                    <a:lstStyle/>
                    <a:p>
                      <a:pPr>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Цільові групи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проєкту</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та кінцеві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бенефіціари</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проєкту</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r>
                        <a:rPr lang="uk-UA" sz="1000" kern="1200" dirty="0">
                          <a:solidFill>
                            <a:schemeClr val="tx1"/>
                          </a:solidFill>
                          <a:effectLst/>
                          <a:latin typeface="Times New Roman" panose="02020603050405020304" pitchFamily="18" charset="0"/>
                          <a:ea typeface="+mn-ea"/>
                          <a:cs typeface="Times New Roman" panose="02020603050405020304" pitchFamily="18" charset="0"/>
                        </a:rPr>
                        <a:t>Школярі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Тетерівської</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громади – близько 1 тис. осіб, в тому числі учні, які потребують інклюзивної освіти</a:t>
                      </a:r>
                      <a:endParaRPr lang="ru-RU" sz="1000" kern="1200" dirty="0">
                        <a:solidFill>
                          <a:schemeClr val="tx1"/>
                        </a:solidFill>
                        <a:effectLst/>
                        <a:latin typeface="Times New Roman" panose="02020603050405020304" pitchFamily="18" charset="0"/>
                        <a:ea typeface="+mn-ea"/>
                        <a:cs typeface="Times New Roman" panose="02020603050405020304" pitchFamily="18" charset="0"/>
                      </a:endParaRPr>
                    </a:p>
                    <a:p>
                      <a:r>
                        <a:rPr lang="uk-UA" sz="1000" kern="1200" dirty="0">
                          <a:solidFill>
                            <a:schemeClr val="tx1"/>
                          </a:solidFill>
                          <a:effectLst/>
                          <a:latin typeface="Times New Roman" panose="02020603050405020304" pitchFamily="18" charset="0"/>
                          <a:ea typeface="+mn-ea"/>
                          <a:cs typeface="Times New Roman" panose="02020603050405020304" pitchFamily="18" charset="0"/>
                        </a:rPr>
                        <a:t>Мешканці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Тетерівської</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громади</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4"/>
                  </a:ext>
                </a:extLst>
              </a:tr>
              <a:tr h="967563">
                <a:tc>
                  <a:txBody>
                    <a:bodyPr/>
                    <a:lstStyle/>
                    <a:p>
                      <a:pPr>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Опис проблеми на вирішення якої спрямований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проєкт</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5">
                  <a:txBody>
                    <a:bodyPr/>
                    <a:lstStyle/>
                    <a:p>
                      <a:pPr>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Інформатизація суспільства призвела до появи нового виклику – соціалізації за допомогою нових електронних сервісів, насамперед – для дітей та підлітків. Це передбачає їхнє використання в навчанні та виховному процесі, особливо, якщо йдеться про учнів, які потребують інклюзивної освіти. Альтернативою є неконтрольоване, часом антисоціальне споживання доступного електронного контенту. Аби розв`язати цю проблему в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Тетерівській</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громаді планується створити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медіатеку</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що надаватиме сервіси бібліотеки з великим цифровим компонентом, а водночас слугуватиме майданчиком для інклюзивної освіти – за допомогою вище зазначених технологій</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5"/>
                  </a:ext>
                </a:extLst>
              </a:tr>
              <a:tr h="982659">
                <a:tc>
                  <a:txBody>
                    <a:bodyPr/>
                    <a:lstStyle/>
                    <a:p>
                      <a:pPr>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Основні заходи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проєкту</a:t>
                      </a:r>
                      <a:r>
                        <a:rPr lang="ru-RU" sz="1000" dirty="0">
                          <a:latin typeface="Times New Roman" panose="02020603050405020304" pitchFamily="18" charset="0"/>
                          <a:ea typeface="Times New Roman"/>
                          <a:cs typeface="Times New Roman" panose="02020603050405020304" pitchFamily="18" charset="0"/>
                        </a:rPr>
                        <a:t>:</a:t>
                      </a: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5">
                  <a:txBody>
                    <a:bodyPr/>
                    <a:lstStyle/>
                    <a:p>
                      <a:pPr lvl="0"/>
                      <a:r>
                        <a:rPr lang="uk-UA" sz="1000" kern="1200" dirty="0">
                          <a:solidFill>
                            <a:schemeClr val="tx1"/>
                          </a:solidFill>
                          <a:effectLst/>
                          <a:latin typeface="Times New Roman" panose="02020603050405020304" pitchFamily="18" charset="0"/>
                          <a:ea typeface="+mn-ea"/>
                          <a:cs typeface="Times New Roman" panose="02020603050405020304" pitchFamily="18" charset="0"/>
                        </a:rPr>
                        <a:t>Створення робочої групи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проєкту</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підготовка та поширення інформації про його цілі та завдання</a:t>
                      </a:r>
                      <a:endParaRPr lang="ru-RU" sz="1000" kern="1200" dirty="0">
                        <a:solidFill>
                          <a:schemeClr val="tx1"/>
                        </a:solidFill>
                        <a:effectLst/>
                        <a:latin typeface="Times New Roman" panose="02020603050405020304" pitchFamily="18" charset="0"/>
                        <a:ea typeface="+mn-ea"/>
                        <a:cs typeface="Times New Roman" panose="02020603050405020304" pitchFamily="18" charset="0"/>
                      </a:endParaRPr>
                    </a:p>
                    <a:p>
                      <a:pPr lvl="0"/>
                      <a:r>
                        <a:rPr lang="uk-UA" sz="1000" kern="1200" dirty="0">
                          <a:solidFill>
                            <a:schemeClr val="tx1"/>
                          </a:solidFill>
                          <a:effectLst/>
                          <a:latin typeface="Times New Roman" panose="02020603050405020304" pitchFamily="18" charset="0"/>
                          <a:ea typeface="+mn-ea"/>
                          <a:cs typeface="Times New Roman" panose="02020603050405020304" pitchFamily="18" charset="0"/>
                        </a:rPr>
                        <a:t>Ремонт приміщення майбутньої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медіатеки</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та встановлення сигналізації</a:t>
                      </a:r>
                      <a:endParaRPr lang="ru-RU" sz="1000" kern="1200" dirty="0">
                        <a:solidFill>
                          <a:schemeClr val="tx1"/>
                        </a:solidFill>
                        <a:effectLst/>
                        <a:latin typeface="Times New Roman" panose="02020603050405020304" pitchFamily="18" charset="0"/>
                        <a:ea typeface="+mn-ea"/>
                        <a:cs typeface="Times New Roman" panose="02020603050405020304" pitchFamily="18" charset="0"/>
                      </a:endParaRPr>
                    </a:p>
                    <a:p>
                      <a:pPr lvl="0"/>
                      <a:r>
                        <a:rPr lang="uk-UA" sz="1000" kern="1200" dirty="0">
                          <a:solidFill>
                            <a:schemeClr val="tx1"/>
                          </a:solidFill>
                          <a:effectLst/>
                          <a:latin typeface="Times New Roman" panose="02020603050405020304" pitchFamily="18" charset="0"/>
                          <a:ea typeface="+mn-ea"/>
                          <a:cs typeface="Times New Roman" panose="02020603050405020304" pitchFamily="18" charset="0"/>
                        </a:rPr>
                        <a:t>Добір електронних книг, періодичних видань, мультимедійних матеріалів </a:t>
                      </a:r>
                      <a:endParaRPr lang="ru-RU" sz="1000" kern="1200" dirty="0">
                        <a:solidFill>
                          <a:schemeClr val="tx1"/>
                        </a:solidFill>
                        <a:effectLst/>
                        <a:latin typeface="Times New Roman" panose="02020603050405020304" pitchFamily="18" charset="0"/>
                        <a:ea typeface="+mn-ea"/>
                        <a:cs typeface="Times New Roman" panose="02020603050405020304" pitchFamily="18" charset="0"/>
                      </a:endParaRPr>
                    </a:p>
                    <a:p>
                      <a:pPr lvl="0"/>
                      <a:r>
                        <a:rPr lang="uk-UA" sz="1000" kern="1200" dirty="0">
                          <a:solidFill>
                            <a:schemeClr val="tx1"/>
                          </a:solidFill>
                          <a:effectLst/>
                          <a:latin typeface="Times New Roman" panose="02020603050405020304" pitchFamily="18" charset="0"/>
                          <a:ea typeface="+mn-ea"/>
                          <a:cs typeface="Times New Roman" panose="02020603050405020304" pitchFamily="18" charset="0"/>
                        </a:rPr>
                        <a:t>Придбання обладнання: мультимедійної дошки, планшетів, іншої оргтехніки, а також спеціальних меблів</a:t>
                      </a:r>
                      <a:endParaRPr lang="ru-RU" sz="1000" kern="1200" dirty="0">
                        <a:solidFill>
                          <a:schemeClr val="tx1"/>
                        </a:solidFill>
                        <a:effectLst/>
                        <a:latin typeface="Times New Roman" panose="02020603050405020304" pitchFamily="18" charset="0"/>
                        <a:ea typeface="+mn-ea"/>
                        <a:cs typeface="Times New Roman" panose="02020603050405020304" pitchFamily="18" charset="0"/>
                      </a:endParaRPr>
                    </a:p>
                    <a:p>
                      <a:pPr lvl="0"/>
                      <a:r>
                        <a:rPr lang="uk-UA" sz="1000" kern="1200" dirty="0">
                          <a:solidFill>
                            <a:schemeClr val="tx1"/>
                          </a:solidFill>
                          <a:effectLst/>
                          <a:latin typeface="Times New Roman" panose="02020603050405020304" pitchFamily="18" charset="0"/>
                          <a:ea typeface="+mn-ea"/>
                          <a:cs typeface="Times New Roman" panose="02020603050405020304" pitchFamily="18" charset="0"/>
                        </a:rPr>
                        <a:t>Монтаж мультимедійної підлоги, іншого обладнання</a:t>
                      </a:r>
                      <a:endParaRPr lang="ru-RU" sz="1000" kern="1200" dirty="0">
                        <a:solidFill>
                          <a:schemeClr val="tx1"/>
                        </a:solidFill>
                        <a:effectLst/>
                        <a:latin typeface="Times New Roman" panose="02020603050405020304" pitchFamily="18" charset="0"/>
                        <a:ea typeface="+mn-ea"/>
                        <a:cs typeface="Times New Roman" panose="02020603050405020304" pitchFamily="18" charset="0"/>
                      </a:endParaRPr>
                    </a:p>
                    <a:p>
                      <a:pPr lvl="0"/>
                      <a:r>
                        <a:rPr lang="uk-UA" sz="1000" kern="1200" dirty="0">
                          <a:solidFill>
                            <a:schemeClr val="tx1"/>
                          </a:solidFill>
                          <a:effectLst/>
                          <a:latin typeface="Times New Roman" panose="02020603050405020304" pitchFamily="18" charset="0"/>
                          <a:ea typeface="+mn-ea"/>
                          <a:cs typeface="Times New Roman" panose="02020603050405020304" pitchFamily="18" charset="0"/>
                        </a:rPr>
                        <a:t>Навчання працівників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медіатеки</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з забезпечення її функціональних можливостей </a:t>
                      </a:r>
                      <a:endParaRPr lang="ru-RU" sz="1000" kern="1200" dirty="0">
                        <a:solidFill>
                          <a:schemeClr val="tx1"/>
                        </a:solidFill>
                        <a:effectLst/>
                        <a:latin typeface="Times New Roman" panose="02020603050405020304" pitchFamily="18" charset="0"/>
                        <a:ea typeface="+mn-ea"/>
                        <a:cs typeface="Times New Roman" panose="02020603050405020304" pitchFamily="18" charset="0"/>
                      </a:endParaRPr>
                    </a:p>
                    <a:p>
                      <a:r>
                        <a:rPr lang="uk-UA" sz="1000" kern="1200" dirty="0">
                          <a:solidFill>
                            <a:schemeClr val="tx1"/>
                          </a:solidFill>
                          <a:effectLst/>
                          <a:latin typeface="Times New Roman" panose="02020603050405020304" pitchFamily="18" charset="0"/>
                          <a:ea typeface="+mn-ea"/>
                          <a:cs typeface="Times New Roman" panose="02020603050405020304" pitchFamily="18" charset="0"/>
                        </a:rPr>
                        <a:t>Підготовка та проведення презентації результатів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проєкту</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6"/>
                  </a:ext>
                </a:extLst>
              </a:tr>
              <a:tr h="471232">
                <a:tc>
                  <a:txBody>
                    <a:bodyPr/>
                    <a:lstStyle/>
                    <a:p>
                      <a:pPr>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Індикатори (показники) результативності</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5">
                  <a:txBody>
                    <a:bodyPr/>
                    <a:lstStyle/>
                    <a:p>
                      <a:r>
                        <a:rPr lang="uk-UA" sz="1000" kern="1200" dirty="0">
                          <a:solidFill>
                            <a:schemeClr val="tx1"/>
                          </a:solidFill>
                          <a:effectLst/>
                          <a:latin typeface="Times New Roman" panose="02020603050405020304" pitchFamily="18" charset="0"/>
                          <a:ea typeface="+mn-ea"/>
                          <a:cs typeface="Times New Roman" panose="02020603050405020304" pitchFamily="18" charset="0"/>
                        </a:rPr>
                        <a:t>Одне приміщення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медіатеки</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відремонтовано відповідно до її функцій</a:t>
                      </a:r>
                      <a:endParaRPr lang="ru-RU" sz="1000" kern="1200" dirty="0">
                        <a:solidFill>
                          <a:schemeClr val="tx1"/>
                        </a:solidFill>
                        <a:effectLst/>
                        <a:latin typeface="Times New Roman" panose="02020603050405020304" pitchFamily="18" charset="0"/>
                        <a:ea typeface="+mn-ea"/>
                        <a:cs typeface="Times New Roman" panose="02020603050405020304" pitchFamily="18" charset="0"/>
                      </a:endParaRPr>
                    </a:p>
                    <a:p>
                      <a:r>
                        <a:rPr lang="uk-UA" sz="1000" kern="1200" dirty="0">
                          <a:solidFill>
                            <a:schemeClr val="tx1"/>
                          </a:solidFill>
                          <a:effectLst/>
                          <a:latin typeface="Times New Roman" panose="02020603050405020304" pitchFamily="18" charset="0"/>
                          <a:ea typeface="+mn-ea"/>
                          <a:cs typeface="Times New Roman" panose="02020603050405020304" pitchFamily="18" charset="0"/>
                        </a:rPr>
                        <a:t>Один комплект спеціального обладнання для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медіатеки</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змонтовано та працює, а електронні сервіси наповнені змістом та доступні </a:t>
                      </a:r>
                      <a:endParaRPr lang="ru-RU" sz="1000" kern="1200" dirty="0">
                        <a:solidFill>
                          <a:schemeClr val="tx1"/>
                        </a:solidFill>
                        <a:effectLst/>
                        <a:latin typeface="Times New Roman" panose="02020603050405020304" pitchFamily="18" charset="0"/>
                        <a:ea typeface="+mn-ea"/>
                        <a:cs typeface="Times New Roman" panose="02020603050405020304" pitchFamily="18" charset="0"/>
                      </a:endParaRPr>
                    </a:p>
                    <a:p>
                      <a:r>
                        <a:rPr lang="uk-UA" sz="1000" kern="1200" dirty="0">
                          <a:solidFill>
                            <a:schemeClr val="tx1"/>
                          </a:solidFill>
                          <a:effectLst/>
                          <a:latin typeface="Times New Roman" panose="02020603050405020304" pitchFamily="18" charset="0"/>
                          <a:ea typeface="+mn-ea"/>
                          <a:cs typeface="Times New Roman" panose="02020603050405020304" pitchFamily="18" charset="0"/>
                        </a:rPr>
                        <a:t>100% штатних працівників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медіатеки</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пройшли профільне навчання та здатні забезпечувати здійснення її функцій </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7"/>
                  </a:ext>
                </a:extLst>
              </a:tr>
              <a:tr h="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uk-UA" sz="1000" dirty="0">
                          <a:latin typeface="Times New Roman" panose="02020603050405020304" pitchFamily="18" charset="0"/>
                          <a:ea typeface="Times New Roman"/>
                          <a:cs typeface="Times New Roman" panose="02020603050405020304" pitchFamily="18" charset="0"/>
                        </a:rPr>
                        <a:t>Період здійснення</a:t>
                      </a:r>
                      <a:r>
                        <a:rPr lang="uk-UA" sz="1000" baseline="0" dirty="0">
                          <a:latin typeface="Times New Roman" panose="02020603050405020304" pitchFamily="18" charset="0"/>
                          <a:ea typeface="Times New Roman"/>
                          <a:cs typeface="Times New Roman" panose="02020603050405020304" pitchFamily="18" charset="0"/>
                        </a:rPr>
                        <a:t> </a:t>
                      </a:r>
                      <a:r>
                        <a:rPr lang="uk-UA" sz="1000" baseline="0" dirty="0" err="1">
                          <a:latin typeface="Times New Roman" panose="02020603050405020304" pitchFamily="18" charset="0"/>
                          <a:ea typeface="Times New Roman"/>
                          <a:cs typeface="Times New Roman" panose="02020603050405020304" pitchFamily="18" charset="0"/>
                        </a:rPr>
                        <a:t>проєкту</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5">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Січень/2026 – грудень /2027</a:t>
                      </a:r>
                      <a:endParaRPr lang="ru-RU" sz="1000" dirty="0">
                        <a:latin typeface="Times New Roman" panose="02020603050405020304" pitchFamily="18" charset="0"/>
                        <a:ea typeface="Times New Roman"/>
                        <a:cs typeface="Times New Roman" panose="02020603050405020304" pitchFamily="18" charset="0"/>
                      </a:endParaRPr>
                    </a:p>
                    <a:p>
                      <a:pPr algn="ctr">
                        <a:lnSpc>
                          <a:spcPct val="115000"/>
                        </a:lnSpc>
                        <a:spcAft>
                          <a:spcPts val="0"/>
                        </a:spcAft>
                      </a:pP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13"/>
                  </a:ext>
                </a:extLst>
              </a:tr>
              <a:tr h="141978">
                <a:tc>
                  <a:txBody>
                    <a:bodyPr/>
                    <a:lstStyle/>
                    <a:p>
                      <a:pPr>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Орієнтовна обсяг фінансування, тис. грн.</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5">
                  <a:txBody>
                    <a:bodyPr/>
                    <a:lstStyle/>
                    <a:p>
                      <a:pPr algn="ctr">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1500,0</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8"/>
                  </a:ext>
                </a:extLst>
              </a:tr>
              <a:tr h="230785">
                <a:tc>
                  <a:txBody>
                    <a:bodyPr/>
                    <a:lstStyle/>
                    <a:p>
                      <a:pPr algn="l">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У тому числі:</a:t>
                      </a:r>
                      <a:endParaRPr lang="ru-RU" sz="10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uk-UA" sz="1000">
                          <a:latin typeface="Times New Roman" panose="02020603050405020304" pitchFamily="18" charset="0"/>
                          <a:ea typeface="Times New Roman"/>
                          <a:cs typeface="Times New Roman" panose="02020603050405020304" pitchFamily="18" charset="0"/>
                        </a:rPr>
                        <a:t>2024</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15000"/>
                        </a:lnSpc>
                        <a:spcAft>
                          <a:spcPts val="0"/>
                        </a:spcAft>
                      </a:pPr>
                      <a:r>
                        <a:rPr lang="uk-UA" sz="1000" dirty="0">
                          <a:latin typeface="Times New Roman" panose="02020603050405020304" pitchFamily="18" charset="0"/>
                          <a:ea typeface="Times New Roman"/>
                          <a:cs typeface="Times New Roman" panose="02020603050405020304" pitchFamily="18" charset="0"/>
                        </a:rPr>
                        <a:t>2025</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15000"/>
                        </a:lnSpc>
                        <a:spcAft>
                          <a:spcPts val="0"/>
                        </a:spcAft>
                      </a:pPr>
                      <a:r>
                        <a:rPr lang="uk-UA" sz="1000">
                          <a:latin typeface="Times New Roman" panose="02020603050405020304" pitchFamily="18" charset="0"/>
                          <a:ea typeface="Times New Roman"/>
                          <a:cs typeface="Times New Roman" panose="02020603050405020304" pitchFamily="18" charset="0"/>
                        </a:rPr>
                        <a:t>2026</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15000"/>
                        </a:lnSpc>
                        <a:spcAft>
                          <a:spcPts val="0"/>
                        </a:spcAft>
                      </a:pPr>
                      <a:r>
                        <a:rPr lang="uk-UA" sz="1200">
                          <a:latin typeface="Times New Roman" panose="02020603050405020304" pitchFamily="18" charset="0"/>
                          <a:ea typeface="Times New Roman"/>
                          <a:cs typeface="Times New Roman" panose="02020603050405020304" pitchFamily="18" charset="0"/>
                        </a:rPr>
                        <a:t>2027</a:t>
                      </a:r>
                      <a:endParaRPr lang="ru-RU" sz="12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15000"/>
                        </a:lnSpc>
                        <a:spcAft>
                          <a:spcPts val="0"/>
                        </a:spcAft>
                      </a:pPr>
                      <a:r>
                        <a:rPr lang="uk-UA" sz="1200">
                          <a:latin typeface="Times New Roman"/>
                          <a:ea typeface="Times New Roman"/>
                          <a:cs typeface="Times New Roman"/>
                        </a:rPr>
                        <a:t>Разом</a:t>
                      </a:r>
                      <a:endParaRPr lang="ru-RU" sz="1200" dirty="0">
                        <a:latin typeface="Times New Roman"/>
                        <a:ea typeface="Times New Roman"/>
                        <a:cs typeface="Times New Roman"/>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10009"/>
                  </a:ext>
                </a:extLst>
              </a:tr>
              <a:tr h="230785">
                <a:tc>
                  <a:txBody>
                    <a:bodyPr/>
                    <a:lstStyle/>
                    <a:p>
                      <a:pPr algn="l">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місцевий бюджет</a:t>
                      </a:r>
                      <a:endParaRPr lang="ru-RU" sz="10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a:t>
                      </a:r>
                      <a:endParaRPr lang="ru-RU" sz="10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dirty="0">
                          <a:effectLst/>
                          <a:latin typeface="Times New Roman" panose="02020603050405020304" pitchFamily="18" charset="0"/>
                          <a:ea typeface="Arial"/>
                          <a:cs typeface="Times New Roman" panose="02020603050405020304" pitchFamily="18" charset="0"/>
                        </a:rPr>
                        <a:t>-</a:t>
                      </a:r>
                      <a:endParaRPr lang="ru-RU" sz="1000" dirty="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75,0</a:t>
                      </a:r>
                      <a:endParaRPr lang="ru-RU" sz="10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75,0</a:t>
                      </a:r>
                      <a:endParaRPr lang="ru-RU" sz="11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a:effectLst/>
                          <a:latin typeface="Arial"/>
                          <a:ea typeface="Arial"/>
                          <a:cs typeface="Times New Roman"/>
                        </a:rPr>
                        <a:t>150,0</a:t>
                      </a:r>
                      <a:endParaRPr lang="ru-RU" sz="1100">
                        <a:effectLst/>
                        <a:latin typeface="Arial"/>
                        <a:ea typeface="Arial"/>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27809">
                <a:tc>
                  <a:txBody>
                    <a:bodyPr/>
                    <a:lstStyle/>
                    <a:p>
                      <a:pPr algn="l">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обласний бюджет</a:t>
                      </a:r>
                      <a:endParaRPr lang="ru-RU" sz="10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a:t>
                      </a:r>
                      <a:endParaRPr lang="ru-RU" sz="10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dirty="0">
                          <a:effectLst/>
                          <a:latin typeface="Times New Roman" panose="02020603050405020304" pitchFamily="18" charset="0"/>
                          <a:ea typeface="Arial"/>
                          <a:cs typeface="Times New Roman" panose="02020603050405020304" pitchFamily="18" charset="0"/>
                        </a:rPr>
                        <a:t>-</a:t>
                      </a:r>
                      <a:endParaRPr lang="ru-RU" sz="1000" dirty="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dirty="0">
                          <a:effectLst/>
                          <a:latin typeface="Times New Roman" panose="02020603050405020304" pitchFamily="18" charset="0"/>
                          <a:ea typeface="Arial"/>
                          <a:cs typeface="Times New Roman" panose="02020603050405020304" pitchFamily="18" charset="0"/>
                        </a:rPr>
                        <a:t>-</a:t>
                      </a:r>
                      <a:endParaRPr lang="ru-RU" sz="1000" dirty="0">
                        <a:effectLst/>
                        <a:latin typeface="Times New Roman" panose="02020603050405020304" pitchFamily="18" charset="0"/>
                        <a:ea typeface="Arial"/>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a:t>
                      </a:r>
                      <a:endParaRPr lang="ru-RU" sz="1100">
                        <a:effectLst/>
                        <a:latin typeface="Times New Roman" panose="02020603050405020304" pitchFamily="18" charset="0"/>
                        <a:ea typeface="Arial"/>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a:effectLst/>
                          <a:latin typeface="Arial"/>
                          <a:ea typeface="Arial"/>
                          <a:cs typeface="Times New Roman"/>
                        </a:rPr>
                        <a:t> </a:t>
                      </a:r>
                      <a:endParaRPr lang="ru-RU" sz="1100">
                        <a:effectLst/>
                        <a:latin typeface="Arial"/>
                        <a:ea typeface="Arial"/>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08671">
                <a:tc>
                  <a:txBody>
                    <a:bodyPr/>
                    <a:lstStyle/>
                    <a:p>
                      <a:pPr algn="l">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державний бюджет</a:t>
                      </a:r>
                      <a:endParaRPr lang="ru-RU" sz="10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a:t>
                      </a:r>
                      <a:endParaRPr lang="ru-RU" sz="10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a:t>
                      </a:r>
                      <a:endParaRPr lang="ru-RU" sz="10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dirty="0">
                          <a:effectLst/>
                          <a:latin typeface="Times New Roman" panose="02020603050405020304" pitchFamily="18" charset="0"/>
                          <a:ea typeface="Arial"/>
                          <a:cs typeface="Times New Roman" panose="02020603050405020304" pitchFamily="18" charset="0"/>
                        </a:rPr>
                        <a:t>-</a:t>
                      </a:r>
                      <a:endParaRPr lang="ru-RU" sz="1000" dirty="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a:t>
                      </a:r>
                      <a:endParaRPr lang="ru-RU" sz="11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a:effectLst/>
                          <a:latin typeface="Arial"/>
                          <a:ea typeface="Arial"/>
                          <a:cs typeface="Times New Roman"/>
                        </a:rPr>
                        <a:t> </a:t>
                      </a:r>
                      <a:endParaRPr lang="ru-RU" sz="1100">
                        <a:effectLst/>
                        <a:latin typeface="Arial"/>
                        <a:ea typeface="Arial"/>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63960">
                <a:tc>
                  <a:txBody>
                    <a:bodyPr/>
                    <a:lstStyle/>
                    <a:p>
                      <a:pPr algn="l">
                        <a:lnSpc>
                          <a:spcPct val="107000"/>
                        </a:lnSpc>
                        <a:spcAft>
                          <a:spcPts val="0"/>
                        </a:spcAft>
                      </a:pPr>
                      <a:r>
                        <a:rPr lang="uk-UA" sz="1000" dirty="0">
                          <a:effectLst/>
                          <a:latin typeface="Times New Roman" panose="02020603050405020304" pitchFamily="18" charset="0"/>
                          <a:ea typeface="Arial"/>
                          <a:cs typeface="Times New Roman" panose="02020603050405020304" pitchFamily="18" charset="0"/>
                        </a:rPr>
                        <a:t>інші джерела</a:t>
                      </a:r>
                      <a:endParaRPr lang="ru-RU" sz="1000" dirty="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a:t>
                      </a:r>
                      <a:endParaRPr lang="ru-RU" sz="10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a:t>
                      </a:r>
                      <a:endParaRPr lang="ru-RU" sz="10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dirty="0">
                          <a:effectLst/>
                          <a:latin typeface="Times New Roman" panose="02020603050405020304" pitchFamily="18" charset="0"/>
                          <a:ea typeface="Arial"/>
                          <a:cs typeface="Times New Roman" panose="02020603050405020304" pitchFamily="18" charset="0"/>
                        </a:rPr>
                        <a:t>675,0</a:t>
                      </a:r>
                      <a:endParaRPr lang="ru-RU" sz="1000" dirty="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a:effectLst/>
                          <a:latin typeface="Times New Roman" panose="02020603050405020304" pitchFamily="18" charset="0"/>
                          <a:ea typeface="Arial"/>
                          <a:cs typeface="Times New Roman" panose="02020603050405020304" pitchFamily="18" charset="0"/>
                        </a:rPr>
                        <a:t>675,0</a:t>
                      </a:r>
                      <a:endParaRPr lang="ru-RU" sz="1100">
                        <a:effectLst/>
                        <a:latin typeface="Times New Roman" panose="02020603050405020304" pitchFamily="18" charset="0"/>
                        <a:ea typeface="Arial"/>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000" dirty="0">
                          <a:effectLst/>
                          <a:latin typeface="Arial"/>
                          <a:ea typeface="Arial"/>
                          <a:cs typeface="Times New Roman"/>
                        </a:rPr>
                        <a:t>1350,0</a:t>
                      </a:r>
                      <a:endParaRPr lang="ru-RU" sz="1100" dirty="0">
                        <a:effectLst/>
                        <a:latin typeface="Arial"/>
                        <a:ea typeface="Arial"/>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84641">
                <a:tc>
                  <a:txBody>
                    <a:bodyPr/>
                    <a:lstStyle/>
                    <a:p>
                      <a:pPr>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Відповідальний виконавець</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5">
                  <a:txBody>
                    <a:bodyPr/>
                    <a:lstStyle/>
                    <a:p>
                      <a:pPr algn="just">
                        <a:lnSpc>
                          <a:spcPct val="115000"/>
                        </a:lnSpc>
                        <a:spcAft>
                          <a:spcPts val="0"/>
                        </a:spcAft>
                      </a:pP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Тетерівська</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сільська рада, Відділ освіти </a:t>
                      </a:r>
                      <a:r>
                        <a:rPr lang="uk-UA" sz="1000" kern="1200" dirty="0" err="1">
                          <a:solidFill>
                            <a:schemeClr val="tx1"/>
                          </a:solidFill>
                          <a:effectLst/>
                          <a:latin typeface="Times New Roman" panose="02020603050405020304" pitchFamily="18" charset="0"/>
                          <a:ea typeface="+mn-ea"/>
                          <a:cs typeface="Times New Roman" panose="02020603050405020304" pitchFamily="18" charset="0"/>
                        </a:rPr>
                        <a:t>Тетерівської</a:t>
                      </a:r>
                      <a:r>
                        <a:rPr lang="uk-UA" sz="1000" kern="1200" dirty="0">
                          <a:solidFill>
                            <a:schemeClr val="tx1"/>
                          </a:solidFill>
                          <a:effectLst/>
                          <a:latin typeface="Times New Roman" panose="02020603050405020304" pitchFamily="18" charset="0"/>
                          <a:ea typeface="+mn-ea"/>
                          <a:cs typeface="Times New Roman" panose="02020603050405020304" pitchFamily="18" charset="0"/>
                        </a:rPr>
                        <a:t> сільської ради, загальноосвітні заклади громади</a:t>
                      </a: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extLst>
                  <a:ext uri="{0D108BD9-81ED-4DB2-BD59-A6C34878D82A}">
                    <a16:rowId xmlns:a16="http://schemas.microsoft.com/office/drawing/2014/main" val="10011"/>
                  </a:ext>
                </a:extLst>
              </a:tr>
              <a:tr h="485874">
                <a:tc>
                  <a:txBody>
                    <a:bodyPr/>
                    <a:lstStyle/>
                    <a:p>
                      <a:pPr>
                        <a:lnSpc>
                          <a:spcPct val="115000"/>
                        </a:lnSpc>
                        <a:spcAft>
                          <a:spcPts val="0"/>
                        </a:spcAft>
                      </a:pPr>
                      <a:r>
                        <a:rPr lang="uk-UA" sz="1000" kern="1200" dirty="0">
                          <a:solidFill>
                            <a:schemeClr val="tx1"/>
                          </a:solidFill>
                          <a:effectLst/>
                          <a:latin typeface="Times New Roman" panose="02020603050405020304" pitchFamily="18" charset="0"/>
                          <a:ea typeface="+mn-ea"/>
                          <a:cs typeface="Times New Roman" panose="02020603050405020304" pitchFamily="18" charset="0"/>
                        </a:rPr>
                        <a:t>Інша інформація за потреби</a:t>
                      </a:r>
                      <a:endParaRPr lang="ru-RU" sz="1000" dirty="0">
                        <a:latin typeface="Times New Roman" panose="02020603050405020304" pitchFamily="18" charset="0"/>
                        <a:ea typeface="Times New Roman"/>
                        <a:cs typeface="Times New Roman" panose="02020603050405020304" pitchFamily="18" charset="0"/>
                      </a:endParaRPr>
                    </a:p>
                    <a:p>
                      <a:pPr>
                        <a:lnSpc>
                          <a:spcPct val="115000"/>
                        </a:lnSpc>
                        <a:spcAft>
                          <a:spcPts val="0"/>
                        </a:spcAft>
                      </a:pPr>
                      <a:r>
                        <a:rPr lang="ru-RU" sz="1000" dirty="0" err="1">
                          <a:latin typeface="Times New Roman" panose="02020603050405020304" pitchFamily="18" charset="0"/>
                          <a:ea typeface="Times New Roman"/>
                          <a:cs typeface="Times New Roman" panose="02020603050405020304" pitchFamily="18" charset="0"/>
                        </a:rPr>
                        <a:t>Інше</a:t>
                      </a:r>
                      <a:r>
                        <a:rPr lang="ru-RU" sz="1000" dirty="0">
                          <a:latin typeface="Times New Roman" panose="02020603050405020304" pitchFamily="18" charset="0"/>
                          <a:ea typeface="Times New Roman"/>
                          <a:cs typeface="Times New Roman" panose="02020603050405020304" pitchFamily="18" charset="0"/>
                        </a:rPr>
                        <a:t>:</a:t>
                      </a: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5">
                  <a:txBody>
                    <a:bodyPr/>
                    <a:lstStyle/>
                    <a:p>
                      <a:pPr algn="just">
                        <a:lnSpc>
                          <a:spcPct val="115000"/>
                        </a:lnSpc>
                        <a:spcAft>
                          <a:spcPts val="0"/>
                        </a:spcAft>
                      </a:pPr>
                      <a:endParaRPr lang="ru-RU" sz="1000" dirty="0">
                        <a:latin typeface="Times New Roman" panose="02020603050405020304" pitchFamily="18" charset="0"/>
                        <a:ea typeface="Times New Roman"/>
                        <a:cs typeface="Times New Roman" panose="02020603050405020304" pitchFamily="18" charset="0"/>
                      </a:endParaRPr>
                    </a:p>
                  </a:txBody>
                  <a:tcPr marL="23492" marR="23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12"/>
                  </a:ext>
                </a:extLst>
              </a:tr>
            </a:tbl>
          </a:graphicData>
        </a:graphic>
      </p:graphicFrame>
      <p:sp>
        <p:nvSpPr>
          <p:cNvPr id="4" name="Заголовок 1"/>
          <p:cNvSpPr txBox="1">
            <a:spLocks/>
          </p:cNvSpPr>
          <p:nvPr/>
        </p:nvSpPr>
        <p:spPr>
          <a:xfrm>
            <a:off x="9218428" y="2158409"/>
            <a:ext cx="2721935" cy="447630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b="1" dirty="0">
                <a:latin typeface="+mn-lt"/>
              </a:rPr>
              <a:t>Нова методика цього не вимагає. Не вдасться цими картками скористатися й для подачі </a:t>
            </a:r>
            <a:r>
              <a:rPr lang="uk-UA" sz="2000" b="1" dirty="0" err="1">
                <a:latin typeface="+mn-lt"/>
              </a:rPr>
              <a:t>проєкту</a:t>
            </a:r>
            <a:r>
              <a:rPr lang="uk-UA" sz="2000" b="1" dirty="0">
                <a:latin typeface="+mn-lt"/>
              </a:rPr>
              <a:t> на ДФРР – для цього відповідна картка має потрапити до регіональної стратегії. Водночас картки ТЗ можуть знадобитися під час підготовки </a:t>
            </a:r>
            <a:r>
              <a:rPr lang="uk-UA" sz="2000" b="1" dirty="0" err="1">
                <a:latin typeface="+mn-lt"/>
              </a:rPr>
              <a:t>проєктів</a:t>
            </a:r>
            <a:r>
              <a:rPr lang="uk-UA" sz="2000" b="1" dirty="0">
                <a:latin typeface="+mn-lt"/>
              </a:rPr>
              <a:t> для інших донорів, в т.ч. - міжнародних </a:t>
            </a:r>
            <a:endParaRPr lang="ru-RU" sz="2400" b="1" dirty="0">
              <a:latin typeface="+mn-lt"/>
            </a:endParaRPr>
          </a:p>
        </p:txBody>
      </p:sp>
    </p:spTree>
    <p:extLst>
      <p:ext uri="{BB962C8B-B14F-4D97-AF65-F5344CB8AC3E}">
        <p14:creationId xmlns:p14="http://schemas.microsoft.com/office/powerpoint/2010/main" val="33896812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354035" y="177093"/>
            <a:ext cx="10001061" cy="126892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4000" b="1" dirty="0">
                <a:solidFill>
                  <a:srgbClr val="4C44E6"/>
                </a:solidFill>
                <a:latin typeface="+mn-lt"/>
              </a:rPr>
              <a:t>ФІНАНСОВЕ ЗАБЕЗПЕЧЕННЯ РЕАЛІЗАЦІЇ СТРАТЕГІЇ ТА </a:t>
            </a:r>
            <a:r>
              <a:rPr lang="uk-UA" sz="4000" b="1" dirty="0">
                <a:solidFill>
                  <a:srgbClr val="4C44E6"/>
                </a:solidFill>
                <a:latin typeface="+mn-lt"/>
              </a:rPr>
              <a:t>ПЗР</a:t>
            </a:r>
            <a:endParaRPr lang="ru-RU" sz="4000" b="1" dirty="0">
              <a:solidFill>
                <a:srgbClr val="4C44E6"/>
              </a:solidFill>
              <a:latin typeface="+mn-lt"/>
            </a:endParaRPr>
          </a:p>
        </p:txBody>
      </p:sp>
      <p:sp>
        <p:nvSpPr>
          <p:cNvPr id="3" name="Прямоугольник 2"/>
          <p:cNvSpPr/>
          <p:nvPr/>
        </p:nvSpPr>
        <p:spPr>
          <a:xfrm>
            <a:off x="244541" y="1668229"/>
            <a:ext cx="7060018" cy="4893647"/>
          </a:xfrm>
          <a:prstGeom prst="rect">
            <a:avLst/>
          </a:prstGeom>
        </p:spPr>
        <p:txBody>
          <a:bodyPr wrap="square">
            <a:spAutoFit/>
          </a:bodyPr>
          <a:lstStyle/>
          <a:p>
            <a:pPr marL="342900" indent="-342900">
              <a:buFont typeface="Wingdings" panose="05000000000000000000" pitchFamily="2" charset="2"/>
              <a:buChar char="Ø"/>
            </a:pPr>
            <a:r>
              <a:rPr lang="ru-RU" sz="2400" dirty="0" err="1"/>
              <a:t>коштів</a:t>
            </a:r>
            <a:r>
              <a:rPr lang="ru-RU" sz="2400" dirty="0"/>
              <a:t> державного бюджету, в тому </a:t>
            </a:r>
            <a:r>
              <a:rPr lang="ru-RU" sz="2400" dirty="0" err="1"/>
              <a:t>числі</a:t>
            </a:r>
            <a:r>
              <a:rPr lang="ru-RU" sz="2400" dirty="0"/>
              <a:t> </a:t>
            </a:r>
            <a:r>
              <a:rPr lang="ru-RU" sz="2400" dirty="0" err="1"/>
              <a:t>міжбюджетних</a:t>
            </a:r>
            <a:r>
              <a:rPr lang="ru-RU" sz="2400" dirty="0"/>
              <a:t> </a:t>
            </a:r>
            <a:r>
              <a:rPr lang="ru-RU" sz="2400" dirty="0" err="1"/>
              <a:t>трансфертів</a:t>
            </a:r>
            <a:r>
              <a:rPr lang="ru-RU" sz="2400" dirty="0"/>
              <a:t> з державного бюджету </a:t>
            </a:r>
            <a:r>
              <a:rPr lang="ru-RU" sz="2400" dirty="0" err="1"/>
              <a:t>місцевим</a:t>
            </a:r>
            <a:r>
              <a:rPr lang="ru-RU" sz="2400" dirty="0"/>
              <a:t> бюджетам (ДФРР, УКФ, </a:t>
            </a:r>
            <a:r>
              <a:rPr lang="uk-UA" sz="2400" dirty="0"/>
              <a:t>державних цільових субвенцій…)</a:t>
            </a:r>
            <a:r>
              <a:rPr lang="ru-RU" sz="2400" dirty="0"/>
              <a:t>;</a:t>
            </a:r>
          </a:p>
          <a:p>
            <a:pPr marL="342900" indent="-342900">
              <a:buFont typeface="Wingdings" panose="05000000000000000000" pitchFamily="2" charset="2"/>
              <a:buChar char="Ø"/>
            </a:pPr>
            <a:r>
              <a:rPr lang="ru-RU" sz="2400" dirty="0" err="1"/>
              <a:t>коштів</a:t>
            </a:r>
            <a:r>
              <a:rPr lang="ru-RU" sz="2400" dirty="0"/>
              <a:t> </a:t>
            </a:r>
            <a:r>
              <a:rPr lang="ru-RU" sz="2400" dirty="0" err="1"/>
              <a:t>місцевих</a:t>
            </a:r>
            <a:r>
              <a:rPr lang="ru-RU" sz="2400" dirty="0"/>
              <a:t> </a:t>
            </a:r>
            <a:r>
              <a:rPr lang="ru-RU" sz="2400" dirty="0" err="1"/>
              <a:t>бюджетів</a:t>
            </a:r>
            <a:r>
              <a:rPr lang="ru-RU" sz="2400" dirty="0"/>
              <a:t>;</a:t>
            </a:r>
          </a:p>
          <a:p>
            <a:pPr marL="342900" indent="-342900">
              <a:buFont typeface="Wingdings" panose="05000000000000000000" pitchFamily="2" charset="2"/>
              <a:buChar char="Ø"/>
            </a:pPr>
            <a:r>
              <a:rPr lang="ru-RU" sz="2400" dirty="0" err="1"/>
              <a:t>коштів</a:t>
            </a:r>
            <a:r>
              <a:rPr lang="ru-RU" sz="2400" dirty="0"/>
              <a:t>, </a:t>
            </a:r>
            <a:r>
              <a:rPr lang="ru-RU" sz="2400" dirty="0" err="1"/>
              <a:t>що</a:t>
            </a:r>
            <a:r>
              <a:rPr lang="ru-RU" sz="2400" dirty="0"/>
              <a:t> </a:t>
            </a:r>
            <a:r>
              <a:rPr lang="ru-RU" sz="2400" dirty="0" err="1"/>
              <a:t>надходять</a:t>
            </a:r>
            <a:r>
              <a:rPr lang="ru-RU" sz="2400" dirty="0"/>
              <a:t> до державного бюджету в рамках </a:t>
            </a:r>
            <a:r>
              <a:rPr lang="ru-RU" sz="2400" dirty="0" err="1"/>
              <a:t>програм</a:t>
            </a:r>
            <a:r>
              <a:rPr lang="ru-RU" sz="2400" dirty="0"/>
              <a:t> </a:t>
            </a:r>
            <a:r>
              <a:rPr lang="ru-RU" sz="2400" dirty="0" err="1"/>
              <a:t>допомоги</a:t>
            </a:r>
            <a:r>
              <a:rPr lang="ru-RU" sz="2400" dirty="0"/>
              <a:t> та </a:t>
            </a:r>
            <a:r>
              <a:rPr lang="ru-RU" sz="2400" dirty="0" err="1"/>
              <a:t>грантів</a:t>
            </a:r>
            <a:r>
              <a:rPr lang="ru-RU" sz="2400" dirty="0"/>
              <a:t> </a:t>
            </a:r>
            <a:r>
              <a:rPr lang="ru-RU" sz="2400" dirty="0" err="1"/>
              <a:t>Європейського</a:t>
            </a:r>
            <a:r>
              <a:rPr lang="ru-RU" sz="2400" dirty="0"/>
              <a:t> Союзу, </a:t>
            </a:r>
            <a:r>
              <a:rPr lang="ru-RU" sz="2400" dirty="0" err="1"/>
              <a:t>урядів</a:t>
            </a:r>
            <a:r>
              <a:rPr lang="ru-RU" sz="2400" dirty="0"/>
              <a:t> </a:t>
            </a:r>
            <a:r>
              <a:rPr lang="ru-RU" sz="2400" dirty="0" err="1"/>
              <a:t>іноземних</a:t>
            </a:r>
            <a:r>
              <a:rPr lang="ru-RU" sz="2400" dirty="0"/>
              <a:t> держав, </a:t>
            </a:r>
            <a:r>
              <a:rPr lang="ru-RU" sz="2400" dirty="0" err="1"/>
              <a:t>міжнародних</a:t>
            </a:r>
            <a:r>
              <a:rPr lang="ru-RU" sz="2400" dirty="0"/>
              <a:t> </a:t>
            </a:r>
            <a:r>
              <a:rPr lang="ru-RU" sz="2400" dirty="0" err="1"/>
              <a:t>організацій</a:t>
            </a:r>
            <a:r>
              <a:rPr lang="ru-RU" sz="2400" dirty="0"/>
              <a:t>, </a:t>
            </a:r>
            <a:r>
              <a:rPr lang="ru-RU" sz="2400" dirty="0" err="1"/>
              <a:t>донорських</a:t>
            </a:r>
            <a:r>
              <a:rPr lang="ru-RU" sz="2400" dirty="0"/>
              <a:t> </a:t>
            </a:r>
            <a:r>
              <a:rPr lang="ru-RU" sz="2400" dirty="0" err="1"/>
              <a:t>установ</a:t>
            </a:r>
            <a:r>
              <a:rPr lang="ru-RU" sz="2400" dirty="0"/>
              <a:t>;</a:t>
            </a:r>
          </a:p>
          <a:p>
            <a:pPr marL="342900" indent="-342900">
              <a:buFont typeface="Wingdings" panose="05000000000000000000" pitchFamily="2" charset="2"/>
              <a:buChar char="Ø"/>
            </a:pPr>
            <a:r>
              <a:rPr lang="ru-RU" sz="2400" dirty="0" err="1"/>
              <a:t>коштів</a:t>
            </a:r>
            <a:r>
              <a:rPr lang="ru-RU" sz="2400" dirty="0"/>
              <a:t> </a:t>
            </a:r>
            <a:r>
              <a:rPr lang="ru-RU" sz="2400" dirty="0" err="1"/>
              <a:t>інвесторів</a:t>
            </a:r>
            <a:r>
              <a:rPr lang="ru-RU" sz="2400" dirty="0"/>
              <a:t>, у тому </a:t>
            </a:r>
            <a:r>
              <a:rPr lang="ru-RU" sz="2400" dirty="0" err="1"/>
              <a:t>числі</a:t>
            </a:r>
            <a:r>
              <a:rPr lang="ru-RU" sz="2400" dirty="0"/>
              <a:t> на </a:t>
            </a:r>
            <a:r>
              <a:rPr lang="ru-RU" sz="2400" dirty="0" err="1"/>
              <a:t>умовах</a:t>
            </a:r>
            <a:r>
              <a:rPr lang="ru-RU" sz="2400" dirty="0"/>
              <a:t> державно-приватного партнерства, </a:t>
            </a:r>
            <a:r>
              <a:rPr lang="ru-RU" sz="2400" dirty="0" err="1"/>
              <a:t>власних</a:t>
            </a:r>
            <a:r>
              <a:rPr lang="ru-RU" sz="2400" dirty="0"/>
              <a:t> </a:t>
            </a:r>
            <a:r>
              <a:rPr lang="ru-RU" sz="2400" dirty="0" err="1"/>
              <a:t>коштів</a:t>
            </a:r>
            <a:r>
              <a:rPr lang="ru-RU" sz="2400" dirty="0"/>
              <a:t> </a:t>
            </a:r>
            <a:r>
              <a:rPr lang="ru-RU" sz="2400" dirty="0" err="1"/>
              <a:t>підприємств</a:t>
            </a:r>
            <a:r>
              <a:rPr lang="ru-RU" sz="2400" dirty="0"/>
              <a:t>;</a:t>
            </a:r>
          </a:p>
          <a:p>
            <a:pPr marL="342900" indent="-342900">
              <a:buFont typeface="Wingdings" panose="05000000000000000000" pitchFamily="2" charset="2"/>
              <a:buChar char="Ø"/>
            </a:pPr>
            <a:r>
              <a:rPr lang="ru-RU" sz="2400" dirty="0" err="1"/>
              <a:t>інших</a:t>
            </a:r>
            <a:r>
              <a:rPr lang="ru-RU" sz="2400" dirty="0"/>
              <a:t> </a:t>
            </a:r>
            <a:r>
              <a:rPr lang="ru-RU" sz="2400" dirty="0" err="1"/>
              <a:t>джерел</a:t>
            </a:r>
            <a:r>
              <a:rPr lang="ru-RU" sz="2400" dirty="0"/>
              <a:t>, не </a:t>
            </a:r>
            <a:r>
              <a:rPr lang="ru-RU" sz="2400" dirty="0" err="1"/>
              <a:t>заборонених</a:t>
            </a:r>
            <a:r>
              <a:rPr lang="ru-RU" sz="2400" dirty="0"/>
              <a:t> </a:t>
            </a:r>
            <a:r>
              <a:rPr lang="ru-RU" sz="2400" dirty="0" err="1"/>
              <a:t>законодавством</a:t>
            </a:r>
            <a:r>
              <a:rPr lang="ru-RU" sz="2400" dirty="0"/>
              <a:t>.</a:t>
            </a:r>
          </a:p>
        </p:txBody>
      </p:sp>
      <p:pic>
        <p:nvPicPr>
          <p:cNvPr id="4" name="Picture 2" descr="Лучшее финансирование | Optimumcity Investment Consulting"/>
          <p:cNvPicPr>
            <a:picLocks noChangeAspect="1" noChangeArrowheads="1"/>
          </p:cNvPicPr>
          <p:nvPr/>
        </p:nvPicPr>
        <p:blipFill>
          <a:blip r:embed="rId2" cstate="print"/>
          <a:srcRect/>
          <a:stretch>
            <a:fillRect/>
          </a:stretch>
        </p:blipFill>
        <p:spPr bwMode="auto">
          <a:xfrm>
            <a:off x="7653161" y="4115052"/>
            <a:ext cx="4258213" cy="2446824"/>
          </a:xfrm>
          <a:prstGeom prst="rect">
            <a:avLst/>
          </a:prstGeom>
          <a:noFill/>
          <a:ln w="127000">
            <a:solidFill>
              <a:srgbClr val="B9E5F4"/>
            </a:solidFill>
          </a:ln>
        </p:spPr>
      </p:pic>
      <p:sp>
        <p:nvSpPr>
          <p:cNvPr id="11" name="Объект 3"/>
          <p:cNvSpPr txBox="1">
            <a:spLocks/>
          </p:cNvSpPr>
          <p:nvPr/>
        </p:nvSpPr>
        <p:spPr>
          <a:xfrm>
            <a:off x="7653160" y="1137678"/>
            <a:ext cx="4258213" cy="2700670"/>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algn="l"/>
            <a:r>
              <a:rPr lang="ru-RU" sz="2300" b="1" dirty="0"/>
              <a:t>- </a:t>
            </a:r>
            <a:r>
              <a:rPr lang="ru-RU" sz="2300" b="1" dirty="0" err="1"/>
              <a:t>залучення</a:t>
            </a:r>
            <a:r>
              <a:rPr lang="ru-RU" sz="2300" b="1" dirty="0"/>
              <a:t> </a:t>
            </a:r>
            <a:r>
              <a:rPr lang="ru-RU" sz="2300" b="1" dirty="0" err="1"/>
              <a:t>фінансування</a:t>
            </a:r>
            <a:r>
              <a:rPr lang="ru-RU" sz="2300" b="1" dirty="0"/>
              <a:t> </a:t>
            </a:r>
            <a:r>
              <a:rPr lang="ru-RU" sz="2300" b="1" dirty="0" err="1"/>
              <a:t>проєктів</a:t>
            </a:r>
            <a:r>
              <a:rPr lang="ru-RU" sz="2300" b="1" dirty="0"/>
              <a:t> та </a:t>
            </a:r>
            <a:r>
              <a:rPr lang="ru-RU" sz="2300" b="1" dirty="0" err="1"/>
              <a:t>програм</a:t>
            </a:r>
            <a:r>
              <a:rPr lang="ru-RU" sz="2300" b="1" dirty="0"/>
              <a:t> МТД </a:t>
            </a:r>
            <a:r>
              <a:rPr lang="ru-RU" sz="2300" b="1" dirty="0" err="1"/>
              <a:t>суб‘єктами</a:t>
            </a:r>
            <a:r>
              <a:rPr lang="ru-RU" sz="2300" b="1" dirty="0"/>
              <a:t> </a:t>
            </a:r>
            <a:r>
              <a:rPr lang="ru-RU" sz="2300" b="1" dirty="0" err="1"/>
              <a:t>місцевого</a:t>
            </a:r>
            <a:r>
              <a:rPr lang="ru-RU" sz="2300" b="1" dirty="0"/>
              <a:t> </a:t>
            </a:r>
            <a:r>
              <a:rPr lang="ru-RU" sz="2300" b="1" dirty="0" err="1"/>
              <a:t>розвитку</a:t>
            </a:r>
            <a:r>
              <a:rPr lang="ru-RU" sz="2300" b="1" dirty="0"/>
              <a:t> </a:t>
            </a:r>
            <a:r>
              <a:rPr lang="ru-RU" sz="2300" b="1" dirty="0" err="1"/>
              <a:t>різних</a:t>
            </a:r>
            <a:r>
              <a:rPr lang="ru-RU" sz="2300" b="1" dirty="0"/>
              <a:t> </a:t>
            </a:r>
            <a:r>
              <a:rPr lang="ru-RU" sz="2300" b="1" dirty="0" err="1"/>
              <a:t>організаційно-правових</a:t>
            </a:r>
            <a:r>
              <a:rPr lang="ru-RU" sz="2300" b="1" dirty="0"/>
              <a:t> форм – ГО, </a:t>
            </a:r>
            <a:r>
              <a:rPr lang="ru-RU" sz="2300" b="1" dirty="0" err="1"/>
              <a:t>підприємці</a:t>
            </a:r>
            <a:r>
              <a:rPr lang="ru-RU" sz="2300" b="1" dirty="0"/>
              <a:t> </a:t>
            </a:r>
          </a:p>
          <a:p>
            <a:pPr algn="l"/>
            <a:r>
              <a:rPr lang="ru-RU" sz="2300" b="1" dirty="0"/>
              <a:t>- </a:t>
            </a:r>
            <a:r>
              <a:rPr lang="ru-RU" sz="2300" b="1" dirty="0" err="1"/>
              <a:t>приватні</a:t>
            </a:r>
            <a:r>
              <a:rPr lang="ru-RU" sz="2300" b="1" dirty="0"/>
              <a:t> </a:t>
            </a:r>
            <a:r>
              <a:rPr lang="ru-RU" sz="2300" b="1" dirty="0" err="1"/>
              <a:t>внески</a:t>
            </a:r>
            <a:r>
              <a:rPr lang="ru-RU" sz="2300" b="1" dirty="0"/>
              <a:t> </a:t>
            </a:r>
          </a:p>
        </p:txBody>
      </p:sp>
    </p:spTree>
    <p:extLst>
      <p:ext uri="{BB962C8B-B14F-4D97-AF65-F5344CB8AC3E}">
        <p14:creationId xmlns:p14="http://schemas.microsoft.com/office/powerpoint/2010/main" val="298533912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791" y="63284"/>
            <a:ext cx="11126041" cy="6358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789002" y="6393803"/>
            <a:ext cx="10717617" cy="369332"/>
          </a:xfrm>
          <a:prstGeom prst="rect">
            <a:avLst/>
          </a:prstGeom>
        </p:spPr>
        <p:txBody>
          <a:bodyPr wrap="square">
            <a:spAutoFit/>
          </a:bodyPr>
          <a:lstStyle/>
          <a:p>
            <a:pPr algn="ctr"/>
            <a:r>
              <a:rPr lang="uk-UA" b="1" dirty="0">
                <a:solidFill>
                  <a:srgbClr val="4C44E6"/>
                </a:solidFill>
              </a:rPr>
              <a:t>В переліку </a:t>
            </a:r>
            <a:r>
              <a:rPr lang="uk-UA" b="1" dirty="0" err="1">
                <a:solidFill>
                  <a:srgbClr val="4C44E6"/>
                </a:solidFill>
              </a:rPr>
              <a:t>проєктів</a:t>
            </a:r>
            <a:r>
              <a:rPr lang="uk-UA" b="1" dirty="0">
                <a:solidFill>
                  <a:srgbClr val="4C44E6"/>
                </a:solidFill>
              </a:rPr>
              <a:t> зазначають лише ті, що не потрапили до програм місцевого розвитку</a:t>
            </a:r>
          </a:p>
        </p:txBody>
      </p:sp>
    </p:spTree>
    <p:extLst>
      <p:ext uri="{BB962C8B-B14F-4D97-AF65-F5344CB8AC3E}">
        <p14:creationId xmlns:p14="http://schemas.microsoft.com/office/powerpoint/2010/main" val="180080655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49"/>
          <a:stretch/>
        </p:blipFill>
        <p:spPr bwMode="auto">
          <a:xfrm>
            <a:off x="2647188" y="72428"/>
            <a:ext cx="9544812" cy="6829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Заголовок 1"/>
          <p:cNvSpPr txBox="1">
            <a:spLocks/>
          </p:cNvSpPr>
          <p:nvPr/>
        </p:nvSpPr>
        <p:spPr>
          <a:xfrm>
            <a:off x="0" y="2820705"/>
            <a:ext cx="2661718" cy="152495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800" b="1" dirty="0">
                <a:solidFill>
                  <a:srgbClr val="4C44E6"/>
                </a:solidFill>
                <a:latin typeface="+mn-lt"/>
              </a:rPr>
              <a:t>ФІНАНСОВЕ ЗАБЕЗПЕЧЕННЯ </a:t>
            </a:r>
            <a:r>
              <a:rPr lang="uk-UA" sz="2800" b="1" dirty="0">
                <a:solidFill>
                  <a:srgbClr val="4C44E6"/>
                </a:solidFill>
                <a:latin typeface="+mn-lt"/>
              </a:rPr>
              <a:t>– приклад </a:t>
            </a:r>
            <a:endParaRPr lang="ru-RU" sz="2800" b="1" dirty="0">
              <a:solidFill>
                <a:srgbClr val="4C44E6"/>
              </a:solidFill>
              <a:latin typeface="+mn-lt"/>
            </a:endParaRPr>
          </a:p>
        </p:txBody>
      </p:sp>
    </p:spTree>
    <p:extLst>
      <p:ext uri="{BB962C8B-B14F-4D97-AF65-F5344CB8AC3E}">
        <p14:creationId xmlns:p14="http://schemas.microsoft.com/office/powerpoint/2010/main" val="74626032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4782" y="232721"/>
            <a:ext cx="10975214" cy="886732"/>
          </a:xfrm>
        </p:spPr>
        <p:txBody>
          <a:bodyPr>
            <a:normAutofit fontScale="90000"/>
          </a:bodyPr>
          <a:lstStyle/>
          <a:p>
            <a:pPr algn="ctr"/>
            <a:r>
              <a:rPr lang="uk-UA" b="1" dirty="0">
                <a:solidFill>
                  <a:srgbClr val="4C44E6"/>
                </a:solidFill>
                <a:latin typeface="+mn-lt"/>
              </a:rPr>
              <a:t>Консультації, громадське обговорення </a:t>
            </a:r>
            <a:r>
              <a:rPr lang="uk-UA" b="1" dirty="0" err="1">
                <a:solidFill>
                  <a:srgbClr val="4C44E6"/>
                </a:solidFill>
                <a:latin typeface="+mn-lt"/>
              </a:rPr>
              <a:t>проєкту</a:t>
            </a:r>
            <a:r>
              <a:rPr lang="uk-UA" b="1" dirty="0">
                <a:solidFill>
                  <a:srgbClr val="4C44E6"/>
                </a:solidFill>
                <a:latin typeface="+mn-lt"/>
              </a:rPr>
              <a:t> стратегії та ПЗР</a:t>
            </a:r>
            <a:endParaRPr lang="ru-RU" b="1" dirty="0">
              <a:solidFill>
                <a:srgbClr val="4C44E6"/>
              </a:solidFill>
              <a:latin typeface="+mn-lt"/>
            </a:endParaRPr>
          </a:p>
        </p:txBody>
      </p:sp>
      <p:sp>
        <p:nvSpPr>
          <p:cNvPr id="4" name="Прямоугольник 3"/>
          <p:cNvSpPr/>
          <p:nvPr/>
        </p:nvSpPr>
        <p:spPr>
          <a:xfrm>
            <a:off x="392394" y="3361105"/>
            <a:ext cx="11675307" cy="461665"/>
          </a:xfrm>
          <a:prstGeom prst="rect">
            <a:avLst/>
          </a:prstGeom>
        </p:spPr>
        <p:txBody>
          <a:bodyPr wrap="square">
            <a:spAutoFit/>
          </a:bodyPr>
          <a:lstStyle/>
          <a:p>
            <a:endParaRPr lang="ru-RU" sz="2400" dirty="0"/>
          </a:p>
        </p:txBody>
      </p:sp>
      <p:sp>
        <p:nvSpPr>
          <p:cNvPr id="5" name="Прямоугольник 4"/>
          <p:cNvSpPr/>
          <p:nvPr/>
        </p:nvSpPr>
        <p:spPr>
          <a:xfrm>
            <a:off x="392394" y="4058160"/>
            <a:ext cx="7505480" cy="2308324"/>
          </a:xfrm>
          <a:prstGeom prst="rect">
            <a:avLst/>
          </a:prstGeom>
        </p:spPr>
        <p:txBody>
          <a:bodyPr wrap="square">
            <a:spAutoFit/>
          </a:bodyPr>
          <a:lstStyle/>
          <a:p>
            <a:pPr algn="ctr">
              <a:lnSpc>
                <a:spcPct val="80000"/>
              </a:lnSpc>
              <a:buFont typeface="Wingdings" pitchFamily="2" charset="2"/>
              <a:buNone/>
            </a:pPr>
            <a:r>
              <a:rPr lang="uk-UA" sz="3000" b="1" dirty="0">
                <a:solidFill>
                  <a:srgbClr val="4C44E6"/>
                </a:solidFill>
              </a:rPr>
              <a:t>У випадку громадськості йдеться про залучення фахівців, представників зацікавлених сторін – мешканцями, групами, організаціями, які мають інтерес до процесу та результатів стратегії або здатні  впливати на її реалізацію</a:t>
            </a:r>
          </a:p>
        </p:txBody>
      </p:sp>
      <p:sp>
        <p:nvSpPr>
          <p:cNvPr id="6" name="Прямоугольник 5"/>
          <p:cNvSpPr/>
          <p:nvPr/>
        </p:nvSpPr>
        <p:spPr>
          <a:xfrm>
            <a:off x="190122" y="1586330"/>
            <a:ext cx="7795035" cy="2092881"/>
          </a:xfrm>
          <a:prstGeom prst="rect">
            <a:avLst/>
          </a:prstGeom>
        </p:spPr>
        <p:txBody>
          <a:bodyPr wrap="square">
            <a:spAutoFit/>
          </a:bodyPr>
          <a:lstStyle/>
          <a:p>
            <a:pPr algn="ctr"/>
            <a:r>
              <a:rPr lang="uk-UA" sz="2600" b="1" u="sng" dirty="0"/>
              <a:t>Склавши стратегією включно з ПЗР робоча група ініціює проведення консультацій та громадського обговорення. Вони можуть співпадають у часі та процедурно з консультаціями з органами виконавчої влади щодо СЕО (див. матеріал про СЕО)  </a:t>
            </a:r>
            <a:endParaRPr lang="ru-RU" sz="2600" b="1" u="sng" dirty="0"/>
          </a:p>
        </p:txBody>
      </p:sp>
      <p:pic>
        <p:nvPicPr>
          <p:cNvPr id="7" name="Picture 2" descr="Немає опи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157" y="1035266"/>
            <a:ext cx="4206844" cy="5813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63325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7709" y="56768"/>
            <a:ext cx="11685183" cy="1325563"/>
          </a:xfrm>
        </p:spPr>
        <p:txBody>
          <a:bodyPr>
            <a:normAutofit fontScale="90000"/>
          </a:bodyPr>
          <a:lstStyle/>
          <a:p>
            <a:pPr algn="ctr"/>
            <a:r>
              <a:rPr lang="uk-UA" b="1" dirty="0">
                <a:solidFill>
                  <a:srgbClr val="4C44E6"/>
                </a:solidFill>
                <a:latin typeface="+mn-lt"/>
              </a:rPr>
              <a:t>Що треба врахувати для підготовки та проведення консультацій та громадського обговорення</a:t>
            </a:r>
            <a:endParaRPr lang="ru-RU" dirty="0">
              <a:latin typeface="+mn-lt"/>
            </a:endParaRPr>
          </a:p>
        </p:txBody>
      </p:sp>
      <p:sp>
        <p:nvSpPr>
          <p:cNvPr id="3" name="Прямоугольник 2"/>
          <p:cNvSpPr/>
          <p:nvPr/>
        </p:nvSpPr>
        <p:spPr>
          <a:xfrm>
            <a:off x="191387" y="2963217"/>
            <a:ext cx="11621388" cy="2308324"/>
          </a:xfrm>
          <a:prstGeom prst="rect">
            <a:avLst/>
          </a:prstGeom>
        </p:spPr>
        <p:txBody>
          <a:bodyPr wrap="square">
            <a:spAutoFit/>
          </a:bodyPr>
          <a:lstStyle/>
          <a:p>
            <a:pPr marL="342900" indent="-342900">
              <a:buFont typeface="Wingdings" panose="05000000000000000000" pitchFamily="2" charset="2"/>
              <a:buChar char="Ø"/>
            </a:pPr>
            <a:r>
              <a:rPr lang="uk-UA" sz="2400" b="1" dirty="0">
                <a:solidFill>
                  <a:srgbClr val="4C44E6"/>
                </a:solidFill>
              </a:rPr>
              <a:t>Як правило порядок громадського обговорення прописується в статуті громади, якщо цього немає – тоді перед початком обговорення розробляється та ухвалюється відповідне положення</a:t>
            </a:r>
          </a:p>
          <a:p>
            <a:pPr marL="342900" indent="-342900">
              <a:buFont typeface="Wingdings" panose="05000000000000000000" pitchFamily="2" charset="2"/>
              <a:buChar char="Ø"/>
            </a:pPr>
            <a:r>
              <a:rPr lang="uk-UA" sz="2400" b="1" dirty="0">
                <a:solidFill>
                  <a:srgbClr val="0D0F11"/>
                </a:solidFill>
              </a:rPr>
              <a:t>Може бути розроблений та оприлюднений план громадського обговорення – з зазначенням дати, часу, місця проведення публічних заходів (якщо ситуація дозволятиме)</a:t>
            </a:r>
            <a:endParaRPr lang="ru-RU" sz="2400" dirty="0">
              <a:solidFill>
                <a:srgbClr val="0D0F11"/>
              </a:solidFill>
            </a:endParaRPr>
          </a:p>
        </p:txBody>
      </p:sp>
      <p:sp>
        <p:nvSpPr>
          <p:cNvPr id="5" name="Прямоугольник 4"/>
          <p:cNvSpPr/>
          <p:nvPr/>
        </p:nvSpPr>
        <p:spPr>
          <a:xfrm>
            <a:off x="170120" y="1375114"/>
            <a:ext cx="11802139" cy="1569660"/>
          </a:xfrm>
          <a:prstGeom prst="rect">
            <a:avLst/>
          </a:prstGeom>
        </p:spPr>
        <p:txBody>
          <a:bodyPr wrap="square">
            <a:spAutoFit/>
          </a:bodyPr>
          <a:lstStyle/>
          <a:p>
            <a:pPr marL="342900" indent="-342900">
              <a:buFont typeface="Wingdings" panose="05000000000000000000" pitchFamily="2" charset="2"/>
              <a:buChar char="Ø"/>
            </a:pPr>
            <a:r>
              <a:rPr lang="uk-UA" sz="2400" b="1" dirty="0">
                <a:solidFill>
                  <a:srgbClr val="0D0F11"/>
                </a:solidFill>
              </a:rPr>
              <a:t>Термін – не менше 30 днів</a:t>
            </a:r>
          </a:p>
          <a:p>
            <a:pPr marL="342900" indent="-342900">
              <a:buFont typeface="Wingdings" panose="05000000000000000000" pitchFamily="2" charset="2"/>
              <a:buChar char="Ø"/>
            </a:pPr>
            <a:r>
              <a:rPr lang="uk-UA" sz="2400" b="1" dirty="0">
                <a:solidFill>
                  <a:srgbClr val="4C44E6"/>
                </a:solidFill>
              </a:rPr>
              <a:t>Для старту варто підготувати та видати розпорядження голови </a:t>
            </a:r>
            <a:endParaRPr lang="uk-UA" sz="2400" b="1" dirty="0">
              <a:solidFill>
                <a:srgbClr val="0D0F11"/>
              </a:solidFill>
            </a:endParaRPr>
          </a:p>
          <a:p>
            <a:pPr marL="342900" indent="-342900">
              <a:buFont typeface="Wingdings" panose="05000000000000000000" pitchFamily="2" charset="2"/>
              <a:buChar char="Ø"/>
            </a:pPr>
            <a:r>
              <a:rPr lang="uk-UA" sz="2400" b="1" dirty="0">
                <a:solidFill>
                  <a:srgbClr val="0D0F11"/>
                </a:solidFill>
              </a:rPr>
              <a:t>Окремо – підготувати та оприлюднити всіма доступними засобами (якнайширше) оголошення про початок консультацій та громадського обговорення</a:t>
            </a:r>
          </a:p>
        </p:txBody>
      </p:sp>
      <p:sp>
        <p:nvSpPr>
          <p:cNvPr id="6" name="Объект 3"/>
          <p:cNvSpPr txBox="1">
            <a:spLocks/>
          </p:cNvSpPr>
          <p:nvPr/>
        </p:nvSpPr>
        <p:spPr>
          <a:xfrm>
            <a:off x="552897" y="5263113"/>
            <a:ext cx="10962166" cy="1377050"/>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sz="2400" b="1" dirty="0" err="1"/>
              <a:t>Керівництво</a:t>
            </a:r>
            <a:r>
              <a:rPr lang="ru-RU" sz="2400" b="1" dirty="0"/>
              <a:t> </a:t>
            </a:r>
            <a:r>
              <a:rPr lang="ru-RU" sz="2400" b="1" dirty="0" err="1"/>
              <a:t>громади</a:t>
            </a:r>
            <a:r>
              <a:rPr lang="ru-RU" sz="2400" b="1" dirty="0"/>
              <a:t> не </a:t>
            </a:r>
            <a:r>
              <a:rPr lang="ru-RU" sz="2400" b="1" dirty="0" err="1"/>
              <a:t>зобов`язно</a:t>
            </a:r>
            <a:r>
              <a:rPr lang="ru-RU" sz="2400" b="1" dirty="0"/>
              <a:t> </a:t>
            </a:r>
            <a:r>
              <a:rPr lang="ru-RU" sz="2400" b="1" dirty="0" err="1"/>
              <a:t>обійти</a:t>
            </a:r>
            <a:r>
              <a:rPr lang="ru-RU" sz="2400" b="1" dirty="0"/>
              <a:t> </a:t>
            </a:r>
            <a:r>
              <a:rPr lang="ru-RU" sz="2400" b="1" dirty="0" err="1"/>
              <a:t>всі</a:t>
            </a:r>
            <a:r>
              <a:rPr lang="ru-RU" sz="2400" b="1" dirty="0"/>
              <a:t> </a:t>
            </a:r>
            <a:r>
              <a:rPr lang="ru-RU" sz="2400" b="1" dirty="0" err="1"/>
              <a:t>подвір`я</a:t>
            </a:r>
            <a:r>
              <a:rPr lang="ru-RU" sz="2400" b="1" dirty="0"/>
              <a:t> з </a:t>
            </a:r>
            <a:r>
              <a:rPr lang="ru-RU" sz="2400" b="1" dirty="0" err="1"/>
              <a:t>проєктом</a:t>
            </a:r>
            <a:r>
              <a:rPr lang="ru-RU" sz="2400" b="1" dirty="0"/>
              <a:t> </a:t>
            </a:r>
            <a:r>
              <a:rPr lang="ru-RU" sz="2400" b="1" dirty="0" err="1"/>
              <a:t>стратегії</a:t>
            </a:r>
            <a:r>
              <a:rPr lang="ru-RU" sz="2400" b="1" dirty="0"/>
              <a:t>, але </a:t>
            </a:r>
            <a:r>
              <a:rPr lang="ru-RU" sz="2400" b="1" dirty="0" err="1"/>
              <a:t>зобов`язано</a:t>
            </a:r>
            <a:r>
              <a:rPr lang="ru-RU" sz="2400" b="1" dirty="0"/>
              <a:t> </a:t>
            </a:r>
            <a:r>
              <a:rPr lang="ru-RU" sz="2400" b="1" dirty="0" err="1"/>
              <a:t>створити</a:t>
            </a:r>
            <a:r>
              <a:rPr lang="ru-RU" sz="2400" b="1" dirty="0"/>
              <a:t> </a:t>
            </a:r>
            <a:r>
              <a:rPr lang="ru-RU" sz="2400" b="1" dirty="0" err="1"/>
              <a:t>умови</a:t>
            </a:r>
            <a:r>
              <a:rPr lang="ru-RU" sz="2400" b="1" dirty="0"/>
              <a:t> для </a:t>
            </a:r>
            <a:r>
              <a:rPr lang="ru-RU" sz="2400" b="1" dirty="0" err="1"/>
              <a:t>всіх</a:t>
            </a:r>
            <a:r>
              <a:rPr lang="ru-RU" sz="2400" b="1" dirty="0"/>
              <a:t> </a:t>
            </a:r>
            <a:r>
              <a:rPr lang="ru-RU" sz="2400" b="1" dirty="0" err="1"/>
              <a:t>бажаючих</a:t>
            </a:r>
            <a:r>
              <a:rPr lang="ru-RU" sz="2400" b="1" dirty="0"/>
              <a:t> </a:t>
            </a:r>
            <a:r>
              <a:rPr lang="ru-RU" sz="2400" b="1" dirty="0" err="1"/>
              <a:t>ознайомитися</a:t>
            </a:r>
            <a:r>
              <a:rPr lang="ru-RU" sz="2400" b="1" dirty="0"/>
              <a:t> з текстом документу у </a:t>
            </a:r>
            <a:r>
              <a:rPr lang="ru-RU" sz="2400" b="1" dirty="0" err="1"/>
              <a:t>зручний</a:t>
            </a:r>
            <a:r>
              <a:rPr lang="ru-RU" sz="2400" b="1" dirty="0"/>
              <a:t> для них </a:t>
            </a:r>
            <a:r>
              <a:rPr lang="ru-RU" sz="2400" b="1" dirty="0" err="1"/>
              <a:t>спосіб</a:t>
            </a:r>
            <a:r>
              <a:rPr lang="ru-RU" sz="2400" b="1" dirty="0"/>
              <a:t> та </a:t>
            </a:r>
            <a:r>
              <a:rPr lang="ru-RU" sz="2400" b="1" dirty="0" err="1"/>
              <a:t>запросити</a:t>
            </a:r>
            <a:r>
              <a:rPr lang="ru-RU" sz="2400" b="1" dirty="0"/>
              <a:t> до </a:t>
            </a:r>
            <a:r>
              <a:rPr lang="ru-RU" sz="2400" b="1" dirty="0" err="1"/>
              <a:t>участі</a:t>
            </a:r>
            <a:r>
              <a:rPr lang="ru-RU" sz="2400" b="1" dirty="0"/>
              <a:t> в </a:t>
            </a:r>
            <a:r>
              <a:rPr lang="ru-RU" sz="2400" b="1" dirty="0" err="1"/>
              <a:t>обговоренні</a:t>
            </a:r>
            <a:endParaRPr lang="ru-RU" sz="2400" b="1" dirty="0"/>
          </a:p>
        </p:txBody>
      </p:sp>
    </p:spTree>
    <p:extLst>
      <p:ext uri="{BB962C8B-B14F-4D97-AF65-F5344CB8AC3E}">
        <p14:creationId xmlns:p14="http://schemas.microsoft.com/office/powerpoint/2010/main" val="340197131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a:xfrm>
            <a:off x="184396" y="418284"/>
            <a:ext cx="11834036" cy="1165967"/>
          </a:xfrm>
        </p:spPr>
        <p:txBody>
          <a:bodyPr>
            <a:noAutofit/>
          </a:bodyPr>
          <a:lstStyle/>
          <a:p>
            <a:pPr algn="ctr"/>
            <a:r>
              <a:rPr lang="uk-UA" sz="4000" b="1" dirty="0">
                <a:solidFill>
                  <a:srgbClr val="4C44E6"/>
                </a:solidFill>
                <a:latin typeface="+mn-lt"/>
              </a:rPr>
              <a:t>Форми проведення громадського обговорення </a:t>
            </a:r>
            <a:r>
              <a:rPr lang="uk-UA" sz="4000" b="1" dirty="0" err="1">
                <a:solidFill>
                  <a:srgbClr val="4C44E6"/>
                </a:solidFill>
                <a:latin typeface="+mn-lt"/>
              </a:rPr>
              <a:t>проєкту</a:t>
            </a:r>
            <a:r>
              <a:rPr lang="uk-UA" sz="4000" b="1" dirty="0">
                <a:solidFill>
                  <a:srgbClr val="4C44E6"/>
                </a:solidFill>
                <a:latin typeface="+mn-lt"/>
              </a:rPr>
              <a:t> стратегії та ПЗР</a:t>
            </a:r>
            <a:endParaRPr lang="ru-RU" sz="4000" b="1" dirty="0">
              <a:solidFill>
                <a:srgbClr val="4C44E6"/>
              </a:solidFill>
              <a:latin typeface="+mn-lt"/>
            </a:endParaRPr>
          </a:p>
        </p:txBody>
      </p:sp>
      <p:sp>
        <p:nvSpPr>
          <p:cNvPr id="2" name="Прямоугольник 1"/>
          <p:cNvSpPr/>
          <p:nvPr/>
        </p:nvSpPr>
        <p:spPr>
          <a:xfrm>
            <a:off x="177735" y="2011340"/>
            <a:ext cx="7729870" cy="4401205"/>
          </a:xfrm>
          <a:prstGeom prst="rect">
            <a:avLst/>
          </a:prstGeom>
        </p:spPr>
        <p:txBody>
          <a:bodyPr wrap="square">
            <a:spAutoFit/>
          </a:bodyPr>
          <a:lstStyle/>
          <a:p>
            <a:pPr marL="800100" lvl="1" indent="-342900">
              <a:buFont typeface="Wingdings" panose="05000000000000000000" pitchFamily="2" charset="2"/>
              <a:buChar char="Ø"/>
            </a:pPr>
            <a:r>
              <a:rPr lang="uk-UA" sz="2800" dirty="0">
                <a:solidFill>
                  <a:srgbClr val="0D0F11"/>
                </a:solidFill>
              </a:rPr>
              <a:t>публічні зустрічі з мешканцями;</a:t>
            </a:r>
            <a:endParaRPr lang="ru-RU" sz="2800" dirty="0">
              <a:solidFill>
                <a:srgbClr val="0D0F11"/>
              </a:solidFill>
            </a:endParaRPr>
          </a:p>
          <a:p>
            <a:pPr marL="800100" lvl="1" indent="-342900">
              <a:buFont typeface="Wingdings" panose="05000000000000000000" pitchFamily="2" charset="2"/>
              <a:buChar char="Ø"/>
            </a:pPr>
            <a:r>
              <a:rPr lang="uk-UA" sz="2800" dirty="0">
                <a:solidFill>
                  <a:srgbClr val="0D0F11"/>
                </a:solidFill>
              </a:rPr>
              <a:t>надсилання матеріалів звичайною поштою;</a:t>
            </a:r>
            <a:endParaRPr lang="ru-RU" sz="2800" dirty="0">
              <a:solidFill>
                <a:srgbClr val="0D0F11"/>
              </a:solidFill>
            </a:endParaRPr>
          </a:p>
          <a:p>
            <a:pPr marL="800100" lvl="1" indent="-342900">
              <a:buFont typeface="Wingdings" panose="05000000000000000000" pitchFamily="2" charset="2"/>
              <a:buChar char="Ø"/>
            </a:pPr>
            <a:r>
              <a:rPr lang="uk-UA" sz="2800" dirty="0">
                <a:solidFill>
                  <a:srgbClr val="0D0F11"/>
                </a:solidFill>
              </a:rPr>
              <a:t>організацію місцевих дебатів та дискусій;</a:t>
            </a:r>
            <a:endParaRPr lang="ru-RU" sz="2800" dirty="0">
              <a:solidFill>
                <a:srgbClr val="0D0F11"/>
              </a:solidFill>
            </a:endParaRPr>
          </a:p>
          <a:p>
            <a:pPr marL="800100" lvl="1" indent="-342900">
              <a:buFont typeface="Wingdings" panose="05000000000000000000" pitchFamily="2" charset="2"/>
              <a:buChar char="Ø"/>
            </a:pPr>
            <a:r>
              <a:rPr lang="uk-UA" sz="2800" dirty="0">
                <a:solidFill>
                  <a:srgbClr val="0D0F11"/>
                </a:solidFill>
              </a:rPr>
              <a:t>розміщення інформації в місцевих медіа, соціальних мережах;</a:t>
            </a:r>
            <a:endParaRPr lang="ru-RU" sz="2800" dirty="0">
              <a:solidFill>
                <a:srgbClr val="0D0F11"/>
              </a:solidFill>
            </a:endParaRPr>
          </a:p>
          <a:p>
            <a:pPr marL="800100" lvl="1" indent="-342900">
              <a:buFont typeface="Wingdings" panose="05000000000000000000" pitchFamily="2" charset="2"/>
              <a:buChar char="Ø"/>
            </a:pPr>
            <a:r>
              <a:rPr lang="uk-UA" sz="2800" dirty="0">
                <a:solidFill>
                  <a:srgbClr val="0D0F11"/>
                </a:solidFill>
              </a:rPr>
              <a:t>Інтернет-сторінка громади та сторінки установ, закладів, підприємств</a:t>
            </a:r>
            <a:r>
              <a:rPr lang="ru-RU" sz="2800" dirty="0">
                <a:solidFill>
                  <a:srgbClr val="0D0F11"/>
                </a:solidFill>
              </a:rPr>
              <a:t>;</a:t>
            </a:r>
          </a:p>
          <a:p>
            <a:pPr marL="800100" lvl="1" indent="-342900">
              <a:buFont typeface="Wingdings" panose="05000000000000000000" pitchFamily="2" charset="2"/>
              <a:buChar char="Ø"/>
            </a:pPr>
            <a:r>
              <a:rPr lang="uk-UA" sz="2800" dirty="0">
                <a:solidFill>
                  <a:srgbClr val="0D0F11"/>
                </a:solidFill>
              </a:rPr>
              <a:t> електронна поштова скриньку для надсилання коментарів.</a:t>
            </a:r>
            <a:r>
              <a:rPr lang="ru-RU" sz="2800" dirty="0">
                <a:solidFill>
                  <a:srgbClr val="0D0F11"/>
                </a:solidFill>
              </a:rPr>
              <a:t>;</a:t>
            </a:r>
          </a:p>
          <a:p>
            <a:pPr marL="800100" lvl="1" indent="-342900">
              <a:buFont typeface="Wingdings" panose="05000000000000000000" pitchFamily="2" charset="2"/>
              <a:buChar char="Ø"/>
            </a:pPr>
            <a:r>
              <a:rPr lang="uk-UA" sz="2800" b="1" dirty="0">
                <a:solidFill>
                  <a:srgbClr val="4C44E6"/>
                </a:solidFill>
              </a:rPr>
              <a:t>Ваші пропозиції?</a:t>
            </a:r>
            <a:r>
              <a:rPr lang="en-US" sz="2800" b="1" dirty="0">
                <a:solidFill>
                  <a:srgbClr val="4C44E6"/>
                </a:solidFill>
              </a:rPr>
              <a:t> </a:t>
            </a:r>
            <a:endParaRPr lang="ru-RU" sz="2800" b="1" dirty="0">
              <a:solidFill>
                <a:srgbClr val="4C44E6"/>
              </a:solidFill>
            </a:endParaRPr>
          </a:p>
        </p:txBody>
      </p:sp>
      <p:pic>
        <p:nvPicPr>
          <p:cNvPr id="4" name="Picture 6" descr="https://www.oporaua.org/uploads/images_2021/26_02_foto_3.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8366" r="55932" b="7946"/>
          <a:stretch/>
        </p:blipFill>
        <p:spPr bwMode="auto">
          <a:xfrm>
            <a:off x="7985426" y="1939747"/>
            <a:ext cx="1492155" cy="18077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dubno-adm.gov.ua/typo3temp/fl_realurl_image/obgovorennja-konsultaciji-z-gromadskistju-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1992" y="2172989"/>
            <a:ext cx="2106440" cy="14935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https://www.oporaua.org/uploads/images_2021/26_02_foto_4.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0292" t="68300" r="3519" b="9489"/>
          <a:stretch/>
        </p:blipFill>
        <p:spPr bwMode="auto">
          <a:xfrm>
            <a:off x="7333897" y="4619185"/>
            <a:ext cx="1865268" cy="1439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g"/>
          <p:cNvPicPr>
            <a:picLocks noChangeAspect="1" noChangeArrowheads="1"/>
          </p:cNvPicPr>
          <p:nvPr/>
        </p:nvPicPr>
        <p:blipFill rotWithShape="1">
          <a:blip r:embed="rId5">
            <a:extLst>
              <a:ext uri="{28A0092B-C50C-407E-A947-70E740481C1C}">
                <a14:useLocalDpi xmlns:a14="http://schemas.microsoft.com/office/drawing/2010/main" val="0"/>
              </a:ext>
            </a:extLst>
          </a:blip>
          <a:srcRect l="6476" r="6658"/>
          <a:stretch/>
        </p:blipFill>
        <p:spPr bwMode="auto">
          <a:xfrm>
            <a:off x="9339358" y="4619185"/>
            <a:ext cx="2562117" cy="1471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28892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0729" y="154699"/>
            <a:ext cx="10515600" cy="1325563"/>
          </a:xfrm>
        </p:spPr>
        <p:txBody>
          <a:bodyPr>
            <a:normAutofit/>
          </a:bodyPr>
          <a:lstStyle/>
          <a:p>
            <a:pPr algn="ctr"/>
            <a:r>
              <a:rPr lang="ru-RU" sz="4000" b="1" dirty="0" err="1">
                <a:solidFill>
                  <a:srgbClr val="4C44E6"/>
                </a:solidFill>
                <a:latin typeface="+mn-lt"/>
              </a:rPr>
              <a:t>Проведення</a:t>
            </a:r>
            <a:r>
              <a:rPr lang="ru-RU" sz="4000" b="1" dirty="0">
                <a:solidFill>
                  <a:srgbClr val="4C44E6"/>
                </a:solidFill>
                <a:latin typeface="+mn-lt"/>
              </a:rPr>
              <a:t> </a:t>
            </a:r>
            <a:r>
              <a:rPr lang="ru-RU" sz="4000" b="1" dirty="0" err="1">
                <a:solidFill>
                  <a:srgbClr val="4C44E6"/>
                </a:solidFill>
                <a:latin typeface="+mn-lt"/>
              </a:rPr>
              <a:t>громадського</a:t>
            </a:r>
            <a:r>
              <a:rPr lang="ru-RU" sz="4000" b="1" dirty="0">
                <a:solidFill>
                  <a:srgbClr val="4C44E6"/>
                </a:solidFill>
                <a:latin typeface="+mn-lt"/>
              </a:rPr>
              <a:t> </a:t>
            </a:r>
            <a:r>
              <a:rPr lang="ru-RU" sz="4000" b="1" dirty="0" err="1">
                <a:solidFill>
                  <a:srgbClr val="4C44E6"/>
                </a:solidFill>
                <a:latin typeface="+mn-lt"/>
              </a:rPr>
              <a:t>обговорення</a:t>
            </a:r>
            <a:r>
              <a:rPr lang="ru-RU" sz="4000" b="1" dirty="0">
                <a:solidFill>
                  <a:srgbClr val="4C44E6"/>
                </a:solidFill>
                <a:latin typeface="+mn-lt"/>
              </a:rPr>
              <a:t> – </a:t>
            </a:r>
            <a:r>
              <a:rPr lang="ru-RU" sz="4000" b="1" dirty="0" err="1">
                <a:solidFill>
                  <a:srgbClr val="4C44E6"/>
                </a:solidFill>
                <a:latin typeface="+mn-lt"/>
              </a:rPr>
              <a:t>деякі</a:t>
            </a:r>
            <a:r>
              <a:rPr lang="ru-RU" sz="4000" b="1" dirty="0">
                <a:solidFill>
                  <a:srgbClr val="4C44E6"/>
                </a:solidFill>
                <a:latin typeface="+mn-lt"/>
              </a:rPr>
              <a:t> </a:t>
            </a:r>
            <a:r>
              <a:rPr lang="ru-RU" sz="4000" b="1" dirty="0" err="1">
                <a:solidFill>
                  <a:srgbClr val="4C44E6"/>
                </a:solidFill>
                <a:latin typeface="+mn-lt"/>
              </a:rPr>
              <a:t>зауваження</a:t>
            </a:r>
            <a:endParaRPr lang="ru-RU" sz="4000" b="1" dirty="0">
              <a:solidFill>
                <a:srgbClr val="4C44E6"/>
              </a:solidFill>
              <a:latin typeface="+mn-lt"/>
            </a:endParaRPr>
          </a:p>
        </p:txBody>
      </p:sp>
      <p:sp>
        <p:nvSpPr>
          <p:cNvPr id="4" name="Прямоугольник 3"/>
          <p:cNvSpPr/>
          <p:nvPr/>
        </p:nvSpPr>
        <p:spPr>
          <a:xfrm>
            <a:off x="272903" y="1342033"/>
            <a:ext cx="11919097" cy="5262979"/>
          </a:xfrm>
          <a:prstGeom prst="rect">
            <a:avLst/>
          </a:prstGeom>
        </p:spPr>
        <p:txBody>
          <a:bodyPr wrap="square">
            <a:spAutoFit/>
          </a:bodyPr>
          <a:lstStyle/>
          <a:p>
            <a:pPr marL="342900" indent="-342900">
              <a:buFont typeface="Wingdings" panose="05000000000000000000" pitchFamily="2" charset="2"/>
              <a:buChar char="Ø"/>
            </a:pPr>
            <a:r>
              <a:rPr lang="uk-UA" sz="2400" b="1" dirty="0">
                <a:solidFill>
                  <a:srgbClr val="0D0F11"/>
                </a:solidFill>
              </a:rPr>
              <a:t>Тексти </a:t>
            </a:r>
            <a:r>
              <a:rPr lang="uk-UA" sz="2400" b="1" dirty="0" err="1">
                <a:solidFill>
                  <a:srgbClr val="0D0F11"/>
                </a:solidFill>
              </a:rPr>
              <a:t>проєктів</a:t>
            </a:r>
            <a:r>
              <a:rPr lang="uk-UA" sz="2400" b="1" dirty="0">
                <a:solidFill>
                  <a:srgbClr val="0D0F11"/>
                </a:solidFill>
              </a:rPr>
              <a:t> стратегій та ПЗР необхідно розмістити на офіційному сайті ради, її </a:t>
            </a:r>
            <a:r>
              <a:rPr lang="uk-UA" sz="2400" b="1" dirty="0" err="1">
                <a:solidFill>
                  <a:srgbClr val="0D0F11"/>
                </a:solidFill>
              </a:rPr>
              <a:t>фейсбучні</a:t>
            </a:r>
            <a:r>
              <a:rPr lang="uk-UA" sz="2400" b="1" dirty="0">
                <a:solidFill>
                  <a:srgbClr val="0D0F11"/>
                </a:solidFill>
              </a:rPr>
              <a:t> сторінці, кілька паперових примірників роздрукувати та розмістити в приміщенні ради, </a:t>
            </a:r>
            <a:r>
              <a:rPr lang="uk-UA" sz="2400" b="1" dirty="0" err="1">
                <a:solidFill>
                  <a:srgbClr val="0D0F11"/>
                </a:solidFill>
              </a:rPr>
              <a:t>ЦНАПі</a:t>
            </a:r>
            <a:r>
              <a:rPr lang="uk-UA" sz="2400" b="1" dirty="0">
                <a:solidFill>
                  <a:srgbClr val="0D0F11"/>
                </a:solidFill>
              </a:rPr>
              <a:t>, бібліотеці, будинку культури, школах, старостатах… </a:t>
            </a:r>
          </a:p>
          <a:p>
            <a:pPr marL="342900" indent="-342900">
              <a:buFont typeface="Wingdings" panose="05000000000000000000" pitchFamily="2" charset="2"/>
              <a:buChar char="Ø"/>
            </a:pPr>
            <a:r>
              <a:rPr lang="uk-UA" sz="2400" b="1" dirty="0">
                <a:solidFill>
                  <a:srgbClr val="4C44E6"/>
                </a:solidFill>
              </a:rPr>
              <a:t>Можна заздалегідь підготувати та поширити в публічних місцях кольоровий буклет або ж розробити презентацію </a:t>
            </a:r>
            <a:r>
              <a:rPr lang="uk-UA" sz="2400" b="1" dirty="0" err="1">
                <a:solidFill>
                  <a:srgbClr val="4C44E6"/>
                </a:solidFill>
              </a:rPr>
              <a:t>проєкту</a:t>
            </a:r>
            <a:r>
              <a:rPr lang="uk-UA" sz="2400" b="1" dirty="0">
                <a:solidFill>
                  <a:srgbClr val="4C44E6"/>
                </a:solidFill>
              </a:rPr>
              <a:t> стратегії в </a:t>
            </a:r>
            <a:r>
              <a:rPr lang="en-US" sz="2400" b="1" dirty="0">
                <a:solidFill>
                  <a:srgbClr val="4C44E6"/>
                </a:solidFill>
              </a:rPr>
              <a:t>power-point</a:t>
            </a:r>
            <a:r>
              <a:rPr lang="uk-UA" sz="2400" b="1" dirty="0">
                <a:solidFill>
                  <a:srgbClr val="4C44E6"/>
                </a:solidFill>
              </a:rPr>
              <a:t>, де </a:t>
            </a:r>
            <a:r>
              <a:rPr lang="uk-UA" sz="2400" b="1" dirty="0" err="1">
                <a:solidFill>
                  <a:srgbClr val="4C44E6"/>
                </a:solidFill>
              </a:rPr>
              <a:t>візулізовано</a:t>
            </a:r>
            <a:r>
              <a:rPr lang="uk-UA" sz="2400" b="1" dirty="0">
                <a:solidFill>
                  <a:srgbClr val="4C44E6"/>
                </a:solidFill>
              </a:rPr>
              <a:t> викласти основні її положення (+ на сайт)</a:t>
            </a:r>
          </a:p>
          <a:p>
            <a:pPr marL="342900" indent="-342900">
              <a:buFont typeface="Wingdings" panose="05000000000000000000" pitchFamily="2" charset="2"/>
              <a:buChar char="Ø"/>
            </a:pPr>
            <a:r>
              <a:rPr lang="uk-UA" sz="2400" b="1" dirty="0">
                <a:solidFill>
                  <a:srgbClr val="0D0F11"/>
                </a:solidFill>
              </a:rPr>
              <a:t>Бажано, для внесення пропозицій розмістити форми надання пропозицій (таблиця), де можна зазначити свої думки в упорядкованій формі</a:t>
            </a:r>
          </a:p>
          <a:p>
            <a:pPr marL="342900" indent="-342900">
              <a:buFont typeface="Wingdings" panose="05000000000000000000" pitchFamily="2" charset="2"/>
              <a:buChar char="Ø"/>
            </a:pPr>
            <a:r>
              <a:rPr lang="ru-RU" sz="2400" b="1" dirty="0">
                <a:solidFill>
                  <a:srgbClr val="4C44E6"/>
                </a:solidFill>
              </a:rPr>
              <a:t>Для </a:t>
            </a:r>
            <a:r>
              <a:rPr lang="ru-RU" sz="2400" b="1" dirty="0" err="1">
                <a:solidFill>
                  <a:srgbClr val="4C44E6"/>
                </a:solidFill>
              </a:rPr>
              <a:t>пропозицій</a:t>
            </a:r>
            <a:r>
              <a:rPr lang="ru-RU" sz="2400" b="1" dirty="0">
                <a:solidFill>
                  <a:srgbClr val="4C44E6"/>
                </a:solidFill>
              </a:rPr>
              <a:t>, </a:t>
            </a:r>
            <a:r>
              <a:rPr lang="ru-RU" sz="2400" b="1" dirty="0" err="1">
                <a:solidFill>
                  <a:srgbClr val="4C44E6"/>
                </a:solidFill>
              </a:rPr>
              <a:t>крім</a:t>
            </a:r>
            <a:r>
              <a:rPr lang="ru-RU" sz="2400" b="1" dirty="0">
                <a:solidFill>
                  <a:srgbClr val="4C44E6"/>
                </a:solidFill>
              </a:rPr>
              <a:t> </a:t>
            </a:r>
            <a:r>
              <a:rPr lang="ru-RU" sz="2400" b="1" dirty="0" err="1">
                <a:solidFill>
                  <a:srgbClr val="4C44E6"/>
                </a:solidFill>
              </a:rPr>
              <a:t>письмової</a:t>
            </a:r>
            <a:r>
              <a:rPr lang="ru-RU" sz="2400" b="1" dirty="0">
                <a:solidFill>
                  <a:srgbClr val="4C44E6"/>
                </a:solidFill>
              </a:rPr>
              <a:t>, </a:t>
            </a:r>
            <a:r>
              <a:rPr lang="ru-RU" sz="2400" b="1" dirty="0" err="1">
                <a:solidFill>
                  <a:srgbClr val="4C44E6"/>
                </a:solidFill>
              </a:rPr>
              <a:t>варто</a:t>
            </a:r>
            <a:r>
              <a:rPr lang="ru-RU" sz="2400" b="1" dirty="0">
                <a:solidFill>
                  <a:srgbClr val="4C44E6"/>
                </a:solidFill>
              </a:rPr>
              <a:t> </a:t>
            </a:r>
            <a:r>
              <a:rPr lang="ru-RU" sz="2400" b="1" dirty="0" err="1">
                <a:solidFill>
                  <a:srgbClr val="4C44E6"/>
                </a:solidFill>
              </a:rPr>
              <a:t>створити</a:t>
            </a:r>
            <a:r>
              <a:rPr lang="ru-RU" sz="2400" b="1" dirty="0">
                <a:solidFill>
                  <a:srgbClr val="4C44E6"/>
                </a:solidFill>
              </a:rPr>
              <a:t> </a:t>
            </a:r>
            <a:r>
              <a:rPr lang="ru-RU" sz="2400" b="1" dirty="0" err="1">
                <a:solidFill>
                  <a:srgbClr val="4C44E6"/>
                </a:solidFill>
              </a:rPr>
              <a:t>технічні</a:t>
            </a:r>
            <a:r>
              <a:rPr lang="ru-RU" sz="2400" b="1" dirty="0">
                <a:solidFill>
                  <a:srgbClr val="4C44E6"/>
                </a:solidFill>
              </a:rPr>
              <a:t> </a:t>
            </a:r>
            <a:r>
              <a:rPr lang="ru-RU" sz="2400" b="1" dirty="0" err="1">
                <a:solidFill>
                  <a:srgbClr val="4C44E6"/>
                </a:solidFill>
              </a:rPr>
              <a:t>можливості</a:t>
            </a:r>
            <a:r>
              <a:rPr lang="ru-RU" sz="2400" b="1" dirty="0">
                <a:solidFill>
                  <a:srgbClr val="4C44E6"/>
                </a:solidFill>
              </a:rPr>
              <a:t> для </a:t>
            </a:r>
            <a:r>
              <a:rPr lang="ru-RU" sz="2400" b="1" dirty="0" err="1">
                <a:solidFill>
                  <a:srgbClr val="4C44E6"/>
                </a:solidFill>
              </a:rPr>
              <a:t>їх</a:t>
            </a:r>
            <a:r>
              <a:rPr lang="ru-RU" sz="2400" b="1" dirty="0">
                <a:solidFill>
                  <a:srgbClr val="4C44E6"/>
                </a:solidFill>
              </a:rPr>
              <a:t> </a:t>
            </a:r>
            <a:r>
              <a:rPr lang="ru-RU" sz="2400" b="1" dirty="0" err="1">
                <a:solidFill>
                  <a:srgbClr val="4C44E6"/>
                </a:solidFill>
              </a:rPr>
              <a:t>надсилання</a:t>
            </a:r>
            <a:r>
              <a:rPr lang="ru-RU" sz="2400" b="1" dirty="0">
                <a:solidFill>
                  <a:srgbClr val="4C44E6"/>
                </a:solidFill>
              </a:rPr>
              <a:t> через веб-сайт </a:t>
            </a:r>
            <a:r>
              <a:rPr lang="ru-RU" sz="2400" b="1" dirty="0" err="1">
                <a:solidFill>
                  <a:srgbClr val="4C44E6"/>
                </a:solidFill>
              </a:rPr>
              <a:t>громади</a:t>
            </a:r>
            <a:r>
              <a:rPr lang="ru-RU" sz="2400" b="1" dirty="0">
                <a:solidFill>
                  <a:srgbClr val="4C44E6"/>
                </a:solidFill>
              </a:rPr>
              <a:t> </a:t>
            </a:r>
            <a:r>
              <a:rPr lang="ru-RU" sz="2400" b="1" dirty="0" err="1">
                <a:solidFill>
                  <a:srgbClr val="4C44E6"/>
                </a:solidFill>
              </a:rPr>
              <a:t>або</a:t>
            </a:r>
            <a:r>
              <a:rPr lang="ru-RU" sz="2400" b="1" dirty="0">
                <a:solidFill>
                  <a:srgbClr val="4C44E6"/>
                </a:solidFill>
              </a:rPr>
              <a:t> </a:t>
            </a:r>
            <a:r>
              <a:rPr lang="en-US" sz="2400" b="1" dirty="0">
                <a:solidFill>
                  <a:srgbClr val="4C44E6"/>
                </a:solidFill>
              </a:rPr>
              <a:t>google-</a:t>
            </a:r>
            <a:r>
              <a:rPr lang="uk-UA" sz="2400" b="1" dirty="0">
                <a:solidFill>
                  <a:srgbClr val="4C44E6"/>
                </a:solidFill>
              </a:rPr>
              <a:t>форму </a:t>
            </a:r>
            <a:r>
              <a:rPr lang="ru-RU" sz="2400" b="1" dirty="0">
                <a:solidFill>
                  <a:srgbClr val="4C44E6"/>
                </a:solidFill>
              </a:rPr>
              <a:t>(</a:t>
            </a:r>
            <a:r>
              <a:rPr lang="ru-RU" sz="2400" b="1" dirty="0" err="1">
                <a:solidFill>
                  <a:srgbClr val="4C44E6"/>
                </a:solidFill>
              </a:rPr>
              <a:t>із</a:t>
            </a:r>
            <a:r>
              <a:rPr lang="ru-RU" sz="2400" b="1" dirty="0">
                <a:solidFill>
                  <a:srgbClr val="4C44E6"/>
                </a:solidFill>
              </a:rPr>
              <a:t> </a:t>
            </a:r>
            <a:r>
              <a:rPr lang="ru-RU" sz="2400" b="1" dirty="0" err="1">
                <a:solidFill>
                  <a:srgbClr val="4C44E6"/>
                </a:solidFill>
              </a:rPr>
              <a:t>зазначенням</a:t>
            </a:r>
            <a:r>
              <a:rPr lang="ru-RU" sz="2400" b="1" dirty="0">
                <a:solidFill>
                  <a:srgbClr val="4C44E6"/>
                </a:solidFill>
              </a:rPr>
              <a:t> </a:t>
            </a:r>
            <a:r>
              <a:rPr lang="ru-RU" sz="2400" b="1" dirty="0" err="1">
                <a:solidFill>
                  <a:srgbClr val="4C44E6"/>
                </a:solidFill>
              </a:rPr>
              <a:t>даних</a:t>
            </a:r>
            <a:r>
              <a:rPr lang="ru-RU" sz="2400" b="1" dirty="0">
                <a:solidFill>
                  <a:srgbClr val="4C44E6"/>
                </a:solidFill>
              </a:rPr>
              <a:t> автора)</a:t>
            </a:r>
          </a:p>
          <a:p>
            <a:pPr marL="342900" indent="-342900">
              <a:buFont typeface="Wingdings" panose="05000000000000000000" pitchFamily="2" charset="2"/>
              <a:buChar char="Ø"/>
            </a:pPr>
            <a:r>
              <a:rPr lang="ru-RU" sz="2400" b="1" dirty="0" err="1"/>
              <a:t>Зазначити</a:t>
            </a:r>
            <a:r>
              <a:rPr lang="ru-RU" sz="2400" b="1" dirty="0"/>
              <a:t> до кого персонально </a:t>
            </a:r>
            <a:r>
              <a:rPr lang="ru-RU" sz="2400" b="1" dirty="0" err="1"/>
              <a:t>зі</a:t>
            </a:r>
            <a:r>
              <a:rPr lang="ru-RU" sz="2400" b="1" dirty="0"/>
              <a:t> </a:t>
            </a:r>
            <a:r>
              <a:rPr lang="ru-RU" sz="2400" b="1" dirty="0" err="1"/>
              <a:t>службовців</a:t>
            </a:r>
            <a:r>
              <a:rPr lang="ru-RU" sz="2400" b="1" dirty="0"/>
              <a:t> </a:t>
            </a:r>
            <a:r>
              <a:rPr lang="ru-RU" sz="2400" b="1" dirty="0" err="1"/>
              <a:t>виконавчих</a:t>
            </a:r>
            <a:r>
              <a:rPr lang="ru-RU" sz="2400" b="1" dirty="0"/>
              <a:t> </a:t>
            </a:r>
            <a:r>
              <a:rPr lang="ru-RU" sz="2400" b="1" dirty="0" err="1"/>
              <a:t>органів</a:t>
            </a:r>
            <a:r>
              <a:rPr lang="ru-RU" sz="2400" b="1" dirty="0"/>
              <a:t>  ради  </a:t>
            </a:r>
            <a:r>
              <a:rPr lang="ru-RU" sz="2400" b="1" dirty="0" err="1"/>
              <a:t>можна</a:t>
            </a:r>
            <a:r>
              <a:rPr lang="ru-RU" sz="2400" b="1" dirty="0"/>
              <a:t> </a:t>
            </a:r>
            <a:r>
              <a:rPr lang="ru-RU" sz="2400" b="1" dirty="0" err="1"/>
              <a:t>звернутися</a:t>
            </a:r>
            <a:r>
              <a:rPr lang="ru-RU" sz="2400" b="1" dirty="0"/>
              <a:t> (з </a:t>
            </a:r>
            <a:r>
              <a:rPr lang="ru-RU" sz="2400" b="1" dirty="0" err="1"/>
              <a:t>зазначеннем</a:t>
            </a:r>
            <a:r>
              <a:rPr lang="ru-RU" sz="2400" b="1" dirty="0"/>
              <a:t> телефону та </a:t>
            </a:r>
            <a:r>
              <a:rPr lang="ru-RU" sz="2400" b="1" dirty="0" err="1"/>
              <a:t>електронної</a:t>
            </a:r>
            <a:r>
              <a:rPr lang="ru-RU" sz="2400" b="1" dirty="0"/>
              <a:t> </a:t>
            </a:r>
            <a:r>
              <a:rPr lang="ru-RU" sz="2400" b="1" dirty="0" err="1"/>
              <a:t>пошти</a:t>
            </a:r>
            <a:r>
              <a:rPr lang="ru-RU" sz="2400" b="1" dirty="0"/>
              <a:t>)</a:t>
            </a:r>
            <a:endParaRPr lang="ru-RU" sz="2400" b="1" dirty="0">
              <a:solidFill>
                <a:srgbClr val="4C44E6"/>
              </a:solidFill>
            </a:endParaRPr>
          </a:p>
          <a:p>
            <a:pPr marL="342900" indent="-342900">
              <a:buFont typeface="Wingdings" panose="05000000000000000000" pitchFamily="2" charset="2"/>
              <a:buChar char="Ø"/>
            </a:pPr>
            <a:r>
              <a:rPr lang="uk-UA" sz="2400" b="1" dirty="0">
                <a:solidFill>
                  <a:srgbClr val="4C44E6"/>
                </a:solidFill>
              </a:rPr>
              <a:t>Публічні зустрічі з мешканцями треба проводити в ключових населених пунктах громади, а не лише її адміністративному центрі</a:t>
            </a:r>
          </a:p>
        </p:txBody>
      </p:sp>
    </p:spTree>
    <p:extLst>
      <p:ext uri="{BB962C8B-B14F-4D97-AF65-F5344CB8AC3E}">
        <p14:creationId xmlns:p14="http://schemas.microsoft.com/office/powerpoint/2010/main" val="270471251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3" y="216273"/>
            <a:ext cx="10515600" cy="921415"/>
          </a:xfrm>
        </p:spPr>
        <p:txBody>
          <a:bodyPr/>
          <a:lstStyle/>
          <a:p>
            <a:pPr algn="ctr"/>
            <a:r>
              <a:rPr lang="uk-UA" b="1" dirty="0">
                <a:solidFill>
                  <a:srgbClr val="4C44E6"/>
                </a:solidFill>
                <a:latin typeface="+mn-lt"/>
              </a:rPr>
              <a:t>Затвердження стратегії</a:t>
            </a:r>
            <a:endParaRPr lang="ru-RU" dirty="0">
              <a:latin typeface="+mn-lt"/>
            </a:endParaRPr>
          </a:p>
        </p:txBody>
      </p:sp>
      <p:sp>
        <p:nvSpPr>
          <p:cNvPr id="3" name="Прямоугольник 2"/>
          <p:cNvSpPr/>
          <p:nvPr/>
        </p:nvSpPr>
        <p:spPr>
          <a:xfrm>
            <a:off x="387826" y="4142210"/>
            <a:ext cx="7421525" cy="2492990"/>
          </a:xfrm>
          <a:prstGeom prst="rect">
            <a:avLst/>
          </a:prstGeom>
        </p:spPr>
        <p:txBody>
          <a:bodyPr wrap="square">
            <a:spAutoFit/>
          </a:bodyPr>
          <a:lstStyle/>
          <a:p>
            <a:pPr marL="457200" indent="-457200">
              <a:buFont typeface="Wingdings" panose="05000000000000000000" pitchFamily="2" charset="2"/>
              <a:buChar char="Ø"/>
            </a:pPr>
            <a:r>
              <a:rPr lang="uk-UA" sz="2600" dirty="0"/>
              <a:t>Затверджена стратегія та ПЗР розміщуються на офіційному сайті відповідної ради, про що інформується облдержадміністрація </a:t>
            </a:r>
          </a:p>
          <a:p>
            <a:pPr marL="457200" indent="-457200">
              <a:buFont typeface="Wingdings" panose="05000000000000000000" pitchFamily="2" charset="2"/>
              <a:buChar char="Ø"/>
            </a:pPr>
            <a:r>
              <a:rPr lang="uk-UA" sz="2600" dirty="0"/>
              <a:t>Бажано підготувати та оприлюднити коротку презентаційну версію стратегію українською та англійською мовами (в </a:t>
            </a:r>
            <a:r>
              <a:rPr lang="en-US" sz="2600" dirty="0"/>
              <a:t>power-point)</a:t>
            </a:r>
            <a:endParaRPr lang="ru-RU" sz="2600" dirty="0"/>
          </a:p>
        </p:txBody>
      </p:sp>
      <p:sp>
        <p:nvSpPr>
          <p:cNvPr id="4" name="Объект 3"/>
          <p:cNvSpPr txBox="1">
            <a:spLocks/>
          </p:cNvSpPr>
          <p:nvPr/>
        </p:nvSpPr>
        <p:spPr>
          <a:xfrm>
            <a:off x="776177" y="1041272"/>
            <a:ext cx="10962166" cy="1350323"/>
          </a:xfrm>
          <a:prstGeom prst="roundRect">
            <a:avLst/>
          </a:prstGeom>
          <a:solidFill>
            <a:srgbClr val="191970">
              <a:lumMod val="60000"/>
              <a:lumOff val="40000"/>
            </a:srgbClr>
          </a:solidFill>
          <a:ln w="12700" cap="flat" cmpd="sng" algn="ctr">
            <a:solidFill>
              <a:srgbClr val="1E0F8F"/>
            </a:solidFill>
            <a:prstDash val="solid"/>
            <a:miter lim="800000"/>
          </a:ln>
          <a:effectLst/>
        </p:spPr>
        <p:txBody>
          <a:bodyPr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ru-RU" b="1" dirty="0" err="1"/>
              <a:t>Сільська</a:t>
            </a:r>
            <a:r>
              <a:rPr lang="ru-RU" b="1" dirty="0"/>
              <a:t>/ </a:t>
            </a:r>
            <a:r>
              <a:rPr lang="ru-RU" b="1" dirty="0" err="1"/>
              <a:t>селищна</a:t>
            </a:r>
            <a:r>
              <a:rPr lang="ru-RU" b="1" dirty="0"/>
              <a:t>/</a:t>
            </a:r>
            <a:r>
              <a:rPr lang="ru-RU" b="1" dirty="0" err="1"/>
              <a:t>міська</a:t>
            </a:r>
            <a:r>
              <a:rPr lang="ru-RU" b="1" dirty="0"/>
              <a:t> рада </a:t>
            </a:r>
            <a:r>
              <a:rPr lang="ru-RU" b="1" dirty="0" err="1"/>
              <a:t>протягом</a:t>
            </a:r>
            <a:r>
              <a:rPr lang="ru-RU" b="1" dirty="0"/>
              <a:t> 12 </a:t>
            </a:r>
            <a:r>
              <a:rPr lang="ru-RU" b="1" dirty="0" err="1"/>
              <a:t>місяців</a:t>
            </a:r>
            <a:r>
              <a:rPr lang="ru-RU" b="1" dirty="0"/>
              <a:t> </a:t>
            </a:r>
            <a:r>
              <a:rPr lang="ru-RU" b="1" dirty="0" err="1"/>
              <a:t>від</a:t>
            </a:r>
            <a:r>
              <a:rPr lang="ru-RU" b="1" dirty="0"/>
              <a:t> </a:t>
            </a:r>
            <a:r>
              <a:rPr lang="ru-RU" b="1" dirty="0" err="1"/>
              <a:t>затвердження</a:t>
            </a:r>
            <a:r>
              <a:rPr lang="ru-RU" b="1" dirty="0"/>
              <a:t> </a:t>
            </a:r>
            <a:r>
              <a:rPr lang="ru-RU" b="1" dirty="0" err="1"/>
              <a:t>регіональної</a:t>
            </a:r>
            <a:r>
              <a:rPr lang="ru-RU" b="1" dirty="0"/>
              <a:t> </a:t>
            </a:r>
            <a:r>
              <a:rPr lang="ru-RU" b="1" dirty="0" err="1"/>
              <a:t>стратегії</a:t>
            </a:r>
            <a:r>
              <a:rPr lang="ru-RU" b="1" dirty="0"/>
              <a:t> </a:t>
            </a:r>
            <a:r>
              <a:rPr lang="ru-RU" b="1" dirty="0" err="1"/>
              <a:t>розглядає</a:t>
            </a:r>
            <a:r>
              <a:rPr lang="ru-RU" b="1" dirty="0"/>
              <a:t> </a:t>
            </a:r>
            <a:r>
              <a:rPr lang="ru-RU" b="1" dirty="0" err="1"/>
              <a:t>проєкт</a:t>
            </a:r>
            <a:r>
              <a:rPr lang="ru-RU" b="1" dirty="0"/>
              <a:t> </a:t>
            </a:r>
            <a:r>
              <a:rPr lang="ru-RU" b="1" dirty="0" err="1"/>
              <a:t>власної</a:t>
            </a:r>
            <a:r>
              <a:rPr lang="ru-RU" b="1" dirty="0"/>
              <a:t> </a:t>
            </a:r>
            <a:r>
              <a:rPr lang="ru-RU" b="1" dirty="0" err="1"/>
              <a:t>стратегії</a:t>
            </a:r>
            <a:r>
              <a:rPr lang="ru-RU" b="1" dirty="0"/>
              <a:t> на пленарному </a:t>
            </a:r>
            <a:r>
              <a:rPr lang="ru-RU" b="1" dirty="0" err="1"/>
              <a:t>засіданні</a:t>
            </a:r>
            <a:r>
              <a:rPr lang="ru-RU" b="1" dirty="0"/>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0416" y="3990368"/>
            <a:ext cx="3935523" cy="2611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351606" y="2510326"/>
            <a:ext cx="11302408" cy="1692771"/>
          </a:xfrm>
          <a:prstGeom prst="rect">
            <a:avLst/>
          </a:prstGeom>
        </p:spPr>
        <p:txBody>
          <a:bodyPr wrap="square">
            <a:spAutoFit/>
          </a:bodyPr>
          <a:lstStyle/>
          <a:p>
            <a:pPr marL="457200" indent="-457200">
              <a:buFont typeface="Wingdings" panose="05000000000000000000" pitchFamily="2" charset="2"/>
              <a:buChar char="Ø"/>
            </a:pPr>
            <a:r>
              <a:rPr lang="uk-UA" sz="2600" dirty="0"/>
              <a:t>Після проведення громадського обговорення  доопрацьований </a:t>
            </a:r>
            <a:r>
              <a:rPr lang="uk-UA" sz="2600" dirty="0" err="1"/>
              <a:t>проєкт</a:t>
            </a:r>
            <a:r>
              <a:rPr lang="uk-UA" sz="2600" dirty="0"/>
              <a:t> стратегії  разом із ПЗР та з врахуванням звіту СЕО розглядається на засіданні виконкому, профільної комісії ради та подається на затвердження ради.</a:t>
            </a:r>
          </a:p>
        </p:txBody>
      </p:sp>
    </p:spTree>
    <p:extLst>
      <p:ext uri="{BB962C8B-B14F-4D97-AF65-F5344CB8AC3E}">
        <p14:creationId xmlns:p14="http://schemas.microsoft.com/office/powerpoint/2010/main" val="408600031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45915" y="207829"/>
            <a:ext cx="11949515" cy="707886"/>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altLang="uk-UA" sz="4000" b="1" dirty="0">
                <a:solidFill>
                  <a:srgbClr val="4C44E6"/>
                </a:solidFill>
                <a:latin typeface="+mn-lt"/>
              </a:rPr>
              <a:t>Навіщо залучати громадян до розробки стратегії?</a:t>
            </a:r>
            <a:endParaRPr lang="en-GB" altLang="uk-UA" sz="4000" dirty="0">
              <a:solidFill>
                <a:srgbClr val="4C44E6"/>
              </a:solidFill>
              <a:latin typeface="+mn-lt"/>
            </a:endParaRPr>
          </a:p>
        </p:txBody>
      </p:sp>
      <p:pic>
        <p:nvPicPr>
          <p:cNvPr id="5" name="Рисунок 4">
            <a:extLst>
              <a:ext uri="{FF2B5EF4-FFF2-40B4-BE49-F238E27FC236}">
                <a16:creationId xmlns:a16="http://schemas.microsoft.com/office/drawing/2014/main" id="{9AEEC0C0-681C-4D08-86F2-8B17347BC393}"/>
              </a:ext>
            </a:extLst>
          </p:cNvPr>
          <p:cNvPicPr>
            <a:picLocks noChangeAspect="1"/>
          </p:cNvPicPr>
          <p:nvPr/>
        </p:nvPicPr>
        <p:blipFill>
          <a:blip r:embed="rId2" cstate="print"/>
          <a:stretch>
            <a:fillRect/>
          </a:stretch>
        </p:blipFill>
        <p:spPr>
          <a:xfrm>
            <a:off x="5000720" y="1421923"/>
            <a:ext cx="6935215" cy="5201411"/>
          </a:xfrm>
          <a:prstGeom prst="rect">
            <a:avLst/>
          </a:prstGeom>
          <a:ln w="127000">
            <a:solidFill>
              <a:srgbClr val="B9E5F4"/>
            </a:solidFill>
          </a:ln>
        </p:spPr>
      </p:pic>
      <p:sp>
        <p:nvSpPr>
          <p:cNvPr id="6" name="Rectangle 3"/>
          <p:cNvSpPr txBox="1">
            <a:spLocks noChangeArrowheads="1"/>
          </p:cNvSpPr>
          <p:nvPr/>
        </p:nvSpPr>
        <p:spPr>
          <a:xfrm>
            <a:off x="145915" y="1058351"/>
            <a:ext cx="4571999" cy="3442737"/>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9725" indent="-339725">
              <a:lnSpc>
                <a:spcPct val="80000"/>
              </a:lnSpc>
              <a:spcBef>
                <a:spcPts val="900"/>
              </a:spcBef>
              <a:tabLst>
                <a:tab pos="909638" algn="l"/>
                <a:tab pos="1824038" algn="l"/>
                <a:tab pos="2738438" algn="l"/>
                <a:tab pos="3652838" algn="l"/>
                <a:tab pos="4567238" algn="l"/>
                <a:tab pos="5481638" algn="l"/>
                <a:tab pos="6396038" algn="l"/>
                <a:tab pos="7310438" algn="l"/>
                <a:tab pos="8224838" algn="l"/>
                <a:tab pos="9139238" algn="l"/>
                <a:tab pos="10053638" algn="l"/>
              </a:tabLst>
            </a:pPr>
            <a:r>
              <a:rPr lang="uk-UA" altLang="uk-UA" sz="2600" dirty="0"/>
              <a:t>Громадяни дізнаються про громаду</a:t>
            </a:r>
          </a:p>
          <a:p>
            <a:pPr marL="339725" indent="-339725">
              <a:lnSpc>
                <a:spcPct val="80000"/>
              </a:lnSpc>
              <a:spcBef>
                <a:spcPts val="900"/>
              </a:spcBef>
              <a:tabLst>
                <a:tab pos="909638" algn="l"/>
                <a:tab pos="1824038" algn="l"/>
                <a:tab pos="2738438" algn="l"/>
                <a:tab pos="3652838" algn="l"/>
                <a:tab pos="4567238" algn="l"/>
                <a:tab pos="5481638" algn="l"/>
                <a:tab pos="6396038" algn="l"/>
                <a:tab pos="7310438" algn="l"/>
                <a:tab pos="8224838" algn="l"/>
                <a:tab pos="9139238" algn="l"/>
                <a:tab pos="10053638" algn="l"/>
              </a:tabLst>
            </a:pPr>
            <a:r>
              <a:rPr lang="uk-UA" altLang="uk-UA" sz="2600" dirty="0"/>
              <a:t>Громадяни висловлять свою думку</a:t>
            </a:r>
          </a:p>
          <a:p>
            <a:pPr marL="339725" indent="-339725">
              <a:lnSpc>
                <a:spcPct val="80000"/>
              </a:lnSpc>
              <a:spcBef>
                <a:spcPts val="900"/>
              </a:spcBef>
              <a:tabLst>
                <a:tab pos="909638" algn="l"/>
                <a:tab pos="1824038" algn="l"/>
                <a:tab pos="2738438" algn="l"/>
                <a:tab pos="3652838" algn="l"/>
                <a:tab pos="4567238" algn="l"/>
                <a:tab pos="5481638" algn="l"/>
                <a:tab pos="6396038" algn="l"/>
                <a:tab pos="7310438" algn="l"/>
                <a:tab pos="8224838" algn="l"/>
                <a:tab pos="9139238" algn="l"/>
                <a:tab pos="10053638" algn="l"/>
              </a:tabLst>
            </a:pPr>
            <a:r>
              <a:rPr lang="uk-UA" altLang="uk-UA" sz="2600" dirty="0"/>
              <a:t>Громадяни починають краще розуміти владу</a:t>
            </a:r>
          </a:p>
          <a:p>
            <a:pPr marL="339725" indent="-339725">
              <a:lnSpc>
                <a:spcPct val="80000"/>
              </a:lnSpc>
              <a:spcBef>
                <a:spcPts val="900"/>
              </a:spcBef>
              <a:tabLst>
                <a:tab pos="909638" algn="l"/>
                <a:tab pos="1824038" algn="l"/>
                <a:tab pos="2738438" algn="l"/>
                <a:tab pos="3652838" algn="l"/>
                <a:tab pos="4567238" algn="l"/>
                <a:tab pos="5481638" algn="l"/>
                <a:tab pos="6396038" algn="l"/>
                <a:tab pos="7310438" algn="l"/>
                <a:tab pos="8224838" algn="l"/>
                <a:tab pos="9139238" algn="l"/>
                <a:tab pos="10053638" algn="l"/>
              </a:tabLst>
            </a:pPr>
            <a:r>
              <a:rPr lang="uk-UA" altLang="uk-UA" sz="2600" dirty="0"/>
              <a:t>Громадяни стають патріотами своєї громади</a:t>
            </a:r>
          </a:p>
          <a:p>
            <a:pPr marL="339725" indent="-339725">
              <a:lnSpc>
                <a:spcPct val="80000"/>
              </a:lnSpc>
              <a:spcBef>
                <a:spcPts val="900"/>
              </a:spcBef>
              <a:tabLst>
                <a:tab pos="909638" algn="l"/>
                <a:tab pos="1824038" algn="l"/>
                <a:tab pos="2738438" algn="l"/>
                <a:tab pos="3652838" algn="l"/>
                <a:tab pos="4567238" algn="l"/>
                <a:tab pos="5481638" algn="l"/>
                <a:tab pos="6396038" algn="l"/>
                <a:tab pos="7310438" algn="l"/>
                <a:tab pos="8224838" algn="l"/>
                <a:tab pos="9139238" algn="l"/>
                <a:tab pos="10053638" algn="l"/>
              </a:tabLst>
            </a:pPr>
            <a:r>
              <a:rPr lang="uk-UA" altLang="uk-UA" sz="2600" dirty="0">
                <a:highlight>
                  <a:srgbClr val="FDBB2D"/>
                </a:highlight>
              </a:rPr>
              <a:t>Конфлікти ???</a:t>
            </a:r>
          </a:p>
        </p:txBody>
      </p:sp>
      <p:sp>
        <p:nvSpPr>
          <p:cNvPr id="2" name="Прямоугольник 1"/>
          <p:cNvSpPr/>
          <p:nvPr/>
        </p:nvSpPr>
        <p:spPr>
          <a:xfrm>
            <a:off x="265888" y="4535609"/>
            <a:ext cx="4332051" cy="2123658"/>
          </a:xfrm>
          <a:prstGeom prst="rect">
            <a:avLst/>
          </a:prstGeom>
        </p:spPr>
        <p:txBody>
          <a:bodyPr wrap="square">
            <a:spAutoFit/>
          </a:bodyPr>
          <a:lstStyle/>
          <a:p>
            <a:pPr algn="ctr"/>
            <a:r>
              <a:rPr lang="ru-RU" sz="2200" b="1" dirty="0" err="1">
                <a:solidFill>
                  <a:srgbClr val="4C44E6"/>
                </a:solidFill>
              </a:rPr>
              <a:t>Громадське</a:t>
            </a:r>
            <a:r>
              <a:rPr lang="ru-RU" sz="2200" b="1" dirty="0">
                <a:solidFill>
                  <a:srgbClr val="4C44E6"/>
                </a:solidFill>
              </a:rPr>
              <a:t> </a:t>
            </a:r>
            <a:r>
              <a:rPr lang="ru-RU" sz="2200" b="1" dirty="0" err="1">
                <a:solidFill>
                  <a:srgbClr val="4C44E6"/>
                </a:solidFill>
              </a:rPr>
              <a:t>обговорення</a:t>
            </a:r>
            <a:r>
              <a:rPr lang="ru-RU" sz="2200" b="1" dirty="0">
                <a:solidFill>
                  <a:srgbClr val="4C44E6"/>
                </a:solidFill>
              </a:rPr>
              <a:t>, </a:t>
            </a:r>
            <a:r>
              <a:rPr lang="ru-RU" sz="2200" b="1" dirty="0" err="1">
                <a:solidFill>
                  <a:srgbClr val="4C44E6"/>
                </a:solidFill>
              </a:rPr>
              <a:t>консультації</a:t>
            </a:r>
            <a:r>
              <a:rPr lang="ru-RU" sz="2200" b="1" dirty="0">
                <a:solidFill>
                  <a:srgbClr val="4C44E6"/>
                </a:solidFill>
              </a:rPr>
              <a:t> з </a:t>
            </a:r>
            <a:r>
              <a:rPr lang="ru-RU" sz="2200" b="1" dirty="0" err="1">
                <a:solidFill>
                  <a:srgbClr val="4C44E6"/>
                </a:solidFill>
              </a:rPr>
              <a:t>заінтересованими</a:t>
            </a:r>
            <a:r>
              <a:rPr lang="ru-RU" sz="2200" b="1" dirty="0">
                <a:solidFill>
                  <a:srgbClr val="4C44E6"/>
                </a:solidFill>
              </a:rPr>
              <a:t> сторонами, </a:t>
            </a:r>
            <a:r>
              <a:rPr lang="ru-RU" sz="2200" b="1" dirty="0" err="1">
                <a:solidFill>
                  <a:srgbClr val="4C44E6"/>
                </a:solidFill>
              </a:rPr>
              <a:t>обговорення</a:t>
            </a:r>
            <a:r>
              <a:rPr lang="ru-RU" sz="2200" b="1" dirty="0">
                <a:solidFill>
                  <a:srgbClr val="4C44E6"/>
                </a:solidFill>
              </a:rPr>
              <a:t> в </a:t>
            </a:r>
            <a:r>
              <a:rPr lang="ru-RU" sz="2200" b="1" dirty="0" err="1">
                <a:solidFill>
                  <a:srgbClr val="4C44E6"/>
                </a:solidFill>
              </a:rPr>
              <a:t>депутатських</a:t>
            </a:r>
            <a:r>
              <a:rPr lang="ru-RU" sz="2200" b="1" dirty="0">
                <a:solidFill>
                  <a:srgbClr val="4C44E6"/>
                </a:solidFill>
              </a:rPr>
              <a:t> </a:t>
            </a:r>
            <a:r>
              <a:rPr lang="ru-RU" sz="2200" b="1" dirty="0" err="1">
                <a:solidFill>
                  <a:srgbClr val="4C44E6"/>
                </a:solidFill>
              </a:rPr>
              <a:t>комісіях</a:t>
            </a:r>
            <a:r>
              <a:rPr lang="ru-RU" sz="2200" b="1" dirty="0">
                <a:solidFill>
                  <a:srgbClr val="4C44E6"/>
                </a:solidFill>
              </a:rPr>
              <a:t> </a:t>
            </a:r>
            <a:r>
              <a:rPr lang="ru-RU" sz="2200" b="1" dirty="0" err="1">
                <a:solidFill>
                  <a:srgbClr val="4C44E6"/>
                </a:solidFill>
              </a:rPr>
              <a:t>проводяться</a:t>
            </a:r>
            <a:r>
              <a:rPr lang="ru-RU" sz="2200" b="1" dirty="0">
                <a:solidFill>
                  <a:srgbClr val="4C44E6"/>
                </a:solidFill>
              </a:rPr>
              <a:t> на </a:t>
            </a:r>
            <a:r>
              <a:rPr lang="ru-RU" sz="2200" b="1" dirty="0" err="1">
                <a:solidFill>
                  <a:srgbClr val="4C44E6"/>
                </a:solidFill>
              </a:rPr>
              <a:t>різних</a:t>
            </a:r>
            <a:r>
              <a:rPr lang="ru-RU" sz="2200" b="1" dirty="0">
                <a:solidFill>
                  <a:srgbClr val="4C44E6"/>
                </a:solidFill>
              </a:rPr>
              <a:t> </a:t>
            </a:r>
            <a:r>
              <a:rPr lang="ru-RU" sz="2200" b="1" dirty="0" err="1">
                <a:solidFill>
                  <a:srgbClr val="4C44E6"/>
                </a:solidFill>
              </a:rPr>
              <a:t>етапах</a:t>
            </a:r>
            <a:r>
              <a:rPr lang="ru-RU" sz="2200" b="1" dirty="0">
                <a:solidFill>
                  <a:srgbClr val="4C44E6"/>
                </a:solidFill>
              </a:rPr>
              <a:t> </a:t>
            </a:r>
            <a:r>
              <a:rPr lang="ru-RU" sz="2200" b="1" dirty="0" err="1">
                <a:solidFill>
                  <a:srgbClr val="4C44E6"/>
                </a:solidFill>
              </a:rPr>
              <a:t>роботи</a:t>
            </a:r>
            <a:r>
              <a:rPr lang="ru-RU" sz="2200" b="1" dirty="0">
                <a:solidFill>
                  <a:srgbClr val="4C44E6"/>
                </a:solidFill>
              </a:rPr>
              <a:t> над </a:t>
            </a:r>
            <a:r>
              <a:rPr lang="ru-RU" sz="2200" b="1" dirty="0" err="1">
                <a:solidFill>
                  <a:srgbClr val="4C44E6"/>
                </a:solidFill>
              </a:rPr>
              <a:t>проєктом</a:t>
            </a:r>
            <a:r>
              <a:rPr lang="ru-RU" sz="2200" b="1" dirty="0">
                <a:solidFill>
                  <a:srgbClr val="4C44E6"/>
                </a:solidFill>
              </a:rPr>
              <a:t> </a:t>
            </a:r>
            <a:r>
              <a:rPr lang="ru-RU" sz="2200" b="1" dirty="0" err="1">
                <a:solidFill>
                  <a:srgbClr val="4C44E6"/>
                </a:solidFill>
              </a:rPr>
              <a:t>стратегії</a:t>
            </a:r>
            <a:endParaRPr lang="ru-RU" sz="2200" b="1" dirty="0">
              <a:solidFill>
                <a:srgbClr val="4C44E6"/>
              </a:solidFill>
            </a:endParaRPr>
          </a:p>
        </p:txBody>
      </p:sp>
    </p:spTree>
    <p:extLst>
      <p:ext uri="{BB962C8B-B14F-4D97-AF65-F5344CB8AC3E}">
        <p14:creationId xmlns:p14="http://schemas.microsoft.com/office/powerpoint/2010/main" val="211403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100000">
                                          <p:val>
                                            <p:fltVal val="0"/>
                                          </p:val>
                                        </p:tav>
                                        <p:tav>
                                          <p:val>
                                            <p:strVal val="#ppt_w"/>
                                          </p:val>
                                        </p:tav>
                                      </p:tavLst>
                                    </p:anim>
                                    <p:anim calcmode="lin" valueType="num">
                                      <p:cBhvr>
                                        <p:cTn id="8" dur="500" fill="hold"/>
                                        <p:tgtEl>
                                          <p:spTgt spid="4"/>
                                        </p:tgtEl>
                                        <p:attrNameLst>
                                          <p:attrName>ppt_h</p:attrName>
                                        </p:attrNameLst>
                                      </p:cBhvr>
                                      <p:tavLst>
                                        <p:tav tm="100000">
                                          <p:val>
                                            <p:fltVal val="0"/>
                                          </p:val>
                                        </p:tav>
                                        <p:tav>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1000">
                                          <p:stCondLst>
                                            <p:cond delay="0"/>
                                          </p:stCondLst>
                                        </p:cTn>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1000">
                                          <p:stCondLst>
                                            <p:cond delay="0"/>
                                          </p:stCondLst>
                                        </p:cTn>
                                        <p:tgtEl>
                                          <p:spTgt spid="6">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fill="hold"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fade">
                                      <p:cBhvr>
                                        <p:cTn id="29" dur="1000">
                                          <p:stCondLst>
                                            <p:cond delay="0"/>
                                          </p:stCondLst>
                                        </p:cTn>
                                        <p:tgtEl>
                                          <p:spTgt spid="6">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fill="hold" nodeType="click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fade">
                                      <p:cBhvr>
                                        <p:cTn id="34" dur="1000">
                                          <p:stCondLst>
                                            <p:cond delay="0"/>
                                          </p:stCondLst>
                                        </p:cTn>
                                        <p:tgtEl>
                                          <p:spTgt spid="6">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fill="hold"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fade">
                                      <p:cBhvr>
                                        <p:cTn id="39" dur="1000">
                                          <p:stCondLst>
                                            <p:cond delay="0"/>
                                          </p:stCondLst>
                                        </p:cTn>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5181" y="1584250"/>
            <a:ext cx="11738345" cy="5050465"/>
          </a:xfrm>
        </p:spPr>
        <p:txBody>
          <a:bodyPr>
            <a:normAutofit fontScale="92500" lnSpcReduction="20000"/>
          </a:bodyPr>
          <a:lstStyle/>
          <a:p>
            <a:pPr marL="342900" indent="-342900">
              <a:buFont typeface="Wingdings" panose="05000000000000000000" pitchFamily="2" charset="2"/>
              <a:buChar char="Ø"/>
            </a:pPr>
            <a:r>
              <a:rPr lang="uk-UA" dirty="0"/>
              <a:t>Тексти соціально-економічних аналізів великі, розлоги, перенасичені числами, які ні про що не говорять, адже немає висновків та порівнянь. </a:t>
            </a:r>
          </a:p>
          <a:p>
            <a:pPr marL="342900" indent="-342900">
              <a:buFont typeface="Wingdings" panose="05000000000000000000" pitchFamily="2" charset="2"/>
              <a:buChar char="Ø"/>
            </a:pPr>
            <a:r>
              <a:rPr lang="uk-UA" dirty="0"/>
              <a:t>Державна статистика оперує дуже приблизною чисельністю, складом населення, тож демографічні тенденції описуються умовно, що потім впливає на вибір пріоритетів.</a:t>
            </a:r>
          </a:p>
          <a:p>
            <a:pPr marL="342900" indent="-342900">
              <a:buFont typeface="Wingdings" panose="05000000000000000000" pitchFamily="2" charset="2"/>
              <a:buChar char="Ø"/>
            </a:pPr>
            <a:r>
              <a:rPr lang="en-US" dirty="0"/>
              <a:t>SWOT-</a:t>
            </a:r>
            <a:r>
              <a:rPr lang="uk-UA" dirty="0"/>
              <a:t>аналізи неконкретні, з них важко зрозуміти місцеві особливості, бракує порівнянь </a:t>
            </a:r>
          </a:p>
          <a:p>
            <a:pPr marL="342900" indent="-342900">
              <a:buFont typeface="Wingdings" panose="05000000000000000000" pitchFamily="2" charset="2"/>
              <a:buChar char="Ø"/>
            </a:pPr>
            <a:r>
              <a:rPr lang="uk-UA" dirty="0"/>
              <a:t>Стратегічні бачення часто нереалістичні («Малюємо </a:t>
            </a:r>
            <a:r>
              <a:rPr lang="uk-UA" dirty="0" err="1"/>
              <a:t>Сингапур</a:t>
            </a:r>
            <a:r>
              <a:rPr lang="uk-UA" dirty="0"/>
              <a:t>, а виходять хрущоби»)</a:t>
            </a:r>
          </a:p>
          <a:p>
            <a:pPr marL="342900" indent="-342900">
              <a:buFont typeface="Wingdings" panose="05000000000000000000" pitchFamily="2" charset="2"/>
              <a:buChar char="Ø"/>
            </a:pPr>
            <a:r>
              <a:rPr lang="uk-UA" dirty="0"/>
              <a:t>Бракує узгодженості стратегій із сусідами (особливо важливо для налагодження міжмуніципального співробітництва громад).</a:t>
            </a:r>
          </a:p>
          <a:p>
            <a:pPr marL="342900" indent="-342900">
              <a:buFont typeface="Wingdings" panose="05000000000000000000" pitchFamily="2" charset="2"/>
              <a:buChar char="Ø"/>
            </a:pPr>
            <a:r>
              <a:rPr lang="uk-UA" dirty="0"/>
              <a:t>Узгодженість із просторовим плануванням відносне – через нестачу необхідної містобудівної документації.</a:t>
            </a:r>
          </a:p>
          <a:p>
            <a:pPr marL="342900" indent="-342900">
              <a:buFont typeface="Wingdings" panose="05000000000000000000" pitchFamily="2" charset="2"/>
              <a:buChar char="Ø"/>
            </a:pPr>
            <a:r>
              <a:rPr lang="uk-UA" dirty="0"/>
              <a:t>ПЗР стратегій «роздуті» – очікувана фінансова складова не дозволяє виконати поставлені завдання та досягнутих визначених цілей.</a:t>
            </a:r>
          </a:p>
          <a:p>
            <a:pPr marL="0" indent="0">
              <a:buNone/>
            </a:pPr>
            <a:endParaRPr lang="ru-RU" dirty="0"/>
          </a:p>
        </p:txBody>
      </p:sp>
      <p:sp>
        <p:nvSpPr>
          <p:cNvPr id="4" name="Rectangle 2"/>
          <p:cNvSpPr txBox="1">
            <a:spLocks noChangeArrowheads="1"/>
          </p:cNvSpPr>
          <p:nvPr/>
        </p:nvSpPr>
        <p:spPr>
          <a:xfrm>
            <a:off x="145914" y="144602"/>
            <a:ext cx="11949515" cy="1323439"/>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altLang="uk-UA" sz="4000" b="1" dirty="0">
                <a:solidFill>
                  <a:srgbClr val="4C44E6"/>
                </a:solidFill>
                <a:latin typeface="+mn-lt"/>
              </a:rPr>
              <a:t>Типові помилки під час розробки стратегій: </a:t>
            </a: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altLang="uk-UA" sz="4000" b="1" dirty="0">
                <a:solidFill>
                  <a:srgbClr val="4C44E6"/>
                </a:solidFill>
                <a:latin typeface="+mn-lt"/>
              </a:rPr>
              <a:t>деякі особисті враження </a:t>
            </a:r>
            <a:endParaRPr lang="en-GB" altLang="uk-UA" sz="4000" dirty="0">
              <a:solidFill>
                <a:srgbClr val="4C44E6"/>
              </a:solidFill>
              <a:latin typeface="+mn-lt"/>
            </a:endParaRPr>
          </a:p>
        </p:txBody>
      </p:sp>
    </p:spTree>
    <p:extLst>
      <p:ext uri="{BB962C8B-B14F-4D97-AF65-F5344CB8AC3E}">
        <p14:creationId xmlns:p14="http://schemas.microsoft.com/office/powerpoint/2010/main" val="308259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100000">
                                          <p:val>
                                            <p:fltVal val="0"/>
                                          </p:val>
                                        </p:tav>
                                        <p:tav>
                                          <p:val>
                                            <p:strVal val="#ppt_w"/>
                                          </p:val>
                                        </p:tav>
                                      </p:tavLst>
                                    </p:anim>
                                    <p:anim calcmode="lin" valueType="num">
                                      <p:cBhvr>
                                        <p:cTn id="8" dur="500" fill="hold"/>
                                        <p:tgtEl>
                                          <p:spTgt spid="4"/>
                                        </p:tgtEl>
                                        <p:attrNameLst>
                                          <p:attrName>ppt_h</p:attrName>
                                        </p:attrNameLst>
                                      </p:cBhvr>
                                      <p:tavLst>
                                        <p:tav tm="100000">
                                          <p:val>
                                            <p:fltVal val="0"/>
                                          </p:val>
                                        </p:tav>
                                        <p:tav>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4403" y="170106"/>
            <a:ext cx="10570535" cy="776177"/>
          </a:xfrm>
        </p:spPr>
        <p:txBody>
          <a:bodyPr/>
          <a:lstStyle/>
          <a:p>
            <a:pPr algn="ctr"/>
            <a:r>
              <a:rPr lang="uk-UA" altLang="uk-UA" b="1" dirty="0">
                <a:solidFill>
                  <a:srgbClr val="4C44E6"/>
                </a:solidFill>
                <a:latin typeface="+mn-lt"/>
              </a:rPr>
              <a:t>Прикмети якісної Стратегії</a:t>
            </a:r>
            <a:endParaRPr lang="ru-RU" b="1" dirty="0">
              <a:solidFill>
                <a:srgbClr val="4C44E6"/>
              </a:solidFill>
              <a:latin typeface="+mn-lt"/>
            </a:endParaRPr>
          </a:p>
        </p:txBody>
      </p:sp>
      <p:sp>
        <p:nvSpPr>
          <p:cNvPr id="3" name="Содержимое 2"/>
          <p:cNvSpPr txBox="1">
            <a:spLocks/>
          </p:cNvSpPr>
          <p:nvPr/>
        </p:nvSpPr>
        <p:spPr>
          <a:xfrm>
            <a:off x="478469" y="1037339"/>
            <a:ext cx="11313041" cy="5565480"/>
          </a:xfrm>
          <a:prstGeom prst="rect">
            <a:avLst/>
          </a:prstGeom>
        </p:spPr>
        <p:txBody>
          <a:bodyPr/>
          <a:lstStyle/>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uk-UA" altLang="uk-UA" sz="2600" b="1" i="0" u="none" strike="noStrike" kern="1200" cap="none" spc="0" normalizeH="0" baseline="0" noProof="0" dirty="0">
                <a:ln>
                  <a:noFill/>
                </a:ln>
                <a:solidFill>
                  <a:schemeClr val="tx1"/>
                </a:solidFill>
                <a:effectLst/>
                <a:uLnTx/>
                <a:uFillTx/>
                <a:latin typeface="+mn-lt"/>
                <a:ea typeface="+mn-ea"/>
                <a:cs typeface="+mn-cs"/>
              </a:rPr>
              <a:t>Націленість (наявність конкретних цілей)</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uk-UA" altLang="uk-UA" sz="2600" b="1" i="0" u="none" strike="noStrike" kern="1200" cap="none" spc="0" normalizeH="0" baseline="0" noProof="0" dirty="0">
                <a:ln>
                  <a:noFill/>
                </a:ln>
                <a:solidFill>
                  <a:schemeClr val="tx1"/>
                </a:solidFill>
                <a:effectLst/>
                <a:uLnTx/>
                <a:uFillTx/>
                <a:latin typeface="+mn-lt"/>
                <a:ea typeface="+mn-ea"/>
                <a:cs typeface="+mn-cs"/>
              </a:rPr>
              <a:t> Можливість до виконання (реалістичність)</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uk-UA" altLang="uk-UA" sz="2600" b="1" i="0" u="none" strike="noStrike" kern="1200" cap="none" spc="0" normalizeH="0" baseline="0" noProof="0" dirty="0">
                <a:ln>
                  <a:noFill/>
                </a:ln>
                <a:solidFill>
                  <a:schemeClr val="tx1"/>
                </a:solidFill>
                <a:effectLst/>
                <a:uLnTx/>
                <a:uFillTx/>
                <a:latin typeface="+mn-lt"/>
                <a:ea typeface="+mn-ea"/>
                <a:cs typeface="+mn-cs"/>
              </a:rPr>
              <a:t> Внутрішня стрункість та узгодженість</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uk-UA" altLang="uk-UA" sz="2600" b="1" i="0" u="none" strike="noStrike" kern="1200" cap="none" spc="0" normalizeH="0" baseline="0" noProof="0" dirty="0">
                <a:ln>
                  <a:noFill/>
                </a:ln>
                <a:solidFill>
                  <a:schemeClr val="tx1"/>
                </a:solidFill>
                <a:effectLst/>
                <a:uLnTx/>
                <a:uFillTx/>
                <a:latin typeface="+mn-lt"/>
                <a:ea typeface="+mn-ea"/>
                <a:cs typeface="+mn-cs"/>
              </a:rPr>
              <a:t> Концептуальна ясність, логічність і простота формулювань оперативних цілей</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uk-UA" altLang="uk-UA" sz="2600" b="1" i="0" u="none" strike="noStrike" kern="1200" cap="none" spc="0" normalizeH="0" baseline="0" noProof="0" dirty="0">
                <a:ln>
                  <a:noFill/>
                </a:ln>
                <a:solidFill>
                  <a:schemeClr val="tx1"/>
                </a:solidFill>
                <a:effectLst/>
                <a:uLnTx/>
                <a:uFillTx/>
                <a:latin typeface="+mn-lt"/>
                <a:ea typeface="+mn-ea"/>
                <a:cs typeface="+mn-cs"/>
              </a:rPr>
              <a:t> Гнучкість (можливість корекції у будь-якій частині без шкоди для цілісності)</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uk-UA" altLang="uk-UA" sz="2600" b="1" i="0" u="none" strike="noStrike" kern="1200" cap="none" spc="0" normalizeH="0" baseline="0" noProof="0" dirty="0">
                <a:ln>
                  <a:noFill/>
                </a:ln>
                <a:solidFill>
                  <a:schemeClr val="tx1"/>
                </a:solidFill>
                <a:effectLst/>
                <a:uLnTx/>
                <a:uFillTx/>
                <a:latin typeface="+mn-lt"/>
                <a:ea typeface="+mn-ea"/>
                <a:cs typeface="+mn-cs"/>
              </a:rPr>
              <a:t> Достатня (але не надмірна) деталізація</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uk-UA" altLang="uk-UA" sz="2600" b="1" i="0" u="none" strike="noStrike" kern="1200" cap="none" spc="0" normalizeH="0" baseline="0" noProof="0" dirty="0">
                <a:ln>
                  <a:noFill/>
                </a:ln>
                <a:solidFill>
                  <a:schemeClr val="tx1"/>
                </a:solidFill>
                <a:effectLst/>
                <a:uLnTx/>
                <a:uFillTx/>
                <a:latin typeface="+mn-lt"/>
                <a:ea typeface="+mn-ea"/>
                <a:cs typeface="+mn-cs"/>
              </a:rPr>
              <a:t> </a:t>
            </a:r>
            <a:r>
              <a:rPr kumimoji="0" lang="uk-UA" altLang="uk-UA" sz="2600" b="1" i="0" u="none" strike="noStrike" kern="1200" cap="none" spc="0" normalizeH="0" baseline="0" noProof="0" dirty="0" err="1">
                <a:ln>
                  <a:noFill/>
                </a:ln>
                <a:solidFill>
                  <a:schemeClr val="tx1"/>
                </a:solidFill>
                <a:effectLst/>
                <a:uLnTx/>
                <a:uFillTx/>
                <a:latin typeface="+mn-lt"/>
                <a:ea typeface="+mn-ea"/>
                <a:cs typeface="+mn-cs"/>
              </a:rPr>
              <a:t>Оптимальн</a:t>
            </a:r>
            <a:r>
              <a:rPr lang="uk-UA" altLang="uk-UA" sz="2600" b="1" dirty="0" err="1"/>
              <a:t>ий</a:t>
            </a:r>
            <a:r>
              <a:rPr kumimoji="0" lang="uk-UA" altLang="uk-UA" sz="2600" b="1" i="0" u="none" strike="noStrike" kern="1200" cap="none" spc="0" normalizeH="0" baseline="0" noProof="0" dirty="0">
                <a:ln>
                  <a:noFill/>
                </a:ln>
                <a:solidFill>
                  <a:schemeClr val="tx1"/>
                </a:solidFill>
                <a:effectLst/>
                <a:uLnTx/>
                <a:uFillTx/>
                <a:latin typeface="+mn-lt"/>
                <a:ea typeface="+mn-ea"/>
                <a:cs typeface="+mn-cs"/>
              </a:rPr>
              <a:t> час</a:t>
            </a:r>
            <a:r>
              <a:rPr kumimoji="0" lang="uk-UA" altLang="uk-UA" sz="2600" b="1" i="0" u="none" strike="noStrike" kern="1200" cap="none" spc="0" normalizeH="0" noProof="0" dirty="0">
                <a:ln>
                  <a:noFill/>
                </a:ln>
                <a:solidFill>
                  <a:schemeClr val="tx1"/>
                </a:solidFill>
                <a:effectLst/>
                <a:uLnTx/>
                <a:uFillTx/>
                <a:latin typeface="+mn-lt"/>
                <a:ea typeface="+mn-ea"/>
                <a:cs typeface="+mn-cs"/>
              </a:rPr>
              <a:t> реалізації</a:t>
            </a:r>
            <a:endParaRPr kumimoji="0" lang="uk-UA" altLang="uk-UA" sz="2600" b="1" i="0"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uk-UA" altLang="uk-UA" sz="2600" b="1" i="0" u="none" strike="noStrike" kern="1200" cap="none" spc="0" normalizeH="0" baseline="0" noProof="0" dirty="0">
                <a:ln>
                  <a:noFill/>
                </a:ln>
                <a:solidFill>
                  <a:schemeClr val="tx1"/>
                </a:solidFill>
                <a:effectLst/>
                <a:uLnTx/>
                <a:uFillTx/>
                <a:latin typeface="+mn-lt"/>
                <a:ea typeface="+mn-ea"/>
                <a:cs typeface="+mn-cs"/>
              </a:rPr>
              <a:t> Конкретні та непорушні терміни реалізації цілей</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uk-UA" altLang="uk-UA" sz="2600" b="1" i="0" u="none" strike="noStrike" kern="1200" cap="none" spc="0" normalizeH="0" baseline="0" noProof="0" dirty="0">
                <a:ln>
                  <a:noFill/>
                </a:ln>
                <a:solidFill>
                  <a:schemeClr val="tx1"/>
                </a:solidFill>
                <a:effectLst/>
                <a:uLnTx/>
                <a:uFillTx/>
                <a:latin typeface="+mn-lt"/>
                <a:ea typeface="+mn-ea"/>
                <a:cs typeface="+mn-cs"/>
              </a:rPr>
              <a:t> Раціональний рівень ризику</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uk-UA" altLang="uk-UA" sz="2600" b="1" i="0" u="none" strike="noStrike" kern="1200" cap="none" spc="0" normalizeH="0" baseline="0" noProof="0" dirty="0">
                <a:ln>
                  <a:noFill/>
                </a:ln>
                <a:solidFill>
                  <a:schemeClr val="tx1"/>
                </a:solidFill>
                <a:effectLst/>
                <a:uLnTx/>
                <a:uFillTx/>
                <a:latin typeface="+mn-lt"/>
                <a:ea typeface="+mn-ea"/>
                <a:cs typeface="+mn-cs"/>
              </a:rPr>
              <a:t> Простота та зрозумілість завдань у рамках програм та </a:t>
            </a:r>
            <a:r>
              <a:rPr kumimoji="0" lang="uk-UA" altLang="uk-UA" sz="2600" b="1" i="0" u="none" strike="noStrike" kern="1200" cap="none" spc="0" normalizeH="0" baseline="0" noProof="0" dirty="0" err="1">
                <a:ln>
                  <a:noFill/>
                </a:ln>
                <a:solidFill>
                  <a:schemeClr val="tx1"/>
                </a:solidFill>
                <a:effectLst/>
                <a:uLnTx/>
                <a:uFillTx/>
                <a:latin typeface="+mn-lt"/>
                <a:ea typeface="+mn-ea"/>
                <a:cs typeface="+mn-cs"/>
              </a:rPr>
              <a:t>проєктів</a:t>
            </a:r>
            <a:endParaRPr kumimoji="0" lang="ru-RU" altLang="uk-UA" sz="2600" b="1" i="0"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2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14510192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1063264" y="1784416"/>
            <a:ext cx="10005236" cy="3659451"/>
          </a:xfrm>
          <a:prstGeom prst="rect">
            <a:avLst/>
          </a:prstGeom>
        </p:spPr>
        <p:txBody>
          <a:bodyPr/>
          <a:lstStyle/>
          <a:p>
            <a:pPr marL="228600" marR="0" lvl="0" indent="-228600" algn="ctr" defTabSz="914400" rtl="0" eaLnBrk="1" fontAlgn="auto" latinLnBrk="0" hangingPunct="1">
              <a:lnSpc>
                <a:spcPct val="90000"/>
              </a:lnSpc>
              <a:spcBef>
                <a:spcPts val="1000"/>
              </a:spcBef>
              <a:spcAft>
                <a:spcPts val="0"/>
              </a:spcAft>
              <a:buClrTx/>
              <a:buSzTx/>
              <a:buFont typeface="Wingdings" pitchFamily="2" charset="2"/>
              <a:buNone/>
              <a:tabLst/>
              <a:defRPr/>
            </a:pPr>
            <a:r>
              <a:rPr kumimoji="0" lang="uk-UA" sz="4800" b="1" i="0" u="none" strike="noStrike" kern="1200" cap="none" spc="0" normalizeH="0" baseline="0" noProof="0" dirty="0">
                <a:ln>
                  <a:noFill/>
                </a:ln>
                <a:solidFill>
                  <a:srgbClr val="4C44E6"/>
                </a:solidFill>
                <a:effectLst/>
                <a:uLnTx/>
                <a:uFillTx/>
                <a:latin typeface="+mn-lt"/>
                <a:ea typeface="+mn-ea"/>
                <a:cs typeface="+mn-cs"/>
              </a:rPr>
              <a:t>Стратегія – це місцевий закон, база для формування місцевої політики, використання бюджету, розробки інших стратегічних та програмних документів!</a:t>
            </a:r>
          </a:p>
        </p:txBody>
      </p:sp>
    </p:spTree>
    <p:extLst>
      <p:ext uri="{BB962C8B-B14F-4D97-AF65-F5344CB8AC3E}">
        <p14:creationId xmlns:p14="http://schemas.microsoft.com/office/powerpoint/2010/main" val="413423731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808915" y="1942021"/>
            <a:ext cx="10154093" cy="1169551"/>
          </a:xfrm>
          <a:prstGeom prst="rect">
            <a:avLst/>
          </a:prstGeom>
        </p:spPr>
        <p:txBody>
          <a:bodyPr wrap="square">
            <a:spAutoFit/>
          </a:bodyPr>
          <a:lstStyle/>
          <a:p>
            <a:pPr algn="ctr"/>
            <a:r>
              <a:rPr lang="uk-UA" sz="7000" b="1" dirty="0">
                <a:solidFill>
                  <a:srgbClr val="4C44E6"/>
                </a:solidFill>
              </a:rPr>
              <a:t>Дякую за увагу!</a:t>
            </a:r>
            <a:endParaRPr lang="ru-RU" sz="7000" b="1" dirty="0">
              <a:solidFill>
                <a:srgbClr val="4C44E6"/>
              </a:solidFill>
            </a:endParaRPr>
          </a:p>
        </p:txBody>
      </p:sp>
      <p:pic>
        <p:nvPicPr>
          <p:cNvPr id="4098" name="Picture 2" descr="https://scontent-iev1-1.xx.fbcdn.net/v/t39.30808-6/291561285_10228512693619863_4047531930406707805_n.jpg?_nc_cat=100&amp;ccb=1-7&amp;_nc_sid=5f2048&amp;_nc_ohc=c8kQ_nzQ8KYAX_MftFz&amp;_nc_ht=scontent-iev1-1.xx&amp;oh=00_AfBT8BrKcXZi62iOY1PxpXN1vGCyre2E1XWGs8uWpRlAqw&amp;oe=6611979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740" y="3433687"/>
            <a:ext cx="2830577" cy="28187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txBox="1">
            <a:spLocks noChangeArrowheads="1"/>
          </p:cNvSpPr>
          <p:nvPr/>
        </p:nvSpPr>
        <p:spPr>
          <a:xfrm>
            <a:off x="4445251" y="3433686"/>
            <a:ext cx="7324254" cy="2886581"/>
          </a:xfrm>
          <a:prstGeom prst="rect">
            <a:avLst/>
          </a:prstGeom>
        </p:spPr>
        <p:txBody>
          <a:bodyPr/>
          <a:lstStyle/>
          <a:p>
            <a:pPr marL="228600" marR="0" lvl="0" indent="-228600" defTabSz="914400" rtl="0" eaLnBrk="1" fontAlgn="auto" latinLnBrk="0" hangingPunct="1">
              <a:lnSpc>
                <a:spcPct val="90000"/>
              </a:lnSpc>
              <a:spcBef>
                <a:spcPts val="1000"/>
              </a:spcBef>
              <a:spcAft>
                <a:spcPts val="0"/>
              </a:spcAft>
              <a:buClrTx/>
              <a:buSzTx/>
              <a:buFont typeface="Wingdings" pitchFamily="2" charset="2"/>
              <a:buNone/>
              <a:tabLst/>
              <a:defRPr/>
            </a:pPr>
            <a:r>
              <a:rPr kumimoji="0" lang="uk-UA" sz="2200" b="1" i="0" u="none" strike="noStrike" kern="1200" cap="none" spc="0" normalizeH="0" baseline="0" noProof="0" dirty="0">
                <a:ln>
                  <a:noFill/>
                </a:ln>
                <a:effectLst/>
                <a:uLnTx/>
                <a:uFillTx/>
                <a:latin typeface="+mn-lt"/>
                <a:ea typeface="+mn-ea"/>
                <a:cs typeface="+mn-cs"/>
              </a:rPr>
              <a:t>Володимир</a:t>
            </a:r>
            <a:r>
              <a:rPr kumimoji="0" lang="uk-UA" sz="2200" b="1" i="0" u="none" strike="noStrike" kern="1200" cap="none" spc="0" normalizeH="0" noProof="0" dirty="0">
                <a:ln>
                  <a:noFill/>
                </a:ln>
                <a:effectLst/>
                <a:uLnTx/>
                <a:uFillTx/>
                <a:latin typeface="+mn-lt"/>
                <a:ea typeface="+mn-ea"/>
                <a:cs typeface="+mn-cs"/>
              </a:rPr>
              <a:t> Бойко </a:t>
            </a:r>
            <a:r>
              <a:rPr kumimoji="0" lang="uk-UA" sz="2200" i="0" u="none" strike="noStrike" kern="1200" cap="none" spc="0" normalizeH="0" noProof="0" dirty="0">
                <a:ln>
                  <a:noFill/>
                </a:ln>
                <a:effectLst/>
                <a:uLnTx/>
                <a:uFillTx/>
                <a:latin typeface="+mn-lt"/>
                <a:ea typeface="+mn-ea"/>
                <a:cs typeface="+mn-cs"/>
              </a:rPr>
              <a:t>– директор Чернігівського регіонального центру підвищення кваліфікації, кандидат історичних наук</a:t>
            </a:r>
          </a:p>
          <a:p>
            <a:pPr marL="228600" marR="0" lvl="0" indent="-228600" defTabSz="914400" rtl="0" eaLnBrk="1" fontAlgn="auto" latinLnBrk="0" hangingPunct="1">
              <a:lnSpc>
                <a:spcPct val="90000"/>
              </a:lnSpc>
              <a:spcBef>
                <a:spcPts val="1000"/>
              </a:spcBef>
              <a:spcAft>
                <a:spcPts val="0"/>
              </a:spcAft>
              <a:buClrTx/>
              <a:buSzTx/>
              <a:buFont typeface="Wingdings" pitchFamily="2" charset="2"/>
              <a:buNone/>
              <a:tabLst/>
              <a:defRPr/>
            </a:pPr>
            <a:r>
              <a:rPr lang="en-US" sz="2200" dirty="0">
                <a:hlinkClick r:id="rId3"/>
              </a:rPr>
              <a:t>volodimir.boyko@gmail.com</a:t>
            </a:r>
            <a:r>
              <a:rPr lang="en-US" sz="2200" dirty="0"/>
              <a:t> </a:t>
            </a:r>
            <a:endParaRPr lang="uk-UA" sz="2200" dirty="0"/>
          </a:p>
          <a:p>
            <a:pPr marL="228600" marR="0" lvl="0" indent="-228600" defTabSz="914400" rtl="0" eaLnBrk="1" fontAlgn="auto" latinLnBrk="0" hangingPunct="1">
              <a:lnSpc>
                <a:spcPct val="90000"/>
              </a:lnSpc>
              <a:spcBef>
                <a:spcPts val="1000"/>
              </a:spcBef>
              <a:spcAft>
                <a:spcPts val="0"/>
              </a:spcAft>
              <a:buClrTx/>
              <a:buSzTx/>
              <a:buFont typeface="Wingdings" pitchFamily="2" charset="2"/>
              <a:buNone/>
              <a:tabLst/>
              <a:defRPr/>
            </a:pPr>
            <a:endParaRPr lang="uk-UA" sz="2200" dirty="0"/>
          </a:p>
          <a:p>
            <a:pPr marL="228600" lvl="0" indent="-228600">
              <a:lnSpc>
                <a:spcPct val="90000"/>
              </a:lnSpc>
              <a:spcBef>
                <a:spcPts val="1000"/>
              </a:spcBef>
              <a:defRPr/>
            </a:pPr>
            <a:r>
              <a:rPr lang="en-US" sz="2200" dirty="0">
                <a:hlinkClick r:id="rId4"/>
              </a:rPr>
              <a:t>https://www.facebook.com/profile.php?id=1158486491</a:t>
            </a:r>
            <a:r>
              <a:rPr lang="uk-UA" sz="2200" dirty="0"/>
              <a:t> </a:t>
            </a:r>
            <a:endParaRPr kumimoji="0" lang="uk-UA" sz="2200" i="0" u="none" strike="noStrike" kern="1200" cap="none" spc="0" normalizeH="0" noProof="0" dirty="0">
              <a:ln>
                <a:noFill/>
              </a:ln>
              <a:effectLst/>
              <a:uLnTx/>
              <a:uFillTx/>
              <a:latin typeface="+mn-lt"/>
              <a:ea typeface="+mn-ea"/>
              <a:cs typeface="+mn-cs"/>
            </a:endParaRPr>
          </a:p>
          <a:p>
            <a:pPr marL="228600" marR="0" lvl="0" indent="-228600" defTabSz="914400" rtl="0" eaLnBrk="1" fontAlgn="auto" latinLnBrk="0" hangingPunct="1">
              <a:lnSpc>
                <a:spcPct val="90000"/>
              </a:lnSpc>
              <a:spcBef>
                <a:spcPts val="1000"/>
              </a:spcBef>
              <a:spcAft>
                <a:spcPts val="0"/>
              </a:spcAft>
              <a:buClrTx/>
              <a:buSzTx/>
              <a:buFont typeface="Wingdings" pitchFamily="2" charset="2"/>
              <a:buNone/>
              <a:tabLst/>
              <a:defRPr/>
            </a:pPr>
            <a:endParaRPr kumimoji="0" lang="uk-UA" sz="2200" i="0" u="none" strike="noStrike" kern="1200" cap="none" spc="0" normalizeH="0" noProof="0" dirty="0">
              <a:ln>
                <a:noFill/>
              </a:ln>
              <a:effectLst/>
              <a:uLnTx/>
              <a:uFillTx/>
              <a:latin typeface="+mn-lt"/>
              <a:ea typeface="+mn-ea"/>
              <a:cs typeface="+mn-cs"/>
            </a:endParaRPr>
          </a:p>
          <a:p>
            <a:pPr marL="228600" marR="0" lvl="0" indent="-228600" defTabSz="914400" rtl="0" eaLnBrk="1" fontAlgn="auto" latinLnBrk="0" hangingPunct="1">
              <a:lnSpc>
                <a:spcPct val="90000"/>
              </a:lnSpc>
              <a:spcBef>
                <a:spcPts val="1000"/>
              </a:spcBef>
              <a:spcAft>
                <a:spcPts val="0"/>
              </a:spcAft>
              <a:buClrTx/>
              <a:buSzTx/>
              <a:buFont typeface="Wingdings" pitchFamily="2" charset="2"/>
              <a:buNone/>
              <a:tabLst/>
              <a:defRPr/>
            </a:pPr>
            <a:r>
              <a:rPr kumimoji="0" lang="uk-UA" sz="2200" b="1" i="0" u="none" strike="noStrike" kern="1200" cap="none" spc="0" normalizeH="0" noProof="0" dirty="0">
                <a:ln>
                  <a:noFill/>
                </a:ln>
                <a:effectLst/>
                <a:uLnTx/>
                <a:uFillTx/>
                <a:latin typeface="+mn-lt"/>
                <a:ea typeface="+mn-ea"/>
                <a:cs typeface="+mn-cs"/>
              </a:rPr>
              <a:t> </a:t>
            </a:r>
            <a:endParaRPr kumimoji="0" lang="uk-UA" sz="2200" b="1" i="0" u="none" strike="noStrike" kern="1200" cap="none" spc="0" normalizeH="0" baseline="0" noProof="0" dirty="0">
              <a:ln>
                <a:noFill/>
              </a:ln>
              <a:effectLst/>
              <a:uLnTx/>
              <a:uFillTx/>
              <a:latin typeface="+mn-lt"/>
              <a:ea typeface="+mn-ea"/>
              <a:cs typeface="+mn-cs"/>
            </a:endParaRPr>
          </a:p>
        </p:txBody>
      </p:sp>
      <p:pic>
        <p:nvPicPr>
          <p:cNvPr id="409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67424" y="5296276"/>
            <a:ext cx="476482" cy="47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Ð ÐµÐ·ÑÐ»ÑÑÐ°Ñ Ð¿Ð¾ÑÑÐºÑ Ð·Ð¾Ð±ÑÐ°Ð¶ÐµÐ½Ñ Ð·Ð° Ð·Ð°Ð¿Ð¸ÑÐ¾Ð¼ &quot;Ð¿Ð¾ÑÑÐ° gmail&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68181" y="4427146"/>
            <a:ext cx="575725" cy="415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242779"/>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5597</TotalTime>
  <Words>10364</Words>
  <Application>Microsoft Office PowerPoint</Application>
  <PresentationFormat>Widescreen</PresentationFormat>
  <Paragraphs>863</Paragraphs>
  <Slides>140</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140</vt:i4>
      </vt:variant>
    </vt:vector>
  </HeadingPairs>
  <TitlesOfParts>
    <vt:vector size="150" baseType="lpstr">
      <vt:lpstr>Arial</vt:lpstr>
      <vt:lpstr>Arial Black</vt:lpstr>
      <vt:lpstr>Calibri</vt:lpstr>
      <vt:lpstr>Calibri Light</vt:lpstr>
      <vt:lpstr>Montserrat</vt:lpstr>
      <vt:lpstr>Times New Roman</vt:lpstr>
      <vt:lpstr>Trebuchet MS</vt:lpstr>
      <vt:lpstr>Verdana</vt:lpstr>
      <vt:lpstr>Wingdings</vt:lpstr>
      <vt:lpstr>Тема Office</vt:lpstr>
      <vt:lpstr> Основи   стратегічного планування територіальних громад на засадах громадської участі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ОСНОВНІ ВИМОГИ ЗАКОНОДАВСТВА</vt:lpstr>
      <vt:lpstr>ЗВ`ЯЗОК ІЗ ПУБЛІЧНИМИ ІНВЕСТИЦІЯМИ</vt:lpstr>
      <vt:lpstr>PowerPoint Presentation</vt:lpstr>
      <vt:lpstr>Ієрархія стратегій розвитку </vt:lpstr>
      <vt:lpstr>Функціональні типи територій – необхідно врахувати під час розробки стратегії громади</vt:lpstr>
      <vt:lpstr>Закон України  «Про місцеве самоврядування в Україні»</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Юридична відповідальність у разі нездійснення СЕО</vt:lpstr>
      <vt:lpstr>PowerPoint Presentation</vt:lpstr>
      <vt:lpstr>ЕТАПИ ПРОЦЕСУ ПЛАНУВАННЯ</vt:lpstr>
      <vt:lpstr>ПІДГОТОВЧИЙ ЕТАП – з чого почати</vt:lpstr>
      <vt:lpstr>PowerPoint Presentation</vt:lpstr>
      <vt:lpstr>PowerPoint Presentation</vt:lpstr>
      <vt:lpstr>До початку першого засідання  робочої групи бажано:</vt:lpstr>
      <vt:lpstr>Орієнтовний порядок денний першого засідання робочої групи</vt:lpstr>
      <vt:lpstr>Примірна структура стратегії</vt:lpstr>
      <vt:lpstr>Збір даних та аналіз стану, тенденцій  соц.-економ. розвитку: навіщо?</vt:lpstr>
      <vt:lpstr>Джерела інформації для збору даних соц.-економ. аналізу</vt:lpstr>
      <vt:lpstr>Деякі корисні посилання на джерела інформації</vt:lpstr>
      <vt:lpstr>PowerPoint Presentation</vt:lpstr>
      <vt:lpstr>ОПИТУВАННЯ МЕШКАНЦІВ</vt:lpstr>
      <vt:lpstr>ІНШІ ФОРМИ ВИВЧЕННЯ ГРОМАДСЬКОЇ ДУМКИ</vt:lpstr>
      <vt:lpstr>Орієнтовний порядок денний другого засідання робочої групи</vt:lpstr>
      <vt:lpstr>Формування сценаріїв розвитку</vt:lpstr>
      <vt:lpstr>PowerPoint Presentation</vt:lpstr>
      <vt:lpstr>PowerPoint Presentation</vt:lpstr>
      <vt:lpstr>CТАРТЕГІЧНЕ БАЧЕННЯ – як це працює</vt:lpstr>
      <vt:lpstr>Як формулювати стратегічне бачення? </vt:lpstr>
      <vt:lpstr>Стратегічне бачення – реалістичне, достовірне, привабливе майбутнє Вашої громади</vt:lpstr>
      <vt:lpstr>PowerPoint Presentation</vt:lpstr>
      <vt:lpstr>«Формула» бачення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Особливості формулювання </vt:lpstr>
      <vt:lpstr>Особливості формулювання </vt:lpstr>
      <vt:lpstr>Особливості формулювання </vt:lpstr>
      <vt:lpstr>Особливості формулювання </vt:lpstr>
      <vt:lpstr>Галузевий SWOT-аналіз (факультативно)</vt:lpstr>
      <vt:lpstr>Приклад SWOT-аналізу від баченн</vt:lpstr>
      <vt:lpstr>PowerPoint Presentation</vt:lpstr>
      <vt:lpstr>PowerPoint Presentation</vt:lpstr>
      <vt:lpstr>PowerPoint Presentation</vt:lpstr>
      <vt:lpstr>PowerPoint Presentation</vt:lpstr>
      <vt:lpstr>SWOT-аналіз та вибір типу «чистої стратегії»</vt:lpstr>
      <vt:lpstr>Орієнтовний порядок денний третього засідання робочої групи</vt:lpstr>
      <vt:lpstr>Бачення без дій – це мрія,  дія без бачення – це ЖАХ (японське прислів’я)</vt:lpstr>
      <vt:lpstr>Сенс цілепокладання </vt:lpstr>
      <vt:lpstr>Визначення стратегічних та оперативних цілей </vt:lpstr>
      <vt:lpstr>PowerPoint Presentation</vt:lpstr>
      <vt:lpstr>Взаємозв`язок між: стратегічним баченням, стратегічними та оперативними цілями</vt:lpstr>
      <vt:lpstr>PowerPoint Presentation</vt:lpstr>
      <vt:lpstr>Приклад іншої візуалізації «дерева цілей» (фрагмент)</vt:lpstr>
      <vt:lpstr>Перед тим, як вносити пропозиції до «дерева цілей», будь ласка, перевірте:</vt:lpstr>
      <vt:lpstr>Проблеми чи потенціали?</vt:lpstr>
      <vt:lpstr>PowerPoint Presentation</vt:lpstr>
      <vt:lpstr>Аналіз відповідності положень стратегії розвитку територіальної громади регіональній та державній</vt:lpstr>
      <vt:lpstr>Аналіз відповідності положень – приклад</vt:lpstr>
      <vt:lpstr>PowerPoint Presentation</vt:lpstr>
      <vt:lpstr>PowerPoint Presentation</vt:lpstr>
      <vt:lpstr>PowerPoint Presentation</vt:lpstr>
      <vt:lpstr>PowerPoint Presentation</vt:lpstr>
      <vt:lpstr>PowerPoint Presentation</vt:lpstr>
      <vt:lpstr>PowerPoint Presentation</vt:lpstr>
      <vt:lpstr>Проведення моніторингу, оцінювання реалізації Стратегії та управління ризиками</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Консультації, громадське обговорення проєкту стратегії та ПЗР</vt:lpstr>
      <vt:lpstr>Що треба врахувати для підготовки та проведення консультацій та громадського обговорення</vt:lpstr>
      <vt:lpstr>Форми проведення громадського обговорення проєкту стратегії та ПЗР</vt:lpstr>
      <vt:lpstr>Проведення громадського обговорення – деякі зауваження</vt:lpstr>
      <vt:lpstr>Затвердження стратегії</vt:lpstr>
      <vt:lpstr>PowerPoint Presentation</vt:lpstr>
      <vt:lpstr>PowerPoint Presentation</vt:lpstr>
      <vt:lpstr>Прикмети якісної Стратегії</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Madoian</dc:creator>
  <cp:lastModifiedBy>Пользователь</cp:lastModifiedBy>
  <cp:revision>903</cp:revision>
  <dcterms:created xsi:type="dcterms:W3CDTF">2017-12-05T14:51:43Z</dcterms:created>
  <dcterms:modified xsi:type="dcterms:W3CDTF">2026-03-16T14:29:38Z</dcterms:modified>
</cp:coreProperties>
</file>